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308" r:id="rId3"/>
    <p:sldId id="309" r:id="rId4"/>
    <p:sldId id="283" r:id="rId5"/>
    <p:sldId id="288" r:id="rId6"/>
    <p:sldId id="289" r:id="rId7"/>
    <p:sldId id="284" r:id="rId8"/>
    <p:sldId id="286" r:id="rId9"/>
    <p:sldId id="278" r:id="rId10"/>
    <p:sldId id="378" r:id="rId11"/>
    <p:sldId id="339" r:id="rId12"/>
    <p:sldId id="324" r:id="rId13"/>
    <p:sldId id="326" r:id="rId14"/>
    <p:sldId id="341" r:id="rId15"/>
    <p:sldId id="340" r:id="rId16"/>
    <p:sldId id="342" r:id="rId17"/>
    <p:sldId id="348" r:id="rId18"/>
    <p:sldId id="349" r:id="rId19"/>
    <p:sldId id="350" r:id="rId20"/>
    <p:sldId id="351" r:id="rId21"/>
    <p:sldId id="346" r:id="rId22"/>
    <p:sldId id="345" r:id="rId23"/>
    <p:sldId id="347" r:id="rId24"/>
    <p:sldId id="353" r:id="rId25"/>
    <p:sldId id="354" r:id="rId26"/>
    <p:sldId id="361" r:id="rId27"/>
    <p:sldId id="358" r:id="rId28"/>
    <p:sldId id="381" r:id="rId29"/>
    <p:sldId id="279" r:id="rId30"/>
    <p:sldId id="280" r:id="rId31"/>
    <p:sldId id="291" r:id="rId32"/>
    <p:sldId id="292" r:id="rId33"/>
    <p:sldId id="281" r:id="rId34"/>
  </p:sldIdLst>
  <p:sldSz cx="10058400" cy="7315200"/>
  <p:notesSz cx="6881813" cy="9296400"/>
  <p:defaultTextStyle>
    <a:defPPr>
      <a:defRPr lang="en-US"/>
    </a:defPPr>
    <a:lvl1pPr marL="0" algn="l" defTabSz="496382" rtl="0" eaLnBrk="1" latinLnBrk="0" hangingPunct="1">
      <a:defRPr sz="1954" kern="1200">
        <a:solidFill>
          <a:schemeClr val="tx1"/>
        </a:solidFill>
        <a:latin typeface="+mn-lt"/>
        <a:ea typeface="+mn-ea"/>
        <a:cs typeface="+mn-cs"/>
      </a:defRPr>
    </a:lvl1pPr>
    <a:lvl2pPr marL="496382" algn="l" defTabSz="496382" rtl="0" eaLnBrk="1" latinLnBrk="0" hangingPunct="1">
      <a:defRPr sz="1954" kern="1200">
        <a:solidFill>
          <a:schemeClr val="tx1"/>
        </a:solidFill>
        <a:latin typeface="+mn-lt"/>
        <a:ea typeface="+mn-ea"/>
        <a:cs typeface="+mn-cs"/>
      </a:defRPr>
    </a:lvl2pPr>
    <a:lvl3pPr marL="992764" algn="l" defTabSz="496382" rtl="0" eaLnBrk="1" latinLnBrk="0" hangingPunct="1">
      <a:defRPr sz="1954" kern="1200">
        <a:solidFill>
          <a:schemeClr val="tx1"/>
        </a:solidFill>
        <a:latin typeface="+mn-lt"/>
        <a:ea typeface="+mn-ea"/>
        <a:cs typeface="+mn-cs"/>
      </a:defRPr>
    </a:lvl3pPr>
    <a:lvl4pPr marL="1489146" algn="l" defTabSz="496382" rtl="0" eaLnBrk="1" latinLnBrk="0" hangingPunct="1">
      <a:defRPr sz="1954" kern="1200">
        <a:solidFill>
          <a:schemeClr val="tx1"/>
        </a:solidFill>
        <a:latin typeface="+mn-lt"/>
        <a:ea typeface="+mn-ea"/>
        <a:cs typeface="+mn-cs"/>
      </a:defRPr>
    </a:lvl4pPr>
    <a:lvl5pPr marL="1985528" algn="l" defTabSz="496382" rtl="0" eaLnBrk="1" latinLnBrk="0" hangingPunct="1">
      <a:defRPr sz="1954" kern="1200">
        <a:solidFill>
          <a:schemeClr val="tx1"/>
        </a:solidFill>
        <a:latin typeface="+mn-lt"/>
        <a:ea typeface="+mn-ea"/>
        <a:cs typeface="+mn-cs"/>
      </a:defRPr>
    </a:lvl5pPr>
    <a:lvl6pPr marL="2481910" algn="l" defTabSz="496382" rtl="0" eaLnBrk="1" latinLnBrk="0" hangingPunct="1">
      <a:defRPr sz="1954" kern="1200">
        <a:solidFill>
          <a:schemeClr val="tx1"/>
        </a:solidFill>
        <a:latin typeface="+mn-lt"/>
        <a:ea typeface="+mn-ea"/>
        <a:cs typeface="+mn-cs"/>
      </a:defRPr>
    </a:lvl6pPr>
    <a:lvl7pPr marL="2978292" algn="l" defTabSz="496382" rtl="0" eaLnBrk="1" latinLnBrk="0" hangingPunct="1">
      <a:defRPr sz="1954" kern="1200">
        <a:solidFill>
          <a:schemeClr val="tx1"/>
        </a:solidFill>
        <a:latin typeface="+mn-lt"/>
        <a:ea typeface="+mn-ea"/>
        <a:cs typeface="+mn-cs"/>
      </a:defRPr>
    </a:lvl7pPr>
    <a:lvl8pPr marL="3474674" algn="l" defTabSz="496382" rtl="0" eaLnBrk="1" latinLnBrk="0" hangingPunct="1">
      <a:defRPr sz="1954" kern="1200">
        <a:solidFill>
          <a:schemeClr val="tx1"/>
        </a:solidFill>
        <a:latin typeface="+mn-lt"/>
        <a:ea typeface="+mn-ea"/>
        <a:cs typeface="+mn-cs"/>
      </a:defRPr>
    </a:lvl8pPr>
    <a:lvl9pPr marL="3971056" algn="l" defTabSz="496382" rtl="0" eaLnBrk="1" latinLnBrk="0" hangingPunct="1">
      <a:defRPr sz="1954"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E04A39-29EE-475F-99C2-4F22A344ED78}">
          <p14:sldIdLst>
            <p14:sldId id="256"/>
            <p14:sldId id="308"/>
            <p14:sldId id="309"/>
            <p14:sldId id="283"/>
            <p14:sldId id="288"/>
            <p14:sldId id="289"/>
            <p14:sldId id="284"/>
            <p14:sldId id="286"/>
            <p14:sldId id="278"/>
            <p14:sldId id="378"/>
            <p14:sldId id="339"/>
            <p14:sldId id="324"/>
            <p14:sldId id="326"/>
            <p14:sldId id="341"/>
            <p14:sldId id="340"/>
            <p14:sldId id="342"/>
            <p14:sldId id="348"/>
            <p14:sldId id="349"/>
            <p14:sldId id="350"/>
            <p14:sldId id="351"/>
            <p14:sldId id="346"/>
            <p14:sldId id="345"/>
            <p14:sldId id="347"/>
            <p14:sldId id="353"/>
            <p14:sldId id="354"/>
            <p14:sldId id="361"/>
            <p14:sldId id="358"/>
            <p14:sldId id="381"/>
            <p14:sldId id="279"/>
            <p14:sldId id="280"/>
            <p14:sldId id="291"/>
            <p14:sldId id="292"/>
            <p14:sldId id="281"/>
          </p14:sldIdLst>
        </p14:section>
      </p14:sectionLst>
    </p:ext>
    <p:ext uri="{EFAFB233-063F-42B5-8137-9DF3F51BA10A}">
      <p15:sldGuideLst xmlns:p15="http://schemas.microsoft.com/office/powerpoint/2012/main">
        <p15:guide id="1" orient="horz" pos="2304"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5C0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snapToGrid="0">
      <p:cViewPr>
        <p:scale>
          <a:sx n="60" d="100"/>
          <a:sy n="60" d="100"/>
        </p:scale>
        <p:origin x="77" y="221"/>
      </p:cViewPr>
      <p:guideLst>
        <p:guide orient="horz" pos="2304"/>
        <p:guide pos="3168"/>
      </p:guideLst>
    </p:cSldViewPr>
  </p:slideViewPr>
  <p:outlineViewPr>
    <p:cViewPr>
      <p:scale>
        <a:sx n="33" d="100"/>
        <a:sy n="33" d="100"/>
      </p:scale>
      <p:origin x="0" y="-20808"/>
    </p:cViewPr>
  </p:outlineViewPr>
  <p:notesTextViewPr>
    <p:cViewPr>
      <p:scale>
        <a:sx n="100" d="100"/>
        <a:sy n="100" d="100"/>
      </p:scale>
      <p:origin x="0" y="0"/>
    </p:cViewPr>
  </p:notesTextViewPr>
  <p:sorterViewPr>
    <p:cViewPr>
      <p:scale>
        <a:sx n="46" d="100"/>
        <a:sy n="46" d="100"/>
      </p:scale>
      <p:origin x="0" y="-14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layout/>
      <c:overlay val="0"/>
    </c:title>
    <c:autoTitleDeleted val="0"/>
    <c:plotArea>
      <c:layout/>
      <c:barChart>
        <c:barDir val="bar"/>
        <c:grouping val="clustered"/>
        <c:varyColors val="0"/>
        <c:ser>
          <c:idx val="0"/>
          <c:order val="0"/>
          <c:tx>
            <c:strRef>
              <c:f>Sheet1!$B$1</c:f>
              <c:strCache>
                <c:ptCount val="1"/>
                <c:pt idx="0">
                  <c:v>Percentage</c:v>
                </c:pt>
              </c:strCache>
            </c:strRef>
          </c:tx>
          <c:invertIfNegative val="0"/>
          <c:cat>
            <c:strRef>
              <c:f>Sheet1!$A$2:$A$5</c:f>
              <c:strCache>
                <c:ptCount val="3"/>
                <c:pt idx="0">
                  <c:v>Yes</c:v>
                </c:pt>
                <c:pt idx="1">
                  <c:v>No</c:v>
                </c:pt>
                <c:pt idx="2">
                  <c:v>Not Sure/prefer not to say</c:v>
                </c:pt>
              </c:strCache>
            </c:strRef>
          </c:cat>
          <c:val>
            <c:numRef>
              <c:f>Sheet1!$B$2:$B$5</c:f>
              <c:numCache>
                <c:formatCode>General</c:formatCode>
                <c:ptCount val="4"/>
                <c:pt idx="0">
                  <c:v>11.1</c:v>
                </c:pt>
                <c:pt idx="1">
                  <c:v>63</c:v>
                </c:pt>
                <c:pt idx="2">
                  <c:v>24.1</c:v>
                </c:pt>
              </c:numCache>
            </c:numRef>
          </c:val>
        </c:ser>
        <c:dLbls>
          <c:showLegendKey val="0"/>
          <c:showVal val="0"/>
          <c:showCatName val="0"/>
          <c:showSerName val="0"/>
          <c:showPercent val="0"/>
          <c:showBubbleSize val="0"/>
        </c:dLbls>
        <c:gapWidth val="150"/>
        <c:axId val="278426432"/>
        <c:axId val="270410032"/>
      </c:barChart>
      <c:catAx>
        <c:axId val="278426432"/>
        <c:scaling>
          <c:orientation val="minMax"/>
        </c:scaling>
        <c:delete val="0"/>
        <c:axPos val="l"/>
        <c:numFmt formatCode="General" sourceLinked="0"/>
        <c:majorTickMark val="none"/>
        <c:minorTickMark val="none"/>
        <c:tickLblPos val="nextTo"/>
        <c:crossAx val="270410032"/>
        <c:crosses val="autoZero"/>
        <c:auto val="1"/>
        <c:lblAlgn val="ctr"/>
        <c:lblOffset val="100"/>
        <c:noMultiLvlLbl val="0"/>
      </c:catAx>
      <c:valAx>
        <c:axId val="270410032"/>
        <c:scaling>
          <c:orientation val="minMax"/>
        </c:scaling>
        <c:delete val="0"/>
        <c:axPos val="b"/>
        <c:majorGridlines/>
        <c:numFmt formatCode="General" sourceLinked="1"/>
        <c:majorTickMark val="none"/>
        <c:minorTickMark val="none"/>
        <c:tickLblPos val="nextTo"/>
        <c:crossAx val="278426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layout/>
      <c:overlay val="0"/>
    </c:title>
    <c:autoTitleDeleted val="0"/>
    <c:plotArea>
      <c:layout/>
      <c:barChart>
        <c:barDir val="bar"/>
        <c:grouping val="clustered"/>
        <c:varyColors val="0"/>
        <c:ser>
          <c:idx val="0"/>
          <c:order val="0"/>
          <c:tx>
            <c:strRef>
              <c:f>Sheet1!$B$1</c:f>
              <c:strCache>
                <c:ptCount val="1"/>
                <c:pt idx="0">
                  <c:v>Percentage</c:v>
                </c:pt>
              </c:strCache>
            </c:strRef>
          </c:tx>
          <c:invertIfNegative val="0"/>
          <c:cat>
            <c:strRef>
              <c:f>Sheet1!$A$2:$A$6</c:f>
              <c:strCache>
                <c:ptCount val="5"/>
                <c:pt idx="0">
                  <c:v>English is the only language I speak</c:v>
                </c:pt>
                <c:pt idx="1">
                  <c:v>I speak one of more languages other than English</c:v>
                </c:pt>
                <c:pt idx="2">
                  <c:v>I feel very comfortable leaning/studying in English</c:v>
                </c:pt>
                <c:pt idx="3">
                  <c:v>I would feel more comfortable learning/studying in English if my language skills were stronger</c:v>
                </c:pt>
                <c:pt idx="4">
                  <c:v>I prefer not to say</c:v>
                </c:pt>
              </c:strCache>
            </c:strRef>
          </c:cat>
          <c:val>
            <c:numRef>
              <c:f>Sheet1!$B$2:$B$6</c:f>
              <c:numCache>
                <c:formatCode>General</c:formatCode>
                <c:ptCount val="5"/>
                <c:pt idx="0">
                  <c:v>53.8</c:v>
                </c:pt>
                <c:pt idx="1">
                  <c:v>42.6</c:v>
                </c:pt>
                <c:pt idx="2">
                  <c:v>31.5</c:v>
                </c:pt>
                <c:pt idx="3">
                  <c:v>1.9</c:v>
                </c:pt>
                <c:pt idx="4">
                  <c:v>0</c:v>
                </c:pt>
              </c:numCache>
            </c:numRef>
          </c:val>
        </c:ser>
        <c:dLbls>
          <c:showLegendKey val="0"/>
          <c:showVal val="0"/>
          <c:showCatName val="0"/>
          <c:showSerName val="0"/>
          <c:showPercent val="0"/>
          <c:showBubbleSize val="0"/>
        </c:dLbls>
        <c:gapWidth val="150"/>
        <c:axId val="223551008"/>
        <c:axId val="79934448"/>
      </c:barChart>
      <c:catAx>
        <c:axId val="223551008"/>
        <c:scaling>
          <c:orientation val="minMax"/>
        </c:scaling>
        <c:delete val="0"/>
        <c:axPos val="l"/>
        <c:numFmt formatCode="General" sourceLinked="0"/>
        <c:majorTickMark val="out"/>
        <c:minorTickMark val="none"/>
        <c:tickLblPos val="nextTo"/>
        <c:crossAx val="79934448"/>
        <c:crosses val="autoZero"/>
        <c:auto val="1"/>
        <c:lblAlgn val="ctr"/>
        <c:lblOffset val="100"/>
        <c:noMultiLvlLbl val="0"/>
      </c:catAx>
      <c:valAx>
        <c:axId val="79934448"/>
        <c:scaling>
          <c:orientation val="minMax"/>
        </c:scaling>
        <c:delete val="0"/>
        <c:axPos val="b"/>
        <c:majorGridlines/>
        <c:numFmt formatCode="General" sourceLinked="1"/>
        <c:majorTickMark val="out"/>
        <c:minorTickMark val="none"/>
        <c:tickLblPos val="nextTo"/>
        <c:crossAx val="2235510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dirty="0" smtClean="0"/>
              <a:t>Percentage</a:t>
            </a:r>
            <a:endParaRPr lang="en-US" dirty="0"/>
          </a:p>
        </c:rich>
      </c:tx>
      <c:layout/>
      <c:overlay val="0"/>
    </c:title>
    <c:autoTitleDeleted val="0"/>
    <c:plotArea>
      <c:layout/>
      <c:barChart>
        <c:barDir val="bar"/>
        <c:grouping val="stacked"/>
        <c:varyColors val="0"/>
        <c:ser>
          <c:idx val="0"/>
          <c:order val="0"/>
          <c:tx>
            <c:strRef>
              <c:f>Sheet1!$B$1</c:f>
              <c:strCache>
                <c:ptCount val="1"/>
                <c:pt idx="0">
                  <c:v>%</c:v>
                </c:pt>
              </c:strCache>
            </c:strRef>
          </c:tx>
          <c:invertIfNegative val="0"/>
          <c:cat>
            <c:strRef>
              <c:f>Sheet1!$A$2:$A$6</c:f>
              <c:strCache>
                <c:ptCount val="5"/>
                <c:pt idx="0">
                  <c:v>Yes, always/nearly always</c:v>
                </c:pt>
                <c:pt idx="1">
                  <c:v>Yes, about half the time</c:v>
                </c:pt>
                <c:pt idx="2">
                  <c:v>Yes, but rarely</c:v>
                </c:pt>
                <c:pt idx="3">
                  <c:v>No, never, but I knew they were available</c:v>
                </c:pt>
                <c:pt idx="4">
                  <c:v>No, never, I didn't know they were there</c:v>
                </c:pt>
              </c:strCache>
            </c:strRef>
          </c:cat>
          <c:val>
            <c:numRef>
              <c:f>Sheet1!$B$2:$B$6</c:f>
              <c:numCache>
                <c:formatCode>General</c:formatCode>
                <c:ptCount val="5"/>
                <c:pt idx="0">
                  <c:v>61.1</c:v>
                </c:pt>
                <c:pt idx="1">
                  <c:v>9.3000000000000007</c:v>
                </c:pt>
                <c:pt idx="2">
                  <c:v>14.8</c:v>
                </c:pt>
                <c:pt idx="3">
                  <c:v>3.7</c:v>
                </c:pt>
                <c:pt idx="4">
                  <c:v>22.2</c:v>
                </c:pt>
              </c:numCache>
            </c:numRef>
          </c:val>
        </c:ser>
        <c:dLbls>
          <c:showLegendKey val="0"/>
          <c:showVal val="0"/>
          <c:showCatName val="0"/>
          <c:showSerName val="0"/>
          <c:showPercent val="0"/>
          <c:showBubbleSize val="0"/>
        </c:dLbls>
        <c:gapWidth val="55"/>
        <c:overlap val="100"/>
        <c:axId val="316050240"/>
        <c:axId val="316049680"/>
      </c:barChart>
      <c:valAx>
        <c:axId val="316049680"/>
        <c:scaling>
          <c:orientation val="minMax"/>
        </c:scaling>
        <c:delete val="0"/>
        <c:axPos val="b"/>
        <c:majorGridlines/>
        <c:numFmt formatCode="General" sourceLinked="1"/>
        <c:majorTickMark val="none"/>
        <c:minorTickMark val="none"/>
        <c:tickLblPos val="nextTo"/>
        <c:crossAx val="316050240"/>
        <c:crosses val="autoZero"/>
        <c:crossBetween val="between"/>
      </c:valAx>
      <c:catAx>
        <c:axId val="316050240"/>
        <c:scaling>
          <c:orientation val="minMax"/>
        </c:scaling>
        <c:delete val="0"/>
        <c:axPos val="l"/>
        <c:numFmt formatCode="General" sourceLinked="0"/>
        <c:majorTickMark val="none"/>
        <c:minorTickMark val="none"/>
        <c:tickLblPos val="nextTo"/>
        <c:crossAx val="31604968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F865A-A6EB-4DB9-B642-AEA3A19B4ABC}" type="doc">
      <dgm:prSet loTypeId="urn:microsoft.com/office/officeart/2005/8/layout/arrow2" loCatId="process" qsTypeId="urn:microsoft.com/office/officeart/2005/8/quickstyle/simple1" qsCatId="simple" csTypeId="urn:microsoft.com/office/officeart/2005/8/colors/accent1_2" csCatId="accent1" phldr="1"/>
      <dgm:spPr/>
    </dgm:pt>
    <dgm:pt modelId="{934BF806-8BA3-436B-98A8-6E8FA069E726}">
      <dgm:prSet phldrT="[Text]" custT="1"/>
      <dgm:spPr/>
      <dgm:t>
        <a:bodyPr/>
        <a:lstStyle/>
        <a:p>
          <a:pPr algn="ctr"/>
          <a:r>
            <a:rPr lang="en-US" sz="2000" dirty="0" smtClean="0"/>
            <a:t>Needs Assessment 2012 - 2013</a:t>
          </a:r>
          <a:endParaRPr lang="en-US" sz="2000" dirty="0"/>
        </a:p>
      </dgm:t>
    </dgm:pt>
    <dgm:pt modelId="{09B9276A-A62F-48C9-80A0-9DFB333EAD85}" type="parTrans" cxnId="{A91A364F-C19E-4830-AE27-2A78443CBC94}">
      <dgm:prSet/>
      <dgm:spPr/>
      <dgm:t>
        <a:bodyPr/>
        <a:lstStyle/>
        <a:p>
          <a:endParaRPr lang="en-US" sz="2800"/>
        </a:p>
      </dgm:t>
    </dgm:pt>
    <dgm:pt modelId="{6DD27720-E79D-401C-B6D8-96EA3D3D4B52}" type="sibTrans" cxnId="{A91A364F-C19E-4830-AE27-2A78443CBC94}">
      <dgm:prSet/>
      <dgm:spPr/>
      <dgm:t>
        <a:bodyPr/>
        <a:lstStyle/>
        <a:p>
          <a:endParaRPr lang="en-US" sz="2800"/>
        </a:p>
      </dgm:t>
    </dgm:pt>
    <dgm:pt modelId="{80166402-9539-455D-9302-7FA9C113C0B5}">
      <dgm:prSet phldrT="[Text]" custT="1"/>
      <dgm:spPr/>
      <dgm:t>
        <a:bodyPr/>
        <a:lstStyle/>
        <a:p>
          <a:pPr algn="ctr"/>
          <a:r>
            <a:rPr lang="en-US" sz="2000" dirty="0" smtClean="0"/>
            <a:t>Pilot program</a:t>
          </a:r>
          <a:br>
            <a:rPr lang="en-US" sz="2000" dirty="0" smtClean="0"/>
          </a:br>
          <a:r>
            <a:rPr lang="en-US" sz="2000" dirty="0" smtClean="0"/>
            <a:t>Spring 2014</a:t>
          </a:r>
          <a:endParaRPr lang="en-US" sz="2000" dirty="0"/>
        </a:p>
      </dgm:t>
    </dgm:pt>
    <dgm:pt modelId="{72B7FDCE-6204-4854-A80C-7DE702D756D2}" type="parTrans" cxnId="{33F876DC-D4ED-4E3D-A692-B35CAECC68F2}">
      <dgm:prSet/>
      <dgm:spPr/>
      <dgm:t>
        <a:bodyPr/>
        <a:lstStyle/>
        <a:p>
          <a:endParaRPr lang="en-US" sz="2800"/>
        </a:p>
      </dgm:t>
    </dgm:pt>
    <dgm:pt modelId="{307364EE-4647-4732-961F-DE51703C76C9}" type="sibTrans" cxnId="{33F876DC-D4ED-4E3D-A692-B35CAECC68F2}">
      <dgm:prSet/>
      <dgm:spPr/>
      <dgm:t>
        <a:bodyPr/>
        <a:lstStyle/>
        <a:p>
          <a:endParaRPr lang="en-US" sz="2800"/>
        </a:p>
      </dgm:t>
    </dgm:pt>
    <dgm:pt modelId="{E556791C-8C85-4A18-9DDC-4ABCB676DA9D}">
      <dgm:prSet phldrT="[Text]" custT="1"/>
      <dgm:spPr/>
      <dgm:t>
        <a:bodyPr/>
        <a:lstStyle/>
        <a:p>
          <a:pPr algn="ctr"/>
          <a:r>
            <a:rPr lang="en-US" sz="2000" dirty="0" smtClean="0"/>
            <a:t>Official </a:t>
          </a:r>
          <a:br>
            <a:rPr lang="en-US" sz="2000" dirty="0" smtClean="0"/>
          </a:br>
          <a:r>
            <a:rPr lang="en-US" sz="2000" dirty="0" smtClean="0"/>
            <a:t>Roll-out </a:t>
          </a:r>
          <a:br>
            <a:rPr lang="en-US" sz="2000" dirty="0" smtClean="0"/>
          </a:br>
          <a:r>
            <a:rPr lang="en-US" sz="2000" dirty="0" smtClean="0"/>
            <a:t>Fall 2014 </a:t>
          </a:r>
          <a:endParaRPr lang="en-US" sz="2000" dirty="0"/>
        </a:p>
      </dgm:t>
    </dgm:pt>
    <dgm:pt modelId="{3AA3AB28-869A-4FBC-ACBC-6F5E27196E22}" type="parTrans" cxnId="{3B59F39E-F04C-4935-ABB7-76D41D3897C4}">
      <dgm:prSet/>
      <dgm:spPr/>
      <dgm:t>
        <a:bodyPr/>
        <a:lstStyle/>
        <a:p>
          <a:endParaRPr lang="en-US" sz="2800"/>
        </a:p>
      </dgm:t>
    </dgm:pt>
    <dgm:pt modelId="{B6444A22-DD18-4C35-8FA9-55507D3822CF}" type="sibTrans" cxnId="{3B59F39E-F04C-4935-ABB7-76D41D3897C4}">
      <dgm:prSet/>
      <dgm:spPr/>
      <dgm:t>
        <a:bodyPr/>
        <a:lstStyle/>
        <a:p>
          <a:endParaRPr lang="en-US" sz="2800"/>
        </a:p>
      </dgm:t>
    </dgm:pt>
    <dgm:pt modelId="{37AE88DF-5FA7-4A78-BDB7-69C0E92C2656}" type="pres">
      <dgm:prSet presAssocID="{0D1F865A-A6EB-4DB9-B642-AEA3A19B4ABC}" presName="arrowDiagram" presStyleCnt="0">
        <dgm:presLayoutVars>
          <dgm:chMax val="5"/>
          <dgm:dir/>
          <dgm:resizeHandles val="exact"/>
        </dgm:presLayoutVars>
      </dgm:prSet>
      <dgm:spPr/>
    </dgm:pt>
    <dgm:pt modelId="{83888EB8-97B3-4682-8AC6-E463B3582699}" type="pres">
      <dgm:prSet presAssocID="{0D1F865A-A6EB-4DB9-B642-AEA3A19B4ABC}" presName="arrow" presStyleLbl="bgShp" presStyleIdx="0" presStyleCnt="1"/>
      <dgm:spPr/>
    </dgm:pt>
    <dgm:pt modelId="{1E96026B-44F9-422E-BDDC-DEABDF41FBCA}" type="pres">
      <dgm:prSet presAssocID="{0D1F865A-A6EB-4DB9-B642-AEA3A19B4ABC}" presName="arrowDiagram3" presStyleCnt="0"/>
      <dgm:spPr/>
    </dgm:pt>
    <dgm:pt modelId="{C03552BD-E0BA-486F-B626-7A51ECC6BBA6}" type="pres">
      <dgm:prSet presAssocID="{934BF806-8BA3-436B-98A8-6E8FA069E726}" presName="bullet3a" presStyleLbl="node1" presStyleIdx="0" presStyleCnt="3"/>
      <dgm:spPr/>
    </dgm:pt>
    <dgm:pt modelId="{CE9BD448-02C7-430C-90CC-1E1353C8BFE4}" type="pres">
      <dgm:prSet presAssocID="{934BF806-8BA3-436B-98A8-6E8FA069E726}" presName="textBox3a" presStyleLbl="revTx" presStyleIdx="0" presStyleCnt="3" custScaleX="111066" custScaleY="77430">
        <dgm:presLayoutVars>
          <dgm:bulletEnabled val="1"/>
        </dgm:presLayoutVars>
      </dgm:prSet>
      <dgm:spPr/>
      <dgm:t>
        <a:bodyPr/>
        <a:lstStyle/>
        <a:p>
          <a:endParaRPr lang="en-US"/>
        </a:p>
      </dgm:t>
    </dgm:pt>
    <dgm:pt modelId="{B0FA234F-98F7-4F87-BBDE-7F0516DCF9F5}" type="pres">
      <dgm:prSet presAssocID="{80166402-9539-455D-9302-7FA9C113C0B5}" presName="bullet3b" presStyleLbl="node1" presStyleIdx="1" presStyleCnt="3"/>
      <dgm:spPr/>
    </dgm:pt>
    <dgm:pt modelId="{86CDC9DE-B458-4F05-969A-3A4EFFD5EB26}" type="pres">
      <dgm:prSet presAssocID="{80166402-9539-455D-9302-7FA9C113C0B5}" presName="textBox3b" presStyleLbl="revTx" presStyleIdx="1" presStyleCnt="3" custScaleX="94581" custScaleY="42476" custLinFactNeighborX="-6296" custLinFactNeighborY="-22151">
        <dgm:presLayoutVars>
          <dgm:bulletEnabled val="1"/>
        </dgm:presLayoutVars>
      </dgm:prSet>
      <dgm:spPr/>
      <dgm:t>
        <a:bodyPr/>
        <a:lstStyle/>
        <a:p>
          <a:endParaRPr lang="en-US"/>
        </a:p>
      </dgm:t>
    </dgm:pt>
    <dgm:pt modelId="{05482F3C-42F0-4A56-ACB6-21A3C11424E3}" type="pres">
      <dgm:prSet presAssocID="{E556791C-8C85-4A18-9DDC-4ABCB676DA9D}" presName="bullet3c" presStyleLbl="node1" presStyleIdx="2" presStyleCnt="3" custLinFactNeighborX="3219" custLinFactNeighborY="1861"/>
      <dgm:spPr/>
    </dgm:pt>
    <dgm:pt modelId="{18757E4B-6056-407C-8A6D-7AADD54BAA7E}" type="pres">
      <dgm:prSet presAssocID="{E556791C-8C85-4A18-9DDC-4ABCB676DA9D}" presName="textBox3c" presStyleLbl="revTx" presStyleIdx="2" presStyleCnt="3" custScaleX="86387" custScaleY="32820" custLinFactNeighborX="-15691" custLinFactNeighborY="-19748">
        <dgm:presLayoutVars>
          <dgm:bulletEnabled val="1"/>
        </dgm:presLayoutVars>
      </dgm:prSet>
      <dgm:spPr/>
      <dgm:t>
        <a:bodyPr/>
        <a:lstStyle/>
        <a:p>
          <a:endParaRPr lang="en-US"/>
        </a:p>
      </dgm:t>
    </dgm:pt>
  </dgm:ptLst>
  <dgm:cxnLst>
    <dgm:cxn modelId="{E53766D2-CCEE-1446-B0C9-0C218B43F59D}" type="presOf" srcId="{934BF806-8BA3-436B-98A8-6E8FA069E726}" destId="{CE9BD448-02C7-430C-90CC-1E1353C8BFE4}" srcOrd="0" destOrd="0" presId="urn:microsoft.com/office/officeart/2005/8/layout/arrow2"/>
    <dgm:cxn modelId="{33F876DC-D4ED-4E3D-A692-B35CAECC68F2}" srcId="{0D1F865A-A6EB-4DB9-B642-AEA3A19B4ABC}" destId="{80166402-9539-455D-9302-7FA9C113C0B5}" srcOrd="1" destOrd="0" parTransId="{72B7FDCE-6204-4854-A80C-7DE702D756D2}" sibTransId="{307364EE-4647-4732-961F-DE51703C76C9}"/>
    <dgm:cxn modelId="{F29240BD-B5BA-7143-A01E-7881041D1AB1}" type="presOf" srcId="{80166402-9539-455D-9302-7FA9C113C0B5}" destId="{86CDC9DE-B458-4F05-969A-3A4EFFD5EB26}" srcOrd="0" destOrd="0" presId="urn:microsoft.com/office/officeart/2005/8/layout/arrow2"/>
    <dgm:cxn modelId="{7B8D7332-F3E0-4A41-AB7A-AADD1086374C}" type="presOf" srcId="{E556791C-8C85-4A18-9DDC-4ABCB676DA9D}" destId="{18757E4B-6056-407C-8A6D-7AADD54BAA7E}" srcOrd="0" destOrd="0" presId="urn:microsoft.com/office/officeart/2005/8/layout/arrow2"/>
    <dgm:cxn modelId="{A91A364F-C19E-4830-AE27-2A78443CBC94}" srcId="{0D1F865A-A6EB-4DB9-B642-AEA3A19B4ABC}" destId="{934BF806-8BA3-436B-98A8-6E8FA069E726}" srcOrd="0" destOrd="0" parTransId="{09B9276A-A62F-48C9-80A0-9DFB333EAD85}" sibTransId="{6DD27720-E79D-401C-B6D8-96EA3D3D4B52}"/>
    <dgm:cxn modelId="{1CF22967-1071-E34F-93EB-AD9ADF512BB8}" type="presOf" srcId="{0D1F865A-A6EB-4DB9-B642-AEA3A19B4ABC}" destId="{37AE88DF-5FA7-4A78-BDB7-69C0E92C2656}" srcOrd="0" destOrd="0" presId="urn:microsoft.com/office/officeart/2005/8/layout/arrow2"/>
    <dgm:cxn modelId="{3B59F39E-F04C-4935-ABB7-76D41D3897C4}" srcId="{0D1F865A-A6EB-4DB9-B642-AEA3A19B4ABC}" destId="{E556791C-8C85-4A18-9DDC-4ABCB676DA9D}" srcOrd="2" destOrd="0" parTransId="{3AA3AB28-869A-4FBC-ACBC-6F5E27196E22}" sibTransId="{B6444A22-DD18-4C35-8FA9-55507D3822CF}"/>
    <dgm:cxn modelId="{3F0514C4-A834-AD41-A868-D7D654E00B97}" type="presParOf" srcId="{37AE88DF-5FA7-4A78-BDB7-69C0E92C2656}" destId="{83888EB8-97B3-4682-8AC6-E463B3582699}" srcOrd="0" destOrd="0" presId="urn:microsoft.com/office/officeart/2005/8/layout/arrow2"/>
    <dgm:cxn modelId="{3371FC28-5830-184D-A626-E8D47476EF35}" type="presParOf" srcId="{37AE88DF-5FA7-4A78-BDB7-69C0E92C2656}" destId="{1E96026B-44F9-422E-BDDC-DEABDF41FBCA}" srcOrd="1" destOrd="0" presId="urn:microsoft.com/office/officeart/2005/8/layout/arrow2"/>
    <dgm:cxn modelId="{641D958F-2064-284C-8862-42D9D9495929}" type="presParOf" srcId="{1E96026B-44F9-422E-BDDC-DEABDF41FBCA}" destId="{C03552BD-E0BA-486F-B626-7A51ECC6BBA6}" srcOrd="0" destOrd="0" presId="urn:microsoft.com/office/officeart/2005/8/layout/arrow2"/>
    <dgm:cxn modelId="{CDA9A350-0B21-7F44-96FD-03BDE223B256}" type="presParOf" srcId="{1E96026B-44F9-422E-BDDC-DEABDF41FBCA}" destId="{CE9BD448-02C7-430C-90CC-1E1353C8BFE4}" srcOrd="1" destOrd="0" presId="urn:microsoft.com/office/officeart/2005/8/layout/arrow2"/>
    <dgm:cxn modelId="{508223DB-9D6C-3546-8EC1-558B5E1A1BB3}" type="presParOf" srcId="{1E96026B-44F9-422E-BDDC-DEABDF41FBCA}" destId="{B0FA234F-98F7-4F87-BBDE-7F0516DCF9F5}" srcOrd="2" destOrd="0" presId="urn:microsoft.com/office/officeart/2005/8/layout/arrow2"/>
    <dgm:cxn modelId="{43138732-A0C5-E24F-98A8-7F282D81F61F}" type="presParOf" srcId="{1E96026B-44F9-422E-BDDC-DEABDF41FBCA}" destId="{86CDC9DE-B458-4F05-969A-3A4EFFD5EB26}" srcOrd="3" destOrd="0" presId="urn:microsoft.com/office/officeart/2005/8/layout/arrow2"/>
    <dgm:cxn modelId="{1201FDFA-9ABA-5A44-8126-3D5BB1CC8E0E}" type="presParOf" srcId="{1E96026B-44F9-422E-BDDC-DEABDF41FBCA}" destId="{05482F3C-42F0-4A56-ACB6-21A3C11424E3}" srcOrd="4" destOrd="0" presId="urn:microsoft.com/office/officeart/2005/8/layout/arrow2"/>
    <dgm:cxn modelId="{824E2236-4017-D743-BE3E-D4C191856629}" type="presParOf" srcId="{1E96026B-44F9-422E-BDDC-DEABDF41FBCA}" destId="{18757E4B-6056-407C-8A6D-7AADD54BAA7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DB9F2-810E-374E-8F19-D3B3951108FF}" type="doc">
      <dgm:prSet loTypeId="urn:microsoft.com/office/officeart/2005/8/layout/process2" loCatId="" qsTypeId="urn:microsoft.com/office/officeart/2005/8/quickstyle/simple4" qsCatId="simple" csTypeId="urn:microsoft.com/office/officeart/2005/8/colors/colorful1" csCatId="colorful" phldr="1"/>
      <dgm:spPr/>
    </dgm:pt>
    <dgm:pt modelId="{1E663BDA-3F81-8142-BEC6-2DA7B2A05903}">
      <dgm:prSet phldrT="[Text]"/>
      <dgm:spPr/>
      <dgm:t>
        <a:bodyPr/>
        <a:lstStyle/>
        <a:p>
          <a:r>
            <a:rPr lang="en-US" b="1" dirty="0" smtClean="0">
              <a:solidFill>
                <a:schemeClr val="tx1"/>
              </a:solidFill>
            </a:rPr>
            <a:t>Log in video file</a:t>
          </a:r>
          <a:endParaRPr lang="en-US" b="1" dirty="0">
            <a:solidFill>
              <a:schemeClr val="tx1"/>
            </a:solidFill>
          </a:endParaRPr>
        </a:p>
      </dgm:t>
    </dgm:pt>
    <dgm:pt modelId="{1C8F7907-D681-0842-B07D-3E869701FBB6}" type="parTrans" cxnId="{9B627A5F-9030-754C-AFF6-997EF80A4944}">
      <dgm:prSet/>
      <dgm:spPr/>
      <dgm:t>
        <a:bodyPr/>
        <a:lstStyle/>
        <a:p>
          <a:endParaRPr lang="en-US"/>
        </a:p>
      </dgm:t>
    </dgm:pt>
    <dgm:pt modelId="{E6CD1ABD-9A62-EC42-A3D7-CAEDB70B0E47}" type="sibTrans" cxnId="{9B627A5F-9030-754C-AFF6-997EF80A4944}">
      <dgm:prSet/>
      <dgm:spPr/>
      <dgm:t>
        <a:bodyPr/>
        <a:lstStyle/>
        <a:p>
          <a:endParaRPr lang="en-US"/>
        </a:p>
      </dgm:t>
    </dgm:pt>
    <dgm:pt modelId="{EA34577E-6910-0746-B29C-584F7EEF3701}">
      <dgm:prSet phldrT="[Text]"/>
      <dgm:spPr/>
      <dgm:t>
        <a:bodyPr/>
        <a:lstStyle/>
        <a:p>
          <a:r>
            <a:rPr lang="en-US" b="1" dirty="0" smtClean="0">
              <a:solidFill>
                <a:schemeClr val="tx1"/>
              </a:solidFill>
            </a:rPr>
            <a:t>Sync words with video images</a:t>
          </a:r>
          <a:endParaRPr lang="en-US" b="1" dirty="0">
            <a:solidFill>
              <a:schemeClr val="tx1"/>
            </a:solidFill>
          </a:endParaRPr>
        </a:p>
      </dgm:t>
    </dgm:pt>
    <dgm:pt modelId="{C95CB744-AB5D-454D-BF70-66B7DA0C6417}" type="parTrans" cxnId="{49471763-2D9B-E44D-BFB7-DEC74F52CEC5}">
      <dgm:prSet/>
      <dgm:spPr/>
      <dgm:t>
        <a:bodyPr/>
        <a:lstStyle/>
        <a:p>
          <a:endParaRPr lang="en-US"/>
        </a:p>
      </dgm:t>
    </dgm:pt>
    <dgm:pt modelId="{49B02362-03F0-8C48-B8A8-9E42DC5A9D73}" type="sibTrans" cxnId="{49471763-2D9B-E44D-BFB7-DEC74F52CEC5}">
      <dgm:prSet/>
      <dgm:spPr/>
      <dgm:t>
        <a:bodyPr/>
        <a:lstStyle/>
        <a:p>
          <a:endParaRPr lang="en-US"/>
        </a:p>
      </dgm:t>
    </dgm:pt>
    <dgm:pt modelId="{57188CC4-DBC8-C24A-A3C3-91207F7189EF}">
      <dgm:prSet phldrT="[Text]"/>
      <dgm:spPr/>
      <dgm:t>
        <a:bodyPr/>
        <a:lstStyle/>
        <a:p>
          <a:r>
            <a:rPr lang="en-US" b="1" dirty="0" smtClean="0">
              <a:solidFill>
                <a:schemeClr val="tx1"/>
              </a:solidFill>
            </a:rPr>
            <a:t>Deliver for review &amp; approval</a:t>
          </a:r>
          <a:endParaRPr lang="en-US" b="1" dirty="0">
            <a:solidFill>
              <a:schemeClr val="tx1"/>
            </a:solidFill>
          </a:endParaRPr>
        </a:p>
      </dgm:t>
    </dgm:pt>
    <dgm:pt modelId="{5EB4FCEC-3BE1-2748-BBAF-128956CF3F24}" type="parTrans" cxnId="{A4B31332-9E4E-8541-AB6E-9063D183F04D}">
      <dgm:prSet/>
      <dgm:spPr/>
      <dgm:t>
        <a:bodyPr/>
        <a:lstStyle/>
        <a:p>
          <a:endParaRPr lang="en-US"/>
        </a:p>
      </dgm:t>
    </dgm:pt>
    <dgm:pt modelId="{E0E806C5-28DE-A546-BEDB-31B1230C47C3}" type="sibTrans" cxnId="{A4B31332-9E4E-8541-AB6E-9063D183F04D}">
      <dgm:prSet/>
      <dgm:spPr/>
      <dgm:t>
        <a:bodyPr/>
        <a:lstStyle/>
        <a:p>
          <a:endParaRPr lang="en-US"/>
        </a:p>
      </dgm:t>
    </dgm:pt>
    <dgm:pt modelId="{95FCB988-3507-B341-B8B0-A9737406261A}">
      <dgm:prSet/>
      <dgm:spPr/>
      <dgm:t>
        <a:bodyPr/>
        <a:lstStyle/>
        <a:p>
          <a:r>
            <a:rPr lang="en-US" b="1" dirty="0" smtClean="0">
              <a:solidFill>
                <a:schemeClr val="tx1"/>
              </a:solidFill>
            </a:rPr>
            <a:t>Transcribe with 2 checks for accuracy</a:t>
          </a:r>
          <a:endParaRPr lang="en-US" b="1" dirty="0">
            <a:solidFill>
              <a:schemeClr val="tx1"/>
            </a:solidFill>
          </a:endParaRPr>
        </a:p>
      </dgm:t>
    </dgm:pt>
    <dgm:pt modelId="{33CC505E-EE40-4F47-855D-1C35662A8842}" type="parTrans" cxnId="{831734E4-FB9E-A946-B133-2CC09761D605}">
      <dgm:prSet/>
      <dgm:spPr/>
      <dgm:t>
        <a:bodyPr/>
        <a:lstStyle/>
        <a:p>
          <a:endParaRPr lang="en-US"/>
        </a:p>
      </dgm:t>
    </dgm:pt>
    <dgm:pt modelId="{19E37CF2-5624-424D-AA53-D299A9B2E312}" type="sibTrans" cxnId="{831734E4-FB9E-A946-B133-2CC09761D605}">
      <dgm:prSet/>
      <dgm:spPr/>
      <dgm:t>
        <a:bodyPr/>
        <a:lstStyle/>
        <a:p>
          <a:endParaRPr lang="en-US"/>
        </a:p>
      </dgm:t>
    </dgm:pt>
    <dgm:pt modelId="{B390711A-6D14-0944-BE38-5CF9D88DF98E}" type="pres">
      <dgm:prSet presAssocID="{140DB9F2-810E-374E-8F19-D3B3951108FF}" presName="linearFlow" presStyleCnt="0">
        <dgm:presLayoutVars>
          <dgm:resizeHandles val="exact"/>
        </dgm:presLayoutVars>
      </dgm:prSet>
      <dgm:spPr/>
    </dgm:pt>
    <dgm:pt modelId="{D2929C78-617F-134D-99DB-F4AFB23B43B3}" type="pres">
      <dgm:prSet presAssocID="{1E663BDA-3F81-8142-BEC6-2DA7B2A05903}" presName="node" presStyleLbl="node1" presStyleIdx="0" presStyleCnt="4">
        <dgm:presLayoutVars>
          <dgm:bulletEnabled val="1"/>
        </dgm:presLayoutVars>
      </dgm:prSet>
      <dgm:spPr/>
      <dgm:t>
        <a:bodyPr/>
        <a:lstStyle/>
        <a:p>
          <a:endParaRPr lang="en-US"/>
        </a:p>
      </dgm:t>
    </dgm:pt>
    <dgm:pt modelId="{295C6395-1FE9-9A44-A87D-7D0315EEB507}" type="pres">
      <dgm:prSet presAssocID="{E6CD1ABD-9A62-EC42-A3D7-CAEDB70B0E47}" presName="sibTrans" presStyleLbl="sibTrans2D1" presStyleIdx="0" presStyleCnt="3"/>
      <dgm:spPr/>
      <dgm:t>
        <a:bodyPr/>
        <a:lstStyle/>
        <a:p>
          <a:endParaRPr lang="en-US"/>
        </a:p>
      </dgm:t>
    </dgm:pt>
    <dgm:pt modelId="{B9D60AB7-FC06-A04C-A7F4-FE7DAC530EFA}" type="pres">
      <dgm:prSet presAssocID="{E6CD1ABD-9A62-EC42-A3D7-CAEDB70B0E47}" presName="connectorText" presStyleLbl="sibTrans2D1" presStyleIdx="0" presStyleCnt="3"/>
      <dgm:spPr/>
      <dgm:t>
        <a:bodyPr/>
        <a:lstStyle/>
        <a:p>
          <a:endParaRPr lang="en-US"/>
        </a:p>
      </dgm:t>
    </dgm:pt>
    <dgm:pt modelId="{927AB094-BA39-2440-A4A2-5C39E91B2F10}" type="pres">
      <dgm:prSet presAssocID="{95FCB988-3507-B341-B8B0-A9737406261A}" presName="node" presStyleLbl="node1" presStyleIdx="1" presStyleCnt="4">
        <dgm:presLayoutVars>
          <dgm:bulletEnabled val="1"/>
        </dgm:presLayoutVars>
      </dgm:prSet>
      <dgm:spPr/>
      <dgm:t>
        <a:bodyPr/>
        <a:lstStyle/>
        <a:p>
          <a:endParaRPr lang="en-US"/>
        </a:p>
      </dgm:t>
    </dgm:pt>
    <dgm:pt modelId="{0B9A1A7A-493D-1248-8860-520EF044054A}" type="pres">
      <dgm:prSet presAssocID="{19E37CF2-5624-424D-AA53-D299A9B2E312}" presName="sibTrans" presStyleLbl="sibTrans2D1" presStyleIdx="1" presStyleCnt="3"/>
      <dgm:spPr/>
      <dgm:t>
        <a:bodyPr/>
        <a:lstStyle/>
        <a:p>
          <a:endParaRPr lang="en-US"/>
        </a:p>
      </dgm:t>
    </dgm:pt>
    <dgm:pt modelId="{71E399A7-AD62-B54E-BFCA-8F32CB9E0861}" type="pres">
      <dgm:prSet presAssocID="{19E37CF2-5624-424D-AA53-D299A9B2E312}" presName="connectorText" presStyleLbl="sibTrans2D1" presStyleIdx="1" presStyleCnt="3"/>
      <dgm:spPr/>
      <dgm:t>
        <a:bodyPr/>
        <a:lstStyle/>
        <a:p>
          <a:endParaRPr lang="en-US"/>
        </a:p>
      </dgm:t>
    </dgm:pt>
    <dgm:pt modelId="{F08B5605-318E-E942-BEF6-864E8948056C}" type="pres">
      <dgm:prSet presAssocID="{EA34577E-6910-0746-B29C-584F7EEF3701}" presName="node" presStyleLbl="node1" presStyleIdx="2" presStyleCnt="4">
        <dgm:presLayoutVars>
          <dgm:bulletEnabled val="1"/>
        </dgm:presLayoutVars>
      </dgm:prSet>
      <dgm:spPr/>
      <dgm:t>
        <a:bodyPr/>
        <a:lstStyle/>
        <a:p>
          <a:endParaRPr lang="en-US"/>
        </a:p>
      </dgm:t>
    </dgm:pt>
    <dgm:pt modelId="{799A32F3-B8DA-2C4D-A01A-7F79D46C944D}" type="pres">
      <dgm:prSet presAssocID="{49B02362-03F0-8C48-B8A8-9E42DC5A9D73}" presName="sibTrans" presStyleLbl="sibTrans2D1" presStyleIdx="2" presStyleCnt="3"/>
      <dgm:spPr/>
      <dgm:t>
        <a:bodyPr/>
        <a:lstStyle/>
        <a:p>
          <a:endParaRPr lang="en-US"/>
        </a:p>
      </dgm:t>
    </dgm:pt>
    <dgm:pt modelId="{29722FC3-0B84-5747-8793-9D17F2D22ABB}" type="pres">
      <dgm:prSet presAssocID="{49B02362-03F0-8C48-B8A8-9E42DC5A9D73}" presName="connectorText" presStyleLbl="sibTrans2D1" presStyleIdx="2" presStyleCnt="3"/>
      <dgm:spPr/>
      <dgm:t>
        <a:bodyPr/>
        <a:lstStyle/>
        <a:p>
          <a:endParaRPr lang="en-US"/>
        </a:p>
      </dgm:t>
    </dgm:pt>
    <dgm:pt modelId="{B5AEC821-2979-D74B-B733-1CB988FD7B1C}" type="pres">
      <dgm:prSet presAssocID="{57188CC4-DBC8-C24A-A3C3-91207F7189EF}" presName="node" presStyleLbl="node1" presStyleIdx="3" presStyleCnt="4">
        <dgm:presLayoutVars>
          <dgm:bulletEnabled val="1"/>
        </dgm:presLayoutVars>
      </dgm:prSet>
      <dgm:spPr/>
      <dgm:t>
        <a:bodyPr/>
        <a:lstStyle/>
        <a:p>
          <a:endParaRPr lang="en-US"/>
        </a:p>
      </dgm:t>
    </dgm:pt>
  </dgm:ptLst>
  <dgm:cxnLst>
    <dgm:cxn modelId="{DE7FF8BD-15A5-43D9-BDF1-0D04DEF500C8}" type="presOf" srcId="{19E37CF2-5624-424D-AA53-D299A9B2E312}" destId="{71E399A7-AD62-B54E-BFCA-8F32CB9E0861}" srcOrd="1" destOrd="0" presId="urn:microsoft.com/office/officeart/2005/8/layout/process2"/>
    <dgm:cxn modelId="{CEA3B821-D148-4623-A332-3CB8B2C9B050}" type="presOf" srcId="{EA34577E-6910-0746-B29C-584F7EEF3701}" destId="{F08B5605-318E-E942-BEF6-864E8948056C}" srcOrd="0" destOrd="0" presId="urn:microsoft.com/office/officeart/2005/8/layout/process2"/>
    <dgm:cxn modelId="{49471763-2D9B-E44D-BFB7-DEC74F52CEC5}" srcId="{140DB9F2-810E-374E-8F19-D3B3951108FF}" destId="{EA34577E-6910-0746-B29C-584F7EEF3701}" srcOrd="2" destOrd="0" parTransId="{C95CB744-AB5D-454D-BF70-66B7DA0C6417}" sibTransId="{49B02362-03F0-8C48-B8A8-9E42DC5A9D73}"/>
    <dgm:cxn modelId="{9F5ABC2B-0B75-4985-B793-7695D69F8F93}" type="presOf" srcId="{49B02362-03F0-8C48-B8A8-9E42DC5A9D73}" destId="{29722FC3-0B84-5747-8793-9D17F2D22ABB}" srcOrd="1" destOrd="0" presId="urn:microsoft.com/office/officeart/2005/8/layout/process2"/>
    <dgm:cxn modelId="{E2963065-6219-4EFF-A58D-6CCA92F597F7}" type="presOf" srcId="{49B02362-03F0-8C48-B8A8-9E42DC5A9D73}" destId="{799A32F3-B8DA-2C4D-A01A-7F79D46C944D}" srcOrd="0" destOrd="0" presId="urn:microsoft.com/office/officeart/2005/8/layout/process2"/>
    <dgm:cxn modelId="{33DB869E-B3C5-43A4-9561-8D4AC117C645}" type="presOf" srcId="{1E663BDA-3F81-8142-BEC6-2DA7B2A05903}" destId="{D2929C78-617F-134D-99DB-F4AFB23B43B3}" srcOrd="0" destOrd="0" presId="urn:microsoft.com/office/officeart/2005/8/layout/process2"/>
    <dgm:cxn modelId="{88AB7FB2-28B0-43A6-B397-4D1640224126}" type="presOf" srcId="{95FCB988-3507-B341-B8B0-A9737406261A}" destId="{927AB094-BA39-2440-A4A2-5C39E91B2F10}" srcOrd="0" destOrd="0" presId="urn:microsoft.com/office/officeart/2005/8/layout/process2"/>
    <dgm:cxn modelId="{A4B31332-9E4E-8541-AB6E-9063D183F04D}" srcId="{140DB9F2-810E-374E-8F19-D3B3951108FF}" destId="{57188CC4-DBC8-C24A-A3C3-91207F7189EF}" srcOrd="3" destOrd="0" parTransId="{5EB4FCEC-3BE1-2748-BBAF-128956CF3F24}" sibTransId="{E0E806C5-28DE-A546-BEDB-31B1230C47C3}"/>
    <dgm:cxn modelId="{491B65BB-D16E-4ACD-B768-CF838E691234}" type="presOf" srcId="{E6CD1ABD-9A62-EC42-A3D7-CAEDB70B0E47}" destId="{B9D60AB7-FC06-A04C-A7F4-FE7DAC530EFA}" srcOrd="1" destOrd="0" presId="urn:microsoft.com/office/officeart/2005/8/layout/process2"/>
    <dgm:cxn modelId="{14DED911-9859-4CBB-AAD2-2B638ACEE435}" type="presOf" srcId="{57188CC4-DBC8-C24A-A3C3-91207F7189EF}" destId="{B5AEC821-2979-D74B-B733-1CB988FD7B1C}" srcOrd="0" destOrd="0" presId="urn:microsoft.com/office/officeart/2005/8/layout/process2"/>
    <dgm:cxn modelId="{831734E4-FB9E-A946-B133-2CC09761D605}" srcId="{140DB9F2-810E-374E-8F19-D3B3951108FF}" destId="{95FCB988-3507-B341-B8B0-A9737406261A}" srcOrd="1" destOrd="0" parTransId="{33CC505E-EE40-4F47-855D-1C35662A8842}" sibTransId="{19E37CF2-5624-424D-AA53-D299A9B2E312}"/>
    <dgm:cxn modelId="{181CAE8C-C1BE-42D7-B6E2-D33D9B30C614}" type="presOf" srcId="{E6CD1ABD-9A62-EC42-A3D7-CAEDB70B0E47}" destId="{295C6395-1FE9-9A44-A87D-7D0315EEB507}" srcOrd="0" destOrd="0" presId="urn:microsoft.com/office/officeart/2005/8/layout/process2"/>
    <dgm:cxn modelId="{9B627A5F-9030-754C-AFF6-997EF80A4944}" srcId="{140DB9F2-810E-374E-8F19-D3B3951108FF}" destId="{1E663BDA-3F81-8142-BEC6-2DA7B2A05903}" srcOrd="0" destOrd="0" parTransId="{1C8F7907-D681-0842-B07D-3E869701FBB6}" sibTransId="{E6CD1ABD-9A62-EC42-A3D7-CAEDB70B0E47}"/>
    <dgm:cxn modelId="{48F72851-4AD5-4D40-BE75-84B4F58B2E11}" type="presOf" srcId="{140DB9F2-810E-374E-8F19-D3B3951108FF}" destId="{B390711A-6D14-0944-BE38-5CF9D88DF98E}" srcOrd="0" destOrd="0" presId="urn:microsoft.com/office/officeart/2005/8/layout/process2"/>
    <dgm:cxn modelId="{2231A701-888A-42CA-B17D-B4A59E989241}" type="presOf" srcId="{19E37CF2-5624-424D-AA53-D299A9B2E312}" destId="{0B9A1A7A-493D-1248-8860-520EF044054A}" srcOrd="0" destOrd="0" presId="urn:microsoft.com/office/officeart/2005/8/layout/process2"/>
    <dgm:cxn modelId="{E896A7DB-7A7C-43F0-BB3C-ED53DF841F1D}" type="presParOf" srcId="{B390711A-6D14-0944-BE38-5CF9D88DF98E}" destId="{D2929C78-617F-134D-99DB-F4AFB23B43B3}" srcOrd="0" destOrd="0" presId="urn:microsoft.com/office/officeart/2005/8/layout/process2"/>
    <dgm:cxn modelId="{F98C7CFA-B8C9-43B6-8D92-932A4D695099}" type="presParOf" srcId="{B390711A-6D14-0944-BE38-5CF9D88DF98E}" destId="{295C6395-1FE9-9A44-A87D-7D0315EEB507}" srcOrd="1" destOrd="0" presId="urn:microsoft.com/office/officeart/2005/8/layout/process2"/>
    <dgm:cxn modelId="{5A2B9EF1-7677-4414-9601-C12961922912}" type="presParOf" srcId="{295C6395-1FE9-9A44-A87D-7D0315EEB507}" destId="{B9D60AB7-FC06-A04C-A7F4-FE7DAC530EFA}" srcOrd="0" destOrd="0" presId="urn:microsoft.com/office/officeart/2005/8/layout/process2"/>
    <dgm:cxn modelId="{088BF62B-C158-4D26-82DC-5BC738BD002A}" type="presParOf" srcId="{B390711A-6D14-0944-BE38-5CF9D88DF98E}" destId="{927AB094-BA39-2440-A4A2-5C39E91B2F10}" srcOrd="2" destOrd="0" presId="urn:microsoft.com/office/officeart/2005/8/layout/process2"/>
    <dgm:cxn modelId="{DD0C9887-4A66-4B96-83E7-1165144CB6C9}" type="presParOf" srcId="{B390711A-6D14-0944-BE38-5CF9D88DF98E}" destId="{0B9A1A7A-493D-1248-8860-520EF044054A}" srcOrd="3" destOrd="0" presId="urn:microsoft.com/office/officeart/2005/8/layout/process2"/>
    <dgm:cxn modelId="{F0637738-5DED-4776-8507-61FEFCD30417}" type="presParOf" srcId="{0B9A1A7A-493D-1248-8860-520EF044054A}" destId="{71E399A7-AD62-B54E-BFCA-8F32CB9E0861}" srcOrd="0" destOrd="0" presId="urn:microsoft.com/office/officeart/2005/8/layout/process2"/>
    <dgm:cxn modelId="{4FB669D3-F01A-4CD8-B284-D4A554F0896B}" type="presParOf" srcId="{B390711A-6D14-0944-BE38-5CF9D88DF98E}" destId="{F08B5605-318E-E942-BEF6-864E8948056C}" srcOrd="4" destOrd="0" presId="urn:microsoft.com/office/officeart/2005/8/layout/process2"/>
    <dgm:cxn modelId="{786CB10D-1235-40D7-9955-E3B25D0ACDD0}" type="presParOf" srcId="{B390711A-6D14-0944-BE38-5CF9D88DF98E}" destId="{799A32F3-B8DA-2C4D-A01A-7F79D46C944D}" srcOrd="5" destOrd="0" presId="urn:microsoft.com/office/officeart/2005/8/layout/process2"/>
    <dgm:cxn modelId="{8F5C22AC-F9A9-41B1-A148-B8CD2EDBF69D}" type="presParOf" srcId="{799A32F3-B8DA-2C4D-A01A-7F79D46C944D}" destId="{29722FC3-0B84-5747-8793-9D17F2D22ABB}" srcOrd="0" destOrd="0" presId="urn:microsoft.com/office/officeart/2005/8/layout/process2"/>
    <dgm:cxn modelId="{518D305F-C72C-4996-8BD8-5518706C361D}" type="presParOf" srcId="{B390711A-6D14-0944-BE38-5CF9D88DF98E}" destId="{B5AEC821-2979-D74B-B733-1CB988FD7B1C}"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88EB8-97B3-4682-8AC6-E463B3582699}">
      <dsp:nvSpPr>
        <dsp:cNvPr id="0" name=""/>
        <dsp:cNvSpPr/>
      </dsp:nvSpPr>
      <dsp:spPr>
        <a:xfrm>
          <a:off x="0" y="85050"/>
          <a:ext cx="6529493" cy="408093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3552BD-E0BA-486F-B626-7A51ECC6BBA6}">
      <dsp:nvSpPr>
        <dsp:cNvPr id="0" name=""/>
        <dsp:cNvSpPr/>
      </dsp:nvSpPr>
      <dsp:spPr>
        <a:xfrm>
          <a:off x="829245" y="2901710"/>
          <a:ext cx="169766" cy="1697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BD448-02C7-430C-90CC-1E1353C8BFE4}">
      <dsp:nvSpPr>
        <dsp:cNvPr id="0" name=""/>
        <dsp:cNvSpPr/>
      </dsp:nvSpPr>
      <dsp:spPr>
        <a:xfrm>
          <a:off x="829951" y="3119688"/>
          <a:ext cx="1689726" cy="91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56" tIns="0" rIns="0" bIns="0" numCol="1" spcCol="1270" anchor="t" anchorCtr="0">
          <a:noAutofit/>
        </a:bodyPr>
        <a:lstStyle/>
        <a:p>
          <a:pPr lvl="0" algn="ctr" defTabSz="889000">
            <a:lnSpc>
              <a:spcPct val="90000"/>
            </a:lnSpc>
            <a:spcBef>
              <a:spcPct val="0"/>
            </a:spcBef>
            <a:spcAft>
              <a:spcPct val="35000"/>
            </a:spcAft>
          </a:pPr>
          <a:r>
            <a:rPr lang="en-US" sz="2000" kern="1200" dirty="0" smtClean="0"/>
            <a:t>Needs Assessment 2012 - 2013</a:t>
          </a:r>
          <a:endParaRPr lang="en-US" sz="2000" kern="1200" dirty="0"/>
        </a:p>
      </dsp:txBody>
      <dsp:txXfrm>
        <a:off x="829951" y="3119688"/>
        <a:ext cx="1689726" cy="913201"/>
      </dsp:txXfrm>
    </dsp:sp>
    <dsp:sp modelId="{B0FA234F-98F7-4F87-BBDE-7F0516DCF9F5}">
      <dsp:nvSpPr>
        <dsp:cNvPr id="0" name=""/>
        <dsp:cNvSpPr/>
      </dsp:nvSpPr>
      <dsp:spPr>
        <a:xfrm>
          <a:off x="2327764" y="1792513"/>
          <a:ext cx="306886" cy="3068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DC9DE-B458-4F05-969A-3A4EFFD5EB26}">
      <dsp:nvSpPr>
        <dsp:cNvPr id="0" name=""/>
        <dsp:cNvSpPr/>
      </dsp:nvSpPr>
      <dsp:spPr>
        <a:xfrm>
          <a:off x="2425004" y="2092722"/>
          <a:ext cx="1482158" cy="94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13" tIns="0" rIns="0" bIns="0" numCol="1" spcCol="1270" anchor="t" anchorCtr="0">
          <a:noAutofit/>
        </a:bodyPr>
        <a:lstStyle/>
        <a:p>
          <a:pPr lvl="0" algn="ctr" defTabSz="889000">
            <a:lnSpc>
              <a:spcPct val="90000"/>
            </a:lnSpc>
            <a:spcBef>
              <a:spcPct val="0"/>
            </a:spcBef>
            <a:spcAft>
              <a:spcPct val="35000"/>
            </a:spcAft>
          </a:pPr>
          <a:r>
            <a:rPr lang="en-US" sz="2000" kern="1200" dirty="0" smtClean="0"/>
            <a:t>Pilot program</a:t>
          </a:r>
          <a:br>
            <a:rPr lang="en-US" sz="2000" kern="1200" dirty="0" smtClean="0"/>
          </a:br>
          <a:r>
            <a:rPr lang="en-US" sz="2000" kern="1200" dirty="0" smtClean="0"/>
            <a:t>Spring 2014</a:t>
          </a:r>
          <a:endParaRPr lang="en-US" sz="2000" kern="1200" dirty="0"/>
        </a:p>
      </dsp:txBody>
      <dsp:txXfrm>
        <a:off x="2425004" y="2092722"/>
        <a:ext cx="1482158" cy="942978"/>
      </dsp:txXfrm>
    </dsp:sp>
    <dsp:sp modelId="{05482F3C-42F0-4A56-ACB6-21A3C11424E3}">
      <dsp:nvSpPr>
        <dsp:cNvPr id="0" name=""/>
        <dsp:cNvSpPr/>
      </dsp:nvSpPr>
      <dsp:spPr>
        <a:xfrm>
          <a:off x="4143566" y="1125425"/>
          <a:ext cx="424417" cy="424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757E4B-6056-407C-8A6D-7AADD54BAA7E}">
      <dsp:nvSpPr>
        <dsp:cNvPr id="0" name=""/>
        <dsp:cNvSpPr/>
      </dsp:nvSpPr>
      <dsp:spPr>
        <a:xfrm>
          <a:off x="4202885" y="1722329"/>
          <a:ext cx="1353751" cy="93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890" tIns="0" rIns="0" bIns="0" numCol="1" spcCol="1270" anchor="t" anchorCtr="0">
          <a:noAutofit/>
        </a:bodyPr>
        <a:lstStyle/>
        <a:p>
          <a:pPr lvl="0" algn="ctr" defTabSz="889000">
            <a:lnSpc>
              <a:spcPct val="90000"/>
            </a:lnSpc>
            <a:spcBef>
              <a:spcPct val="0"/>
            </a:spcBef>
            <a:spcAft>
              <a:spcPct val="35000"/>
            </a:spcAft>
          </a:pPr>
          <a:r>
            <a:rPr lang="en-US" sz="2000" kern="1200" dirty="0" smtClean="0"/>
            <a:t>Official </a:t>
          </a:r>
          <a:br>
            <a:rPr lang="en-US" sz="2000" kern="1200" dirty="0" smtClean="0"/>
          </a:br>
          <a:r>
            <a:rPr lang="en-US" sz="2000" kern="1200" dirty="0" smtClean="0"/>
            <a:t>Roll-out </a:t>
          </a:r>
          <a:br>
            <a:rPr lang="en-US" sz="2000" kern="1200" dirty="0" smtClean="0"/>
          </a:br>
          <a:r>
            <a:rPr lang="en-US" sz="2000" kern="1200" dirty="0" smtClean="0"/>
            <a:t>Fall 2014 </a:t>
          </a:r>
          <a:endParaRPr lang="en-US" sz="2000" kern="1200" dirty="0"/>
        </a:p>
      </dsp:txBody>
      <dsp:txXfrm>
        <a:off x="4202885" y="1722329"/>
        <a:ext cx="1353751" cy="930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29C78-617F-134D-99DB-F4AFB23B43B3}">
      <dsp:nvSpPr>
        <dsp:cNvPr id="0" name=""/>
        <dsp:cNvSpPr/>
      </dsp:nvSpPr>
      <dsp:spPr>
        <a:xfrm>
          <a:off x="757861" y="1823"/>
          <a:ext cx="1920242" cy="67823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Log in video file</a:t>
          </a:r>
          <a:endParaRPr lang="en-US" sz="1700" b="1" kern="1200" dirty="0">
            <a:solidFill>
              <a:schemeClr val="tx1"/>
            </a:solidFill>
          </a:endParaRPr>
        </a:p>
      </dsp:txBody>
      <dsp:txXfrm>
        <a:off x="777726" y="21688"/>
        <a:ext cx="1880512" cy="638501"/>
      </dsp:txXfrm>
    </dsp:sp>
    <dsp:sp modelId="{295C6395-1FE9-9A44-A87D-7D0315EEB507}">
      <dsp:nvSpPr>
        <dsp:cNvPr id="0" name=""/>
        <dsp:cNvSpPr/>
      </dsp:nvSpPr>
      <dsp:spPr>
        <a:xfrm rot="5400000">
          <a:off x="1590814" y="697010"/>
          <a:ext cx="254336" cy="305204"/>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626422" y="722444"/>
        <a:ext cx="183122" cy="178035"/>
      </dsp:txXfrm>
    </dsp:sp>
    <dsp:sp modelId="{927AB094-BA39-2440-A4A2-5C39E91B2F10}">
      <dsp:nvSpPr>
        <dsp:cNvPr id="0" name=""/>
        <dsp:cNvSpPr/>
      </dsp:nvSpPr>
      <dsp:spPr>
        <a:xfrm>
          <a:off x="757861" y="1019170"/>
          <a:ext cx="1920242" cy="678231"/>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Transcribe with 2 checks for accuracy</a:t>
          </a:r>
          <a:endParaRPr lang="en-US" sz="1700" b="1" kern="1200" dirty="0">
            <a:solidFill>
              <a:schemeClr val="tx1"/>
            </a:solidFill>
          </a:endParaRPr>
        </a:p>
      </dsp:txBody>
      <dsp:txXfrm>
        <a:off x="777726" y="1039035"/>
        <a:ext cx="1880512" cy="638501"/>
      </dsp:txXfrm>
    </dsp:sp>
    <dsp:sp modelId="{0B9A1A7A-493D-1248-8860-520EF044054A}">
      <dsp:nvSpPr>
        <dsp:cNvPr id="0" name=""/>
        <dsp:cNvSpPr/>
      </dsp:nvSpPr>
      <dsp:spPr>
        <a:xfrm rot="5400000">
          <a:off x="1590814" y="1714357"/>
          <a:ext cx="254336" cy="305204"/>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626422" y="1739791"/>
        <a:ext cx="183122" cy="178035"/>
      </dsp:txXfrm>
    </dsp:sp>
    <dsp:sp modelId="{F08B5605-318E-E942-BEF6-864E8948056C}">
      <dsp:nvSpPr>
        <dsp:cNvPr id="0" name=""/>
        <dsp:cNvSpPr/>
      </dsp:nvSpPr>
      <dsp:spPr>
        <a:xfrm>
          <a:off x="757861" y="2036517"/>
          <a:ext cx="1920242" cy="678231"/>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Sync words with video images</a:t>
          </a:r>
          <a:endParaRPr lang="en-US" sz="1700" b="1" kern="1200" dirty="0">
            <a:solidFill>
              <a:schemeClr val="tx1"/>
            </a:solidFill>
          </a:endParaRPr>
        </a:p>
      </dsp:txBody>
      <dsp:txXfrm>
        <a:off x="777726" y="2056382"/>
        <a:ext cx="1880512" cy="638501"/>
      </dsp:txXfrm>
    </dsp:sp>
    <dsp:sp modelId="{799A32F3-B8DA-2C4D-A01A-7F79D46C944D}">
      <dsp:nvSpPr>
        <dsp:cNvPr id="0" name=""/>
        <dsp:cNvSpPr/>
      </dsp:nvSpPr>
      <dsp:spPr>
        <a:xfrm rot="5400000">
          <a:off x="1590814" y="2731704"/>
          <a:ext cx="254336" cy="305204"/>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626422" y="2757138"/>
        <a:ext cx="183122" cy="178035"/>
      </dsp:txXfrm>
    </dsp:sp>
    <dsp:sp modelId="{B5AEC821-2979-D74B-B733-1CB988FD7B1C}">
      <dsp:nvSpPr>
        <dsp:cNvPr id="0" name=""/>
        <dsp:cNvSpPr/>
      </dsp:nvSpPr>
      <dsp:spPr>
        <a:xfrm>
          <a:off x="757861" y="3053864"/>
          <a:ext cx="1920242" cy="678231"/>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Deliver for review &amp; approval</a:t>
          </a:r>
          <a:endParaRPr lang="en-US" sz="1700" b="1" kern="1200" dirty="0">
            <a:solidFill>
              <a:schemeClr val="tx1"/>
            </a:solidFill>
          </a:endParaRPr>
        </a:p>
      </dsp:txBody>
      <dsp:txXfrm>
        <a:off x="777726" y="3073729"/>
        <a:ext cx="1880512" cy="63850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4820"/>
          </a:xfrm>
          <a:prstGeom prst="rect">
            <a:avLst/>
          </a:prstGeom>
        </p:spPr>
        <p:txBody>
          <a:bodyPr vert="horz" lIns="92446" tIns="46223" rIns="92446" bIns="46223" rtlCol="0"/>
          <a:lstStyle>
            <a:lvl1pPr algn="r">
              <a:defRPr sz="1200"/>
            </a:lvl1pPr>
          </a:lstStyle>
          <a:p>
            <a:fld id="{F97C70E8-CA7B-514E-99B2-582EBE54DB13}" type="datetimeFigureOut">
              <a:rPr lang="en-US" smtClean="0"/>
              <a:t>11/13/2015</a:t>
            </a:fld>
            <a:endParaRPr lang="en-US"/>
          </a:p>
        </p:txBody>
      </p:sp>
      <p:sp>
        <p:nvSpPr>
          <p:cNvPr id="4" name="Footer Placeholder 3"/>
          <p:cNvSpPr>
            <a:spLocks noGrp="1"/>
          </p:cNvSpPr>
          <p:nvPr>
            <p:ph type="ftr" sz="quarter" idx="2"/>
          </p:nvPr>
        </p:nvSpPr>
        <p:spPr>
          <a:xfrm>
            <a:off x="1" y="8829968"/>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4820"/>
          </a:xfrm>
          <a:prstGeom prst="rect">
            <a:avLst/>
          </a:prstGeom>
        </p:spPr>
        <p:txBody>
          <a:bodyPr vert="horz" lIns="92446" tIns="46223" rIns="92446" bIns="46223" rtlCol="0" anchor="b"/>
          <a:lstStyle>
            <a:lvl1pPr algn="r">
              <a:defRPr sz="1200"/>
            </a:lvl1pPr>
          </a:lstStyle>
          <a:p>
            <a:fld id="{09B59E66-3F45-C54B-A686-F0F464723E9C}" type="slidenum">
              <a:rPr lang="en-US" smtClean="0"/>
              <a:t>‹#›</a:t>
            </a:fld>
            <a:endParaRPr lang="en-US"/>
          </a:p>
        </p:txBody>
      </p:sp>
    </p:spTree>
    <p:extLst>
      <p:ext uri="{BB962C8B-B14F-4D97-AF65-F5344CB8AC3E}">
        <p14:creationId xmlns:p14="http://schemas.microsoft.com/office/powerpoint/2010/main" val="2220898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4820"/>
          </a:xfrm>
          <a:prstGeom prst="rect">
            <a:avLst/>
          </a:prstGeom>
        </p:spPr>
        <p:txBody>
          <a:bodyPr vert="horz" lIns="92446" tIns="46223" rIns="92446" bIns="46223" rtlCol="0"/>
          <a:lstStyle>
            <a:lvl1pPr algn="r">
              <a:defRPr sz="1200"/>
            </a:lvl1pPr>
          </a:lstStyle>
          <a:p>
            <a:fld id="{2C4B0634-A561-7540-A4AA-AFC8C593D7D3}" type="datetimeFigureOut">
              <a:rPr lang="en-US" smtClean="0"/>
              <a:t>11/13/2015</a:t>
            </a:fld>
            <a:endParaRPr lang="en-US"/>
          </a:p>
        </p:txBody>
      </p:sp>
      <p:sp>
        <p:nvSpPr>
          <p:cNvPr id="4" name="Slide Image Placeholder 3"/>
          <p:cNvSpPr>
            <a:spLocks noGrp="1" noRot="1" noChangeAspect="1"/>
          </p:cNvSpPr>
          <p:nvPr>
            <p:ph type="sldImg" idx="2"/>
          </p:nvPr>
        </p:nvSpPr>
        <p:spPr>
          <a:xfrm>
            <a:off x="1044575" y="696913"/>
            <a:ext cx="4794250" cy="348773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4820"/>
          </a:xfrm>
          <a:prstGeom prst="rect">
            <a:avLst/>
          </a:prstGeom>
        </p:spPr>
        <p:txBody>
          <a:bodyPr vert="horz" lIns="92446" tIns="46223" rIns="92446" bIns="46223" rtlCol="0" anchor="b"/>
          <a:lstStyle>
            <a:lvl1pPr algn="r">
              <a:defRPr sz="1200"/>
            </a:lvl1pPr>
          </a:lstStyle>
          <a:p>
            <a:fld id="{6EB332B2-BB64-4F4E-9506-7AF67BFC02F6}" type="slidenum">
              <a:rPr lang="en-US" smtClean="0"/>
              <a:t>‹#›</a:t>
            </a:fld>
            <a:endParaRPr lang="en-US"/>
          </a:p>
        </p:txBody>
      </p:sp>
    </p:spTree>
    <p:extLst>
      <p:ext uri="{BB962C8B-B14F-4D97-AF65-F5344CB8AC3E}">
        <p14:creationId xmlns:p14="http://schemas.microsoft.com/office/powerpoint/2010/main" val="941388584"/>
      </p:ext>
    </p:extLst>
  </p:cSld>
  <p:clrMap bg1="lt1" tx1="dk1" bg2="lt2" tx2="dk2" accent1="accent1" accent2="accent2" accent3="accent3" accent4="accent4" accent5="accent5" accent6="accent6" hlink="hlink" folHlink="folHlink"/>
  <p:hf hdr="0" ftr="0" dt="0"/>
  <p:notesStyle>
    <a:lvl1pPr marL="0" algn="l" defTabSz="496382" rtl="0" eaLnBrk="1" latinLnBrk="0" hangingPunct="1">
      <a:defRPr sz="1303" kern="1200">
        <a:solidFill>
          <a:schemeClr val="tx1"/>
        </a:solidFill>
        <a:latin typeface="+mn-lt"/>
        <a:ea typeface="+mn-ea"/>
        <a:cs typeface="+mn-cs"/>
      </a:defRPr>
    </a:lvl1pPr>
    <a:lvl2pPr marL="496382" algn="l" defTabSz="496382" rtl="0" eaLnBrk="1" latinLnBrk="0" hangingPunct="1">
      <a:defRPr sz="1303" kern="1200">
        <a:solidFill>
          <a:schemeClr val="tx1"/>
        </a:solidFill>
        <a:latin typeface="+mn-lt"/>
        <a:ea typeface="+mn-ea"/>
        <a:cs typeface="+mn-cs"/>
      </a:defRPr>
    </a:lvl2pPr>
    <a:lvl3pPr marL="992764" algn="l" defTabSz="496382" rtl="0" eaLnBrk="1" latinLnBrk="0" hangingPunct="1">
      <a:defRPr sz="1303" kern="1200">
        <a:solidFill>
          <a:schemeClr val="tx1"/>
        </a:solidFill>
        <a:latin typeface="+mn-lt"/>
        <a:ea typeface="+mn-ea"/>
        <a:cs typeface="+mn-cs"/>
      </a:defRPr>
    </a:lvl3pPr>
    <a:lvl4pPr marL="1489146" algn="l" defTabSz="496382" rtl="0" eaLnBrk="1" latinLnBrk="0" hangingPunct="1">
      <a:defRPr sz="1303" kern="1200">
        <a:solidFill>
          <a:schemeClr val="tx1"/>
        </a:solidFill>
        <a:latin typeface="+mn-lt"/>
        <a:ea typeface="+mn-ea"/>
        <a:cs typeface="+mn-cs"/>
      </a:defRPr>
    </a:lvl4pPr>
    <a:lvl5pPr marL="1985528" algn="l" defTabSz="496382" rtl="0" eaLnBrk="1" latinLnBrk="0" hangingPunct="1">
      <a:defRPr sz="1303" kern="1200">
        <a:solidFill>
          <a:schemeClr val="tx1"/>
        </a:solidFill>
        <a:latin typeface="+mn-lt"/>
        <a:ea typeface="+mn-ea"/>
        <a:cs typeface="+mn-cs"/>
      </a:defRPr>
    </a:lvl5pPr>
    <a:lvl6pPr marL="2481910" algn="l" defTabSz="496382" rtl="0" eaLnBrk="1" latinLnBrk="0" hangingPunct="1">
      <a:defRPr sz="1303" kern="1200">
        <a:solidFill>
          <a:schemeClr val="tx1"/>
        </a:solidFill>
        <a:latin typeface="+mn-lt"/>
        <a:ea typeface="+mn-ea"/>
        <a:cs typeface="+mn-cs"/>
      </a:defRPr>
    </a:lvl6pPr>
    <a:lvl7pPr marL="2978292" algn="l" defTabSz="496382" rtl="0" eaLnBrk="1" latinLnBrk="0" hangingPunct="1">
      <a:defRPr sz="1303" kern="1200">
        <a:solidFill>
          <a:schemeClr val="tx1"/>
        </a:solidFill>
        <a:latin typeface="+mn-lt"/>
        <a:ea typeface="+mn-ea"/>
        <a:cs typeface="+mn-cs"/>
      </a:defRPr>
    </a:lvl7pPr>
    <a:lvl8pPr marL="3474674" algn="l" defTabSz="496382" rtl="0" eaLnBrk="1" latinLnBrk="0" hangingPunct="1">
      <a:defRPr sz="1303" kern="1200">
        <a:solidFill>
          <a:schemeClr val="tx1"/>
        </a:solidFill>
        <a:latin typeface="+mn-lt"/>
        <a:ea typeface="+mn-ea"/>
        <a:cs typeface="+mn-cs"/>
      </a:defRPr>
    </a:lvl8pPr>
    <a:lvl9pPr marL="3971056" algn="l" defTabSz="496382" rtl="0" eaLnBrk="1" latinLnBrk="0" hangingPunct="1">
      <a:defRPr sz="13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remind me what the question was.</a:t>
            </a:r>
            <a:r>
              <a:rPr lang="en-US" baseline="0" dirty="0" smtClean="0"/>
              <a:t>  Do we mean that 55% of faculty say that none of their in-class  videos are captioned, that 22% of faculty say that less than a quarter of their in-class videos are captioned, etc..?</a:t>
            </a:r>
          </a:p>
          <a:p>
            <a:r>
              <a:rPr lang="en-US" baseline="0" dirty="0" smtClean="0"/>
              <a:t>Yes, the 2 questions are:</a:t>
            </a:r>
          </a:p>
          <a:p>
            <a:pPr marL="285750" indent="-285750">
              <a:buFontTx/>
              <a:buChar char="-"/>
            </a:pPr>
            <a:r>
              <a:rPr lang="en-US" baseline="0" dirty="0" smtClean="0"/>
              <a:t>What proportion of the video clips you showed IN Class this past semester were captioned or transcribed?</a:t>
            </a:r>
          </a:p>
          <a:p>
            <a:pPr marL="285750" marR="0" indent="-285750" algn="l" defTabSz="496382" rtl="0" eaLnBrk="1" fontAlgn="auto" latinLnBrk="0" hangingPunct="1">
              <a:lnSpc>
                <a:spcPct val="100000"/>
              </a:lnSpc>
              <a:spcBef>
                <a:spcPts val="0"/>
              </a:spcBef>
              <a:spcAft>
                <a:spcPts val="0"/>
              </a:spcAft>
              <a:buClrTx/>
              <a:buSzTx/>
              <a:buFontTx/>
              <a:buChar char="-"/>
              <a:tabLst/>
              <a:defRPr/>
            </a:pPr>
            <a:r>
              <a:rPr lang="en-US" baseline="0" dirty="0" smtClean="0"/>
              <a:t>What proportion of the video clips you showed OUTSIDE OF Class were captioned or transcribed?</a:t>
            </a:r>
          </a:p>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6EB332B2-BB64-4F4E-9506-7AF67BFC02F6}" type="slidenum">
              <a:rPr lang="en-US" smtClean="0"/>
              <a:t>5</a:t>
            </a:fld>
            <a:endParaRPr lang="en-US"/>
          </a:p>
        </p:txBody>
      </p:sp>
    </p:spTree>
    <p:extLst>
      <p:ext uri="{BB962C8B-B14F-4D97-AF65-F5344CB8AC3E}">
        <p14:creationId xmlns:p14="http://schemas.microsoft.com/office/powerpoint/2010/main" val="115638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6EB332B2-BB64-4F4E-9506-7AF67BFC02F6}" type="slidenum">
              <a:rPr lang="en-US" smtClean="0"/>
              <a:t>16</a:t>
            </a:fld>
            <a:endParaRPr lang="en-US"/>
          </a:p>
        </p:txBody>
      </p:sp>
    </p:spTree>
    <p:extLst>
      <p:ext uri="{BB962C8B-B14F-4D97-AF65-F5344CB8AC3E}">
        <p14:creationId xmlns:p14="http://schemas.microsoft.com/office/powerpoint/2010/main" val="356492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332B2-BB64-4F4E-9506-7AF67BFC02F6}" type="slidenum">
              <a:rPr lang="en-US" smtClean="0"/>
              <a:t>18</a:t>
            </a:fld>
            <a:endParaRPr lang="en-US"/>
          </a:p>
        </p:txBody>
      </p:sp>
    </p:spTree>
    <p:extLst>
      <p:ext uri="{BB962C8B-B14F-4D97-AF65-F5344CB8AC3E}">
        <p14:creationId xmlns:p14="http://schemas.microsoft.com/office/powerpoint/2010/main" val="318002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4575" y="696913"/>
            <a:ext cx="4794250" cy="3487737"/>
          </a:xfrm>
        </p:spPr>
      </p:sp>
      <p:sp>
        <p:nvSpPr>
          <p:cNvPr id="3" name="Notes Placeholder 2"/>
          <p:cNvSpPr>
            <a:spLocks noGrp="1"/>
          </p:cNvSpPr>
          <p:nvPr>
            <p:ph type="body" idx="1"/>
          </p:nvPr>
        </p:nvSpPr>
        <p:spPr/>
        <p:txBody>
          <a:bodyPr/>
          <a:lstStyle/>
          <a:p>
            <a:r>
              <a:rPr lang="en-US" dirty="0" smtClean="0"/>
              <a:t>Summarize</a:t>
            </a:r>
            <a:r>
              <a:rPr lang="en-US" baseline="0" dirty="0" smtClean="0"/>
              <a:t> points that show how non-AEC students report benefitting from the captions</a:t>
            </a:r>
            <a:endParaRPr lang="en-US" dirty="0"/>
          </a:p>
        </p:txBody>
      </p:sp>
      <p:sp>
        <p:nvSpPr>
          <p:cNvPr id="4" name="Slide Number Placeholder 3"/>
          <p:cNvSpPr>
            <a:spLocks noGrp="1"/>
          </p:cNvSpPr>
          <p:nvPr>
            <p:ph type="sldNum" sz="quarter" idx="10"/>
          </p:nvPr>
        </p:nvSpPr>
        <p:spPr/>
        <p:txBody>
          <a:bodyPr/>
          <a:lstStyle/>
          <a:p>
            <a:fld id="{11A2C3D9-B113-4C5D-AA52-69A0CAD6209D}" type="slidenum">
              <a:rPr lang="en-US" smtClean="0"/>
              <a:t>29</a:t>
            </a:fld>
            <a:endParaRPr lang="en-US"/>
          </a:p>
        </p:txBody>
      </p:sp>
    </p:spTree>
    <p:extLst>
      <p:ext uri="{BB962C8B-B14F-4D97-AF65-F5344CB8AC3E}">
        <p14:creationId xmlns:p14="http://schemas.microsoft.com/office/powerpoint/2010/main" val="49063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044575" y="696913"/>
            <a:ext cx="4794250" cy="3487737"/>
          </a:xfrm>
          <a:ln/>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6" charset="-128"/>
              </a:defRPr>
            </a:lvl1pPr>
            <a:lvl2pPr marL="737062" indent="-283484">
              <a:defRPr sz="2400">
                <a:solidFill>
                  <a:schemeClr val="tx1"/>
                </a:solidFill>
                <a:latin typeface="Arial" charset="0"/>
                <a:ea typeface="ＭＳ Ｐゴシック" pitchFamily="-16" charset="-128"/>
              </a:defRPr>
            </a:lvl2pPr>
            <a:lvl3pPr marL="1133942" indent="-226789">
              <a:defRPr sz="2400">
                <a:solidFill>
                  <a:schemeClr val="tx1"/>
                </a:solidFill>
                <a:latin typeface="Arial" charset="0"/>
                <a:ea typeface="ＭＳ Ｐゴシック" pitchFamily="-16" charset="-128"/>
              </a:defRPr>
            </a:lvl3pPr>
            <a:lvl4pPr marL="1587518" indent="-226789">
              <a:defRPr sz="2400">
                <a:solidFill>
                  <a:schemeClr val="tx1"/>
                </a:solidFill>
                <a:latin typeface="Arial" charset="0"/>
                <a:ea typeface="ＭＳ Ｐゴシック" pitchFamily="-16" charset="-128"/>
              </a:defRPr>
            </a:lvl4pPr>
            <a:lvl5pPr marL="2041095" indent="-226789">
              <a:defRPr sz="2400">
                <a:solidFill>
                  <a:schemeClr val="tx1"/>
                </a:solidFill>
                <a:latin typeface="Arial" charset="0"/>
                <a:ea typeface="ＭＳ Ｐゴシック" pitchFamily="-16" charset="-128"/>
              </a:defRPr>
            </a:lvl5pPr>
            <a:lvl6pPr marL="2494671" indent="-226789" eaLnBrk="0" fontAlgn="base" hangingPunct="0">
              <a:spcBef>
                <a:spcPct val="0"/>
              </a:spcBef>
              <a:spcAft>
                <a:spcPct val="0"/>
              </a:spcAft>
              <a:defRPr sz="2400">
                <a:solidFill>
                  <a:schemeClr val="tx1"/>
                </a:solidFill>
                <a:latin typeface="Arial" charset="0"/>
                <a:ea typeface="ＭＳ Ｐゴシック" pitchFamily="-16" charset="-128"/>
              </a:defRPr>
            </a:lvl6pPr>
            <a:lvl7pPr marL="2948246" indent="-226789" eaLnBrk="0" fontAlgn="base" hangingPunct="0">
              <a:spcBef>
                <a:spcPct val="0"/>
              </a:spcBef>
              <a:spcAft>
                <a:spcPct val="0"/>
              </a:spcAft>
              <a:defRPr sz="2400">
                <a:solidFill>
                  <a:schemeClr val="tx1"/>
                </a:solidFill>
                <a:latin typeface="Arial" charset="0"/>
                <a:ea typeface="ＭＳ Ｐゴシック" pitchFamily="-16" charset="-128"/>
              </a:defRPr>
            </a:lvl7pPr>
            <a:lvl8pPr marL="3401824" indent="-226789" eaLnBrk="0" fontAlgn="base" hangingPunct="0">
              <a:spcBef>
                <a:spcPct val="0"/>
              </a:spcBef>
              <a:spcAft>
                <a:spcPct val="0"/>
              </a:spcAft>
              <a:defRPr sz="2400">
                <a:solidFill>
                  <a:schemeClr val="tx1"/>
                </a:solidFill>
                <a:latin typeface="Arial" charset="0"/>
                <a:ea typeface="ＭＳ Ｐゴシック" pitchFamily="-16" charset="-128"/>
              </a:defRPr>
            </a:lvl8pPr>
            <a:lvl9pPr marL="3855400" indent="-226789" eaLnBrk="0" fontAlgn="base" hangingPunct="0">
              <a:spcBef>
                <a:spcPct val="0"/>
              </a:spcBef>
              <a:spcAft>
                <a:spcPct val="0"/>
              </a:spcAft>
              <a:defRPr sz="2400">
                <a:solidFill>
                  <a:schemeClr val="tx1"/>
                </a:solidFill>
                <a:latin typeface="Arial" charset="0"/>
                <a:ea typeface="ＭＳ Ｐゴシック" pitchFamily="-16" charset="-128"/>
              </a:defRPr>
            </a:lvl9pPr>
          </a:lstStyle>
          <a:p>
            <a:fld id="{9576370B-0FAF-48DD-B8BE-C22BFCFBDCC0}" type="slidenum">
              <a:rPr lang="en-US" sz="1200">
                <a:solidFill>
                  <a:srgbClr val="000000"/>
                </a:solidFill>
              </a:rPr>
              <a:pPr/>
              <a:t>33</a:t>
            </a:fld>
            <a:endParaRPr lang="en-US" sz="1200">
              <a:solidFill>
                <a:srgbClr val="000000"/>
              </a:solidFill>
            </a:endParaRPr>
          </a:p>
        </p:txBody>
      </p:sp>
    </p:spTree>
    <p:extLst>
      <p:ext uri="{BB962C8B-B14F-4D97-AF65-F5344CB8AC3E}">
        <p14:creationId xmlns:p14="http://schemas.microsoft.com/office/powerpoint/2010/main" val="47932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272454"/>
            <a:ext cx="8549640" cy="1568027"/>
          </a:xfrm>
        </p:spPr>
        <p:txBody>
          <a:bodyPr/>
          <a:lstStyle>
            <a:lvl1pPr>
              <a:defRPr b="1" i="0">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08760" y="4145280"/>
            <a:ext cx="7040880" cy="1869440"/>
          </a:xfrm>
        </p:spPr>
        <p:txBody>
          <a:bodyPr/>
          <a:lstStyle>
            <a:lvl1pPr marL="0" indent="0" algn="ctr">
              <a:buNone/>
              <a:defRPr b="1" i="0">
                <a:solidFill>
                  <a:schemeClr val="tx1"/>
                </a:solidFill>
                <a:latin typeface="Bookman Old Style"/>
                <a:cs typeface="Bookman Old Style"/>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02920" y="6780107"/>
            <a:ext cx="2346960" cy="389467"/>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a:p>
        </p:txBody>
      </p:sp>
      <p:sp>
        <p:nvSpPr>
          <p:cNvPr id="6" name="Slide Number Placeholder 5"/>
          <p:cNvSpPr>
            <a:spLocks noGrp="1"/>
          </p:cNvSpPr>
          <p:nvPr>
            <p:ph type="sldNum" sz="quarter" idx="12"/>
          </p:nvPr>
        </p:nvSpPr>
        <p:spPr/>
        <p:txBody>
          <a:bodyPr/>
          <a:lstStyle/>
          <a:p>
            <a:fld id="{4E82B649-9E62-D04D-8142-E7B3662BE548}" type="slidenum">
              <a:rPr lang="en-US" smtClean="0"/>
              <a:t>‹#›</a:t>
            </a:fld>
            <a:endParaRPr lang="en-US"/>
          </a:p>
        </p:txBody>
      </p:sp>
    </p:spTree>
    <p:extLst>
      <p:ext uri="{BB962C8B-B14F-4D97-AF65-F5344CB8AC3E}">
        <p14:creationId xmlns:p14="http://schemas.microsoft.com/office/powerpoint/2010/main" val="300538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6780107"/>
            <a:ext cx="2346960" cy="389467"/>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a:p>
        </p:txBody>
      </p:sp>
      <p:sp>
        <p:nvSpPr>
          <p:cNvPr id="6" name="Slide Number Placeholder 5"/>
          <p:cNvSpPr>
            <a:spLocks noGrp="1"/>
          </p:cNvSpPr>
          <p:nvPr>
            <p:ph type="sldNum" sz="quarter" idx="12"/>
          </p:nvPr>
        </p:nvSpPr>
        <p:spPr/>
        <p:txBody>
          <a:bodyPr/>
          <a:lstStyle/>
          <a:p>
            <a:fld id="{4E82B649-9E62-D04D-8142-E7B3662BE548}" type="slidenum">
              <a:rPr lang="en-US" smtClean="0"/>
              <a:t>‹#›</a:t>
            </a:fld>
            <a:endParaRPr lang="en-US"/>
          </a:p>
        </p:txBody>
      </p:sp>
    </p:spTree>
    <p:extLst>
      <p:ext uri="{BB962C8B-B14F-4D97-AF65-F5344CB8AC3E}">
        <p14:creationId xmlns:p14="http://schemas.microsoft.com/office/powerpoint/2010/main" val="145149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92948"/>
            <a:ext cx="226314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292948"/>
            <a:ext cx="662178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6780107"/>
            <a:ext cx="2346960" cy="389467"/>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a:p>
        </p:txBody>
      </p:sp>
      <p:sp>
        <p:nvSpPr>
          <p:cNvPr id="6" name="Slide Number Placeholder 5"/>
          <p:cNvSpPr>
            <a:spLocks noGrp="1"/>
          </p:cNvSpPr>
          <p:nvPr>
            <p:ph type="sldNum" sz="quarter" idx="12"/>
          </p:nvPr>
        </p:nvSpPr>
        <p:spPr/>
        <p:txBody>
          <a:bodyPr/>
          <a:lstStyle/>
          <a:p>
            <a:fld id="{4E82B649-9E62-D04D-8142-E7B3662BE548}" type="slidenum">
              <a:rPr lang="en-US" smtClean="0"/>
              <a:t>‹#›</a:t>
            </a:fld>
            <a:endParaRPr lang="en-US"/>
          </a:p>
        </p:txBody>
      </p:sp>
    </p:spTree>
    <p:extLst>
      <p:ext uri="{BB962C8B-B14F-4D97-AF65-F5344CB8AC3E}">
        <p14:creationId xmlns:p14="http://schemas.microsoft.com/office/powerpoint/2010/main" val="179843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1"/>
            <a:ext cx="4724132" cy="7325086"/>
          </a:xfrm>
          <a:prstGeom prst="rect">
            <a:avLst/>
          </a:prstGeom>
          <a:gradFill flip="none" rotWithShape="1">
            <a:gsLst>
              <a:gs pos="0">
                <a:srgbClr val="A5C0DD"/>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84"/>
          </a:p>
        </p:txBody>
      </p:sp>
      <p:pic>
        <p:nvPicPr>
          <p:cNvPr id="7" name="Picture 6" descr="tower 23% and fa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0661" y="0"/>
            <a:ext cx="4861561" cy="7315200"/>
          </a:xfrm>
          <a:prstGeom prst="rect">
            <a:avLst/>
          </a:prstGeom>
        </p:spPr>
      </p:pic>
      <p:sp>
        <p:nvSpPr>
          <p:cNvPr id="2" name="Title 1"/>
          <p:cNvSpPr>
            <a:spLocks noGrp="1"/>
          </p:cNvSpPr>
          <p:nvPr userDrawn="1">
            <p:ph type="title"/>
          </p:nvPr>
        </p:nvSpPr>
        <p:spPr/>
        <p:txBody>
          <a:bodyPr/>
          <a:lstStyle>
            <a:lvl1pPr>
              <a:defRPr>
                <a:solidFill>
                  <a:srgbClr val="17375E"/>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userDrawn="1">
            <p:ph idx="1"/>
          </p:nvPr>
        </p:nvSpPr>
        <p:spPr/>
        <p:txBody>
          <a:bodyPr/>
          <a:lstStyle>
            <a:lvl1pPr marL="365771" indent="-365771">
              <a:buFont typeface="Arial"/>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userDrawn="1">
            <p:ph type="sldNum" sz="quarter" idx="12"/>
          </p:nvPr>
        </p:nvSpPr>
        <p:spPr/>
        <p:txBody>
          <a:bodyPr/>
          <a:lstStyle/>
          <a:p>
            <a:fld id="{4E82B649-9E62-D04D-8142-E7B3662BE548}" type="slidenum">
              <a:rPr lang="en-US" smtClean="0"/>
              <a:t>‹#›</a:t>
            </a:fld>
            <a:endParaRPr lang="en-US"/>
          </a:p>
        </p:txBody>
      </p:sp>
      <p:sp>
        <p:nvSpPr>
          <p:cNvPr id="5" name="Footer Placeholder 4"/>
          <p:cNvSpPr>
            <a:spLocks noGrp="1"/>
          </p:cNvSpPr>
          <p:nvPr userDrawn="1">
            <p:ph type="ftr" sz="quarter" idx="11"/>
          </p:nvPr>
        </p:nvSpPr>
        <p:spPr/>
        <p:txBody>
          <a:bodyPr/>
          <a:lstStyle/>
          <a:p>
            <a:r>
              <a:rPr lang="en-US" smtClean="0"/>
              <a:t>San José State University</a:t>
            </a:r>
            <a:endParaRPr lang="en-US" dirty="0"/>
          </a:p>
        </p:txBody>
      </p:sp>
    </p:spTree>
    <p:extLst>
      <p:ext uri="{BB962C8B-B14F-4D97-AF65-F5344CB8AC3E}">
        <p14:creationId xmlns:p14="http://schemas.microsoft.com/office/powerpoint/2010/main" val="336746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4"/>
            <a:ext cx="8549640" cy="1452880"/>
          </a:xfrm>
        </p:spPr>
        <p:txBody>
          <a:bodyPr anchor="t"/>
          <a:lstStyle>
            <a:lvl1pPr algn="l">
              <a:defRPr sz="4267"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495"/>
            <a:ext cx="8549640" cy="1600199"/>
          </a:xfrm>
        </p:spPr>
        <p:txBody>
          <a:bodyPr anchor="b"/>
          <a:lstStyle>
            <a:lvl1pPr marL="0" indent="0">
              <a:buNone/>
              <a:defRPr sz="2133">
                <a:solidFill>
                  <a:schemeClr val="tx1">
                    <a:tint val="7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02920" y="6780107"/>
            <a:ext cx="2346960" cy="389467"/>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a:p>
        </p:txBody>
      </p:sp>
      <p:sp>
        <p:nvSpPr>
          <p:cNvPr id="6" name="Slide Number Placeholder 5"/>
          <p:cNvSpPr>
            <a:spLocks noGrp="1"/>
          </p:cNvSpPr>
          <p:nvPr>
            <p:ph type="sldNum" sz="quarter" idx="12"/>
          </p:nvPr>
        </p:nvSpPr>
        <p:spPr/>
        <p:txBody>
          <a:bodyPr/>
          <a:lstStyle/>
          <a:p>
            <a:fld id="{4E82B649-9E62-D04D-8142-E7B3662BE548}" type="slidenum">
              <a:rPr lang="en-US" smtClean="0"/>
              <a:t>‹#›</a:t>
            </a:fld>
            <a:endParaRPr lang="en-US"/>
          </a:p>
        </p:txBody>
      </p:sp>
    </p:spTree>
    <p:extLst>
      <p:ext uri="{BB962C8B-B14F-4D97-AF65-F5344CB8AC3E}">
        <p14:creationId xmlns:p14="http://schemas.microsoft.com/office/powerpoint/2010/main" val="233466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706880"/>
            <a:ext cx="4442460"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706880"/>
            <a:ext cx="4442460"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2920" y="6780107"/>
            <a:ext cx="2346960" cy="389467"/>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San José State University</a:t>
            </a:r>
            <a:endParaRPr lang="en-US"/>
          </a:p>
        </p:txBody>
      </p:sp>
      <p:sp>
        <p:nvSpPr>
          <p:cNvPr id="7" name="Slide Number Placeholder 6"/>
          <p:cNvSpPr>
            <a:spLocks noGrp="1"/>
          </p:cNvSpPr>
          <p:nvPr>
            <p:ph type="sldNum" sz="quarter" idx="12"/>
          </p:nvPr>
        </p:nvSpPr>
        <p:spPr/>
        <p:txBody>
          <a:bodyPr/>
          <a:lstStyle/>
          <a:p>
            <a:fld id="{4E82B649-9E62-D04D-8142-E7B3662BE548}" type="slidenum">
              <a:rPr lang="en-US" smtClean="0"/>
              <a:t>‹#›</a:t>
            </a:fld>
            <a:endParaRPr lang="en-US"/>
          </a:p>
        </p:txBody>
      </p:sp>
    </p:spTree>
    <p:extLst>
      <p:ext uri="{BB962C8B-B14F-4D97-AF65-F5344CB8AC3E}">
        <p14:creationId xmlns:p14="http://schemas.microsoft.com/office/powerpoint/2010/main" val="235338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637454"/>
            <a:ext cx="4444207" cy="682413"/>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502920" y="2319867"/>
            <a:ext cx="4444207"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637454"/>
            <a:ext cx="4445953" cy="682413"/>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5109528" y="2319867"/>
            <a:ext cx="4445953"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02920" y="6780107"/>
            <a:ext cx="2346960" cy="389467"/>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San José State University</a:t>
            </a:r>
            <a:endParaRPr lang="en-US"/>
          </a:p>
        </p:txBody>
      </p:sp>
      <p:sp>
        <p:nvSpPr>
          <p:cNvPr id="9" name="Slide Number Placeholder 8"/>
          <p:cNvSpPr>
            <a:spLocks noGrp="1"/>
          </p:cNvSpPr>
          <p:nvPr>
            <p:ph type="sldNum" sz="quarter" idx="12"/>
          </p:nvPr>
        </p:nvSpPr>
        <p:spPr/>
        <p:txBody>
          <a:bodyPr/>
          <a:lstStyle/>
          <a:p>
            <a:fld id="{4E82B649-9E62-D04D-8142-E7B3662BE548}" type="slidenum">
              <a:rPr lang="en-US" smtClean="0"/>
              <a:t>‹#›</a:t>
            </a:fld>
            <a:endParaRPr lang="en-US"/>
          </a:p>
        </p:txBody>
      </p:sp>
    </p:spTree>
    <p:extLst>
      <p:ext uri="{BB962C8B-B14F-4D97-AF65-F5344CB8AC3E}">
        <p14:creationId xmlns:p14="http://schemas.microsoft.com/office/powerpoint/2010/main" val="301051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02920" y="6780107"/>
            <a:ext cx="2346960" cy="389467"/>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San José State University</a:t>
            </a:r>
            <a:endParaRPr lang="en-US"/>
          </a:p>
        </p:txBody>
      </p:sp>
      <p:sp>
        <p:nvSpPr>
          <p:cNvPr id="5" name="Slide Number Placeholder 4"/>
          <p:cNvSpPr>
            <a:spLocks noGrp="1"/>
          </p:cNvSpPr>
          <p:nvPr>
            <p:ph type="sldNum" sz="quarter" idx="12"/>
          </p:nvPr>
        </p:nvSpPr>
        <p:spPr/>
        <p:txBody>
          <a:bodyPr/>
          <a:lstStyle/>
          <a:p>
            <a:fld id="{4E82B649-9E62-D04D-8142-E7B3662BE548}" type="slidenum">
              <a:rPr lang="en-US" smtClean="0"/>
              <a:t>‹#›</a:t>
            </a:fld>
            <a:endParaRPr lang="en-US"/>
          </a:p>
        </p:txBody>
      </p:sp>
    </p:spTree>
    <p:extLst>
      <p:ext uri="{BB962C8B-B14F-4D97-AF65-F5344CB8AC3E}">
        <p14:creationId xmlns:p14="http://schemas.microsoft.com/office/powerpoint/2010/main" val="72032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6780107"/>
            <a:ext cx="2346960" cy="389467"/>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San José State University</a:t>
            </a:r>
            <a:endParaRPr lang="en-US"/>
          </a:p>
        </p:txBody>
      </p:sp>
      <p:sp>
        <p:nvSpPr>
          <p:cNvPr id="4" name="Slide Number Placeholder 3"/>
          <p:cNvSpPr>
            <a:spLocks noGrp="1"/>
          </p:cNvSpPr>
          <p:nvPr>
            <p:ph type="sldNum" sz="quarter" idx="12"/>
          </p:nvPr>
        </p:nvSpPr>
        <p:spPr/>
        <p:txBody>
          <a:bodyPr/>
          <a:lstStyle/>
          <a:p>
            <a:fld id="{4E82B649-9E62-D04D-8142-E7B3662BE548}" type="slidenum">
              <a:rPr lang="en-US" smtClean="0"/>
              <a:t>‹#›</a:t>
            </a:fld>
            <a:endParaRPr lang="en-US"/>
          </a:p>
        </p:txBody>
      </p:sp>
    </p:spTree>
    <p:extLst>
      <p:ext uri="{BB962C8B-B14F-4D97-AF65-F5344CB8AC3E}">
        <p14:creationId xmlns:p14="http://schemas.microsoft.com/office/powerpoint/2010/main" val="19906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291253"/>
            <a:ext cx="3309144" cy="1239520"/>
          </a:xfrm>
        </p:spPr>
        <p:txBody>
          <a:bodyPr anchor="b"/>
          <a:lstStyle>
            <a:lvl1pPr algn="l">
              <a:defRPr sz="2133" b="1"/>
            </a:lvl1pPr>
          </a:lstStyle>
          <a:p>
            <a:r>
              <a:rPr lang="en-US" smtClean="0"/>
              <a:t>Click to edit Master title style</a:t>
            </a:r>
            <a:endParaRPr lang="en-US"/>
          </a:p>
        </p:txBody>
      </p:sp>
      <p:sp>
        <p:nvSpPr>
          <p:cNvPr id="3" name="Content Placeholder 2"/>
          <p:cNvSpPr>
            <a:spLocks noGrp="1"/>
          </p:cNvSpPr>
          <p:nvPr>
            <p:ph idx="1"/>
          </p:nvPr>
        </p:nvSpPr>
        <p:spPr>
          <a:xfrm>
            <a:off x="3932555" y="291254"/>
            <a:ext cx="5622925"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530774"/>
            <a:ext cx="3309144" cy="5003801"/>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
        <p:nvSpPr>
          <p:cNvPr id="5" name="Date Placeholder 4"/>
          <p:cNvSpPr>
            <a:spLocks noGrp="1"/>
          </p:cNvSpPr>
          <p:nvPr>
            <p:ph type="dt" sz="half" idx="10"/>
          </p:nvPr>
        </p:nvSpPr>
        <p:spPr>
          <a:xfrm>
            <a:off x="502920" y="6780107"/>
            <a:ext cx="2346960" cy="389467"/>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San José State University</a:t>
            </a:r>
            <a:endParaRPr lang="en-US"/>
          </a:p>
        </p:txBody>
      </p:sp>
      <p:sp>
        <p:nvSpPr>
          <p:cNvPr id="7" name="Slide Number Placeholder 6"/>
          <p:cNvSpPr>
            <a:spLocks noGrp="1"/>
          </p:cNvSpPr>
          <p:nvPr>
            <p:ph type="sldNum" sz="quarter" idx="12"/>
          </p:nvPr>
        </p:nvSpPr>
        <p:spPr/>
        <p:txBody>
          <a:bodyPr/>
          <a:lstStyle/>
          <a:p>
            <a:fld id="{4E82B649-9E62-D04D-8142-E7B3662BE548}" type="slidenum">
              <a:rPr lang="en-US" smtClean="0"/>
              <a:t>‹#›</a:t>
            </a:fld>
            <a:endParaRPr lang="en-US"/>
          </a:p>
        </p:txBody>
      </p:sp>
    </p:spTree>
    <p:extLst>
      <p:ext uri="{BB962C8B-B14F-4D97-AF65-F5344CB8AC3E}">
        <p14:creationId xmlns:p14="http://schemas.microsoft.com/office/powerpoint/2010/main" val="150716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0"/>
            <a:ext cx="6035040" cy="604521"/>
          </a:xfrm>
        </p:spPr>
        <p:txBody>
          <a:bodyPr anchor="b"/>
          <a:lstStyle>
            <a:lvl1pPr algn="l">
              <a:defRPr sz="2133"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1971517" y="5725161"/>
            <a:ext cx="6035040" cy="858519"/>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
        <p:nvSpPr>
          <p:cNvPr id="5" name="Date Placeholder 4"/>
          <p:cNvSpPr>
            <a:spLocks noGrp="1"/>
          </p:cNvSpPr>
          <p:nvPr>
            <p:ph type="dt" sz="half" idx="10"/>
          </p:nvPr>
        </p:nvSpPr>
        <p:spPr>
          <a:xfrm>
            <a:off x="502920" y="6780107"/>
            <a:ext cx="2346960" cy="389467"/>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San José State University</a:t>
            </a:r>
            <a:endParaRPr lang="en-US"/>
          </a:p>
        </p:txBody>
      </p:sp>
      <p:sp>
        <p:nvSpPr>
          <p:cNvPr id="7" name="Slide Number Placeholder 6"/>
          <p:cNvSpPr>
            <a:spLocks noGrp="1"/>
          </p:cNvSpPr>
          <p:nvPr>
            <p:ph type="sldNum" sz="quarter" idx="12"/>
          </p:nvPr>
        </p:nvSpPr>
        <p:spPr/>
        <p:txBody>
          <a:bodyPr/>
          <a:lstStyle/>
          <a:p>
            <a:fld id="{4E82B649-9E62-D04D-8142-E7B3662BE548}" type="slidenum">
              <a:rPr lang="en-US" smtClean="0"/>
              <a:t>‹#›</a:t>
            </a:fld>
            <a:endParaRPr lang="en-US"/>
          </a:p>
        </p:txBody>
      </p:sp>
    </p:spTree>
    <p:extLst>
      <p:ext uri="{BB962C8B-B14F-4D97-AF65-F5344CB8AC3E}">
        <p14:creationId xmlns:p14="http://schemas.microsoft.com/office/powerpoint/2010/main" val="419672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92947"/>
            <a:ext cx="9052560" cy="1219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706880"/>
            <a:ext cx="9052560" cy="48276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436620" y="6780107"/>
            <a:ext cx="318516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r>
              <a:rPr lang="en-US" smtClean="0"/>
              <a:t>San José State University</a:t>
            </a:r>
            <a:endParaRPr lang="en-US" dirty="0"/>
          </a:p>
        </p:txBody>
      </p:sp>
      <p:sp>
        <p:nvSpPr>
          <p:cNvPr id="6" name="Slide Number Placeholder 5"/>
          <p:cNvSpPr>
            <a:spLocks noGrp="1"/>
          </p:cNvSpPr>
          <p:nvPr>
            <p:ph type="sldNum" sz="quarter" idx="4"/>
          </p:nvPr>
        </p:nvSpPr>
        <p:spPr>
          <a:xfrm>
            <a:off x="391160" y="6780107"/>
            <a:ext cx="234696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4E82B649-9E62-D04D-8142-E7B3662BE548}" type="slidenum">
              <a:rPr lang="en-US" smtClean="0"/>
              <a:pPr/>
              <a:t>‹#›</a:t>
            </a:fld>
            <a:endParaRPr lang="en-US"/>
          </a:p>
        </p:txBody>
      </p:sp>
    </p:spTree>
    <p:extLst>
      <p:ext uri="{BB962C8B-B14F-4D97-AF65-F5344CB8AC3E}">
        <p14:creationId xmlns:p14="http://schemas.microsoft.com/office/powerpoint/2010/main" val="2860736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87695" rtl="0" eaLnBrk="1" latinLnBrk="0" hangingPunct="1">
        <a:spcBef>
          <a:spcPct val="0"/>
        </a:spcBef>
        <a:buNone/>
        <a:defRPr sz="4693" b="1"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b="1" i="0" kern="1200">
          <a:solidFill>
            <a:schemeClr val="tx1"/>
          </a:solidFill>
          <a:latin typeface="Calisto MT"/>
          <a:ea typeface="+mn-ea"/>
          <a:cs typeface="Calisto MT"/>
        </a:defRPr>
      </a:lvl1pPr>
      <a:lvl2pPr marL="792505" indent="-304810" algn="l" defTabSz="487695" rtl="0" eaLnBrk="1" latinLnBrk="0" hangingPunct="1">
        <a:spcBef>
          <a:spcPct val="20000"/>
        </a:spcBef>
        <a:buFont typeface="Arial"/>
        <a:buChar char="–"/>
        <a:defRPr sz="2987" b="1" i="0" kern="1200">
          <a:solidFill>
            <a:schemeClr val="tx1"/>
          </a:solidFill>
          <a:latin typeface="Calisto MT"/>
          <a:ea typeface="+mn-ea"/>
          <a:cs typeface="Calisto MT"/>
        </a:defRPr>
      </a:lvl2pPr>
      <a:lvl3pPr marL="1219238" indent="-243848" algn="l" defTabSz="487695" rtl="0" eaLnBrk="1" latinLnBrk="0" hangingPunct="1">
        <a:spcBef>
          <a:spcPct val="20000"/>
        </a:spcBef>
        <a:buFont typeface="Arial"/>
        <a:buChar char="•"/>
        <a:defRPr sz="2560" b="1" i="0" kern="1200">
          <a:solidFill>
            <a:schemeClr val="tx1"/>
          </a:solidFill>
          <a:latin typeface="Calisto MT"/>
          <a:ea typeface="+mn-ea"/>
          <a:cs typeface="Calisto MT"/>
        </a:defRPr>
      </a:lvl3pPr>
      <a:lvl4pPr marL="1706933" indent="-243848" algn="l" defTabSz="487695" rtl="0" eaLnBrk="1" latinLnBrk="0" hangingPunct="1">
        <a:spcBef>
          <a:spcPct val="20000"/>
        </a:spcBef>
        <a:buFont typeface="Arial"/>
        <a:buChar char="–"/>
        <a:defRPr sz="2133" b="1" i="0" kern="1200">
          <a:solidFill>
            <a:schemeClr val="tx1"/>
          </a:solidFill>
          <a:latin typeface="Calisto MT"/>
          <a:ea typeface="+mn-ea"/>
          <a:cs typeface="Calisto MT"/>
        </a:defRPr>
      </a:lvl4pPr>
      <a:lvl5pPr marL="2194629" indent="-243848" algn="l" defTabSz="487695" rtl="0" eaLnBrk="1" latinLnBrk="0" hangingPunct="1">
        <a:spcBef>
          <a:spcPct val="20000"/>
        </a:spcBef>
        <a:buFont typeface="Arial"/>
        <a:buChar char="»"/>
        <a:defRPr sz="2133" b="1" i="0" kern="1200">
          <a:solidFill>
            <a:schemeClr val="tx1"/>
          </a:solidFill>
          <a:latin typeface="Calisto MT"/>
          <a:ea typeface="+mn-ea"/>
          <a:cs typeface="Calisto MT"/>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Amy.Strage@sjs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Elizabeth.Tu@sjsu.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hyperlink" Target="http://www.automaticsync.com/captionsync/about-automatic-syn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towerhall_towerlawn fa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65086" cy="7315200"/>
          </a:xfrm>
          <a:prstGeom prst="rect">
            <a:avLst/>
          </a:prstGeom>
        </p:spPr>
      </p:pic>
      <p:sp>
        <p:nvSpPr>
          <p:cNvPr id="3" name="Subtitle 2"/>
          <p:cNvSpPr>
            <a:spLocks noGrp="1"/>
          </p:cNvSpPr>
          <p:nvPr>
            <p:ph type="subTitle" idx="1"/>
          </p:nvPr>
        </p:nvSpPr>
        <p:spPr>
          <a:xfrm>
            <a:off x="5117690" y="4527535"/>
            <a:ext cx="4940710" cy="2787665"/>
          </a:xfrm>
        </p:spPr>
        <p:txBody>
          <a:bodyPr>
            <a:noAutofit/>
          </a:bodyPr>
          <a:lstStyle/>
          <a:p>
            <a:pPr algn="r"/>
            <a:r>
              <a:rPr lang="en-US" sz="2133" dirty="0" smtClean="0">
                <a:latin typeface="Arial"/>
                <a:cs typeface="Arial"/>
              </a:rPr>
              <a:t> </a:t>
            </a:r>
            <a:r>
              <a:rPr lang="en-US" sz="2133" dirty="0">
                <a:latin typeface="Arial"/>
                <a:cs typeface="Arial"/>
              </a:rPr>
              <a:t>Amy </a:t>
            </a:r>
            <a:r>
              <a:rPr lang="en-US" sz="2133" dirty="0" err="1" smtClean="0">
                <a:latin typeface="Arial"/>
                <a:cs typeface="Arial"/>
              </a:rPr>
              <a:t>Strage</a:t>
            </a:r>
            <a:r>
              <a:rPr lang="en-US" sz="2133" dirty="0" smtClean="0">
                <a:latin typeface="Arial"/>
                <a:cs typeface="Arial"/>
              </a:rPr>
              <a:t> </a:t>
            </a:r>
            <a:r>
              <a:rPr lang="en-US" sz="2133" dirty="0">
                <a:latin typeface="Arial"/>
                <a:cs typeface="Arial"/>
              </a:rPr>
              <a:t>and Elizabeth Tu</a:t>
            </a:r>
          </a:p>
          <a:p>
            <a:pPr algn="r"/>
            <a:r>
              <a:rPr lang="en-US" sz="2133" dirty="0">
                <a:latin typeface="Arial"/>
                <a:cs typeface="Arial"/>
              </a:rPr>
              <a:t>San José State University </a:t>
            </a:r>
          </a:p>
          <a:p>
            <a:pPr algn="r"/>
            <a:r>
              <a:rPr lang="en-US" sz="2133" dirty="0" smtClean="0">
                <a:latin typeface="Arial"/>
                <a:cs typeface="Arial"/>
              </a:rPr>
              <a:t>November 20th, </a:t>
            </a:r>
            <a:r>
              <a:rPr lang="en-US" sz="2133" dirty="0">
                <a:latin typeface="Arial"/>
                <a:cs typeface="Arial"/>
              </a:rPr>
              <a:t>2015</a:t>
            </a:r>
          </a:p>
          <a:p>
            <a:pPr algn="r"/>
            <a:endParaRPr lang="en-US" sz="2133" dirty="0">
              <a:latin typeface="Arial"/>
              <a:cs typeface="Arial"/>
            </a:endParaRPr>
          </a:p>
          <a:p>
            <a:pPr algn="r"/>
            <a:r>
              <a:rPr lang="en-US" sz="1920" i="1" dirty="0" smtClean="0">
                <a:solidFill>
                  <a:srgbClr val="17375E"/>
                </a:solidFill>
              </a:rPr>
              <a:t>18</a:t>
            </a:r>
            <a:r>
              <a:rPr lang="en-US" sz="1920" i="1" baseline="30000" dirty="0" smtClean="0">
                <a:solidFill>
                  <a:srgbClr val="17375E"/>
                </a:solidFill>
              </a:rPr>
              <a:t>th</a:t>
            </a:r>
            <a:r>
              <a:rPr lang="en-US" sz="1920" i="1" dirty="0" smtClean="0">
                <a:solidFill>
                  <a:srgbClr val="17375E"/>
                </a:solidFill>
              </a:rPr>
              <a:t> Annual Accessing Higher Ground: Accessible Media, Web and Technology Conference</a:t>
            </a:r>
            <a:endParaRPr lang="en-US" sz="2133" dirty="0">
              <a:latin typeface="Arial"/>
              <a:cs typeface="Arial"/>
            </a:endParaRPr>
          </a:p>
        </p:txBody>
      </p:sp>
      <p:sp>
        <p:nvSpPr>
          <p:cNvPr id="2" name="Title 1"/>
          <p:cNvSpPr>
            <a:spLocks noGrp="1"/>
          </p:cNvSpPr>
          <p:nvPr>
            <p:ph type="ctrTitle"/>
          </p:nvPr>
        </p:nvSpPr>
        <p:spPr>
          <a:xfrm>
            <a:off x="2996581" y="229574"/>
            <a:ext cx="6763615" cy="3047692"/>
          </a:xfrm>
        </p:spPr>
        <p:txBody>
          <a:bodyPr>
            <a:normAutofit fontScale="90000"/>
          </a:bodyPr>
          <a:lstStyle/>
          <a:p>
            <a:pPr algn="r"/>
            <a:r>
              <a:rPr lang="en-US" sz="4900" dirty="0">
                <a:solidFill>
                  <a:srgbClr val="002060"/>
                </a:solidFill>
              </a:rPr>
              <a:t>Good for the </a:t>
            </a:r>
            <a:r>
              <a:rPr lang="en-US" sz="4900" dirty="0" smtClean="0">
                <a:solidFill>
                  <a:srgbClr val="002060"/>
                </a:solidFill>
              </a:rPr>
              <a:t>Goose</a:t>
            </a:r>
            <a:r>
              <a:rPr lang="en-US" sz="4900" dirty="0">
                <a:solidFill>
                  <a:srgbClr val="002060"/>
                </a:solidFill>
              </a:rPr>
              <a:t>, </a:t>
            </a:r>
            <a:r>
              <a:rPr lang="en-US" sz="4900" dirty="0" smtClean="0">
                <a:solidFill>
                  <a:srgbClr val="002060"/>
                </a:solidFill>
              </a:rPr>
              <a:t/>
            </a:r>
            <a:br>
              <a:rPr lang="en-US" sz="4900" dirty="0" smtClean="0">
                <a:solidFill>
                  <a:srgbClr val="002060"/>
                </a:solidFill>
              </a:rPr>
            </a:br>
            <a:r>
              <a:rPr lang="en-US" sz="4900" dirty="0" smtClean="0">
                <a:solidFill>
                  <a:srgbClr val="002060"/>
                </a:solidFill>
              </a:rPr>
              <a:t>Good </a:t>
            </a:r>
            <a:r>
              <a:rPr lang="en-US" sz="4900" dirty="0">
                <a:solidFill>
                  <a:srgbClr val="002060"/>
                </a:solidFill>
              </a:rPr>
              <a:t>for the G</a:t>
            </a:r>
            <a:r>
              <a:rPr lang="en-US" sz="4900" dirty="0" smtClean="0">
                <a:solidFill>
                  <a:srgbClr val="002060"/>
                </a:solidFill>
              </a:rPr>
              <a:t>ander</a:t>
            </a:r>
            <a:r>
              <a:rPr lang="en-US" sz="4900" b="0" dirty="0" smtClean="0">
                <a:solidFill>
                  <a:srgbClr val="002060"/>
                </a:solidFill>
              </a:rPr>
              <a:t>:</a:t>
            </a:r>
            <a:br>
              <a:rPr lang="en-US" sz="4900" b="0" dirty="0" smtClean="0">
                <a:solidFill>
                  <a:srgbClr val="002060"/>
                </a:solidFill>
              </a:rPr>
            </a:br>
            <a:r>
              <a:rPr lang="en-US" sz="3800" dirty="0" smtClean="0"/>
              <a:t>Enhancing </a:t>
            </a:r>
            <a:r>
              <a:rPr lang="en-US" sz="3800" dirty="0"/>
              <a:t>learning opportunities for </a:t>
            </a:r>
            <a:r>
              <a:rPr lang="en-US" sz="3800" dirty="0" smtClean="0"/>
              <a:t>all </a:t>
            </a:r>
            <a:r>
              <a:rPr lang="en-US" sz="3800" dirty="0"/>
              <a:t>students through video captioning</a:t>
            </a:r>
            <a:endParaRPr lang="en-US" sz="3800" dirty="0">
              <a:latin typeface="Bookman Old Style"/>
              <a:cs typeface="Bookman Old Style"/>
            </a:endParaRPr>
          </a:p>
        </p:txBody>
      </p:sp>
    </p:spTree>
    <p:extLst>
      <p:ext uri="{BB962C8B-B14F-4D97-AF65-F5344CB8AC3E}">
        <p14:creationId xmlns:p14="http://schemas.microsoft.com/office/powerpoint/2010/main" val="31433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45" y="338045"/>
            <a:ext cx="9052560" cy="942975"/>
          </a:xfrm>
        </p:spPr>
        <p:txBody>
          <a:bodyPr>
            <a:normAutofit/>
          </a:bodyPr>
          <a:lstStyle/>
          <a:p>
            <a:r>
              <a:rPr lang="en-US" sz="3403" dirty="0"/>
              <a:t>Transcription Workflow</a:t>
            </a:r>
          </a:p>
        </p:txBody>
      </p:sp>
      <p:sp>
        <p:nvSpPr>
          <p:cNvPr id="3" name="Content Placeholder 2"/>
          <p:cNvSpPr>
            <a:spLocks noGrp="1"/>
          </p:cNvSpPr>
          <p:nvPr>
            <p:ph sz="half" idx="1"/>
          </p:nvPr>
        </p:nvSpPr>
        <p:spPr>
          <a:xfrm>
            <a:off x="502920" y="1879600"/>
            <a:ext cx="4516784" cy="3327343"/>
          </a:xfrm>
        </p:spPr>
        <p:txBody>
          <a:bodyPr>
            <a:normAutofit fontScale="85000" lnSpcReduction="10000"/>
          </a:bodyPr>
          <a:lstStyle/>
          <a:p>
            <a:pPr marL="397817" indent="-397817">
              <a:buFont typeface="+mj-lt"/>
              <a:buAutoNum type="arabicPeriod"/>
            </a:pPr>
            <a:r>
              <a:rPr lang="en-US" dirty="0" smtClean="0"/>
              <a:t>Log in digital </a:t>
            </a:r>
            <a:r>
              <a:rPr lang="en-US" dirty="0"/>
              <a:t>video file</a:t>
            </a:r>
          </a:p>
          <a:p>
            <a:pPr marL="397817" indent="-397817">
              <a:buFont typeface="+mj-lt"/>
              <a:buAutoNum type="arabicPeriod"/>
            </a:pPr>
            <a:r>
              <a:rPr lang="en-US" dirty="0" smtClean="0"/>
              <a:t>Manually transcribe video; check accuracy with 1</a:t>
            </a:r>
            <a:r>
              <a:rPr lang="en-US" baseline="30000" dirty="0" smtClean="0"/>
              <a:t>st</a:t>
            </a:r>
            <a:r>
              <a:rPr lang="en-US" dirty="0" smtClean="0"/>
              <a:t> </a:t>
            </a:r>
            <a:r>
              <a:rPr lang="en-US" dirty="0"/>
              <a:t>and 2</a:t>
            </a:r>
            <a:r>
              <a:rPr lang="en-US" baseline="30000" dirty="0"/>
              <a:t>nd</a:t>
            </a:r>
            <a:r>
              <a:rPr lang="en-US" dirty="0"/>
              <a:t> corrections </a:t>
            </a:r>
            <a:endParaRPr lang="en-US" dirty="0" smtClean="0"/>
          </a:p>
          <a:p>
            <a:pPr marL="397817" indent="-397817">
              <a:buFont typeface="+mj-lt"/>
              <a:buAutoNum type="arabicPeriod"/>
            </a:pPr>
            <a:r>
              <a:rPr lang="en-US" dirty="0" smtClean="0"/>
              <a:t>Sync/time set words with video images, if appropriate</a:t>
            </a:r>
            <a:endParaRPr lang="en-US" dirty="0"/>
          </a:p>
          <a:p>
            <a:pPr marL="397817" indent="-397817">
              <a:buFont typeface="+mj-lt"/>
              <a:buAutoNum type="arabicPeriod"/>
            </a:pPr>
            <a:r>
              <a:rPr lang="en-US" dirty="0" smtClean="0"/>
              <a:t>Deliver to faculty for review </a:t>
            </a:r>
            <a:r>
              <a:rPr lang="en-US" dirty="0"/>
              <a:t>and approval</a:t>
            </a:r>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936246800"/>
              </p:ext>
            </p:extLst>
          </p:nvPr>
        </p:nvGraphicFramePr>
        <p:xfrm>
          <a:off x="5019704" y="2071604"/>
          <a:ext cx="3435965" cy="3733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San José State University</a:t>
            </a:r>
            <a:endParaRPr lang="en-US"/>
          </a:p>
        </p:txBody>
      </p:sp>
      <p:sp>
        <p:nvSpPr>
          <p:cNvPr id="6" name="Slide Number Placeholder 5"/>
          <p:cNvSpPr>
            <a:spLocks noGrp="1"/>
          </p:cNvSpPr>
          <p:nvPr>
            <p:ph type="sldNum" sz="quarter" idx="12"/>
          </p:nvPr>
        </p:nvSpPr>
        <p:spPr/>
        <p:txBody>
          <a:bodyPr/>
          <a:lstStyle/>
          <a:p>
            <a:fld id="{4E82B649-9E62-D04D-8142-E7B3662BE548}" type="slidenum">
              <a:rPr lang="en-US" smtClean="0"/>
              <a:t>10</a:t>
            </a:fld>
            <a:endParaRPr lang="en-US"/>
          </a:p>
        </p:txBody>
      </p:sp>
      <p:sp>
        <p:nvSpPr>
          <p:cNvPr id="4" name="Oval 3"/>
          <p:cNvSpPr/>
          <p:nvPr/>
        </p:nvSpPr>
        <p:spPr>
          <a:xfrm>
            <a:off x="8561159" y="5214498"/>
            <a:ext cx="1273689" cy="836576"/>
          </a:xfrm>
          <a:prstGeom prst="ellipse">
            <a:avLst/>
          </a:prstGeom>
          <a:solidFill>
            <a:srgbClr val="CCCC0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612"/>
          </a:p>
        </p:txBody>
      </p:sp>
      <p:sp>
        <p:nvSpPr>
          <p:cNvPr id="8" name="TextBox 7"/>
          <p:cNvSpPr txBox="1"/>
          <p:nvPr/>
        </p:nvSpPr>
        <p:spPr>
          <a:xfrm>
            <a:off x="8809362" y="5214498"/>
            <a:ext cx="1078232" cy="836576"/>
          </a:xfrm>
          <a:prstGeom prst="rect">
            <a:avLst/>
          </a:prstGeom>
          <a:noFill/>
        </p:spPr>
        <p:txBody>
          <a:bodyPr wrap="square" rtlCol="0">
            <a:spAutoFit/>
          </a:bodyPr>
          <a:lstStyle/>
          <a:p>
            <a:r>
              <a:rPr lang="en-US" sz="1612" dirty="0"/>
              <a:t>Closed Captioned Videos</a:t>
            </a:r>
          </a:p>
        </p:txBody>
      </p:sp>
      <p:sp>
        <p:nvSpPr>
          <p:cNvPr id="9" name="Oval 8"/>
          <p:cNvSpPr/>
          <p:nvPr/>
        </p:nvSpPr>
        <p:spPr>
          <a:xfrm>
            <a:off x="3436620" y="5211048"/>
            <a:ext cx="1290330" cy="840026"/>
          </a:xfrm>
          <a:prstGeom prst="ellipse">
            <a:avLst/>
          </a:prstGeom>
          <a:solidFill>
            <a:srgbClr val="CCCC0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612"/>
          </a:p>
        </p:txBody>
      </p:sp>
      <p:sp>
        <p:nvSpPr>
          <p:cNvPr id="10" name="TextBox 9"/>
          <p:cNvSpPr txBox="1"/>
          <p:nvPr/>
        </p:nvSpPr>
        <p:spPr>
          <a:xfrm>
            <a:off x="3563330" y="5438648"/>
            <a:ext cx="1121391" cy="340414"/>
          </a:xfrm>
          <a:prstGeom prst="rect">
            <a:avLst/>
          </a:prstGeom>
          <a:noFill/>
        </p:spPr>
        <p:txBody>
          <a:bodyPr wrap="square" rtlCol="0">
            <a:spAutoFit/>
          </a:bodyPr>
          <a:lstStyle/>
          <a:p>
            <a:r>
              <a:rPr lang="en-US" sz="1612" dirty="0"/>
              <a:t>Transcripts</a:t>
            </a:r>
          </a:p>
        </p:txBody>
      </p:sp>
      <p:sp>
        <p:nvSpPr>
          <p:cNvPr id="11" name="Slide Number Placeholder 5"/>
          <p:cNvSpPr txBox="1">
            <a:spLocks/>
          </p:cNvSpPr>
          <p:nvPr/>
        </p:nvSpPr>
        <p:spPr>
          <a:xfrm>
            <a:off x="7547083" y="5146309"/>
            <a:ext cx="1111805" cy="325533"/>
          </a:xfrm>
          <a:prstGeom prst="rect">
            <a:avLst/>
          </a:prstGeom>
        </p:spPr>
        <p:txBody>
          <a:bodyPr vert="horz" lIns="75438" tIns="37719" rIns="75438" bIns="3771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50" dirty="0">
                <a:solidFill>
                  <a:schemeClr val="tx1"/>
                </a:solidFill>
              </a:rPr>
              <a:t>copyright</a:t>
            </a:r>
          </a:p>
        </p:txBody>
      </p:sp>
      <p:sp>
        <p:nvSpPr>
          <p:cNvPr id="12" name="Slide Number Placeholder 5"/>
          <p:cNvSpPr txBox="1">
            <a:spLocks/>
          </p:cNvSpPr>
          <p:nvPr/>
        </p:nvSpPr>
        <p:spPr>
          <a:xfrm>
            <a:off x="4737467" y="5132393"/>
            <a:ext cx="1111805" cy="325533"/>
          </a:xfrm>
          <a:prstGeom prst="rect">
            <a:avLst/>
          </a:prstGeom>
        </p:spPr>
        <p:txBody>
          <a:bodyPr vert="horz" lIns="75438" tIns="37719" rIns="75438" bIns="3771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50" dirty="0">
                <a:solidFill>
                  <a:schemeClr val="tx1"/>
                </a:solidFill>
              </a:rPr>
              <a:t>No copyright</a:t>
            </a:r>
          </a:p>
        </p:txBody>
      </p:sp>
      <p:cxnSp>
        <p:nvCxnSpPr>
          <p:cNvPr id="14" name="Straight Arrow Connector 13"/>
          <p:cNvCxnSpPr/>
          <p:nvPr/>
        </p:nvCxnSpPr>
        <p:spPr>
          <a:xfrm>
            <a:off x="7789333" y="5663846"/>
            <a:ext cx="719081" cy="12088"/>
          </a:xfrm>
          <a:prstGeom prst="straightConnector1">
            <a:avLst/>
          </a:prstGeom>
          <a:ln w="76200">
            <a:solidFill>
              <a:schemeClr val="accent5"/>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877425" y="5687625"/>
            <a:ext cx="831890" cy="0"/>
          </a:xfrm>
          <a:prstGeom prst="straightConnector1">
            <a:avLst/>
          </a:prstGeom>
          <a:ln w="76200" cmpd="sng">
            <a:solidFill>
              <a:schemeClr val="accent5"/>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869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69" y="280119"/>
            <a:ext cx="8322432" cy="1219200"/>
          </a:xfrm>
        </p:spPr>
        <p:txBody>
          <a:bodyPr>
            <a:noAutofit/>
          </a:bodyPr>
          <a:lstStyle/>
          <a:p>
            <a:r>
              <a:rPr lang="en-US" sz="4000" dirty="0" smtClean="0"/>
              <a:t>Assessing the Usage and Impact of Video Captioning</a:t>
            </a:r>
            <a:endParaRPr lang="en-US" sz="4000" dirty="0"/>
          </a:p>
        </p:txBody>
      </p:sp>
      <p:sp>
        <p:nvSpPr>
          <p:cNvPr id="3" name="Content Placeholder 2"/>
          <p:cNvSpPr>
            <a:spLocks noGrp="1"/>
          </p:cNvSpPr>
          <p:nvPr>
            <p:ph idx="1"/>
          </p:nvPr>
        </p:nvSpPr>
        <p:spPr>
          <a:xfrm>
            <a:off x="502920" y="1840992"/>
            <a:ext cx="7283401" cy="4827694"/>
          </a:xfrm>
        </p:spPr>
        <p:txBody>
          <a:bodyPr>
            <a:normAutofit fontScale="85000" lnSpcReduction="20000"/>
          </a:bodyPr>
          <a:lstStyle/>
          <a:p>
            <a:r>
              <a:rPr lang="en-US" dirty="0" smtClean="0"/>
              <a:t>Collect information from faculty for whom we provided captioning/ transcribing support</a:t>
            </a:r>
            <a:br>
              <a:rPr lang="en-US" dirty="0" smtClean="0"/>
            </a:br>
            <a:endParaRPr lang="en-US" dirty="0" smtClean="0"/>
          </a:p>
          <a:p>
            <a:pPr lvl="1"/>
            <a:r>
              <a:rPr lang="en-US" dirty="0" smtClean="0"/>
              <a:t>Case #1 – Computer Science 223 Python Language (Fall 2015)</a:t>
            </a:r>
            <a:br>
              <a:rPr lang="en-US" dirty="0" smtClean="0"/>
            </a:br>
            <a:endParaRPr lang="en-US" dirty="0" smtClean="0"/>
          </a:p>
          <a:p>
            <a:pPr lvl="1"/>
            <a:r>
              <a:rPr lang="en-US" dirty="0" smtClean="0"/>
              <a:t>Case #2 – Student feedback from 10 different courses (Fall 2015)</a:t>
            </a:r>
            <a:br>
              <a:rPr lang="en-US" dirty="0" smtClean="0"/>
            </a:br>
            <a:endParaRPr lang="en-US" dirty="0" smtClean="0"/>
          </a:p>
          <a:p>
            <a:pPr lvl="1"/>
            <a:r>
              <a:rPr lang="en-US" dirty="0" smtClean="0"/>
              <a:t>Case #3 – Performance differences in viewing videos with vs. without captions (Fall </a:t>
            </a:r>
            <a:r>
              <a:rPr lang="en-US" dirty="0"/>
              <a:t>2015)</a:t>
            </a:r>
          </a:p>
        </p:txBody>
      </p:sp>
      <p:sp>
        <p:nvSpPr>
          <p:cNvPr id="4" name="Slide Number Placeholder 3"/>
          <p:cNvSpPr>
            <a:spLocks noGrp="1"/>
          </p:cNvSpPr>
          <p:nvPr>
            <p:ph type="sldNum" sz="quarter" idx="12"/>
          </p:nvPr>
        </p:nvSpPr>
        <p:spPr/>
        <p:txBody>
          <a:bodyPr/>
          <a:lstStyle/>
          <a:p>
            <a:fld id="{4E82B649-9E62-D04D-8142-E7B3662BE548}"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spTree>
    <p:extLst>
      <p:ext uri="{BB962C8B-B14F-4D97-AF65-F5344CB8AC3E}">
        <p14:creationId xmlns:p14="http://schemas.microsoft.com/office/powerpoint/2010/main" val="3511005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7354147" cy="1219200"/>
          </a:xfrm>
        </p:spPr>
        <p:txBody>
          <a:bodyPr>
            <a:noAutofit/>
          </a:bodyPr>
          <a:lstStyle/>
          <a:p>
            <a:r>
              <a:rPr lang="en-US" sz="4400" dirty="0" smtClean="0"/>
              <a:t>Case #1:</a:t>
            </a:r>
            <a:br>
              <a:rPr lang="en-US" sz="4400" dirty="0" smtClean="0"/>
            </a:br>
            <a:r>
              <a:rPr lang="en-US" sz="4400" dirty="0" smtClean="0"/>
              <a:t>CS 223 Python Language</a:t>
            </a:r>
            <a:endParaRPr lang="en-US" sz="4400" dirty="0"/>
          </a:p>
        </p:txBody>
      </p:sp>
      <p:sp>
        <p:nvSpPr>
          <p:cNvPr id="3" name="Content Placeholder 2"/>
          <p:cNvSpPr>
            <a:spLocks noGrp="1"/>
          </p:cNvSpPr>
          <p:nvPr>
            <p:ph idx="1"/>
          </p:nvPr>
        </p:nvSpPr>
        <p:spPr>
          <a:xfrm>
            <a:off x="502920" y="1828800"/>
            <a:ext cx="6778413" cy="4700682"/>
          </a:xfrm>
        </p:spPr>
        <p:txBody>
          <a:bodyPr>
            <a:normAutofit fontScale="70000" lnSpcReduction="20000"/>
          </a:bodyPr>
          <a:lstStyle/>
          <a:p>
            <a:r>
              <a:rPr lang="en-US" dirty="0" smtClean="0"/>
              <a:t>20 upper division students (8 female, 12 male) enrolled; 3-credit computer science course</a:t>
            </a:r>
          </a:p>
          <a:p>
            <a:endParaRPr lang="en-US" sz="1300" dirty="0" smtClean="0"/>
          </a:p>
          <a:p>
            <a:r>
              <a:rPr lang="en-US" dirty="0" smtClean="0"/>
              <a:t>Students are required to view course videos (30 to 60+ min) prior to face-to-face class</a:t>
            </a:r>
          </a:p>
          <a:p>
            <a:endParaRPr lang="en-US" sz="1300" dirty="0" smtClean="0"/>
          </a:p>
          <a:p>
            <a:r>
              <a:rPr lang="en-US" dirty="0" smtClean="0"/>
              <a:t>Instructor distributes in</a:t>
            </a:r>
            <a:r>
              <a:rPr lang="en-US" dirty="0"/>
              <a:t>-class </a:t>
            </a:r>
            <a:r>
              <a:rPr lang="en-US" dirty="0" smtClean="0"/>
              <a:t>programming exercises and lectures/discusses key concepts</a:t>
            </a:r>
          </a:p>
          <a:p>
            <a:endParaRPr lang="en-US" sz="1300" dirty="0" smtClean="0"/>
          </a:p>
          <a:p>
            <a:r>
              <a:rPr lang="en-US" dirty="0" smtClean="0"/>
              <a:t>Students are randomly assigned to groups for peer discussion or debugging</a:t>
            </a:r>
          </a:p>
          <a:p>
            <a:endParaRPr lang="en-US" sz="1100" dirty="0" smtClean="0"/>
          </a:p>
          <a:p>
            <a:r>
              <a:rPr lang="en-US" dirty="0" smtClean="0"/>
              <a:t>Students are graded based on weekly quizzes, programming exercises, exams, &amp; individual and group projects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E82B649-9E62-D04D-8142-E7B3662BE548}"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spTree>
    <p:extLst>
      <p:ext uri="{BB962C8B-B14F-4D97-AF65-F5344CB8AC3E}">
        <p14:creationId xmlns:p14="http://schemas.microsoft.com/office/powerpoint/2010/main" val="3889260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6763037" cy="1219200"/>
          </a:xfrm>
        </p:spPr>
        <p:txBody>
          <a:bodyPr>
            <a:noAutofit/>
          </a:bodyPr>
          <a:lstStyle/>
          <a:p>
            <a:r>
              <a:rPr lang="en-US" sz="4000" dirty="0" smtClean="0"/>
              <a:t>Case #1: Usage and Impact of Captioning</a:t>
            </a:r>
            <a:endParaRPr lang="en-US" sz="4000" dirty="0"/>
          </a:p>
        </p:txBody>
      </p:sp>
      <p:sp>
        <p:nvSpPr>
          <p:cNvPr id="3" name="Content Placeholder 2"/>
          <p:cNvSpPr>
            <a:spLocks noGrp="1"/>
          </p:cNvSpPr>
          <p:nvPr>
            <p:ph idx="1"/>
          </p:nvPr>
        </p:nvSpPr>
        <p:spPr>
          <a:xfrm>
            <a:off x="502920" y="1999488"/>
            <a:ext cx="6848051" cy="4827694"/>
          </a:xfrm>
        </p:spPr>
        <p:txBody>
          <a:bodyPr>
            <a:normAutofit fontScale="85000" lnSpcReduction="10000"/>
          </a:bodyPr>
          <a:lstStyle/>
          <a:p>
            <a:pPr marL="0" indent="0">
              <a:buNone/>
            </a:pPr>
            <a:r>
              <a:rPr lang="en-US" dirty="0" smtClean="0"/>
              <a:t>The following </a:t>
            </a:r>
            <a:r>
              <a:rPr lang="en-US" dirty="0"/>
              <a:t>s</a:t>
            </a:r>
            <a:r>
              <a:rPr lang="en-US" dirty="0" smtClean="0"/>
              <a:t>urvey questions were distributed during class:</a:t>
            </a:r>
          </a:p>
          <a:p>
            <a:pPr marL="0" indent="0">
              <a:buNone/>
            </a:pPr>
            <a:endParaRPr lang="en-US" sz="900" dirty="0" smtClean="0"/>
          </a:p>
          <a:p>
            <a:r>
              <a:rPr lang="en-US" dirty="0" smtClean="0"/>
              <a:t>Are you aware that captioned videos are available?</a:t>
            </a:r>
          </a:p>
          <a:p>
            <a:endParaRPr lang="en-US" sz="900" dirty="0" smtClean="0"/>
          </a:p>
          <a:p>
            <a:r>
              <a:rPr lang="en-US" dirty="0" smtClean="0"/>
              <a:t>Did you look at any captioned video?</a:t>
            </a:r>
          </a:p>
          <a:p>
            <a:endParaRPr lang="en-US" sz="900" dirty="0"/>
          </a:p>
          <a:p>
            <a:r>
              <a:rPr lang="en-US" dirty="0"/>
              <a:t>If answer to </a:t>
            </a:r>
            <a:r>
              <a:rPr lang="en-US" dirty="0" smtClean="0"/>
              <a:t>[the above] </a:t>
            </a:r>
            <a:r>
              <a:rPr lang="en-US" dirty="0"/>
              <a:t>is no, why not?</a:t>
            </a:r>
          </a:p>
          <a:p>
            <a:endParaRPr lang="en-US" sz="900" dirty="0" smtClean="0"/>
          </a:p>
          <a:p>
            <a:r>
              <a:rPr lang="en-US" dirty="0" smtClean="0"/>
              <a:t>If answer to [the above] is yes, will you keep look at the captioned videos?</a:t>
            </a:r>
            <a:endParaRPr lang="en-US" dirty="0"/>
          </a:p>
        </p:txBody>
      </p:sp>
      <p:sp>
        <p:nvSpPr>
          <p:cNvPr id="4" name="Slide Number Placeholder 3"/>
          <p:cNvSpPr>
            <a:spLocks noGrp="1"/>
          </p:cNvSpPr>
          <p:nvPr>
            <p:ph type="sldNum" sz="quarter" idx="12"/>
          </p:nvPr>
        </p:nvSpPr>
        <p:spPr/>
        <p:txBody>
          <a:bodyPr/>
          <a:lstStyle/>
          <a:p>
            <a:fld id="{4E82B649-9E62-D04D-8142-E7B3662BE548}"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spTree>
    <p:extLst>
      <p:ext uri="{BB962C8B-B14F-4D97-AF65-F5344CB8AC3E}">
        <p14:creationId xmlns:p14="http://schemas.microsoft.com/office/powerpoint/2010/main" val="3083534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Usage of Captioned Videos</a:t>
            </a:r>
            <a:endParaRPr lang="en-US" dirty="0"/>
          </a:p>
        </p:txBody>
      </p:sp>
      <p:sp>
        <p:nvSpPr>
          <p:cNvPr id="3" name="Content Placeholder 2"/>
          <p:cNvSpPr>
            <a:spLocks noGrp="1"/>
          </p:cNvSpPr>
          <p:nvPr>
            <p:ph sz="half" idx="1"/>
          </p:nvPr>
        </p:nvSpPr>
        <p:spPr>
          <a:xfrm>
            <a:off x="502920" y="1706880"/>
            <a:ext cx="3344862" cy="4827694"/>
          </a:xfrm>
        </p:spPr>
        <p:txBody>
          <a:bodyPr>
            <a:normAutofit fontScale="85000" lnSpcReduction="10000"/>
          </a:bodyPr>
          <a:lstStyle/>
          <a:p>
            <a:r>
              <a:rPr lang="en-US" dirty="0"/>
              <a:t>Are you aware that captioned videos are </a:t>
            </a:r>
            <a:r>
              <a:rPr lang="en-US" dirty="0" smtClean="0"/>
              <a:t>available?  </a:t>
            </a:r>
          </a:p>
          <a:p>
            <a:pPr lvl="1"/>
            <a:r>
              <a:rPr lang="en-US" dirty="0" smtClean="0"/>
              <a:t>7 out of 20 (35%) students are aware the availability of captioned video</a:t>
            </a:r>
          </a:p>
          <a:p>
            <a:endParaRPr lang="en-US" dirty="0"/>
          </a:p>
          <a:p>
            <a:r>
              <a:rPr lang="en-US" dirty="0" smtClean="0"/>
              <a:t>Did you look at any captioned video?</a:t>
            </a:r>
          </a:p>
          <a:p>
            <a:pPr lvl="1"/>
            <a:r>
              <a:rPr lang="en-US" dirty="0"/>
              <a:t>2</a:t>
            </a:r>
            <a:r>
              <a:rPr lang="en-US" dirty="0" smtClean="0"/>
              <a:t> out of 20 (10%) students viewed captioned video</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331894190"/>
              </p:ext>
            </p:extLst>
          </p:nvPr>
        </p:nvGraphicFramePr>
        <p:xfrm>
          <a:off x="4183995" y="2969975"/>
          <a:ext cx="5464559" cy="2771476"/>
        </p:xfrm>
        <a:graphic>
          <a:graphicData uri="http://schemas.openxmlformats.org/drawingml/2006/table">
            <a:tbl>
              <a:tblPr firstRow="1" bandRow="1">
                <a:tableStyleId>{5C22544A-7EE6-4342-B048-85BDC9FD1C3A}</a:tableStyleId>
              </a:tblPr>
              <a:tblGrid>
                <a:gridCol w="3268746"/>
                <a:gridCol w="1195427"/>
                <a:gridCol w="1000386"/>
              </a:tblGrid>
              <a:tr h="612642">
                <a:tc>
                  <a:txBody>
                    <a:bodyPr/>
                    <a:lstStyle/>
                    <a:p>
                      <a:r>
                        <a:rPr lang="en-US" dirty="0" smtClean="0"/>
                        <a:t>Questions</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1079417">
                <a:tc>
                  <a:txBody>
                    <a:bodyPr/>
                    <a:lstStyle/>
                    <a:p>
                      <a:r>
                        <a:rPr lang="en-US" dirty="0" smtClean="0"/>
                        <a:t>Are you aware that captioned videos are available?</a:t>
                      </a:r>
                      <a:endParaRPr lang="en-US" dirty="0"/>
                    </a:p>
                  </a:txBody>
                  <a:tcPr/>
                </a:tc>
                <a:tc>
                  <a:txBody>
                    <a:bodyPr/>
                    <a:lstStyle/>
                    <a:p>
                      <a:pPr algn="ctr"/>
                      <a:r>
                        <a:rPr lang="en-US" dirty="0" smtClean="0"/>
                        <a:t>7 </a:t>
                      </a:r>
                    </a:p>
                    <a:p>
                      <a:pPr algn="ctr"/>
                      <a:r>
                        <a:rPr lang="en-US" dirty="0" smtClean="0"/>
                        <a:t>(35%)</a:t>
                      </a:r>
                      <a:endParaRPr lang="en-US" dirty="0"/>
                    </a:p>
                  </a:txBody>
                  <a:tcPr/>
                </a:tc>
                <a:tc>
                  <a:txBody>
                    <a:bodyPr/>
                    <a:lstStyle/>
                    <a:p>
                      <a:pPr algn="ctr"/>
                      <a:r>
                        <a:rPr lang="en-US" dirty="0" smtClean="0"/>
                        <a:t>3</a:t>
                      </a:r>
                    </a:p>
                    <a:p>
                      <a:pPr algn="ctr"/>
                      <a:r>
                        <a:rPr lang="en-US" dirty="0" smtClean="0"/>
                        <a:t>(15%)</a:t>
                      </a:r>
                      <a:endParaRPr lang="en-US" dirty="0"/>
                    </a:p>
                  </a:txBody>
                  <a:tcPr/>
                </a:tc>
              </a:tr>
              <a:tr h="1079417">
                <a:tc>
                  <a:txBody>
                    <a:bodyPr/>
                    <a:lstStyle/>
                    <a:p>
                      <a:r>
                        <a:rPr lang="en-US" dirty="0" smtClean="0"/>
                        <a:t>Did you look at any captioned video?</a:t>
                      </a:r>
                      <a:endParaRPr lang="en-US" dirty="0"/>
                    </a:p>
                  </a:txBody>
                  <a:tcPr/>
                </a:tc>
                <a:tc>
                  <a:txBody>
                    <a:bodyPr/>
                    <a:lstStyle/>
                    <a:p>
                      <a:pPr algn="ctr"/>
                      <a:r>
                        <a:rPr lang="en-US" dirty="0" smtClean="0"/>
                        <a:t>2</a:t>
                      </a:r>
                    </a:p>
                    <a:p>
                      <a:pPr algn="ctr"/>
                      <a:r>
                        <a:rPr lang="en-US" dirty="0" smtClean="0"/>
                        <a:t>(10%)</a:t>
                      </a:r>
                      <a:endParaRPr lang="en-US" dirty="0"/>
                    </a:p>
                  </a:txBody>
                  <a:tcPr/>
                </a:tc>
                <a:tc>
                  <a:txBody>
                    <a:bodyPr/>
                    <a:lstStyle/>
                    <a:p>
                      <a:pPr algn="ctr"/>
                      <a:r>
                        <a:rPr lang="en-US" dirty="0" smtClean="0"/>
                        <a:t>8</a:t>
                      </a:r>
                    </a:p>
                    <a:p>
                      <a:pPr algn="ctr"/>
                      <a:r>
                        <a:rPr lang="en-US" dirty="0" smtClean="0"/>
                        <a:t>(40%)</a:t>
                      </a:r>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San José State University</a:t>
            </a:r>
            <a:endParaRPr lang="en-US"/>
          </a:p>
        </p:txBody>
      </p:sp>
      <p:sp>
        <p:nvSpPr>
          <p:cNvPr id="6" name="Slide Number Placeholder 5"/>
          <p:cNvSpPr>
            <a:spLocks noGrp="1"/>
          </p:cNvSpPr>
          <p:nvPr>
            <p:ph type="sldNum" sz="quarter" idx="12"/>
          </p:nvPr>
        </p:nvSpPr>
        <p:spPr/>
        <p:txBody>
          <a:bodyPr/>
          <a:lstStyle/>
          <a:p>
            <a:fld id="{4E82B649-9E62-D04D-8142-E7B3662BE548}" type="slidenum">
              <a:rPr lang="en-US" smtClean="0"/>
              <a:t>14</a:t>
            </a:fld>
            <a:endParaRPr lang="en-US"/>
          </a:p>
        </p:txBody>
      </p:sp>
    </p:spTree>
    <p:extLst>
      <p:ext uri="{BB962C8B-B14F-4D97-AF65-F5344CB8AC3E}">
        <p14:creationId xmlns:p14="http://schemas.microsoft.com/office/powerpoint/2010/main" val="1950421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86" y="305775"/>
            <a:ext cx="9629180" cy="1219200"/>
          </a:xfrm>
        </p:spPr>
        <p:txBody>
          <a:bodyPr>
            <a:noAutofit/>
          </a:bodyPr>
          <a:lstStyle/>
          <a:p>
            <a:r>
              <a:rPr lang="en-US" sz="2800" dirty="0" smtClean="0"/>
              <a:t>Case #1: Reasons for Not Watching Captioned Video</a:t>
            </a:r>
            <a:endParaRPr lang="en-US" sz="2800" dirty="0"/>
          </a:p>
        </p:txBody>
      </p:sp>
      <p:sp>
        <p:nvSpPr>
          <p:cNvPr id="3" name="Content Placeholder 2"/>
          <p:cNvSpPr>
            <a:spLocks noGrp="1"/>
          </p:cNvSpPr>
          <p:nvPr>
            <p:ph idx="1"/>
          </p:nvPr>
        </p:nvSpPr>
        <p:spPr>
          <a:xfrm>
            <a:off x="220713" y="1305646"/>
            <a:ext cx="7398542" cy="5490871"/>
          </a:xfrm>
        </p:spPr>
        <p:txBody>
          <a:bodyPr>
            <a:normAutofit fontScale="77500" lnSpcReduction="20000"/>
          </a:bodyPr>
          <a:lstStyle/>
          <a:p>
            <a:pPr lvl="1">
              <a:buFont typeface="Arial"/>
              <a:buChar char="•"/>
            </a:pPr>
            <a:r>
              <a:rPr lang="en-US" dirty="0" smtClean="0"/>
              <a:t>I wasn’t aware that they were available. The lectures were easy to hear though</a:t>
            </a:r>
            <a:br>
              <a:rPr lang="en-US" dirty="0" smtClean="0"/>
            </a:br>
            <a:endParaRPr lang="en-US" dirty="0" smtClean="0"/>
          </a:p>
          <a:p>
            <a:pPr lvl="1">
              <a:buFont typeface="Arial"/>
              <a:buChar char="•"/>
            </a:pPr>
            <a:r>
              <a:rPr lang="en-US" dirty="0" smtClean="0"/>
              <a:t>The other videos work just fine</a:t>
            </a:r>
            <a:br>
              <a:rPr lang="en-US" dirty="0" smtClean="0"/>
            </a:br>
            <a:endParaRPr lang="en-US" dirty="0" smtClean="0"/>
          </a:p>
          <a:p>
            <a:pPr lvl="1">
              <a:buFont typeface="Arial"/>
              <a:buChar char="•"/>
            </a:pPr>
            <a:r>
              <a:rPr lang="en-US" dirty="0" smtClean="0"/>
              <a:t>Because they aren’t readily available on canvas… I’m too lazy to seek them out</a:t>
            </a:r>
            <a:br>
              <a:rPr lang="en-US" dirty="0" smtClean="0"/>
            </a:br>
            <a:endParaRPr lang="en-US" dirty="0" smtClean="0"/>
          </a:p>
          <a:p>
            <a:pPr lvl="1">
              <a:buFont typeface="Arial"/>
              <a:buChar char="•"/>
            </a:pPr>
            <a:r>
              <a:rPr lang="en-US" dirty="0" smtClean="0"/>
              <a:t>Not applicable</a:t>
            </a:r>
            <a:br>
              <a:rPr lang="en-US" dirty="0" smtClean="0"/>
            </a:br>
            <a:endParaRPr lang="en-US" dirty="0" smtClean="0"/>
          </a:p>
          <a:p>
            <a:pPr lvl="1">
              <a:buFont typeface="Arial"/>
              <a:buChar char="•"/>
            </a:pPr>
            <a:r>
              <a:rPr lang="en-US" dirty="0" smtClean="0"/>
              <a:t>Was not aware of the captioned videos. But I don’t have trouble understanding your lecture. Plus your videos are a combination of slides + interactive. I can pretty much read and see what you’re saying anyway.</a:t>
            </a:r>
            <a:br>
              <a:rPr lang="en-US" dirty="0" smtClean="0"/>
            </a:br>
            <a:endParaRPr lang="en-US" dirty="0" smtClean="0"/>
          </a:p>
          <a:p>
            <a:pPr lvl="1">
              <a:buFont typeface="Arial"/>
              <a:buChar char="•"/>
            </a:pPr>
            <a:r>
              <a:rPr lang="en-US" dirty="0" smtClean="0"/>
              <a:t>I can clearly understand the words spoken in the video</a:t>
            </a:r>
          </a:p>
        </p:txBody>
      </p:sp>
      <p:sp>
        <p:nvSpPr>
          <p:cNvPr id="4" name="Slide Number Placeholder 3"/>
          <p:cNvSpPr>
            <a:spLocks noGrp="1"/>
          </p:cNvSpPr>
          <p:nvPr>
            <p:ph type="sldNum" sz="quarter" idx="12"/>
          </p:nvPr>
        </p:nvSpPr>
        <p:spPr/>
        <p:txBody>
          <a:bodyPr/>
          <a:lstStyle/>
          <a:p>
            <a:fld id="{4E82B649-9E62-D04D-8142-E7B3662BE548}"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spTree>
    <p:extLst>
      <p:ext uri="{BB962C8B-B14F-4D97-AF65-F5344CB8AC3E}">
        <p14:creationId xmlns:p14="http://schemas.microsoft.com/office/powerpoint/2010/main" val="2424569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79" y="330305"/>
            <a:ext cx="7434064" cy="1219200"/>
          </a:xfrm>
        </p:spPr>
        <p:txBody>
          <a:bodyPr>
            <a:noAutofit/>
          </a:bodyPr>
          <a:lstStyle/>
          <a:p>
            <a:r>
              <a:rPr lang="en-US" sz="3600" dirty="0" smtClean="0"/>
              <a:t>Case #1: </a:t>
            </a:r>
            <a:r>
              <a:rPr lang="en-US" sz="3600" dirty="0" smtClean="0"/>
              <a:t>Reasons to </a:t>
            </a:r>
            <a:r>
              <a:rPr lang="en-US" sz="3600" dirty="0" smtClean="0"/>
              <a:t>Continue </a:t>
            </a:r>
            <a:r>
              <a:rPr lang="en-US" sz="3600" dirty="0" smtClean="0"/>
              <a:t>Viewing </a:t>
            </a:r>
            <a:r>
              <a:rPr lang="en-US" sz="3600" dirty="0" smtClean="0"/>
              <a:t>Captioned </a:t>
            </a:r>
            <a:r>
              <a:rPr lang="en-US" sz="3600" dirty="0" smtClean="0"/>
              <a:t>Videos</a:t>
            </a:r>
            <a:endParaRPr lang="en-US" sz="3600" dirty="0"/>
          </a:p>
        </p:txBody>
      </p:sp>
      <p:sp>
        <p:nvSpPr>
          <p:cNvPr id="3" name="Content Placeholder 2"/>
          <p:cNvSpPr>
            <a:spLocks noGrp="1"/>
          </p:cNvSpPr>
          <p:nvPr>
            <p:ph idx="1"/>
          </p:nvPr>
        </p:nvSpPr>
        <p:spPr>
          <a:xfrm>
            <a:off x="451611" y="1691013"/>
            <a:ext cx="7139162" cy="5089093"/>
          </a:xfrm>
        </p:spPr>
        <p:txBody>
          <a:bodyPr>
            <a:normAutofit fontScale="70000" lnSpcReduction="20000"/>
          </a:bodyPr>
          <a:lstStyle/>
          <a:p>
            <a:pPr marL="0" indent="0">
              <a:buNone/>
            </a:pPr>
            <a:endParaRPr lang="en-US" dirty="0" smtClean="0"/>
          </a:p>
          <a:p>
            <a:r>
              <a:rPr lang="en-US" dirty="0"/>
              <a:t>I found it helpful to watch the captioned videos to capture complex programming concepts and ideas as I am experiencing programming for the first time.  It is really helpful to take important notes on the lecture videos</a:t>
            </a:r>
            <a:r>
              <a:rPr lang="en-US" dirty="0" smtClean="0"/>
              <a:t>.</a:t>
            </a:r>
            <a:br>
              <a:rPr lang="en-US" dirty="0" smtClean="0"/>
            </a:br>
            <a:endParaRPr lang="en-US" dirty="0" smtClean="0"/>
          </a:p>
          <a:p>
            <a:r>
              <a:rPr lang="en-US" dirty="0" smtClean="0"/>
              <a:t>The other videos work just fine</a:t>
            </a:r>
            <a:br>
              <a:rPr lang="en-US" dirty="0" smtClean="0"/>
            </a:br>
            <a:endParaRPr lang="en-US" dirty="0" smtClean="0"/>
          </a:p>
          <a:p>
            <a:r>
              <a:rPr lang="en-US" dirty="0" smtClean="0"/>
              <a:t>I am content with the audio quality of the videos and do not find the captioned videos necessary at this point in time.</a:t>
            </a:r>
            <a:br>
              <a:rPr lang="en-US" dirty="0" smtClean="0"/>
            </a:br>
            <a:endParaRPr lang="en-US" dirty="0" smtClean="0"/>
          </a:p>
          <a:p>
            <a:r>
              <a:rPr lang="en-US" dirty="0" smtClean="0"/>
              <a:t>I am not sure.  I may see those videos in future if I come across something which I am not able to understand.</a:t>
            </a:r>
          </a:p>
        </p:txBody>
      </p:sp>
      <p:sp>
        <p:nvSpPr>
          <p:cNvPr id="4" name="Slide Number Placeholder 3"/>
          <p:cNvSpPr>
            <a:spLocks noGrp="1"/>
          </p:cNvSpPr>
          <p:nvPr>
            <p:ph type="sldNum" sz="quarter" idx="12"/>
          </p:nvPr>
        </p:nvSpPr>
        <p:spPr/>
        <p:txBody>
          <a:bodyPr/>
          <a:lstStyle/>
          <a:p>
            <a:fld id="{4E82B649-9E62-D04D-8142-E7B3662BE548}"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spTree>
    <p:extLst>
      <p:ext uri="{BB962C8B-B14F-4D97-AF65-F5344CB8AC3E}">
        <p14:creationId xmlns:p14="http://schemas.microsoft.com/office/powerpoint/2010/main" val="284815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6896947" cy="1219200"/>
          </a:xfrm>
        </p:spPr>
        <p:txBody>
          <a:bodyPr>
            <a:noAutofit/>
          </a:bodyPr>
          <a:lstStyle/>
          <a:p>
            <a:r>
              <a:rPr lang="en-US" sz="3200" dirty="0" smtClean="0"/>
              <a:t>Case #2: Video Captioning Usage</a:t>
            </a:r>
            <a:endParaRPr lang="en-US" sz="3200" dirty="0"/>
          </a:p>
        </p:txBody>
      </p:sp>
      <p:sp>
        <p:nvSpPr>
          <p:cNvPr id="3" name="Content Placeholder 2"/>
          <p:cNvSpPr>
            <a:spLocks noGrp="1"/>
          </p:cNvSpPr>
          <p:nvPr>
            <p:ph idx="1"/>
          </p:nvPr>
        </p:nvSpPr>
        <p:spPr>
          <a:xfrm>
            <a:off x="556577" y="1591816"/>
            <a:ext cx="6901708" cy="5472986"/>
          </a:xfrm>
        </p:spPr>
        <p:txBody>
          <a:bodyPr>
            <a:normAutofit fontScale="77500" lnSpcReduction="20000"/>
          </a:bodyPr>
          <a:lstStyle/>
          <a:p>
            <a:r>
              <a:rPr lang="en-US" dirty="0" smtClean="0"/>
              <a:t>We contacted 30 faculty members who have used our captioning service and asked them to forward an anonymous survey to their students. </a:t>
            </a:r>
            <a:br>
              <a:rPr lang="en-US" dirty="0" smtClean="0"/>
            </a:br>
            <a:endParaRPr lang="en-US" dirty="0" smtClean="0"/>
          </a:p>
          <a:p>
            <a:r>
              <a:rPr lang="en-US" dirty="0" smtClean="0"/>
              <a:t>Courses included anthropology</a:t>
            </a:r>
            <a:r>
              <a:rPr lang="en-US" dirty="0"/>
              <a:t>, biology, geology, physics, psychology, statistics and engineering technical </a:t>
            </a:r>
            <a:r>
              <a:rPr lang="en-US" dirty="0" smtClean="0"/>
              <a:t>writing</a:t>
            </a:r>
          </a:p>
          <a:p>
            <a:endParaRPr lang="en-US" dirty="0" smtClean="0"/>
          </a:p>
          <a:p>
            <a:r>
              <a:rPr lang="en-US" dirty="0"/>
              <a:t>S</a:t>
            </a:r>
            <a:r>
              <a:rPr lang="en-US" dirty="0" smtClean="0"/>
              <a:t>tudents had two weeks to respond. Participation was </a:t>
            </a:r>
            <a:r>
              <a:rPr lang="en-US" dirty="0"/>
              <a:t>voluntary. </a:t>
            </a:r>
            <a:endParaRPr lang="en-US" dirty="0" smtClean="0"/>
          </a:p>
          <a:p>
            <a:endParaRPr lang="en-US" dirty="0" smtClean="0"/>
          </a:p>
          <a:p>
            <a:r>
              <a:rPr lang="en-US" dirty="0" smtClean="0"/>
              <a:t>54 out of a total of 401 students </a:t>
            </a:r>
            <a:r>
              <a:rPr lang="en-US" dirty="0"/>
              <a:t>from </a:t>
            </a:r>
            <a:r>
              <a:rPr lang="en-US" dirty="0" smtClean="0"/>
              <a:t>10 courses have responded. The return rate is </a:t>
            </a:r>
            <a:r>
              <a:rPr lang="en-US" dirty="0" smtClean="0">
                <a:solidFill>
                  <a:srgbClr val="7030A0"/>
                </a:solidFill>
              </a:rPr>
              <a:t>13.5%</a:t>
            </a:r>
          </a:p>
        </p:txBody>
      </p:sp>
      <p:sp>
        <p:nvSpPr>
          <p:cNvPr id="4" name="Slide Number Placeholder 3"/>
          <p:cNvSpPr>
            <a:spLocks noGrp="1"/>
          </p:cNvSpPr>
          <p:nvPr>
            <p:ph type="sldNum" sz="quarter" idx="12"/>
          </p:nvPr>
        </p:nvSpPr>
        <p:spPr/>
        <p:txBody>
          <a:bodyPr/>
          <a:lstStyle/>
          <a:p>
            <a:fld id="{4E82B649-9E62-D04D-8142-E7B3662BE548}"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spTree>
    <p:extLst>
      <p:ext uri="{BB962C8B-B14F-4D97-AF65-F5344CB8AC3E}">
        <p14:creationId xmlns:p14="http://schemas.microsoft.com/office/powerpoint/2010/main" val="1449734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9" y="292947"/>
            <a:ext cx="9119519" cy="1219200"/>
          </a:xfrm>
        </p:spPr>
        <p:txBody>
          <a:bodyPr>
            <a:normAutofit/>
          </a:bodyPr>
          <a:lstStyle/>
          <a:p>
            <a:pPr marL="0" indent="0"/>
            <a:r>
              <a:rPr lang="en-US" sz="2800" dirty="0"/>
              <a:t>Case #2  - Why Did You Take This Course?</a:t>
            </a:r>
          </a:p>
        </p:txBody>
      </p:sp>
      <p:sp>
        <p:nvSpPr>
          <p:cNvPr id="3" name="Content Placeholder 2"/>
          <p:cNvSpPr>
            <a:spLocks noGrp="1"/>
          </p:cNvSpPr>
          <p:nvPr>
            <p:ph idx="1"/>
          </p:nvPr>
        </p:nvSpPr>
        <p:spPr>
          <a:xfrm>
            <a:off x="502920" y="1706880"/>
            <a:ext cx="7134013" cy="2170853"/>
          </a:xfrm>
        </p:spPr>
        <p:txBody>
          <a:bodyPr>
            <a:normAutofit lnSpcReduction="10000"/>
          </a:bodyPr>
          <a:lstStyle/>
          <a:p>
            <a:pPr lvl="1">
              <a:buFont typeface="Arial"/>
              <a:buChar char="•"/>
            </a:pPr>
            <a:r>
              <a:rPr lang="en-US" dirty="0" smtClean="0"/>
              <a:t>Required for my Major </a:t>
            </a:r>
            <a:r>
              <a:rPr lang="en-US" dirty="0"/>
              <a:t>= 22 (60%)</a:t>
            </a:r>
          </a:p>
          <a:p>
            <a:pPr lvl="1">
              <a:buFont typeface="Arial"/>
              <a:buChar char="•"/>
            </a:pPr>
            <a:r>
              <a:rPr lang="en-US" dirty="0"/>
              <a:t>Required </a:t>
            </a:r>
            <a:r>
              <a:rPr lang="en-US" dirty="0" smtClean="0"/>
              <a:t>for my Minor </a:t>
            </a:r>
            <a:r>
              <a:rPr lang="en-US" dirty="0"/>
              <a:t>= 2 (5%)</a:t>
            </a:r>
          </a:p>
          <a:p>
            <a:pPr lvl="1">
              <a:buFont typeface="Arial"/>
              <a:buChar char="•"/>
            </a:pPr>
            <a:r>
              <a:rPr lang="en-US" dirty="0"/>
              <a:t>GE requirement = 15 (41%)</a:t>
            </a:r>
          </a:p>
          <a:p>
            <a:pPr lvl="1">
              <a:buFont typeface="Arial"/>
              <a:buChar char="•"/>
            </a:pPr>
            <a:r>
              <a:rPr lang="en-US" dirty="0"/>
              <a:t>It sounded interesting = 10 (27%)</a:t>
            </a:r>
          </a:p>
          <a:p>
            <a:pPr marL="0" indent="0">
              <a:buNone/>
            </a:pPr>
            <a:endParaRPr lang="en-US" dirty="0"/>
          </a:p>
        </p:txBody>
      </p:sp>
      <p:sp>
        <p:nvSpPr>
          <p:cNvPr id="4" name="Slide Number Placeholder 3"/>
          <p:cNvSpPr>
            <a:spLocks noGrp="1"/>
          </p:cNvSpPr>
          <p:nvPr>
            <p:ph type="sldNum" sz="quarter" idx="12"/>
          </p:nvPr>
        </p:nvSpPr>
        <p:spPr/>
        <p:txBody>
          <a:bodyPr/>
          <a:lstStyle/>
          <a:p>
            <a:fld id="{4E82B649-9E62-D04D-8142-E7B3662BE548}"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5237" y="3983038"/>
            <a:ext cx="6308997" cy="2303465"/>
          </a:xfrm>
          <a:prstGeom prst="rect">
            <a:avLst/>
          </a:prstGeom>
        </p:spPr>
      </p:pic>
    </p:spTree>
    <p:extLst>
      <p:ext uri="{BB962C8B-B14F-4D97-AF65-F5344CB8AC3E}">
        <p14:creationId xmlns:p14="http://schemas.microsoft.com/office/powerpoint/2010/main" val="2065620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244718" cy="1219200"/>
          </a:xfrm>
        </p:spPr>
        <p:txBody>
          <a:bodyPr>
            <a:normAutofit/>
          </a:bodyPr>
          <a:lstStyle/>
          <a:p>
            <a:r>
              <a:rPr lang="en-US" sz="3200" dirty="0" smtClean="0"/>
              <a:t>Case #2: Are you eligible for instructional accommodations?</a:t>
            </a:r>
            <a:endParaRPr lang="en-US" sz="3200" dirty="0"/>
          </a:p>
        </p:txBody>
      </p:sp>
      <p:sp>
        <p:nvSpPr>
          <p:cNvPr id="3" name="Content Placeholder 2"/>
          <p:cNvSpPr>
            <a:spLocks noGrp="1"/>
          </p:cNvSpPr>
          <p:nvPr>
            <p:ph idx="1"/>
          </p:nvPr>
        </p:nvSpPr>
        <p:spPr>
          <a:xfrm>
            <a:off x="502921" y="1706881"/>
            <a:ext cx="7438274" cy="1512962"/>
          </a:xfrm>
        </p:spPr>
        <p:txBody>
          <a:bodyPr>
            <a:normAutofit fontScale="85000" lnSpcReduction="10000"/>
          </a:bodyPr>
          <a:lstStyle/>
          <a:p>
            <a:r>
              <a:rPr lang="en-US" dirty="0" smtClean="0"/>
              <a:t>Yes = 6 (11.1%) </a:t>
            </a:r>
          </a:p>
          <a:p>
            <a:r>
              <a:rPr lang="en-US" dirty="0" smtClean="0"/>
              <a:t>No = </a:t>
            </a:r>
            <a:r>
              <a:rPr lang="en-US" dirty="0" smtClean="0">
                <a:solidFill>
                  <a:srgbClr val="FF0000"/>
                </a:solidFill>
              </a:rPr>
              <a:t>34 (63%)</a:t>
            </a:r>
          </a:p>
          <a:p>
            <a:r>
              <a:rPr lang="en-US" dirty="0" smtClean="0"/>
              <a:t>Not Sure/prefer not to say = 13 (24.1%)</a:t>
            </a:r>
            <a:endParaRPr lang="en-US" dirty="0"/>
          </a:p>
        </p:txBody>
      </p:sp>
      <p:sp>
        <p:nvSpPr>
          <p:cNvPr id="4" name="Slide Number Placeholder 3"/>
          <p:cNvSpPr>
            <a:spLocks noGrp="1"/>
          </p:cNvSpPr>
          <p:nvPr>
            <p:ph type="sldNum" sz="quarter" idx="12"/>
          </p:nvPr>
        </p:nvSpPr>
        <p:spPr/>
        <p:txBody>
          <a:bodyPr/>
          <a:lstStyle/>
          <a:p>
            <a:fld id="{4E82B649-9E62-D04D-8142-E7B3662BE548}"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graphicFrame>
        <p:nvGraphicFramePr>
          <p:cNvPr id="7" name="Chart 6"/>
          <p:cNvGraphicFramePr/>
          <p:nvPr>
            <p:extLst>
              <p:ext uri="{D42A27DB-BD31-4B8C-83A1-F6EECF244321}">
                <p14:modId xmlns:p14="http://schemas.microsoft.com/office/powerpoint/2010/main" val="340283490"/>
              </p:ext>
            </p:extLst>
          </p:nvPr>
        </p:nvGraphicFramePr>
        <p:xfrm>
          <a:off x="602895" y="3258327"/>
          <a:ext cx="7174760" cy="3121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9687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Agenda</a:t>
            </a:r>
            <a:endParaRPr lang="en-US" sz="4400" dirty="0"/>
          </a:p>
        </p:txBody>
      </p:sp>
      <p:sp>
        <p:nvSpPr>
          <p:cNvPr id="3" name="Content Placeholder 2"/>
          <p:cNvSpPr>
            <a:spLocks noGrp="1"/>
          </p:cNvSpPr>
          <p:nvPr>
            <p:ph idx="1"/>
          </p:nvPr>
        </p:nvSpPr>
        <p:spPr>
          <a:xfrm>
            <a:off x="640082" y="1706880"/>
            <a:ext cx="6227980" cy="4827694"/>
          </a:xfrm>
        </p:spPr>
        <p:txBody>
          <a:bodyPr>
            <a:normAutofit fontScale="92500"/>
          </a:bodyPr>
          <a:lstStyle/>
          <a:p>
            <a:pPr>
              <a:buFont typeface="Wingdings" charset="2"/>
              <a:buChar char="§"/>
              <a:tabLst>
                <a:tab pos="362385" algn="l"/>
              </a:tabLst>
            </a:pPr>
            <a:r>
              <a:rPr lang="en-US" sz="2987" dirty="0" smtClean="0"/>
              <a:t>Our </a:t>
            </a:r>
            <a:r>
              <a:rPr lang="en-US" sz="2987" dirty="0"/>
              <a:t>C</a:t>
            </a:r>
            <a:r>
              <a:rPr lang="en-US" sz="2987" dirty="0" smtClean="0"/>
              <a:t>ampus </a:t>
            </a:r>
            <a:r>
              <a:rPr lang="en-US" sz="2987" dirty="0"/>
              <a:t>&amp; </a:t>
            </a:r>
            <a:r>
              <a:rPr lang="en-US" sz="2987" dirty="0" smtClean="0"/>
              <a:t>Our </a:t>
            </a:r>
            <a:r>
              <a:rPr lang="en-US" sz="2987" dirty="0"/>
              <a:t>C</a:t>
            </a:r>
            <a:r>
              <a:rPr lang="en-US" sz="2987" dirty="0" smtClean="0"/>
              <a:t>ollaborators</a:t>
            </a:r>
            <a:endParaRPr lang="en-US" sz="2987" dirty="0"/>
          </a:p>
          <a:p>
            <a:pPr>
              <a:buFont typeface="Wingdings" charset="2"/>
              <a:buChar char="§"/>
              <a:tabLst>
                <a:tab pos="362385" algn="l"/>
              </a:tabLst>
            </a:pPr>
            <a:r>
              <a:rPr lang="en-US" sz="2987" dirty="0"/>
              <a:t>Assessing the </a:t>
            </a:r>
            <a:r>
              <a:rPr lang="en-US" sz="2987" dirty="0" smtClean="0"/>
              <a:t>Needs </a:t>
            </a:r>
            <a:endParaRPr lang="en-US" sz="2987" dirty="0"/>
          </a:p>
          <a:p>
            <a:pPr lvl="1">
              <a:buFont typeface="Wingdings" charset="2"/>
              <a:buChar char="§"/>
              <a:tabLst>
                <a:tab pos="362385" algn="l"/>
              </a:tabLst>
            </a:pPr>
            <a:r>
              <a:rPr lang="en-US" sz="2560" dirty="0"/>
              <a:t>Questions about video usage</a:t>
            </a:r>
          </a:p>
          <a:p>
            <a:pPr lvl="1">
              <a:buFont typeface="Wingdings" charset="2"/>
              <a:buChar char="§"/>
              <a:tabLst>
                <a:tab pos="362385" algn="l"/>
              </a:tabLst>
            </a:pPr>
            <a:r>
              <a:rPr lang="en-US" sz="2560" dirty="0"/>
              <a:t>Questions about captioning needs</a:t>
            </a:r>
          </a:p>
          <a:p>
            <a:pPr>
              <a:buFont typeface="Wingdings" charset="2"/>
              <a:buChar char="§"/>
              <a:tabLst>
                <a:tab pos="362385" algn="l"/>
              </a:tabLst>
            </a:pPr>
            <a:r>
              <a:rPr lang="en-US" sz="2987" dirty="0" smtClean="0"/>
              <a:t>Introducing Captioning Services</a:t>
            </a:r>
            <a:endParaRPr lang="en-US" sz="2987" dirty="0"/>
          </a:p>
          <a:p>
            <a:pPr>
              <a:buFont typeface="Wingdings" charset="2"/>
              <a:buChar char="§"/>
              <a:tabLst>
                <a:tab pos="362385" algn="l"/>
              </a:tabLst>
            </a:pPr>
            <a:r>
              <a:rPr lang="en-US" sz="2987" dirty="0" smtClean="0"/>
              <a:t>Case Studies </a:t>
            </a:r>
            <a:endParaRPr lang="en-US" sz="2987" dirty="0"/>
          </a:p>
          <a:p>
            <a:pPr lvl="1">
              <a:buFont typeface="Wingdings" charset="2"/>
              <a:buChar char="§"/>
              <a:tabLst>
                <a:tab pos="362385" algn="l"/>
              </a:tabLst>
            </a:pPr>
            <a:r>
              <a:rPr lang="en-US" sz="2561" dirty="0" smtClean="0"/>
              <a:t>Usage of captioned </a:t>
            </a:r>
            <a:r>
              <a:rPr lang="en-US" sz="2561" dirty="0"/>
              <a:t>v</a:t>
            </a:r>
            <a:r>
              <a:rPr lang="en-US" sz="2561" dirty="0" smtClean="0"/>
              <a:t>ideos </a:t>
            </a:r>
          </a:p>
          <a:p>
            <a:pPr lvl="1">
              <a:buFont typeface="Wingdings" charset="2"/>
              <a:buChar char="§"/>
              <a:tabLst>
                <a:tab pos="362385" algn="l"/>
              </a:tabLst>
            </a:pPr>
            <a:r>
              <a:rPr lang="en-US" sz="2561" dirty="0" smtClean="0"/>
              <a:t>Impact of captioned videos on student learning</a:t>
            </a:r>
            <a:endParaRPr lang="en-US" sz="2561" dirty="0"/>
          </a:p>
          <a:p>
            <a:pPr>
              <a:buFont typeface="Wingdings" charset="2"/>
              <a:buChar char="§"/>
              <a:tabLst>
                <a:tab pos="362385" algn="l"/>
              </a:tabLst>
            </a:pPr>
            <a:r>
              <a:rPr lang="en-US" sz="3000" dirty="0" smtClean="0"/>
              <a:t>Wrap-Up: Take Away Messages</a:t>
            </a:r>
            <a:endParaRPr lang="en-US" sz="3000" dirty="0"/>
          </a:p>
          <a:p>
            <a:pPr marL="0" indent="0">
              <a:buNone/>
              <a:tabLst>
                <a:tab pos="362385" algn="l"/>
              </a:tabLst>
            </a:pPr>
            <a:endParaRPr lang="en-US" sz="2987" dirty="0"/>
          </a:p>
        </p:txBody>
      </p:sp>
      <p:sp>
        <p:nvSpPr>
          <p:cNvPr id="5" name="Footer Placeholder 4"/>
          <p:cNvSpPr>
            <a:spLocks noGrp="1"/>
          </p:cNvSpPr>
          <p:nvPr>
            <p:ph type="ftr" sz="quarter" idx="11"/>
          </p:nvPr>
        </p:nvSpPr>
        <p:spPr/>
        <p:txBody>
          <a:bodyPr/>
          <a:lstStyle/>
          <a:p>
            <a:r>
              <a:rPr lang="en-US" smtClean="0"/>
              <a:t>SJSU Center for Faculty Development</a:t>
            </a:r>
            <a:endParaRPr lang="en-US" dirty="0"/>
          </a:p>
        </p:txBody>
      </p:sp>
      <p:sp>
        <p:nvSpPr>
          <p:cNvPr id="7" name="Slide Number Placeholder 6"/>
          <p:cNvSpPr>
            <a:spLocks noGrp="1"/>
          </p:cNvSpPr>
          <p:nvPr>
            <p:ph type="sldNum" sz="quarter" idx="12"/>
          </p:nvPr>
        </p:nvSpPr>
        <p:spPr/>
        <p:txBody>
          <a:bodyPr/>
          <a:lstStyle/>
          <a:p>
            <a:fld id="{4E82B649-9E62-D04D-8142-E7B3662BE548}" type="slidenum">
              <a:rPr lang="en-US" smtClean="0"/>
              <a:t>2</a:t>
            </a:fld>
            <a:endParaRPr lang="en-US"/>
          </a:p>
        </p:txBody>
      </p:sp>
    </p:spTree>
    <p:extLst>
      <p:ext uri="{BB962C8B-B14F-4D97-AF65-F5344CB8AC3E}">
        <p14:creationId xmlns:p14="http://schemas.microsoft.com/office/powerpoint/2010/main" val="111529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914"/>
            <a:ext cx="9640325" cy="1219200"/>
          </a:xfrm>
        </p:spPr>
        <p:txBody>
          <a:bodyPr>
            <a:normAutofit/>
          </a:bodyPr>
          <a:lstStyle/>
          <a:p>
            <a:r>
              <a:rPr lang="en-US" sz="2800" dirty="0" smtClean="0"/>
              <a:t>Case #2: Your Experience/Comfort Level with English</a:t>
            </a:r>
            <a:endParaRPr lang="en-US" sz="2800" dirty="0"/>
          </a:p>
        </p:txBody>
      </p:sp>
      <p:sp>
        <p:nvSpPr>
          <p:cNvPr id="3" name="Content Placeholder 2"/>
          <p:cNvSpPr>
            <a:spLocks noGrp="1"/>
          </p:cNvSpPr>
          <p:nvPr>
            <p:ph idx="1"/>
          </p:nvPr>
        </p:nvSpPr>
        <p:spPr>
          <a:xfrm>
            <a:off x="304055" y="1706880"/>
            <a:ext cx="7994852" cy="2308302"/>
          </a:xfrm>
        </p:spPr>
        <p:txBody>
          <a:bodyPr>
            <a:noAutofit/>
          </a:bodyPr>
          <a:lstStyle/>
          <a:p>
            <a:r>
              <a:rPr lang="en-US" sz="2000" dirty="0" smtClean="0"/>
              <a:t>English </a:t>
            </a:r>
            <a:r>
              <a:rPr lang="en-US" sz="2000" dirty="0"/>
              <a:t>is the only language that I </a:t>
            </a:r>
            <a:r>
              <a:rPr lang="en-US" sz="2000" dirty="0" smtClean="0"/>
              <a:t>speak = </a:t>
            </a:r>
            <a:r>
              <a:rPr lang="en-US" sz="2000" dirty="0" smtClean="0">
                <a:solidFill>
                  <a:srgbClr val="FF0000"/>
                </a:solidFill>
              </a:rPr>
              <a:t>29 (53.8%)</a:t>
            </a:r>
          </a:p>
          <a:p>
            <a:r>
              <a:rPr lang="en-US" sz="2000" dirty="0"/>
              <a:t>I speak one or more languages other than </a:t>
            </a:r>
            <a:r>
              <a:rPr lang="en-US" sz="2000" dirty="0" smtClean="0"/>
              <a:t>English = 23</a:t>
            </a:r>
            <a:r>
              <a:rPr lang="en-US" sz="2000" dirty="0"/>
              <a:t> </a:t>
            </a:r>
            <a:r>
              <a:rPr lang="en-US" sz="2000" dirty="0" smtClean="0"/>
              <a:t>(42.6%)</a:t>
            </a:r>
          </a:p>
          <a:p>
            <a:r>
              <a:rPr lang="en-US" sz="2000" dirty="0"/>
              <a:t>I feel very comfortable learning/studying in </a:t>
            </a:r>
            <a:r>
              <a:rPr lang="en-US" sz="2000" dirty="0" smtClean="0"/>
              <a:t>English = 17(31.5%)</a:t>
            </a:r>
          </a:p>
          <a:p>
            <a:r>
              <a:rPr lang="en-US" sz="2000" dirty="0"/>
              <a:t>I would feel more </a:t>
            </a:r>
            <a:r>
              <a:rPr lang="en-US" sz="2000" dirty="0" smtClean="0"/>
              <a:t>comfortable </a:t>
            </a:r>
            <a:r>
              <a:rPr lang="en-US" sz="2000" dirty="0"/>
              <a:t>learning/studying in English if my language skills were </a:t>
            </a:r>
            <a:r>
              <a:rPr lang="en-US" sz="2000" dirty="0" smtClean="0"/>
              <a:t>stronger = 1</a:t>
            </a:r>
            <a:r>
              <a:rPr lang="en-US" sz="2000" dirty="0"/>
              <a:t> </a:t>
            </a:r>
            <a:r>
              <a:rPr lang="en-US" sz="2000" dirty="0" smtClean="0"/>
              <a:t>(1.9%)</a:t>
            </a:r>
          </a:p>
          <a:p>
            <a:r>
              <a:rPr lang="en-US" sz="2000" dirty="0"/>
              <a:t>I prefer not to </a:t>
            </a:r>
            <a:r>
              <a:rPr lang="en-US" sz="2000" dirty="0" smtClean="0"/>
              <a:t>say = 0</a:t>
            </a:r>
            <a:endParaRPr lang="en-US" sz="2000" dirty="0"/>
          </a:p>
        </p:txBody>
      </p:sp>
      <p:sp>
        <p:nvSpPr>
          <p:cNvPr id="4" name="Slide Number Placeholder 3"/>
          <p:cNvSpPr>
            <a:spLocks noGrp="1"/>
          </p:cNvSpPr>
          <p:nvPr>
            <p:ph type="sldNum" sz="quarter" idx="12"/>
          </p:nvPr>
        </p:nvSpPr>
        <p:spPr/>
        <p:txBody>
          <a:bodyPr/>
          <a:lstStyle/>
          <a:p>
            <a:fld id="{4E82B649-9E62-D04D-8142-E7B3662BE548}"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graphicFrame>
        <p:nvGraphicFramePr>
          <p:cNvPr id="7" name="Chart 6"/>
          <p:cNvGraphicFramePr/>
          <p:nvPr>
            <p:extLst>
              <p:ext uri="{D42A27DB-BD31-4B8C-83A1-F6EECF244321}">
                <p14:modId xmlns:p14="http://schemas.microsoft.com/office/powerpoint/2010/main" val="3508875448"/>
              </p:ext>
            </p:extLst>
          </p:nvPr>
        </p:nvGraphicFramePr>
        <p:xfrm>
          <a:off x="1050949" y="4015182"/>
          <a:ext cx="7168141" cy="24066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1145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1" y="293688"/>
            <a:ext cx="9047976" cy="1219200"/>
          </a:xfrm>
        </p:spPr>
        <p:txBody>
          <a:bodyPr>
            <a:normAutofit/>
          </a:bodyPr>
          <a:lstStyle/>
          <a:p>
            <a:r>
              <a:rPr lang="en-US" sz="3200" dirty="0" smtClean="0"/>
              <a:t>Case #2:  Use </a:t>
            </a:r>
            <a:r>
              <a:rPr lang="en-US" sz="3200" dirty="0"/>
              <a:t>of </a:t>
            </a:r>
            <a:r>
              <a:rPr lang="en-US" sz="3200" dirty="0" smtClean="0"/>
              <a:t>Captioning</a:t>
            </a:r>
            <a:endParaRPr lang="en-US" sz="3200" dirty="0"/>
          </a:p>
        </p:txBody>
      </p:sp>
      <p:sp>
        <p:nvSpPr>
          <p:cNvPr id="3" name="Content Placeholder 2"/>
          <p:cNvSpPr>
            <a:spLocks noGrp="1"/>
          </p:cNvSpPr>
          <p:nvPr>
            <p:ph idx="1"/>
          </p:nvPr>
        </p:nvSpPr>
        <p:spPr>
          <a:xfrm>
            <a:off x="288296" y="1486339"/>
            <a:ext cx="7974840" cy="2913512"/>
          </a:xfrm>
        </p:spPr>
        <p:txBody>
          <a:bodyPr>
            <a:normAutofit fontScale="70000" lnSpcReduction="20000"/>
          </a:bodyPr>
          <a:lstStyle/>
          <a:p>
            <a:r>
              <a:rPr lang="en-US" dirty="0">
                <a:solidFill>
                  <a:srgbClr val="000000"/>
                </a:solidFill>
              </a:rPr>
              <a:t>Total respondents = 54</a:t>
            </a:r>
          </a:p>
          <a:p>
            <a:r>
              <a:rPr lang="en-US" dirty="0" smtClean="0"/>
              <a:t>Yes</a:t>
            </a:r>
            <a:r>
              <a:rPr lang="en-US" dirty="0"/>
              <a:t>, always/nearly </a:t>
            </a:r>
            <a:r>
              <a:rPr lang="en-US" dirty="0" smtClean="0"/>
              <a:t>always = </a:t>
            </a:r>
            <a:r>
              <a:rPr lang="en-US" dirty="0" smtClean="0">
                <a:solidFill>
                  <a:srgbClr val="FF0000"/>
                </a:solidFill>
              </a:rPr>
              <a:t>33 (61.1%)</a:t>
            </a:r>
          </a:p>
          <a:p>
            <a:r>
              <a:rPr lang="en-US" dirty="0"/>
              <a:t>Yes, about half the </a:t>
            </a:r>
            <a:r>
              <a:rPr lang="en-US" dirty="0" smtClean="0"/>
              <a:t>time = 5 (9.3%)</a:t>
            </a:r>
          </a:p>
          <a:p>
            <a:r>
              <a:rPr lang="en-US" dirty="0"/>
              <a:t>Yes, but </a:t>
            </a:r>
            <a:r>
              <a:rPr lang="en-US" dirty="0" smtClean="0"/>
              <a:t>rarely = 8 (14.8%)</a:t>
            </a:r>
          </a:p>
          <a:p>
            <a:r>
              <a:rPr lang="en-US" dirty="0"/>
              <a:t>No, never, but I knew they were </a:t>
            </a:r>
            <a:r>
              <a:rPr lang="en-US" dirty="0" smtClean="0"/>
              <a:t>available = 2 (3.7%)</a:t>
            </a:r>
          </a:p>
          <a:p>
            <a:r>
              <a:rPr lang="en-US" dirty="0"/>
              <a:t>No, never - I didn't know they were there</a:t>
            </a:r>
            <a:r>
              <a:rPr lang="en-US" dirty="0" smtClean="0"/>
              <a:t>! = 12 (22.2%)</a:t>
            </a:r>
          </a:p>
        </p:txBody>
      </p:sp>
      <p:sp>
        <p:nvSpPr>
          <p:cNvPr id="4" name="Slide Number Placeholder 3"/>
          <p:cNvSpPr>
            <a:spLocks noGrp="1"/>
          </p:cNvSpPr>
          <p:nvPr>
            <p:ph type="sldNum" sz="quarter" idx="12"/>
          </p:nvPr>
        </p:nvSpPr>
        <p:spPr/>
        <p:txBody>
          <a:bodyPr/>
          <a:lstStyle/>
          <a:p>
            <a:fld id="{4E82B649-9E62-D04D-8142-E7B3662BE548}"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graphicFrame>
        <p:nvGraphicFramePr>
          <p:cNvPr id="6" name="Chart 5"/>
          <p:cNvGraphicFramePr/>
          <p:nvPr>
            <p:extLst>
              <p:ext uri="{D42A27DB-BD31-4B8C-83A1-F6EECF244321}">
                <p14:modId xmlns:p14="http://schemas.microsoft.com/office/powerpoint/2010/main" val="1635449733"/>
              </p:ext>
            </p:extLst>
          </p:nvPr>
        </p:nvGraphicFramePr>
        <p:xfrm>
          <a:off x="461791" y="4143463"/>
          <a:ext cx="7557602" cy="2562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7609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8976435" cy="1066357"/>
          </a:xfrm>
        </p:spPr>
        <p:txBody>
          <a:bodyPr>
            <a:normAutofit/>
          </a:bodyPr>
          <a:lstStyle/>
          <a:p>
            <a:r>
              <a:rPr lang="en-US" sz="2800" dirty="0"/>
              <a:t>Case #2:Why</a:t>
            </a:r>
            <a:r>
              <a:rPr lang="en-US" sz="2800" dirty="0" smtClean="0"/>
              <a:t>/When Do you </a:t>
            </a:r>
            <a:r>
              <a:rPr lang="en-US" sz="2800" dirty="0"/>
              <a:t>u</a:t>
            </a:r>
            <a:r>
              <a:rPr lang="en-US" sz="2800" dirty="0" smtClean="0"/>
              <a:t>se the Captions?</a:t>
            </a:r>
            <a:endParaRPr lang="en-US" sz="2800" dirty="0"/>
          </a:p>
        </p:txBody>
      </p:sp>
      <p:sp>
        <p:nvSpPr>
          <p:cNvPr id="3" name="Content Placeholder 2"/>
          <p:cNvSpPr>
            <a:spLocks noGrp="1"/>
          </p:cNvSpPr>
          <p:nvPr>
            <p:ph idx="1"/>
          </p:nvPr>
        </p:nvSpPr>
        <p:spPr>
          <a:xfrm>
            <a:off x="502921" y="1305647"/>
            <a:ext cx="6973250" cy="5863927"/>
          </a:xfrm>
        </p:spPr>
        <p:txBody>
          <a:bodyPr>
            <a:normAutofit fontScale="70000" lnSpcReduction="20000"/>
          </a:bodyPr>
          <a:lstStyle/>
          <a:p>
            <a:pPr marL="0" lvl="1" indent="0">
              <a:buNone/>
            </a:pPr>
            <a:r>
              <a:rPr lang="en-US" sz="3400" dirty="0" smtClean="0"/>
              <a:t>Captions </a:t>
            </a:r>
            <a:r>
              <a:rPr lang="en-US" sz="3400" dirty="0"/>
              <a:t>help </a:t>
            </a:r>
            <a:r>
              <a:rPr lang="en-US" sz="3400" dirty="0" smtClean="0"/>
              <a:t>me learn (23)</a:t>
            </a:r>
          </a:p>
          <a:p>
            <a:pPr lvl="1">
              <a:buFont typeface="Arial"/>
              <a:buChar char="•"/>
            </a:pPr>
            <a:r>
              <a:rPr lang="en-US" sz="3200" dirty="0" smtClean="0"/>
              <a:t>with studying/learning, clarify, affirm understanding, note taking, spelling, pause and replay, etc. </a:t>
            </a:r>
          </a:p>
          <a:p>
            <a:pPr marL="0" indent="0">
              <a:buNone/>
            </a:pPr>
            <a:r>
              <a:rPr lang="en-US" dirty="0" smtClean="0"/>
              <a:t>Noisy </a:t>
            </a:r>
            <a:r>
              <a:rPr lang="en-US" dirty="0"/>
              <a:t>environment (</a:t>
            </a:r>
            <a:r>
              <a:rPr lang="en-US" dirty="0" smtClean="0"/>
              <a:t>13) </a:t>
            </a:r>
            <a:endParaRPr lang="en-US" dirty="0"/>
          </a:p>
          <a:p>
            <a:pPr lvl="1">
              <a:buFont typeface="Arial"/>
              <a:buChar char="•"/>
            </a:pPr>
            <a:r>
              <a:rPr lang="en-US" sz="3200" dirty="0" smtClean="0"/>
              <a:t>…when I cannot hear, in a noisy classroom, in a large classroom, etc. </a:t>
            </a:r>
            <a:r>
              <a:rPr lang="en-US" dirty="0" smtClean="0"/>
              <a:t/>
            </a:r>
            <a:br>
              <a:rPr lang="en-US" dirty="0" smtClean="0"/>
            </a:br>
            <a:endParaRPr lang="en-US" dirty="0" smtClean="0"/>
          </a:p>
          <a:p>
            <a:pPr marL="0" indent="0">
              <a:buNone/>
            </a:pPr>
            <a:r>
              <a:rPr lang="en-US" dirty="0"/>
              <a:t>Speaker clarity </a:t>
            </a:r>
            <a:r>
              <a:rPr lang="en-US" dirty="0" smtClean="0"/>
              <a:t>(11)</a:t>
            </a:r>
          </a:p>
          <a:p>
            <a:pPr lvl="1">
              <a:buFont typeface="Arial"/>
              <a:buChar char="•"/>
            </a:pPr>
            <a:r>
              <a:rPr lang="en-US" sz="3200" dirty="0" smtClean="0"/>
              <a:t>Has accent, is hard to understand, not clear, speaks too fast, etc. </a:t>
            </a:r>
          </a:p>
          <a:p>
            <a:pPr lvl="1">
              <a:buFont typeface="Arial"/>
              <a:buChar char="•"/>
            </a:pPr>
            <a:endParaRPr lang="en-US" sz="1300" dirty="0" smtClean="0"/>
          </a:p>
          <a:p>
            <a:pPr marL="0" indent="0">
              <a:buNone/>
            </a:pPr>
            <a:r>
              <a:rPr lang="en-US" dirty="0" smtClean="0"/>
              <a:t>Help with hearing impairment (2)</a:t>
            </a:r>
          </a:p>
          <a:p>
            <a:pPr marL="0" indent="0">
              <a:buNone/>
            </a:pPr>
            <a:endParaRPr lang="en-US" sz="1300" dirty="0" smtClean="0"/>
          </a:p>
          <a:p>
            <a:pPr marL="0" indent="0">
              <a:buNone/>
            </a:pPr>
            <a:r>
              <a:rPr lang="en-US" dirty="0" smtClean="0"/>
              <a:t>Others (4)</a:t>
            </a:r>
          </a:p>
          <a:p>
            <a:pPr lvl="1">
              <a:buFont typeface="Arial"/>
              <a:buChar char="•"/>
            </a:pPr>
            <a:r>
              <a:rPr lang="en-US" sz="3200" dirty="0" smtClean="0"/>
              <a:t>Forget my headphones when listening in a lab or library</a:t>
            </a:r>
          </a:p>
          <a:p>
            <a:pPr lvl="1">
              <a:buFont typeface="Arial"/>
              <a:buChar char="•"/>
            </a:pPr>
            <a:r>
              <a:rPr lang="en-US" sz="3200" dirty="0" smtClean="0"/>
              <a:t>Lecture slides help</a:t>
            </a:r>
          </a:p>
          <a:p>
            <a:pPr lvl="1">
              <a:buFont typeface="Arial"/>
              <a:buChar char="•"/>
            </a:pPr>
            <a:r>
              <a:rPr lang="en-US" sz="3200" dirty="0" smtClean="0"/>
              <a:t>Captions availability</a:t>
            </a:r>
          </a:p>
        </p:txBody>
      </p:sp>
      <p:sp>
        <p:nvSpPr>
          <p:cNvPr id="4" name="Slide Number Placeholder 3"/>
          <p:cNvSpPr>
            <a:spLocks noGrp="1"/>
          </p:cNvSpPr>
          <p:nvPr>
            <p:ph type="sldNum" sz="quarter" idx="12"/>
          </p:nvPr>
        </p:nvSpPr>
        <p:spPr/>
        <p:txBody>
          <a:bodyPr/>
          <a:lstStyle/>
          <a:p>
            <a:fld id="{4E82B649-9E62-D04D-8142-E7B3662BE548}" type="slidenum">
              <a:rPr lang="en-US" smtClean="0"/>
              <a:t>22</a:t>
            </a:fld>
            <a:endParaRPr lang="en-US" dirty="0"/>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spTree>
    <p:extLst>
      <p:ext uri="{BB962C8B-B14F-4D97-AF65-F5344CB8AC3E}">
        <p14:creationId xmlns:p14="http://schemas.microsoft.com/office/powerpoint/2010/main" val="260790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137405" cy="1219200"/>
          </a:xfrm>
        </p:spPr>
        <p:txBody>
          <a:bodyPr>
            <a:noAutofit/>
          </a:bodyPr>
          <a:lstStyle/>
          <a:p>
            <a:r>
              <a:rPr lang="en-US" sz="3200" dirty="0"/>
              <a:t>Case #2</a:t>
            </a:r>
            <a:r>
              <a:rPr lang="en-US" sz="3200" dirty="0" smtClean="0"/>
              <a:t>: When/Why you do </a:t>
            </a:r>
            <a:r>
              <a:rPr lang="en-US" sz="3200" dirty="0"/>
              <a:t>n</a:t>
            </a:r>
            <a:r>
              <a:rPr lang="en-US" sz="3200" dirty="0" smtClean="0"/>
              <a:t>ot use captions </a:t>
            </a:r>
            <a:endParaRPr lang="en-US" sz="3200" dirty="0"/>
          </a:p>
        </p:txBody>
      </p:sp>
      <p:sp>
        <p:nvSpPr>
          <p:cNvPr id="3" name="Content Placeholder 2"/>
          <p:cNvSpPr>
            <a:spLocks noGrp="1"/>
          </p:cNvSpPr>
          <p:nvPr>
            <p:ph idx="1"/>
          </p:nvPr>
        </p:nvSpPr>
        <p:spPr>
          <a:xfrm>
            <a:off x="502920" y="1706880"/>
            <a:ext cx="7269480" cy="4827694"/>
          </a:xfrm>
        </p:spPr>
        <p:txBody>
          <a:bodyPr>
            <a:normAutofit fontScale="85000" lnSpcReduction="20000"/>
          </a:bodyPr>
          <a:lstStyle/>
          <a:p>
            <a:r>
              <a:rPr lang="en-US" sz="2800" dirty="0" smtClean="0"/>
              <a:t>Audio is loud/clear enough (7)</a:t>
            </a:r>
            <a:br>
              <a:rPr lang="en-US" sz="2800" dirty="0" smtClean="0"/>
            </a:br>
            <a:endParaRPr lang="en-US" sz="2800" dirty="0" smtClean="0"/>
          </a:p>
          <a:p>
            <a:pPr marL="365771" lvl="1" indent="-365771">
              <a:buFont typeface="Arial"/>
              <a:buChar char="•"/>
            </a:pPr>
            <a:r>
              <a:rPr lang="en-US" sz="2800" dirty="0" smtClean="0"/>
              <a:t>No need, irrelevant, freedom to use the sound and </a:t>
            </a:r>
            <a:r>
              <a:rPr lang="en-US" sz="2800" dirty="0" err="1" smtClean="0"/>
              <a:t>rewatch</a:t>
            </a:r>
            <a:r>
              <a:rPr lang="en-US" sz="2800" dirty="0" smtClean="0"/>
              <a:t> the video, speakers have no accent (7)</a:t>
            </a:r>
            <a:endParaRPr lang="en-US" sz="2800" dirty="0"/>
          </a:p>
          <a:p>
            <a:pPr marL="0" lvl="1" indent="0">
              <a:buNone/>
            </a:pPr>
            <a:r>
              <a:rPr lang="en-US" sz="2800" dirty="0" smtClean="0"/>
              <a:t> </a:t>
            </a:r>
          </a:p>
          <a:p>
            <a:r>
              <a:rPr lang="en-US" sz="2800" dirty="0" smtClean="0"/>
              <a:t>Always use it (5)</a:t>
            </a:r>
            <a:br>
              <a:rPr lang="en-US" sz="2800" dirty="0" smtClean="0"/>
            </a:br>
            <a:endParaRPr lang="en-US" sz="2800" dirty="0" smtClean="0"/>
          </a:p>
          <a:p>
            <a:r>
              <a:rPr lang="en-US" sz="2800" dirty="0" smtClean="0"/>
              <a:t>Distract from the video (3) </a:t>
            </a:r>
            <a:br>
              <a:rPr lang="en-US" sz="2800" dirty="0" smtClean="0"/>
            </a:br>
            <a:endParaRPr lang="en-US" sz="2800" dirty="0" smtClean="0"/>
          </a:p>
          <a:p>
            <a:r>
              <a:rPr lang="en-US" sz="2800" dirty="0" smtClean="0"/>
              <a:t>Enjoy the facial expression (1)</a:t>
            </a:r>
            <a:br>
              <a:rPr lang="en-US" sz="2800" dirty="0" smtClean="0"/>
            </a:br>
            <a:endParaRPr lang="en-US" sz="2800" dirty="0" smtClean="0"/>
          </a:p>
          <a:p>
            <a:r>
              <a:rPr lang="en-US" sz="2800" dirty="0" smtClean="0"/>
              <a:t>I listen instead of read (1)</a:t>
            </a:r>
          </a:p>
          <a:p>
            <a:endParaRPr lang="en-US" sz="2800" dirty="0" smtClean="0"/>
          </a:p>
          <a:p>
            <a:r>
              <a:rPr lang="en-US" sz="2800" dirty="0" smtClean="0"/>
              <a:t>No closed captions (1)</a:t>
            </a:r>
            <a:endParaRPr lang="en-US" sz="2800" dirty="0"/>
          </a:p>
        </p:txBody>
      </p:sp>
      <p:sp>
        <p:nvSpPr>
          <p:cNvPr id="4" name="Slide Number Placeholder 3"/>
          <p:cNvSpPr>
            <a:spLocks noGrp="1"/>
          </p:cNvSpPr>
          <p:nvPr>
            <p:ph type="sldNum" sz="quarter" idx="12"/>
          </p:nvPr>
        </p:nvSpPr>
        <p:spPr/>
        <p:txBody>
          <a:bodyPr/>
          <a:lstStyle/>
          <a:p>
            <a:fld id="{4E82B649-9E62-D04D-8142-E7B3662BE548}"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spTree>
    <p:extLst>
      <p:ext uri="{BB962C8B-B14F-4D97-AF65-F5344CB8AC3E}">
        <p14:creationId xmlns:p14="http://schemas.microsoft.com/office/powerpoint/2010/main" val="3402121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9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19" y="292947"/>
            <a:ext cx="9030092" cy="1219200"/>
          </a:xfrm>
        </p:spPr>
        <p:txBody>
          <a:bodyPr>
            <a:normAutofit/>
          </a:bodyPr>
          <a:lstStyle/>
          <a:p>
            <a:r>
              <a:rPr lang="en-US" sz="3200" dirty="0" smtClean="0"/>
              <a:t>Case #2: Preference for </a:t>
            </a:r>
            <a:br>
              <a:rPr lang="en-US" sz="3200" dirty="0" smtClean="0"/>
            </a:br>
            <a:r>
              <a:rPr lang="en-US" sz="3200" dirty="0" smtClean="0"/>
              <a:t>Live Presentation vs. Archived </a:t>
            </a:r>
            <a:r>
              <a:rPr lang="en-US" sz="3200" dirty="0"/>
              <a:t>V</a:t>
            </a:r>
            <a:r>
              <a:rPr lang="en-US" sz="3200" dirty="0" smtClean="0"/>
              <a:t>ideos</a:t>
            </a:r>
            <a:endParaRPr lang="en-US" sz="3200" dirty="0"/>
          </a:p>
        </p:txBody>
      </p:sp>
      <p:sp>
        <p:nvSpPr>
          <p:cNvPr id="3" name="Content Placeholder 2"/>
          <p:cNvSpPr>
            <a:spLocks noGrp="1"/>
          </p:cNvSpPr>
          <p:nvPr>
            <p:ph idx="1"/>
          </p:nvPr>
        </p:nvSpPr>
        <p:spPr>
          <a:xfrm>
            <a:off x="639552" y="1609702"/>
            <a:ext cx="3813955" cy="5025845"/>
          </a:xfrm>
        </p:spPr>
        <p:txBody>
          <a:bodyPr>
            <a:noAutofit/>
          </a:bodyPr>
          <a:lstStyle/>
          <a:p>
            <a:r>
              <a:rPr lang="en-US" sz="2000" dirty="0"/>
              <a:t>Strong preference for the live </a:t>
            </a:r>
            <a:r>
              <a:rPr lang="en-US" sz="2000" dirty="0" smtClean="0"/>
              <a:t>version = 1 (5.9%)</a:t>
            </a:r>
          </a:p>
          <a:p>
            <a:endParaRPr lang="en-US" sz="900" dirty="0" smtClean="0"/>
          </a:p>
          <a:p>
            <a:r>
              <a:rPr lang="en-US" sz="2000" dirty="0"/>
              <a:t>Moderate preference for the live </a:t>
            </a:r>
            <a:r>
              <a:rPr lang="en-US" sz="2000" dirty="0" smtClean="0"/>
              <a:t>version = 0</a:t>
            </a:r>
          </a:p>
          <a:p>
            <a:endParaRPr lang="en-US" sz="900" dirty="0" smtClean="0"/>
          </a:p>
          <a:p>
            <a:r>
              <a:rPr lang="en-US" sz="2000" dirty="0"/>
              <a:t>No </a:t>
            </a:r>
            <a:r>
              <a:rPr lang="en-US" sz="2000" dirty="0" smtClean="0"/>
              <a:t>preference = 5 (29.4%)</a:t>
            </a:r>
          </a:p>
          <a:p>
            <a:endParaRPr lang="en-US" sz="900" dirty="0" smtClean="0"/>
          </a:p>
          <a:p>
            <a:r>
              <a:rPr lang="en-US" sz="2000" dirty="0"/>
              <a:t>Moderate preference for the video/archived </a:t>
            </a:r>
            <a:r>
              <a:rPr lang="en-US" sz="2000" dirty="0" smtClean="0"/>
              <a:t>version = 1 (5.9%)</a:t>
            </a:r>
          </a:p>
          <a:p>
            <a:endParaRPr lang="en-US" sz="900" dirty="0" smtClean="0"/>
          </a:p>
          <a:p>
            <a:r>
              <a:rPr lang="en-US" sz="2000" dirty="0"/>
              <a:t>Strong preference for the video/archived </a:t>
            </a:r>
            <a:r>
              <a:rPr lang="en-US" sz="2000" dirty="0" smtClean="0"/>
              <a:t>version = </a:t>
            </a:r>
            <a:r>
              <a:rPr lang="en-US" sz="2000" dirty="0" smtClean="0">
                <a:solidFill>
                  <a:srgbClr val="FF0000"/>
                </a:solidFill>
              </a:rPr>
              <a:t>10 (58.8%)</a:t>
            </a:r>
          </a:p>
          <a:p>
            <a:endParaRPr lang="en-US" sz="900" dirty="0" smtClean="0">
              <a:solidFill>
                <a:srgbClr val="FF0000"/>
              </a:solidFill>
            </a:endParaRPr>
          </a:p>
          <a:p>
            <a:r>
              <a:rPr lang="en-US" sz="2000" dirty="0" smtClean="0"/>
              <a:t>Other = 0</a:t>
            </a:r>
            <a:endParaRPr lang="en-US" sz="2000" dirty="0"/>
          </a:p>
        </p:txBody>
      </p:sp>
      <p:sp>
        <p:nvSpPr>
          <p:cNvPr id="4" name="Slide Number Placeholder 3"/>
          <p:cNvSpPr>
            <a:spLocks noGrp="1"/>
          </p:cNvSpPr>
          <p:nvPr>
            <p:ph type="sldNum" sz="quarter" idx="12"/>
          </p:nvPr>
        </p:nvSpPr>
        <p:spPr/>
        <p:txBody>
          <a:bodyPr/>
          <a:lstStyle/>
          <a:p>
            <a:fld id="{4E82B649-9E62-D04D-8142-E7B3662BE548}"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pic>
        <p:nvPicPr>
          <p:cNvPr id="7" name="Picture 6"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9239" y="2700005"/>
            <a:ext cx="2965532" cy="2730762"/>
          </a:xfrm>
          <a:prstGeom prst="rect">
            <a:avLst/>
          </a:prstGeom>
        </p:spPr>
      </p:pic>
    </p:spTree>
    <p:extLst>
      <p:ext uri="{BB962C8B-B14F-4D97-AF65-F5344CB8AC3E}">
        <p14:creationId xmlns:p14="http://schemas.microsoft.com/office/powerpoint/2010/main" val="1186973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226833" cy="1219200"/>
          </a:xfrm>
        </p:spPr>
        <p:txBody>
          <a:bodyPr>
            <a:normAutofit/>
          </a:bodyPr>
          <a:lstStyle/>
          <a:p>
            <a:r>
              <a:rPr lang="en-US" sz="3200" dirty="0" smtClean="0"/>
              <a:t>Case #2: Reasons for Preferences</a:t>
            </a:r>
            <a:endParaRPr lang="en-US" sz="3200" dirty="0"/>
          </a:p>
        </p:txBody>
      </p:sp>
      <p:sp>
        <p:nvSpPr>
          <p:cNvPr id="3" name="Content Placeholder 2"/>
          <p:cNvSpPr>
            <a:spLocks noGrp="1"/>
          </p:cNvSpPr>
          <p:nvPr>
            <p:ph idx="1"/>
          </p:nvPr>
        </p:nvSpPr>
        <p:spPr>
          <a:xfrm>
            <a:off x="502920" y="1706879"/>
            <a:ext cx="6626013" cy="5073227"/>
          </a:xfrm>
        </p:spPr>
        <p:txBody>
          <a:bodyPr>
            <a:normAutofit fontScale="85000" lnSpcReduction="20000"/>
          </a:bodyPr>
          <a:lstStyle/>
          <a:p>
            <a:pPr marL="0" indent="0">
              <a:buNone/>
            </a:pPr>
            <a:r>
              <a:rPr lang="en-US" dirty="0" smtClean="0"/>
              <a:t>Live Presentation (3)</a:t>
            </a:r>
          </a:p>
          <a:p>
            <a:pPr lvl="1">
              <a:buFont typeface="Arial"/>
              <a:buChar char="•"/>
            </a:pPr>
            <a:r>
              <a:rPr lang="en-US" dirty="0" smtClean="0"/>
              <a:t>Easier to hear and focus </a:t>
            </a:r>
            <a:endParaRPr lang="en-US" dirty="0"/>
          </a:p>
          <a:p>
            <a:pPr lvl="1">
              <a:buFont typeface="Arial"/>
              <a:buChar char="•"/>
            </a:pPr>
            <a:r>
              <a:rPr lang="en-US" dirty="0" smtClean="0"/>
              <a:t>Ask questions</a:t>
            </a:r>
          </a:p>
          <a:p>
            <a:pPr lvl="1">
              <a:buFont typeface="Arial"/>
              <a:buChar char="•"/>
            </a:pPr>
            <a:r>
              <a:rPr lang="en-US" dirty="0" smtClean="0"/>
              <a:t>Motivate speakers to talk</a:t>
            </a:r>
          </a:p>
          <a:p>
            <a:pPr lvl="1"/>
            <a:endParaRPr lang="en-US" dirty="0" smtClean="0"/>
          </a:p>
          <a:p>
            <a:pPr marL="0" indent="0">
              <a:buNone/>
            </a:pPr>
            <a:r>
              <a:rPr lang="en-US" dirty="0" smtClean="0"/>
              <a:t>Archived Videos (9)</a:t>
            </a:r>
          </a:p>
          <a:p>
            <a:pPr lvl="1">
              <a:buFont typeface="Arial"/>
              <a:buChar char="•"/>
            </a:pPr>
            <a:r>
              <a:rPr lang="en-US" dirty="0" smtClean="0"/>
              <a:t>Freedom to review, pause, and rewind to learn (5)</a:t>
            </a:r>
          </a:p>
          <a:p>
            <a:pPr lvl="1">
              <a:buFont typeface="Arial"/>
              <a:buChar char="•"/>
            </a:pPr>
            <a:r>
              <a:rPr lang="en-US" dirty="0" smtClean="0"/>
              <a:t>Fit into my schedule better</a:t>
            </a:r>
          </a:p>
          <a:p>
            <a:pPr lvl="1">
              <a:buFont typeface="Arial"/>
              <a:buChar char="•"/>
            </a:pPr>
            <a:r>
              <a:rPr lang="en-US" dirty="0"/>
              <a:t>F</a:t>
            </a:r>
            <a:r>
              <a:rPr lang="en-US" dirty="0" smtClean="0"/>
              <a:t>lexibility </a:t>
            </a:r>
            <a:r>
              <a:rPr lang="en-US" dirty="0"/>
              <a:t>for commuter </a:t>
            </a:r>
            <a:r>
              <a:rPr lang="en-US" dirty="0" smtClean="0"/>
              <a:t>students</a:t>
            </a:r>
          </a:p>
          <a:p>
            <a:pPr lvl="1">
              <a:buFont typeface="Arial"/>
              <a:buChar char="•"/>
            </a:pPr>
            <a:r>
              <a:rPr lang="en-US" dirty="0" smtClean="0"/>
              <a:t>Great for note taking to get exact quotes</a:t>
            </a:r>
          </a:p>
          <a:p>
            <a:pPr lvl="1">
              <a:buFont typeface="Arial"/>
              <a:buChar char="•"/>
            </a:pPr>
            <a:r>
              <a:rPr lang="en-US" dirty="0" smtClean="0"/>
              <a:t>Speakers are difficult to understand</a:t>
            </a:r>
          </a:p>
          <a:p>
            <a:pPr lvl="1"/>
            <a:endParaRPr lang="en-US" dirty="0"/>
          </a:p>
        </p:txBody>
      </p:sp>
      <p:sp>
        <p:nvSpPr>
          <p:cNvPr id="4" name="Slide Number Placeholder 3"/>
          <p:cNvSpPr>
            <a:spLocks noGrp="1"/>
          </p:cNvSpPr>
          <p:nvPr>
            <p:ph type="sldNum" sz="quarter" idx="12"/>
          </p:nvPr>
        </p:nvSpPr>
        <p:spPr/>
        <p:txBody>
          <a:bodyPr/>
          <a:lstStyle/>
          <a:p>
            <a:fld id="{4E82B649-9E62-D04D-8142-E7B3662BE548}"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spTree>
    <p:extLst>
      <p:ext uri="{BB962C8B-B14F-4D97-AF65-F5344CB8AC3E}">
        <p14:creationId xmlns:p14="http://schemas.microsoft.com/office/powerpoint/2010/main" val="2815942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9" y="292947"/>
            <a:ext cx="9226834" cy="1219200"/>
          </a:xfrm>
        </p:spPr>
        <p:txBody>
          <a:bodyPr>
            <a:noAutofit/>
          </a:bodyPr>
          <a:lstStyle/>
          <a:p>
            <a:r>
              <a:rPr lang="en-US" sz="2800" dirty="0" smtClean="0"/>
              <a:t>Case #3: Does Closed Captioning Impact Student Learning?</a:t>
            </a:r>
            <a:endParaRPr lang="en-US" sz="2800" dirty="0"/>
          </a:p>
        </p:txBody>
      </p:sp>
      <p:sp>
        <p:nvSpPr>
          <p:cNvPr id="3" name="Content Placeholder 2"/>
          <p:cNvSpPr>
            <a:spLocks noGrp="1"/>
          </p:cNvSpPr>
          <p:nvPr>
            <p:ph idx="1"/>
          </p:nvPr>
        </p:nvSpPr>
        <p:spPr>
          <a:xfrm>
            <a:off x="502920" y="1706879"/>
            <a:ext cx="9052560" cy="5073227"/>
          </a:xfrm>
        </p:spPr>
        <p:txBody>
          <a:bodyPr>
            <a:normAutofit fontScale="62500" lnSpcReduction="20000"/>
          </a:bodyPr>
          <a:lstStyle/>
          <a:p>
            <a:pPr>
              <a:lnSpc>
                <a:spcPct val="120000"/>
              </a:lnSpc>
            </a:pPr>
            <a:r>
              <a:rPr lang="en-US" sz="3600" dirty="0"/>
              <a:t>All Engineering </a:t>
            </a:r>
            <a:r>
              <a:rPr lang="en-US" sz="3600" dirty="0" smtClean="0"/>
              <a:t>majors </a:t>
            </a:r>
            <a:r>
              <a:rPr lang="en-US" sz="3600" dirty="0"/>
              <a:t>are required to take </a:t>
            </a:r>
            <a:r>
              <a:rPr lang="en-US" sz="3600" dirty="0" smtClean="0"/>
              <a:t>ENGR 100W </a:t>
            </a:r>
            <a:r>
              <a:rPr lang="en-US" sz="3600" dirty="0"/>
              <a:t>course and attend the Green Talk guest speaker </a:t>
            </a:r>
            <a:r>
              <a:rPr lang="en-US" sz="3600" dirty="0" smtClean="0"/>
              <a:t>series. </a:t>
            </a:r>
            <a:endParaRPr lang="en-US" sz="3600" dirty="0"/>
          </a:p>
          <a:p>
            <a:pPr>
              <a:lnSpc>
                <a:spcPct val="120000"/>
              </a:lnSpc>
            </a:pPr>
            <a:endParaRPr lang="en-US" sz="1500" dirty="0"/>
          </a:p>
          <a:p>
            <a:pPr>
              <a:lnSpc>
                <a:spcPct val="120000"/>
              </a:lnSpc>
            </a:pPr>
            <a:r>
              <a:rPr lang="en-US" sz="3600" i="1" dirty="0" err="1"/>
              <a:t>GreenTalk</a:t>
            </a:r>
            <a:r>
              <a:rPr lang="en-US" sz="3600" dirty="0"/>
              <a:t> lectures feature practicing engineers, scientists, and technical experts who deliver up-to-date briefings on how they deal with environmental issues </a:t>
            </a:r>
            <a:endParaRPr lang="en-US" sz="3600" dirty="0" smtClean="0"/>
          </a:p>
          <a:p>
            <a:pPr>
              <a:lnSpc>
                <a:spcPct val="120000"/>
              </a:lnSpc>
            </a:pPr>
            <a:endParaRPr lang="en-US" sz="1500" dirty="0"/>
          </a:p>
          <a:p>
            <a:pPr>
              <a:lnSpc>
                <a:spcPct val="120000"/>
              </a:lnSpc>
            </a:pPr>
            <a:r>
              <a:rPr lang="en-US" sz="3600" dirty="0"/>
              <a:t>The live lecture series is held in the Engineering Auditorium; students enrolled in evening sections have to view recorded versions of the </a:t>
            </a:r>
            <a:r>
              <a:rPr lang="en-US" sz="3600" dirty="0" smtClean="0"/>
              <a:t>talks</a:t>
            </a:r>
          </a:p>
          <a:p>
            <a:pPr>
              <a:lnSpc>
                <a:spcPct val="120000"/>
              </a:lnSpc>
            </a:pPr>
            <a:endParaRPr lang="en-US" sz="1500" dirty="0"/>
          </a:p>
          <a:p>
            <a:r>
              <a:rPr lang="en-US" sz="3700" dirty="0" smtClean="0"/>
              <a:t>Survey distributed to </a:t>
            </a:r>
            <a:r>
              <a:rPr lang="en-US" sz="3700" dirty="0"/>
              <a:t>3</a:t>
            </a:r>
            <a:r>
              <a:rPr lang="en-US" sz="3700" dirty="0" smtClean="0"/>
              <a:t> sections of ENGR 100W to assess whether closed captioned videos make any difference in students’ learning. We received 68 out of a total 68 responses.  Participation points given to those who provided their names.</a:t>
            </a:r>
            <a:endParaRPr lang="en-US" sz="3700" dirty="0"/>
          </a:p>
        </p:txBody>
      </p:sp>
      <p:sp>
        <p:nvSpPr>
          <p:cNvPr id="4" name="Slide Number Placeholder 3"/>
          <p:cNvSpPr>
            <a:spLocks noGrp="1"/>
          </p:cNvSpPr>
          <p:nvPr>
            <p:ph type="sldNum" sz="quarter" idx="12"/>
          </p:nvPr>
        </p:nvSpPr>
        <p:spPr/>
        <p:txBody>
          <a:bodyPr/>
          <a:lstStyle/>
          <a:p>
            <a:fld id="{4E82B649-9E62-D04D-8142-E7B3662BE548}"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spTree>
    <p:extLst>
      <p:ext uri="{BB962C8B-B14F-4D97-AF65-F5344CB8AC3E}">
        <p14:creationId xmlns:p14="http://schemas.microsoft.com/office/powerpoint/2010/main" val="2469501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46" y="507574"/>
            <a:ext cx="9374363" cy="912890"/>
          </a:xfrm>
        </p:spPr>
        <p:txBody>
          <a:bodyPr>
            <a:noAutofit/>
          </a:bodyPr>
          <a:lstStyle/>
          <a:p>
            <a:r>
              <a:rPr lang="en-US" sz="2800" dirty="0" smtClean="0"/>
              <a:t>Case # 3: Attendance at Live vs. Video Presentation</a:t>
            </a:r>
            <a:endParaRPr lang="en-US" sz="2800" dirty="0"/>
          </a:p>
        </p:txBody>
      </p:sp>
      <p:sp>
        <p:nvSpPr>
          <p:cNvPr id="3" name="Content Placeholder 2"/>
          <p:cNvSpPr>
            <a:spLocks noGrp="1"/>
          </p:cNvSpPr>
          <p:nvPr>
            <p:ph idx="1"/>
          </p:nvPr>
        </p:nvSpPr>
        <p:spPr>
          <a:xfrm>
            <a:off x="449354" y="1877984"/>
            <a:ext cx="5399230" cy="4493379"/>
          </a:xfrm>
        </p:spPr>
        <p:txBody>
          <a:bodyPr>
            <a:normAutofit fontScale="85000" lnSpcReduction="20000"/>
          </a:bodyPr>
          <a:lstStyle/>
          <a:p>
            <a:r>
              <a:rPr lang="en-US" sz="3100" dirty="0" smtClean="0"/>
              <a:t>Attended the live presentation = 21 (30.9%)</a:t>
            </a:r>
            <a:br>
              <a:rPr lang="en-US" sz="3100" dirty="0" smtClean="0"/>
            </a:br>
            <a:endParaRPr lang="en-US" sz="3100" dirty="0" smtClean="0"/>
          </a:p>
          <a:p>
            <a:r>
              <a:rPr lang="en-US" sz="3100" dirty="0" smtClean="0"/>
              <a:t>Watched the YouTube </a:t>
            </a:r>
            <a:r>
              <a:rPr lang="en-US" sz="3100" dirty="0"/>
              <a:t>video presentation without closed </a:t>
            </a:r>
            <a:r>
              <a:rPr lang="en-US" sz="3100" dirty="0" smtClean="0"/>
              <a:t>captions = 9  (13.2%)</a:t>
            </a:r>
            <a:br>
              <a:rPr lang="en-US" sz="3100" dirty="0" smtClean="0"/>
            </a:br>
            <a:endParaRPr lang="en-US" sz="3100" dirty="0" smtClean="0"/>
          </a:p>
          <a:p>
            <a:r>
              <a:rPr lang="en-US" sz="3100" dirty="0" smtClean="0"/>
              <a:t>Watched the YouTube </a:t>
            </a:r>
            <a:r>
              <a:rPr lang="en-US" sz="3100" dirty="0"/>
              <a:t>video presentation </a:t>
            </a:r>
            <a:r>
              <a:rPr lang="en-US" sz="3100" dirty="0" smtClean="0"/>
              <a:t>WITH closed captions  =</a:t>
            </a:r>
            <a:r>
              <a:rPr lang="en-US" sz="3100" dirty="0" smtClean="0">
                <a:solidFill>
                  <a:srgbClr val="7030A0"/>
                </a:solidFill>
              </a:rPr>
              <a:t> 36 (52.9%)</a:t>
            </a:r>
            <a:r>
              <a:rPr lang="en-US" sz="3100" dirty="0" smtClean="0"/>
              <a:t/>
            </a:r>
            <a:br>
              <a:rPr lang="en-US" sz="3100" dirty="0" smtClean="0"/>
            </a:br>
            <a:endParaRPr lang="en-US" sz="3100" dirty="0" smtClean="0"/>
          </a:p>
          <a:p>
            <a:r>
              <a:rPr lang="en-US" sz="3100" dirty="0" smtClean="0"/>
              <a:t>Other = 2 (2.9%)</a:t>
            </a: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fld id="{4E82B649-9E62-D04D-8142-E7B3662BE548}"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45384" y="3792227"/>
            <a:ext cx="3482492" cy="3192285"/>
          </a:xfrm>
          <a:prstGeom prst="rect">
            <a:avLst/>
          </a:prstGeom>
        </p:spPr>
      </p:pic>
    </p:spTree>
    <p:extLst>
      <p:ext uri="{BB962C8B-B14F-4D97-AF65-F5344CB8AC3E}">
        <p14:creationId xmlns:p14="http://schemas.microsoft.com/office/powerpoint/2010/main" val="2082560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47" y="268284"/>
            <a:ext cx="9356478" cy="1152180"/>
          </a:xfrm>
        </p:spPr>
        <p:txBody>
          <a:bodyPr>
            <a:noAutofit/>
          </a:bodyPr>
          <a:lstStyle/>
          <a:p>
            <a:r>
              <a:rPr lang="en-US" sz="2800" dirty="0" smtClean="0"/>
              <a:t>Case # 3: Assessing student learning</a:t>
            </a:r>
            <a:endParaRPr lang="en-US" sz="2800" dirty="0"/>
          </a:p>
        </p:txBody>
      </p:sp>
      <p:sp>
        <p:nvSpPr>
          <p:cNvPr id="3" name="Content Placeholder 2"/>
          <p:cNvSpPr>
            <a:spLocks noGrp="1"/>
          </p:cNvSpPr>
          <p:nvPr>
            <p:ph idx="1"/>
          </p:nvPr>
        </p:nvSpPr>
        <p:spPr>
          <a:xfrm>
            <a:off x="416333" y="1412829"/>
            <a:ext cx="8797489" cy="5208802"/>
          </a:xfrm>
        </p:spPr>
        <p:txBody>
          <a:bodyPr>
            <a:normAutofit/>
          </a:bodyPr>
          <a:lstStyle/>
          <a:p>
            <a:r>
              <a:rPr lang="en-US" sz="2400" dirty="0" smtClean="0"/>
              <a:t>Survey included 7 multiple choice and 2 open ended questions about the content delivered by the speaker</a:t>
            </a:r>
          </a:p>
          <a:p>
            <a:endParaRPr lang="en-US" sz="800" dirty="0" smtClean="0"/>
          </a:p>
          <a:p>
            <a:r>
              <a:rPr lang="en-US" sz="2400" dirty="0" smtClean="0"/>
              <a:t>Students who viewed the videos with captioning answered significantly more questions correctly than those who viewed videos without captions or who attended the live presentation (F = 29.33, p &lt;.000).</a:t>
            </a:r>
          </a:p>
          <a:p>
            <a:endParaRPr lang="en-US" sz="3100" dirty="0" smtClean="0"/>
          </a:p>
        </p:txBody>
      </p:sp>
      <p:sp>
        <p:nvSpPr>
          <p:cNvPr id="4" name="Slide Number Placeholder 3"/>
          <p:cNvSpPr>
            <a:spLocks noGrp="1"/>
          </p:cNvSpPr>
          <p:nvPr>
            <p:ph type="sldNum" sz="quarter" idx="12"/>
          </p:nvPr>
        </p:nvSpPr>
        <p:spPr/>
        <p:txBody>
          <a:bodyPr/>
          <a:lstStyle/>
          <a:p>
            <a:fld id="{4E82B649-9E62-D04D-8142-E7B3662BE548}"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34770554"/>
              </p:ext>
            </p:extLst>
          </p:nvPr>
        </p:nvGraphicFramePr>
        <p:xfrm>
          <a:off x="930050" y="4131568"/>
          <a:ext cx="8424106" cy="2923668"/>
        </p:xfrm>
        <a:graphic>
          <a:graphicData uri="http://schemas.openxmlformats.org/drawingml/2006/table">
            <a:tbl>
              <a:tblPr firstRow="1" bandRow="1">
                <a:tableStyleId>{5C22544A-7EE6-4342-B048-85BDC9FD1C3A}</a:tableStyleId>
              </a:tblPr>
              <a:tblGrid>
                <a:gridCol w="2719172"/>
                <a:gridCol w="1866100"/>
                <a:gridCol w="2008277"/>
                <a:gridCol w="1830557"/>
              </a:tblGrid>
              <a:tr h="1122858">
                <a:tc>
                  <a:txBody>
                    <a:bodyPr/>
                    <a:lstStyle/>
                    <a:p>
                      <a:endParaRPr lang="en-US" dirty="0"/>
                    </a:p>
                  </a:txBody>
                  <a:tcPr/>
                </a:tc>
                <a:tc>
                  <a:txBody>
                    <a:bodyPr/>
                    <a:lstStyle/>
                    <a:p>
                      <a:pPr algn="ctr"/>
                      <a:r>
                        <a:rPr lang="en-US" dirty="0" smtClean="0"/>
                        <a:t>Attended LIVE presentation </a:t>
                      </a:r>
                      <a:endParaRPr lang="en-US" dirty="0"/>
                    </a:p>
                  </a:txBody>
                  <a:tcPr/>
                </a:tc>
                <a:tc>
                  <a:txBody>
                    <a:bodyPr/>
                    <a:lstStyle/>
                    <a:p>
                      <a:pPr algn="ctr"/>
                      <a:r>
                        <a:rPr lang="en-US" dirty="0" smtClean="0"/>
                        <a:t>Viewed</a:t>
                      </a:r>
                      <a:r>
                        <a:rPr lang="en-US" baseline="0" dirty="0" smtClean="0"/>
                        <a:t> Video WITHOUT captions</a:t>
                      </a:r>
                      <a:endParaRPr lang="en-US" dirty="0"/>
                    </a:p>
                  </a:txBody>
                  <a:tcPr/>
                </a:tc>
                <a:tc>
                  <a:txBody>
                    <a:bodyPr/>
                    <a:lstStyle/>
                    <a:p>
                      <a:pPr algn="ctr"/>
                      <a:r>
                        <a:rPr lang="en-US" dirty="0" smtClean="0"/>
                        <a:t>Viewed Video WITH captions</a:t>
                      </a:r>
                    </a:p>
                  </a:txBody>
                  <a:tcPr/>
                </a:tc>
              </a:tr>
              <a:tr h="1800810">
                <a:tc>
                  <a:txBody>
                    <a:bodyPr/>
                    <a:lstStyle/>
                    <a:p>
                      <a:r>
                        <a:rPr lang="en-US" sz="2400" b="1" dirty="0" smtClean="0"/>
                        <a:t>Average number of multiple choice questions answered correctly</a:t>
                      </a:r>
                      <a:endParaRPr lang="en-US" sz="2400" b="1" dirty="0"/>
                    </a:p>
                  </a:txBody>
                  <a:tcPr/>
                </a:tc>
                <a:tc>
                  <a:txBody>
                    <a:bodyPr/>
                    <a:lstStyle/>
                    <a:p>
                      <a:pPr algn="ctr"/>
                      <a:r>
                        <a:rPr lang="en-US" sz="3200" b="1" dirty="0" smtClean="0"/>
                        <a:t>2.77</a:t>
                      </a:r>
                      <a:endParaRPr lang="en-US" sz="3200" b="1" dirty="0"/>
                    </a:p>
                  </a:txBody>
                  <a:tcPr anchor="ctr"/>
                </a:tc>
                <a:tc>
                  <a:txBody>
                    <a:bodyPr/>
                    <a:lstStyle/>
                    <a:p>
                      <a:pPr algn="ctr"/>
                      <a:r>
                        <a:rPr lang="en-US" sz="3200" b="1" dirty="0" smtClean="0"/>
                        <a:t>4.22</a:t>
                      </a:r>
                      <a:endParaRPr lang="en-US" sz="3200" b="1" dirty="0"/>
                    </a:p>
                  </a:txBody>
                  <a:tcPr anchor="ctr"/>
                </a:tc>
                <a:tc>
                  <a:txBody>
                    <a:bodyPr/>
                    <a:lstStyle/>
                    <a:p>
                      <a:pPr algn="ctr"/>
                      <a:r>
                        <a:rPr lang="en-US" sz="3200" b="1" dirty="0" smtClean="0"/>
                        <a:t>4.89</a:t>
                      </a:r>
                    </a:p>
                  </a:txBody>
                  <a:tcPr anchor="ctr"/>
                </a:tc>
              </a:tr>
            </a:tbl>
          </a:graphicData>
        </a:graphic>
      </p:graphicFrame>
    </p:spTree>
    <p:extLst>
      <p:ext uri="{BB962C8B-B14F-4D97-AF65-F5344CB8AC3E}">
        <p14:creationId xmlns:p14="http://schemas.microsoft.com/office/powerpoint/2010/main" val="529029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San José State University</a:t>
            </a:r>
            <a:endParaRPr lang="en-US"/>
          </a:p>
        </p:txBody>
      </p:sp>
      <p:sp>
        <p:nvSpPr>
          <p:cNvPr id="5" name="Slide Number Placeholder 4"/>
          <p:cNvSpPr>
            <a:spLocks noGrp="1"/>
          </p:cNvSpPr>
          <p:nvPr>
            <p:ph type="sldNum" sz="quarter" idx="12"/>
          </p:nvPr>
        </p:nvSpPr>
        <p:spPr/>
        <p:txBody>
          <a:bodyPr/>
          <a:lstStyle/>
          <a:p>
            <a:fld id="{FA622A32-96EC-4EC5-A8EC-74F0D5C4CFBB}" type="slidenum">
              <a:rPr lang="en-US" smtClean="0"/>
              <a:t>29</a:t>
            </a:fld>
            <a:endParaRPr lang="en-US"/>
          </a:p>
        </p:txBody>
      </p:sp>
      <p:sp>
        <p:nvSpPr>
          <p:cNvPr id="8" name="Footer Placeholder 5"/>
          <p:cNvSpPr txBox="1">
            <a:spLocks/>
          </p:cNvSpPr>
          <p:nvPr/>
        </p:nvSpPr>
        <p:spPr>
          <a:xfrm>
            <a:off x="4595707" y="6780108"/>
            <a:ext cx="4118187" cy="389467"/>
          </a:xfrm>
          <a:prstGeom prst="rect">
            <a:avLst/>
          </a:prstGeom>
        </p:spPr>
        <p:txBody>
          <a:bodyPr vert="horz" lIns="97536" tIns="48768" rIns="97536" bIns="48768"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80">
                <a:solidFill>
                  <a:prstClr val="black">
                    <a:tint val="75000"/>
                  </a:prstClr>
                </a:solidFill>
              </a:rPr>
              <a:t>San Jose State University </a:t>
            </a:r>
            <a:endParaRPr lang="en-US" sz="1280" dirty="0">
              <a:solidFill>
                <a:prstClr val="black">
                  <a:tint val="75000"/>
                </a:prstClr>
              </a:solidFill>
            </a:endParaRPr>
          </a:p>
        </p:txBody>
      </p:sp>
      <p:sp>
        <p:nvSpPr>
          <p:cNvPr id="9" name="Slide Number Placeholder 6"/>
          <p:cNvSpPr txBox="1">
            <a:spLocks/>
          </p:cNvSpPr>
          <p:nvPr/>
        </p:nvSpPr>
        <p:spPr>
          <a:xfrm>
            <a:off x="846537" y="6780108"/>
            <a:ext cx="3034453" cy="389467"/>
          </a:xfrm>
          <a:prstGeom prst="rect">
            <a:avLst/>
          </a:prstGeom>
        </p:spPr>
        <p:txBody>
          <a:bodyPr vert="horz" lIns="97536" tIns="48768" rIns="97536" bIns="48768"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E82B649-9E62-D04D-8142-E7B3662BE548}" type="slidenum">
              <a:rPr lang="en-US" sz="1280">
                <a:solidFill>
                  <a:prstClr val="black">
                    <a:tint val="75000"/>
                  </a:prstClr>
                </a:solidFill>
              </a:rPr>
              <a:pPr/>
              <a:t>29</a:t>
            </a:fld>
            <a:endParaRPr lang="en-US" sz="1280" dirty="0">
              <a:solidFill>
                <a:prstClr val="black">
                  <a:tint val="75000"/>
                </a:prstClr>
              </a:solidFill>
            </a:endParaRPr>
          </a:p>
        </p:txBody>
      </p:sp>
      <p:sp>
        <p:nvSpPr>
          <p:cNvPr id="30" name="Content Placeholder 29"/>
          <p:cNvSpPr>
            <a:spLocks noGrp="1"/>
          </p:cNvSpPr>
          <p:nvPr>
            <p:ph idx="1"/>
          </p:nvPr>
        </p:nvSpPr>
        <p:spPr>
          <a:xfrm>
            <a:off x="640080" y="1706881"/>
            <a:ext cx="8778240" cy="1767441"/>
          </a:xfrm>
        </p:spPr>
        <p:txBody>
          <a:bodyPr>
            <a:normAutofit/>
          </a:bodyPr>
          <a:lstStyle/>
          <a:p>
            <a:r>
              <a:rPr lang="en-US" dirty="0" smtClean="0"/>
              <a:t>“Good for the goose, good for the gander” with </a:t>
            </a:r>
            <a:r>
              <a:rPr lang="en-US" dirty="0"/>
              <a:t>your </a:t>
            </a:r>
            <a:r>
              <a:rPr lang="en-US" dirty="0" smtClean="0"/>
              <a:t>universally </a:t>
            </a:r>
            <a:r>
              <a:rPr lang="en-US" dirty="0"/>
              <a:t>accessible teaching content </a:t>
            </a:r>
            <a:endParaRPr lang="en-US" dirty="0" smtClean="0"/>
          </a:p>
          <a:p>
            <a:pPr marL="487695" lvl="1" indent="0">
              <a:buNone/>
            </a:pPr>
            <a:endParaRPr lang="en-US" dirty="0"/>
          </a:p>
          <a:p>
            <a:pPr marL="0" indent="0">
              <a:buNone/>
            </a:pPr>
            <a:endParaRPr lang="en-US" dirty="0"/>
          </a:p>
        </p:txBody>
      </p:sp>
      <p:sp>
        <p:nvSpPr>
          <p:cNvPr id="31" name="Title 1"/>
          <p:cNvSpPr>
            <a:spLocks noGrp="1"/>
          </p:cNvSpPr>
          <p:nvPr>
            <p:ph type="title"/>
          </p:nvPr>
        </p:nvSpPr>
        <p:spPr>
          <a:xfrm>
            <a:off x="640080" y="35561"/>
            <a:ext cx="8778240" cy="1219200"/>
          </a:xfrm>
        </p:spPr>
        <p:txBody>
          <a:bodyPr>
            <a:normAutofit/>
          </a:bodyPr>
          <a:lstStyle/>
          <a:p>
            <a:r>
              <a:rPr lang="en-US" sz="4400" dirty="0"/>
              <a:t>Wrap-up: Take-Away #1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417" t="9260" b="4830"/>
          <a:stretch/>
        </p:blipFill>
        <p:spPr>
          <a:xfrm>
            <a:off x="1338834" y="3474322"/>
            <a:ext cx="5084312" cy="3060192"/>
          </a:xfrm>
          <a:prstGeom prst="rect">
            <a:avLst/>
          </a:prstGeom>
        </p:spPr>
      </p:pic>
    </p:spTree>
    <p:extLst>
      <p:ext uri="{BB962C8B-B14F-4D97-AF65-F5344CB8AC3E}">
        <p14:creationId xmlns:p14="http://schemas.microsoft.com/office/powerpoint/2010/main" val="3823874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9" y="196741"/>
            <a:ext cx="9030091" cy="1144677"/>
          </a:xfrm>
        </p:spPr>
        <p:txBody>
          <a:bodyPr>
            <a:normAutofit/>
          </a:bodyPr>
          <a:lstStyle/>
          <a:p>
            <a:r>
              <a:rPr lang="en-US" sz="4400" dirty="0" smtClean="0"/>
              <a:t>SJSU Campus &amp; Collaborators</a:t>
            </a:r>
            <a:endParaRPr lang="en-US" sz="4400" dirty="0"/>
          </a:p>
        </p:txBody>
      </p:sp>
      <p:sp>
        <p:nvSpPr>
          <p:cNvPr id="3" name="Content Placeholder 2"/>
          <p:cNvSpPr>
            <a:spLocks noGrp="1"/>
          </p:cNvSpPr>
          <p:nvPr>
            <p:ph idx="1"/>
          </p:nvPr>
        </p:nvSpPr>
        <p:spPr>
          <a:xfrm>
            <a:off x="375597" y="1305648"/>
            <a:ext cx="8316792" cy="5598184"/>
          </a:xfrm>
        </p:spPr>
        <p:txBody>
          <a:bodyPr>
            <a:normAutofit fontScale="70000" lnSpcReduction="20000"/>
          </a:bodyPr>
          <a:lstStyle/>
          <a:p>
            <a:pPr>
              <a:buFont typeface="Wingdings" charset="2"/>
              <a:buChar char="§"/>
            </a:pPr>
            <a:r>
              <a:rPr lang="en-US" sz="3100" dirty="0"/>
              <a:t>Students:</a:t>
            </a:r>
          </a:p>
          <a:p>
            <a:pPr lvl="1">
              <a:buFont typeface="Wingdings" charset="2"/>
              <a:buChar char="§"/>
            </a:pPr>
            <a:r>
              <a:rPr lang="en-US" sz="3100" dirty="0"/>
              <a:t>Total enrollment:  ~ </a:t>
            </a:r>
            <a:r>
              <a:rPr lang="en-US" sz="3100" dirty="0" smtClean="0"/>
              <a:t>32,000 </a:t>
            </a:r>
            <a:endParaRPr lang="en-US" sz="3100" dirty="0"/>
          </a:p>
          <a:p>
            <a:pPr lvl="1">
              <a:buFont typeface="Wingdings" charset="2"/>
              <a:buChar char="§"/>
            </a:pPr>
            <a:r>
              <a:rPr lang="en-US" sz="3100" dirty="0"/>
              <a:t>Registered w/ Accessible Education Center:  ~ 1100 (4%)</a:t>
            </a:r>
          </a:p>
          <a:p>
            <a:pPr marL="487695" lvl="1" indent="0">
              <a:buNone/>
            </a:pPr>
            <a:endParaRPr lang="en-US" sz="1200" dirty="0"/>
          </a:p>
          <a:p>
            <a:pPr>
              <a:buFont typeface="Wingdings" charset="2"/>
              <a:buChar char="§"/>
            </a:pPr>
            <a:r>
              <a:rPr lang="en-US" sz="3100" dirty="0"/>
              <a:t>Faculty:</a:t>
            </a:r>
          </a:p>
          <a:p>
            <a:pPr lvl="1">
              <a:buFont typeface="Wingdings" charset="2"/>
              <a:buChar char="§"/>
            </a:pPr>
            <a:r>
              <a:rPr lang="en-US" sz="3100" dirty="0"/>
              <a:t>Full-time &amp; part-time: ~ </a:t>
            </a:r>
            <a:r>
              <a:rPr lang="en-US" sz="3100" dirty="0" smtClean="0"/>
              <a:t>1600-1700 </a:t>
            </a:r>
            <a:endParaRPr lang="en-US" sz="3100" dirty="0"/>
          </a:p>
          <a:p>
            <a:pPr marL="487695" lvl="1" indent="0">
              <a:buNone/>
            </a:pPr>
            <a:endParaRPr lang="en-US" sz="1200" dirty="0"/>
          </a:p>
          <a:p>
            <a:pPr>
              <a:spcBef>
                <a:spcPts val="0"/>
              </a:spcBef>
              <a:buFont typeface="Wingdings" charset="2"/>
              <a:buChar char="§"/>
            </a:pPr>
            <a:r>
              <a:rPr lang="en-US" sz="3100" dirty="0"/>
              <a:t>Accessible Technology Initiative Instructional </a:t>
            </a:r>
            <a:r>
              <a:rPr lang="en-US" sz="3100" dirty="0" smtClean="0"/>
              <a:t/>
            </a:r>
            <a:br>
              <a:rPr lang="en-US" sz="3100" dirty="0" smtClean="0"/>
            </a:br>
            <a:r>
              <a:rPr lang="en-US" sz="3100" dirty="0" smtClean="0"/>
              <a:t>Materials </a:t>
            </a:r>
            <a:r>
              <a:rPr lang="en-US" sz="3100" dirty="0"/>
              <a:t>(ATI IM) committee </a:t>
            </a:r>
            <a:r>
              <a:rPr lang="en-US" sz="3100" dirty="0" smtClean="0"/>
              <a:t>membership:</a:t>
            </a:r>
            <a:endParaRPr lang="en-US" sz="3100" dirty="0"/>
          </a:p>
          <a:p>
            <a:pPr lvl="1">
              <a:buFont typeface="Wingdings" charset="2"/>
              <a:buChar char="§"/>
            </a:pPr>
            <a:r>
              <a:rPr lang="en-US" sz="3100" dirty="0" smtClean="0"/>
              <a:t>Academic Senate</a:t>
            </a:r>
          </a:p>
          <a:p>
            <a:pPr lvl="1">
              <a:buFont typeface="Wingdings" charset="2"/>
              <a:buChar char="§"/>
            </a:pPr>
            <a:r>
              <a:rPr lang="en-US" sz="3100" dirty="0" smtClean="0"/>
              <a:t>Academic Technology</a:t>
            </a:r>
            <a:endParaRPr lang="en-US" sz="3100" dirty="0"/>
          </a:p>
          <a:p>
            <a:pPr lvl="1">
              <a:buFont typeface="Wingdings" charset="2"/>
              <a:buChar char="§"/>
            </a:pPr>
            <a:r>
              <a:rPr lang="en-US" sz="3100" dirty="0"/>
              <a:t>Accessible Education </a:t>
            </a:r>
            <a:r>
              <a:rPr lang="en-US" sz="3100" dirty="0" smtClean="0"/>
              <a:t>Center </a:t>
            </a:r>
            <a:endParaRPr lang="en-US" sz="3100" dirty="0"/>
          </a:p>
          <a:p>
            <a:pPr lvl="1">
              <a:buFont typeface="Wingdings" charset="2"/>
              <a:buChar char="§"/>
            </a:pPr>
            <a:r>
              <a:rPr lang="en-US" sz="3100" dirty="0"/>
              <a:t>Center for Faculty </a:t>
            </a:r>
            <a:r>
              <a:rPr lang="en-US" sz="3100" dirty="0" smtClean="0"/>
              <a:t>Development</a:t>
            </a:r>
          </a:p>
          <a:p>
            <a:pPr lvl="1">
              <a:buFont typeface="Wingdings" charset="2"/>
              <a:buChar char="§"/>
            </a:pPr>
            <a:r>
              <a:rPr lang="en-US" sz="3100" dirty="0" smtClean="0"/>
              <a:t>Library</a:t>
            </a:r>
          </a:p>
          <a:p>
            <a:pPr lvl="1">
              <a:buFont typeface="Wingdings" charset="2"/>
              <a:buChar char="§"/>
            </a:pPr>
            <a:r>
              <a:rPr lang="en-US" sz="3100" dirty="0" smtClean="0"/>
              <a:t>Information Technology Services</a:t>
            </a:r>
          </a:p>
          <a:p>
            <a:pPr lvl="1">
              <a:buFont typeface="Wingdings" charset="2"/>
              <a:buChar char="§"/>
            </a:pPr>
            <a:r>
              <a:rPr lang="en-US" sz="3100" dirty="0" smtClean="0"/>
              <a:t>Bookstore</a:t>
            </a:r>
            <a:endParaRPr lang="en-US" sz="3100" dirty="0"/>
          </a:p>
          <a:p>
            <a:pPr lvl="1">
              <a:buFont typeface="Wingdings" charset="2"/>
              <a:buChar char="§"/>
            </a:pPr>
            <a:r>
              <a:rPr lang="en-US" sz="3100" dirty="0"/>
              <a:t>Representatives from </a:t>
            </a:r>
            <a:r>
              <a:rPr lang="en-US" sz="3100" dirty="0" smtClean="0"/>
              <a:t>faculty</a:t>
            </a:r>
            <a:r>
              <a:rPr lang="en-US" sz="3100" dirty="0"/>
              <a:t> </a:t>
            </a:r>
            <a:r>
              <a:rPr lang="en-US" sz="3100" dirty="0" smtClean="0"/>
              <a:t>&amp; administration</a:t>
            </a:r>
            <a:endParaRPr lang="en-US" sz="3100" dirty="0"/>
          </a:p>
          <a:p>
            <a:endParaRPr lang="en-US" sz="2987" dirty="0"/>
          </a:p>
        </p:txBody>
      </p:sp>
      <p:sp>
        <p:nvSpPr>
          <p:cNvPr id="6" name="Footer Placeholder 5"/>
          <p:cNvSpPr>
            <a:spLocks noGrp="1"/>
          </p:cNvSpPr>
          <p:nvPr>
            <p:ph type="ftr" sz="quarter" idx="11"/>
          </p:nvPr>
        </p:nvSpPr>
        <p:spPr/>
        <p:txBody>
          <a:bodyPr/>
          <a:lstStyle/>
          <a:p>
            <a:r>
              <a:rPr lang="en-US" smtClean="0"/>
              <a:t>SJSU Center for Faculty Development</a:t>
            </a:r>
            <a:endParaRPr lang="en-US" dirty="0"/>
          </a:p>
        </p:txBody>
      </p:sp>
      <p:sp>
        <p:nvSpPr>
          <p:cNvPr id="7" name="Slide Number Placeholder 6"/>
          <p:cNvSpPr>
            <a:spLocks noGrp="1"/>
          </p:cNvSpPr>
          <p:nvPr>
            <p:ph type="sldNum" sz="quarter" idx="12"/>
          </p:nvPr>
        </p:nvSpPr>
        <p:spPr/>
        <p:txBody>
          <a:bodyPr/>
          <a:lstStyle/>
          <a:p>
            <a:fld id="{4E82B649-9E62-D04D-8142-E7B3662BE548}" type="slidenum">
              <a:rPr lang="en-US" smtClean="0"/>
              <a:t>3</a:t>
            </a:fld>
            <a:endParaRPr lang="en-US"/>
          </a:p>
        </p:txBody>
      </p:sp>
    </p:spTree>
    <p:extLst>
      <p:ext uri="{BB962C8B-B14F-4D97-AF65-F5344CB8AC3E}">
        <p14:creationId xmlns:p14="http://schemas.microsoft.com/office/powerpoint/2010/main" val="166212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17638"/>
            <a:ext cx="6853796" cy="1219200"/>
          </a:xfrm>
        </p:spPr>
        <p:txBody>
          <a:bodyPr>
            <a:normAutofit/>
          </a:bodyPr>
          <a:lstStyle/>
          <a:p>
            <a:r>
              <a:rPr lang="en-US" sz="4400" dirty="0"/>
              <a:t>Wrap-up: Take-Away #2 </a:t>
            </a:r>
          </a:p>
        </p:txBody>
      </p:sp>
      <p:sp>
        <p:nvSpPr>
          <p:cNvPr id="3" name="Content Placeholder 2"/>
          <p:cNvSpPr>
            <a:spLocks noGrp="1"/>
          </p:cNvSpPr>
          <p:nvPr>
            <p:ph idx="1"/>
          </p:nvPr>
        </p:nvSpPr>
        <p:spPr>
          <a:xfrm>
            <a:off x="391161" y="1336837"/>
            <a:ext cx="7818318" cy="5799507"/>
          </a:xfrm>
        </p:spPr>
        <p:txBody>
          <a:bodyPr>
            <a:normAutofit fontScale="85000" lnSpcReduction="20000"/>
          </a:bodyPr>
          <a:lstStyle/>
          <a:p>
            <a:pPr marL="0" indent="0">
              <a:buNone/>
            </a:pPr>
            <a:r>
              <a:rPr lang="en-US" sz="2560" dirty="0"/>
              <a:t>Plan for appropriate online distribution – make sure all of </a:t>
            </a:r>
            <a:r>
              <a:rPr lang="en-US" sz="2560" dirty="0" smtClean="0"/>
              <a:t>the geese and all of the gander can benefit from your teaching …</a:t>
            </a:r>
            <a:r>
              <a:rPr lang="en-US" sz="2560" dirty="0"/>
              <a:t/>
            </a:r>
            <a:br>
              <a:rPr lang="en-US" sz="2560" dirty="0"/>
            </a:br>
            <a:endParaRPr lang="en-US" sz="2560" dirty="0"/>
          </a:p>
          <a:p>
            <a:pPr marL="0" lvl="1" indent="0">
              <a:buNone/>
            </a:pPr>
            <a:r>
              <a:rPr lang="en-US" sz="2560" dirty="0" smtClean="0"/>
              <a:t>Make sure students realize that closed captioning is available and how to use it. </a:t>
            </a:r>
            <a:r>
              <a:rPr lang="en-US" sz="2134" dirty="0"/>
              <a:t>(Case #1)</a:t>
            </a:r>
          </a:p>
          <a:p>
            <a:endParaRPr lang="en-US" sz="1000" dirty="0" smtClean="0"/>
          </a:p>
          <a:p>
            <a:pPr marL="0" indent="0">
              <a:buNone/>
            </a:pPr>
            <a:r>
              <a:rPr lang="en-US" sz="2560" dirty="0" smtClean="0"/>
              <a:t>Closed captioned videos are most effective:</a:t>
            </a:r>
          </a:p>
          <a:p>
            <a:pPr lvl="1">
              <a:buFont typeface="Arial"/>
              <a:buChar char="•"/>
            </a:pPr>
            <a:r>
              <a:rPr lang="en-US" sz="2300" dirty="0"/>
              <a:t>W</a:t>
            </a:r>
            <a:r>
              <a:rPr lang="en-US" sz="2300" dirty="0" smtClean="0"/>
              <a:t>hen students encounter new complex concepts or terminologies (Case #1)</a:t>
            </a:r>
          </a:p>
          <a:p>
            <a:pPr lvl="1">
              <a:buFont typeface="Arial"/>
              <a:buChar char="•"/>
            </a:pPr>
            <a:endParaRPr lang="en-US" sz="1300" dirty="0" smtClean="0"/>
          </a:p>
          <a:p>
            <a:pPr lvl="1">
              <a:buFont typeface="Arial"/>
              <a:buChar char="•"/>
            </a:pPr>
            <a:r>
              <a:rPr lang="en-US" sz="2300" dirty="0" smtClean="0"/>
              <a:t>When students need to clarify</a:t>
            </a:r>
            <a:r>
              <a:rPr lang="en-US" sz="2300" dirty="0"/>
              <a:t>, affirm </a:t>
            </a:r>
            <a:r>
              <a:rPr lang="en-US" sz="2300" dirty="0" smtClean="0"/>
              <a:t>understanding or spelling </a:t>
            </a:r>
            <a:r>
              <a:rPr lang="en-US" sz="2300" dirty="0"/>
              <a:t>(for non-native English speaker</a:t>
            </a:r>
            <a:r>
              <a:rPr lang="en-US" sz="2300" dirty="0" smtClean="0"/>
              <a:t>), </a:t>
            </a:r>
            <a:r>
              <a:rPr lang="en-US" sz="2300" dirty="0"/>
              <a:t>pause and replay, </a:t>
            </a:r>
            <a:r>
              <a:rPr lang="en-US" sz="2300" dirty="0" smtClean="0"/>
              <a:t>note </a:t>
            </a:r>
            <a:r>
              <a:rPr lang="en-US" sz="2300" dirty="0"/>
              <a:t>taking, etc. </a:t>
            </a:r>
            <a:r>
              <a:rPr lang="en-US" sz="2300" dirty="0" smtClean="0"/>
              <a:t>(Case #2)</a:t>
            </a:r>
          </a:p>
          <a:p>
            <a:pPr lvl="1">
              <a:buFont typeface="Arial"/>
              <a:buChar char="•"/>
            </a:pPr>
            <a:endParaRPr lang="en-US" sz="1300" dirty="0" smtClean="0"/>
          </a:p>
          <a:p>
            <a:pPr lvl="1">
              <a:buFont typeface="Arial"/>
              <a:buChar char="•"/>
            </a:pPr>
            <a:r>
              <a:rPr lang="en-US" sz="2300" dirty="0" smtClean="0"/>
              <a:t>When students view different speakers presenting different topics in a big lecture hall (Case #3)</a:t>
            </a:r>
          </a:p>
          <a:p>
            <a:pPr lvl="1">
              <a:buFont typeface="Arial"/>
              <a:buChar char="•"/>
            </a:pPr>
            <a:endParaRPr lang="en-US" sz="1300" dirty="0" smtClean="0"/>
          </a:p>
          <a:p>
            <a:pPr lvl="1">
              <a:buFont typeface="Arial"/>
              <a:buChar char="•"/>
            </a:pPr>
            <a:r>
              <a:rPr lang="en-US" sz="2300" dirty="0" smtClean="0"/>
              <a:t>When students are tested of the video content in a shorter time </a:t>
            </a:r>
            <a:r>
              <a:rPr lang="en-US" sz="2300" dirty="0"/>
              <a:t>frame (Case #3)</a:t>
            </a:r>
          </a:p>
          <a:p>
            <a:pPr lvl="1">
              <a:buFont typeface="Arial"/>
              <a:buChar char="•"/>
            </a:pPr>
            <a:endParaRPr lang="en-US" sz="1300" dirty="0" smtClean="0"/>
          </a:p>
          <a:p>
            <a:pPr lvl="1">
              <a:buFont typeface="Arial"/>
              <a:buChar char="•"/>
            </a:pPr>
            <a:r>
              <a:rPr lang="en-US" sz="2300" dirty="0" smtClean="0"/>
              <a:t>When there is relevancy or connection between video content and student assignments or classroom </a:t>
            </a:r>
            <a:r>
              <a:rPr lang="en-US" sz="2300" dirty="0"/>
              <a:t>activities (Case #3</a:t>
            </a:r>
            <a:r>
              <a:rPr lang="en-US" sz="2300" dirty="0" smtClean="0"/>
              <a:t>)</a:t>
            </a:r>
          </a:p>
          <a:p>
            <a:pPr lvl="1"/>
            <a:endParaRPr lang="en-US" sz="2134" dirty="0"/>
          </a:p>
        </p:txBody>
      </p:sp>
      <p:sp>
        <p:nvSpPr>
          <p:cNvPr id="4" name="Footer Placeholder 3"/>
          <p:cNvSpPr>
            <a:spLocks noGrp="1"/>
          </p:cNvSpPr>
          <p:nvPr>
            <p:ph type="ftr" sz="quarter" idx="11"/>
          </p:nvPr>
        </p:nvSpPr>
        <p:spPr/>
        <p:txBody>
          <a:bodyPr/>
          <a:lstStyle/>
          <a:p>
            <a:r>
              <a:rPr lang="en-US" smtClean="0"/>
              <a:t>San José State University</a:t>
            </a:r>
            <a:endParaRPr lang="en-US"/>
          </a:p>
        </p:txBody>
      </p:sp>
      <p:sp>
        <p:nvSpPr>
          <p:cNvPr id="5" name="Slide Number Placeholder 4"/>
          <p:cNvSpPr>
            <a:spLocks noGrp="1"/>
          </p:cNvSpPr>
          <p:nvPr>
            <p:ph type="sldNum" sz="quarter" idx="12"/>
          </p:nvPr>
        </p:nvSpPr>
        <p:spPr/>
        <p:txBody>
          <a:bodyPr/>
          <a:lstStyle/>
          <a:p>
            <a:fld id="{FA622A32-96EC-4EC5-A8EC-74F0D5C4CFBB}" type="slidenum">
              <a:rPr lang="en-US" smtClean="0"/>
              <a:t>30</a:t>
            </a:fld>
            <a:endParaRPr lang="en-US"/>
          </a:p>
        </p:txBody>
      </p:sp>
    </p:spTree>
    <p:extLst>
      <p:ext uri="{BB962C8B-B14F-4D97-AF65-F5344CB8AC3E}">
        <p14:creationId xmlns:p14="http://schemas.microsoft.com/office/powerpoint/2010/main" val="3359821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53891"/>
            <a:ext cx="8778240" cy="1219200"/>
          </a:xfrm>
        </p:spPr>
        <p:txBody>
          <a:bodyPr>
            <a:normAutofit/>
          </a:bodyPr>
          <a:lstStyle/>
          <a:p>
            <a:r>
              <a:rPr lang="en-US" sz="4400" dirty="0"/>
              <a:t>Wrap-up: Take-Away # 3</a:t>
            </a:r>
          </a:p>
        </p:txBody>
      </p:sp>
      <p:sp>
        <p:nvSpPr>
          <p:cNvPr id="3" name="Content Placeholder 2"/>
          <p:cNvSpPr>
            <a:spLocks noGrp="1"/>
          </p:cNvSpPr>
          <p:nvPr>
            <p:ph idx="1"/>
          </p:nvPr>
        </p:nvSpPr>
        <p:spPr>
          <a:xfrm>
            <a:off x="448834" y="1611258"/>
            <a:ext cx="3669435" cy="4668022"/>
          </a:xfrm>
        </p:spPr>
        <p:txBody>
          <a:bodyPr>
            <a:normAutofit fontScale="85000" lnSpcReduction="10000"/>
          </a:bodyPr>
          <a:lstStyle/>
          <a:p>
            <a:pPr marL="0" indent="0">
              <a:buNone/>
            </a:pPr>
            <a:r>
              <a:rPr lang="en-US" sz="2560" dirty="0" smtClean="0"/>
              <a:t>Universal Design in Teaching:</a:t>
            </a:r>
            <a:endParaRPr lang="en-US" sz="2560" dirty="0"/>
          </a:p>
          <a:p>
            <a:r>
              <a:rPr lang="en-US" sz="2560" dirty="0" smtClean="0"/>
              <a:t>Provide multiple ways or strategies in presenting your teaching content or classroom activities</a:t>
            </a:r>
          </a:p>
          <a:p>
            <a:endParaRPr lang="en-US" sz="2560" b="0" dirty="0" smtClean="0"/>
          </a:p>
          <a:p>
            <a:r>
              <a:rPr lang="en-US" sz="2560" dirty="0" smtClean="0"/>
              <a:t>When </a:t>
            </a:r>
            <a:r>
              <a:rPr lang="en-US" sz="2560" dirty="0"/>
              <a:t>designing or </a:t>
            </a:r>
            <a:r>
              <a:rPr lang="en-US" sz="2560" dirty="0" smtClean="0"/>
              <a:t>presenting multimedia </a:t>
            </a:r>
            <a:r>
              <a:rPr lang="en-US" sz="2560" dirty="0"/>
              <a:t>course </a:t>
            </a:r>
            <a:r>
              <a:rPr lang="en-US" sz="2560" dirty="0" smtClean="0"/>
              <a:t>materials, include </a:t>
            </a:r>
            <a:r>
              <a:rPr lang="en-US" sz="2560" dirty="0"/>
              <a:t>instructional designers, </a:t>
            </a:r>
            <a:r>
              <a:rPr lang="en-US" sz="2560" dirty="0" smtClean="0"/>
              <a:t>media producers, </a:t>
            </a:r>
            <a:r>
              <a:rPr lang="en-US" sz="2560" dirty="0"/>
              <a:t>IT specialists and </a:t>
            </a:r>
            <a:r>
              <a:rPr lang="en-US" sz="2560" dirty="0" smtClean="0"/>
              <a:t>librarians as </a:t>
            </a:r>
            <a:r>
              <a:rPr lang="en-US" sz="2560" dirty="0"/>
              <a:t>early as </a:t>
            </a:r>
            <a:r>
              <a:rPr lang="en-US" sz="2560" dirty="0" smtClean="0"/>
              <a:t>possible </a:t>
            </a:r>
            <a:r>
              <a:rPr lang="en-US" sz="2560" i="1" dirty="0"/>
              <a:t>	</a:t>
            </a:r>
            <a:endParaRPr lang="en-US" sz="2560" dirty="0"/>
          </a:p>
        </p:txBody>
      </p:sp>
      <p:sp>
        <p:nvSpPr>
          <p:cNvPr id="4" name="Slide Number Placeholder 3"/>
          <p:cNvSpPr>
            <a:spLocks noGrp="1"/>
          </p:cNvSpPr>
          <p:nvPr>
            <p:ph type="sldNum" sz="quarter" idx="12"/>
          </p:nvPr>
        </p:nvSpPr>
        <p:spPr/>
        <p:txBody>
          <a:bodyPr/>
          <a:lstStyle/>
          <a:p>
            <a:fld id="{4E82B649-9E62-D04D-8142-E7B3662BE548}"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grpSp>
        <p:nvGrpSpPr>
          <p:cNvPr id="6" name="Group 3" descr="The four components in learning and teaching in a triangle shape with two way arrow pointing and impacting each other.  The content component is at the top, delivery at the lower right, assessment at the lower left and learners in the middle of the triangle as all components are centered around the learner."/>
          <p:cNvGrpSpPr>
            <a:grpSpLocks/>
          </p:cNvGrpSpPr>
          <p:nvPr/>
        </p:nvGrpSpPr>
        <p:grpSpPr bwMode="auto">
          <a:xfrm>
            <a:off x="4357786" y="2164156"/>
            <a:ext cx="4745971" cy="3485386"/>
            <a:chOff x="4012385" y="2087554"/>
            <a:chExt cx="5415895" cy="3504064"/>
          </a:xfrm>
        </p:grpSpPr>
        <p:sp>
          <p:nvSpPr>
            <p:cNvPr id="7" name="Isosceles Triangle 6" descr="a triangle of shape to depict the 4 components in learning and teaching with learners in the center of the triangle, content on the top and delivery and assessment at the bottom two angles.  There are two-way arrows pointing to each other indicating that all components interact with and impact each other . "/>
            <p:cNvSpPr/>
            <p:nvPr/>
          </p:nvSpPr>
          <p:spPr>
            <a:xfrm>
              <a:off x="5104800" y="2590402"/>
              <a:ext cx="2971966" cy="2285969"/>
            </a:xfrm>
            <a:prstGeom prst="triangl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84">
                <a:solidFill>
                  <a:prstClr val="white"/>
                </a:solidFill>
              </a:endParaRPr>
            </a:p>
          </p:txBody>
        </p:sp>
        <p:cxnSp>
          <p:nvCxnSpPr>
            <p:cNvPr id="8" name="Straight Arrow Connector 7"/>
            <p:cNvCxnSpPr/>
            <p:nvPr/>
          </p:nvCxnSpPr>
          <p:spPr>
            <a:xfrm>
              <a:off x="7163526" y="2820035"/>
              <a:ext cx="989999" cy="1522829"/>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76490" y="2666370"/>
              <a:ext cx="1220277" cy="175246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969000" y="5350505"/>
              <a:ext cx="1218308"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7"/>
            <p:cNvSpPr txBox="1">
              <a:spLocks noChangeArrowheads="1"/>
            </p:cNvSpPr>
            <p:nvPr/>
          </p:nvSpPr>
          <p:spPr bwMode="auto">
            <a:xfrm>
              <a:off x="5929472" y="2087554"/>
              <a:ext cx="1295400" cy="394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84" b="1" dirty="0">
                  <a:solidFill>
                    <a:srgbClr val="0070C0"/>
                  </a:solidFill>
                  <a:latin typeface="Calibri" panose="020F0502020204030204" pitchFamily="34" charset="0"/>
                  <a:ea typeface="MS PGothic" panose="020B0600070205080204" pitchFamily="34" charset="-128"/>
                </a:rPr>
                <a:t>Faculty</a:t>
              </a:r>
            </a:p>
          </p:txBody>
        </p:sp>
        <p:sp>
          <p:nvSpPr>
            <p:cNvPr id="12" name="TextBox 18"/>
            <p:cNvSpPr txBox="1">
              <a:spLocks noChangeArrowheads="1"/>
            </p:cNvSpPr>
            <p:nvPr/>
          </p:nvSpPr>
          <p:spPr bwMode="auto">
            <a:xfrm>
              <a:off x="5754523" y="4042343"/>
              <a:ext cx="1645297" cy="394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84" b="1" dirty="0">
                  <a:solidFill>
                    <a:srgbClr val="E41AAF"/>
                  </a:solidFill>
                  <a:latin typeface="Calibri" panose="020F0502020204030204" pitchFamily="34" charset="0"/>
                  <a:ea typeface="MS PGothic" panose="020B0600070205080204" pitchFamily="34" charset="-128"/>
                </a:rPr>
                <a:t>Learners</a:t>
              </a:r>
            </a:p>
          </p:txBody>
        </p:sp>
        <p:sp>
          <p:nvSpPr>
            <p:cNvPr id="13" name="TextBox 19"/>
            <p:cNvSpPr txBox="1">
              <a:spLocks noChangeArrowheads="1"/>
            </p:cNvSpPr>
            <p:nvPr/>
          </p:nvSpPr>
          <p:spPr bwMode="auto">
            <a:xfrm>
              <a:off x="7392136" y="4985897"/>
              <a:ext cx="2036144" cy="605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84" b="1" dirty="0">
                  <a:solidFill>
                    <a:srgbClr val="7030A0"/>
                  </a:solidFill>
                  <a:latin typeface="Calibri" panose="020F0502020204030204" pitchFamily="34" charset="0"/>
                  <a:ea typeface="MS PGothic" panose="020B0600070205080204" pitchFamily="34" charset="-128"/>
                </a:rPr>
                <a:t>Instructional Designers</a:t>
              </a:r>
            </a:p>
          </p:txBody>
        </p:sp>
        <p:sp>
          <p:nvSpPr>
            <p:cNvPr id="14" name="TextBox 20"/>
            <p:cNvSpPr txBox="1">
              <a:spLocks noChangeArrowheads="1"/>
            </p:cNvSpPr>
            <p:nvPr/>
          </p:nvSpPr>
          <p:spPr bwMode="auto">
            <a:xfrm>
              <a:off x="4012385" y="4944379"/>
              <a:ext cx="1854200" cy="605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84" b="1" dirty="0" smtClean="0">
                  <a:solidFill>
                    <a:srgbClr val="00B050"/>
                  </a:solidFill>
                  <a:latin typeface="Calibri" panose="020F0502020204030204" pitchFamily="34" charset="0"/>
                  <a:ea typeface="MS PGothic" panose="020B0600070205080204" pitchFamily="34" charset="-128"/>
                </a:rPr>
                <a:t>IT or Media </a:t>
              </a:r>
              <a:r>
                <a:rPr lang="en-US" altLang="en-US" sz="2084" b="1" dirty="0">
                  <a:solidFill>
                    <a:srgbClr val="00B050"/>
                  </a:solidFill>
                  <a:latin typeface="Calibri" panose="020F0502020204030204" pitchFamily="34" charset="0"/>
                  <a:ea typeface="MS PGothic" panose="020B0600070205080204" pitchFamily="34" charset="-128"/>
                </a:rPr>
                <a:t>Producers </a:t>
              </a:r>
            </a:p>
          </p:txBody>
        </p:sp>
      </p:grpSp>
    </p:spTree>
    <p:extLst>
      <p:ext uri="{BB962C8B-B14F-4D97-AF65-F5344CB8AC3E}">
        <p14:creationId xmlns:p14="http://schemas.microsoft.com/office/powerpoint/2010/main" val="36484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Thank you!!</a:t>
            </a:r>
          </a:p>
        </p:txBody>
      </p:sp>
      <p:sp>
        <p:nvSpPr>
          <p:cNvPr id="3" name="Content Placeholder 2"/>
          <p:cNvSpPr>
            <a:spLocks noGrp="1"/>
          </p:cNvSpPr>
          <p:nvPr>
            <p:ph idx="1"/>
          </p:nvPr>
        </p:nvSpPr>
        <p:spPr>
          <a:xfrm>
            <a:off x="1245696" y="1770629"/>
            <a:ext cx="3942877" cy="1177762"/>
          </a:xfrm>
        </p:spPr>
        <p:txBody>
          <a:bodyPr>
            <a:normAutofit/>
          </a:bodyPr>
          <a:lstStyle/>
          <a:p>
            <a:pPr marL="0" indent="0">
              <a:buNone/>
            </a:pPr>
            <a:r>
              <a:rPr lang="en-US" sz="4267" dirty="0"/>
              <a:t>Questions?</a:t>
            </a:r>
          </a:p>
        </p:txBody>
      </p:sp>
      <p:sp>
        <p:nvSpPr>
          <p:cNvPr id="4" name="Slide Number Placeholder 3"/>
          <p:cNvSpPr>
            <a:spLocks noGrp="1"/>
          </p:cNvSpPr>
          <p:nvPr>
            <p:ph type="sldNum" sz="quarter" idx="12"/>
          </p:nvPr>
        </p:nvSpPr>
        <p:spPr/>
        <p:txBody>
          <a:bodyPr/>
          <a:lstStyle/>
          <a:p>
            <a:fld id="{4E82B649-9E62-D04D-8142-E7B3662BE548}"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20" y="3890603"/>
            <a:ext cx="7200268" cy="2889504"/>
          </a:xfrm>
          <a:prstGeom prst="rect">
            <a:avLst/>
          </a:prstGeom>
        </p:spPr>
      </p:pic>
    </p:spTree>
    <p:extLst>
      <p:ext uri="{BB962C8B-B14F-4D97-AF65-F5344CB8AC3E}">
        <p14:creationId xmlns:p14="http://schemas.microsoft.com/office/powerpoint/2010/main" val="1927357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40080" y="69828"/>
            <a:ext cx="8778240" cy="1219200"/>
          </a:xfrm>
        </p:spPr>
        <p:txBody>
          <a:bodyPr>
            <a:normAutofit/>
          </a:bodyPr>
          <a:lstStyle/>
          <a:p>
            <a:pPr eaLnBrk="1" hangingPunct="1"/>
            <a:r>
              <a:rPr lang="en-US" sz="4400" dirty="0" smtClean="0"/>
              <a:t>Points of Contact</a:t>
            </a:r>
          </a:p>
        </p:txBody>
      </p:sp>
      <p:sp>
        <p:nvSpPr>
          <p:cNvPr id="3" name="Content Placeholder 2"/>
          <p:cNvSpPr>
            <a:spLocks noGrp="1"/>
          </p:cNvSpPr>
          <p:nvPr>
            <p:ph idx="1"/>
          </p:nvPr>
        </p:nvSpPr>
        <p:spPr>
          <a:xfrm>
            <a:off x="773952" y="1438291"/>
            <a:ext cx="7183111" cy="5092345"/>
          </a:xfrm>
          <a:noFill/>
          <a:ln>
            <a:noFill/>
          </a:ln>
        </p:spPr>
        <p:txBody>
          <a:bodyPr>
            <a:normAutofit/>
          </a:bodyPr>
          <a:lstStyle/>
          <a:p>
            <a:pPr marL="0" indent="0">
              <a:buNone/>
              <a:defRPr/>
            </a:pPr>
            <a:r>
              <a:rPr lang="en-US" sz="2400" dirty="0"/>
              <a:t>Amy </a:t>
            </a:r>
            <a:r>
              <a:rPr lang="en-US" sz="2400" dirty="0" err="1"/>
              <a:t>Strage</a:t>
            </a:r>
            <a:r>
              <a:rPr lang="en-US" sz="2400" dirty="0"/>
              <a:t>, Assist. VP for Faculty </a:t>
            </a:r>
            <a:r>
              <a:rPr lang="en-US" sz="2400" dirty="0" smtClean="0"/>
              <a:t>Development &amp; Director</a:t>
            </a:r>
            <a:r>
              <a:rPr lang="en-US" sz="2400" dirty="0"/>
              <a:t>, </a:t>
            </a:r>
            <a:r>
              <a:rPr lang="en-US" sz="2400" dirty="0" smtClean="0"/>
              <a:t>Center </a:t>
            </a:r>
            <a:r>
              <a:rPr lang="en-US" sz="2400" dirty="0"/>
              <a:t>for Faculty Development</a:t>
            </a:r>
          </a:p>
          <a:p>
            <a:pPr marL="0" indent="0">
              <a:buNone/>
              <a:defRPr/>
            </a:pPr>
            <a:r>
              <a:rPr lang="en-US" sz="2400" dirty="0"/>
              <a:t>San Jose State University</a:t>
            </a:r>
          </a:p>
          <a:p>
            <a:pPr marL="0" indent="0">
              <a:buNone/>
              <a:defRPr/>
            </a:pPr>
            <a:r>
              <a:rPr lang="en-US" sz="2400" dirty="0">
                <a:solidFill>
                  <a:srgbClr val="000000"/>
                </a:solidFill>
                <a:hlinkClick r:id="rId3"/>
              </a:rPr>
              <a:t>Amy.Strage@sjsu.edu</a:t>
            </a:r>
            <a:endParaRPr lang="en-US" sz="2400" dirty="0">
              <a:solidFill>
                <a:srgbClr val="000000"/>
              </a:solidFill>
            </a:endParaRPr>
          </a:p>
          <a:p>
            <a:pPr marL="0" indent="0">
              <a:buNone/>
              <a:defRPr/>
            </a:pPr>
            <a:r>
              <a:rPr lang="en-US" sz="2400" dirty="0"/>
              <a:t>Phone: </a:t>
            </a:r>
            <a:r>
              <a:rPr lang="en-US" sz="2400" dirty="0" smtClean="0"/>
              <a:t>408.924.3715</a:t>
            </a:r>
          </a:p>
          <a:p>
            <a:pPr marL="0" indent="0">
              <a:buNone/>
              <a:defRPr/>
            </a:pPr>
            <a:endParaRPr lang="en-US" sz="2400" dirty="0"/>
          </a:p>
          <a:p>
            <a:pPr marL="0" indent="0">
              <a:buNone/>
              <a:defRPr/>
            </a:pPr>
            <a:r>
              <a:rPr lang="en-US" sz="2400" dirty="0" smtClean="0"/>
              <a:t>Elizabeth </a:t>
            </a:r>
            <a:r>
              <a:rPr lang="en-US" sz="2400" dirty="0"/>
              <a:t>Tu, Instructional Designer &amp; Instructor</a:t>
            </a:r>
          </a:p>
          <a:p>
            <a:pPr marL="0" indent="0">
              <a:buNone/>
              <a:defRPr/>
            </a:pPr>
            <a:r>
              <a:rPr lang="en-US" sz="2400" dirty="0"/>
              <a:t>Center for Faculty Development</a:t>
            </a:r>
          </a:p>
          <a:p>
            <a:pPr marL="0" indent="0">
              <a:buNone/>
              <a:defRPr/>
            </a:pPr>
            <a:r>
              <a:rPr lang="en-US" sz="2400" dirty="0"/>
              <a:t>San Jose State University</a:t>
            </a:r>
          </a:p>
          <a:p>
            <a:pPr marL="0" indent="0">
              <a:buNone/>
              <a:defRPr/>
            </a:pPr>
            <a:r>
              <a:rPr lang="en-US" sz="2400" dirty="0">
                <a:hlinkClick r:id="rId4"/>
              </a:rPr>
              <a:t>Elizabeth.Tu@sjsu.edu</a:t>
            </a:r>
            <a:endParaRPr lang="en-US" sz="2400" dirty="0"/>
          </a:p>
          <a:p>
            <a:pPr marL="0" indent="0">
              <a:buNone/>
              <a:defRPr/>
            </a:pPr>
            <a:r>
              <a:rPr lang="en-US" sz="2400" dirty="0"/>
              <a:t>Phone: 408.924.3093</a:t>
            </a:r>
          </a:p>
          <a:p>
            <a:pPr marL="0" indent="0">
              <a:buNone/>
              <a:defRPr/>
            </a:pPr>
            <a:endParaRPr lang="en-US" sz="2400" dirty="0"/>
          </a:p>
        </p:txBody>
      </p:sp>
      <p:sp>
        <p:nvSpPr>
          <p:cNvPr id="2" name="Footer Placeholder 1"/>
          <p:cNvSpPr>
            <a:spLocks noGrp="1"/>
          </p:cNvSpPr>
          <p:nvPr>
            <p:ph type="ftr" sz="quarter" idx="11"/>
          </p:nvPr>
        </p:nvSpPr>
        <p:spPr/>
        <p:txBody>
          <a:bodyPr/>
          <a:lstStyle/>
          <a:p>
            <a:r>
              <a:rPr lang="en-US" smtClean="0"/>
              <a:t>San José State University</a:t>
            </a:r>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168443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130387"/>
            <a:ext cx="9912096" cy="1219200"/>
          </a:xfrm>
        </p:spPr>
        <p:txBody>
          <a:bodyPr>
            <a:noAutofit/>
          </a:bodyPr>
          <a:lstStyle/>
          <a:p>
            <a:r>
              <a:rPr lang="en-US" sz="4400" dirty="0"/>
              <a:t>Assessing Faculty &amp; Student Needs</a:t>
            </a:r>
          </a:p>
        </p:txBody>
      </p:sp>
      <p:sp>
        <p:nvSpPr>
          <p:cNvPr id="3" name="Content Placeholder 2"/>
          <p:cNvSpPr>
            <a:spLocks noGrp="1"/>
          </p:cNvSpPr>
          <p:nvPr>
            <p:ph idx="1"/>
          </p:nvPr>
        </p:nvSpPr>
        <p:spPr>
          <a:xfrm>
            <a:off x="758774" y="1938512"/>
            <a:ext cx="7467439" cy="4533615"/>
          </a:xfrm>
        </p:spPr>
        <p:txBody>
          <a:bodyPr>
            <a:normAutofit/>
          </a:bodyPr>
          <a:lstStyle/>
          <a:p>
            <a:pPr marL="0" lvl="1" indent="0">
              <a:buNone/>
            </a:pPr>
            <a:r>
              <a:rPr lang="en-US" sz="3840" dirty="0"/>
              <a:t>ATI IM administered two faculty surveys:</a:t>
            </a:r>
            <a:endParaRPr lang="en-US" sz="2133" dirty="0"/>
          </a:p>
          <a:p>
            <a:pPr marL="0" lvl="1" indent="0">
              <a:buNone/>
            </a:pPr>
            <a:endParaRPr lang="en-US" sz="1067" dirty="0"/>
          </a:p>
          <a:p>
            <a:pPr marL="426734" lvl="2" indent="0">
              <a:buNone/>
            </a:pPr>
            <a:r>
              <a:rPr lang="en-US" sz="2987" dirty="0"/>
              <a:t>#1 (December 2012) – </a:t>
            </a:r>
            <a:br>
              <a:rPr lang="en-US" sz="2987" dirty="0"/>
            </a:br>
            <a:r>
              <a:rPr lang="en-US" sz="2987" dirty="0"/>
              <a:t>To document video usage</a:t>
            </a:r>
          </a:p>
          <a:p>
            <a:pPr marL="426733" lvl="2" indent="0">
              <a:buNone/>
            </a:pPr>
            <a:endParaRPr lang="en-US" sz="1067" dirty="0" smtClean="0"/>
          </a:p>
          <a:p>
            <a:pPr marL="426733" lvl="2" indent="0">
              <a:buNone/>
            </a:pPr>
            <a:endParaRPr lang="en-US" sz="1067" dirty="0"/>
          </a:p>
          <a:p>
            <a:pPr marL="426734" lvl="2" indent="0">
              <a:buNone/>
            </a:pPr>
            <a:r>
              <a:rPr lang="en-US" sz="2987" dirty="0"/>
              <a:t>#2 (October 2013) – </a:t>
            </a:r>
            <a:br>
              <a:rPr lang="en-US" sz="2987" dirty="0"/>
            </a:br>
            <a:r>
              <a:rPr lang="en-US" sz="2987" dirty="0"/>
              <a:t>To better understand captioning needs</a:t>
            </a:r>
          </a:p>
        </p:txBody>
      </p:sp>
      <p:sp>
        <p:nvSpPr>
          <p:cNvPr id="4" name="Footer Placeholder 3"/>
          <p:cNvSpPr>
            <a:spLocks noGrp="1"/>
          </p:cNvSpPr>
          <p:nvPr>
            <p:ph type="ftr" sz="quarter" idx="11"/>
          </p:nvPr>
        </p:nvSpPr>
        <p:spPr/>
        <p:txBody>
          <a:bodyPr/>
          <a:lstStyle/>
          <a:p>
            <a:r>
              <a:rPr lang="en-US" smtClean="0"/>
              <a:t>San José State University</a:t>
            </a:r>
            <a:endParaRPr lang="en-US" dirty="0"/>
          </a:p>
        </p:txBody>
      </p:sp>
      <p:sp>
        <p:nvSpPr>
          <p:cNvPr id="6" name="Slide Number Placeholder 5"/>
          <p:cNvSpPr>
            <a:spLocks noGrp="1"/>
          </p:cNvSpPr>
          <p:nvPr>
            <p:ph type="sldNum" sz="quarter" idx="12"/>
          </p:nvPr>
        </p:nvSpPr>
        <p:spPr/>
        <p:txBody>
          <a:bodyPr/>
          <a:lstStyle/>
          <a:p>
            <a:fld id="{4E82B649-9E62-D04D-8142-E7B3662BE548}" type="slidenum">
              <a:rPr lang="en-US" smtClean="0"/>
              <a:t>4</a:t>
            </a:fld>
            <a:endParaRPr lang="en-US"/>
          </a:p>
        </p:txBody>
      </p:sp>
    </p:spTree>
    <p:extLst>
      <p:ext uri="{BB962C8B-B14F-4D97-AF65-F5344CB8AC3E}">
        <p14:creationId xmlns:p14="http://schemas.microsoft.com/office/powerpoint/2010/main" val="1617751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34451"/>
            <a:ext cx="7770848" cy="1219200"/>
          </a:xfrm>
        </p:spPr>
        <p:txBody>
          <a:bodyPr>
            <a:normAutofit/>
          </a:bodyPr>
          <a:lstStyle/>
          <a:p>
            <a:r>
              <a:rPr lang="en-US" sz="4400" dirty="0" smtClean="0"/>
              <a:t>Status of Captioned Video</a:t>
            </a:r>
            <a:endParaRPr lang="en-US" sz="4400" dirty="0"/>
          </a:p>
        </p:txBody>
      </p:sp>
      <p:sp>
        <p:nvSpPr>
          <p:cNvPr id="3" name="Content Placeholder 2"/>
          <p:cNvSpPr>
            <a:spLocks noGrp="1"/>
          </p:cNvSpPr>
          <p:nvPr>
            <p:ph idx="1"/>
          </p:nvPr>
        </p:nvSpPr>
        <p:spPr>
          <a:xfrm>
            <a:off x="675851" y="1184749"/>
            <a:ext cx="7787618" cy="2790613"/>
          </a:xfrm>
        </p:spPr>
        <p:txBody>
          <a:bodyPr>
            <a:normAutofit/>
          </a:bodyPr>
          <a:lstStyle/>
          <a:p>
            <a:pPr>
              <a:spcBef>
                <a:spcPts val="1843"/>
              </a:spcBef>
              <a:buFont typeface="Wingdings" charset="2"/>
              <a:buChar char="§"/>
            </a:pPr>
            <a:r>
              <a:rPr lang="en-US" sz="2560" dirty="0"/>
              <a:t>55% </a:t>
            </a:r>
            <a:r>
              <a:rPr lang="en-US" sz="2560" dirty="0" smtClean="0"/>
              <a:t>of respondents said that NONE of the videos viewed In</a:t>
            </a:r>
            <a:r>
              <a:rPr lang="en-US" sz="2560" dirty="0"/>
              <a:t>-</a:t>
            </a:r>
            <a:r>
              <a:rPr lang="en-US" sz="2560" dirty="0" smtClean="0"/>
              <a:t>Class </a:t>
            </a:r>
            <a:r>
              <a:rPr lang="en-US" sz="2560" dirty="0"/>
              <a:t>are </a:t>
            </a:r>
            <a:r>
              <a:rPr lang="en-US" sz="2560" dirty="0" smtClean="0"/>
              <a:t>captioned</a:t>
            </a:r>
            <a:endParaRPr lang="en-US" sz="2560" dirty="0"/>
          </a:p>
          <a:p>
            <a:pPr>
              <a:spcBef>
                <a:spcPts val="1843"/>
              </a:spcBef>
              <a:buFont typeface="Wingdings" charset="2"/>
              <a:buChar char="§"/>
            </a:pPr>
            <a:r>
              <a:rPr lang="en-US" sz="2560" dirty="0"/>
              <a:t>62% </a:t>
            </a:r>
            <a:r>
              <a:rPr lang="en-US" sz="2560" dirty="0" smtClean="0"/>
              <a:t>of respondents said that NONE of the videos they assign for Outside </a:t>
            </a:r>
            <a:r>
              <a:rPr lang="en-US" sz="2560" dirty="0"/>
              <a:t>of </a:t>
            </a:r>
            <a:r>
              <a:rPr lang="en-US" sz="2560" dirty="0" smtClean="0"/>
              <a:t>Class viewing are captioned</a:t>
            </a:r>
            <a:endParaRPr lang="en-US" sz="2560" dirty="0"/>
          </a:p>
        </p:txBody>
      </p:sp>
      <p:sp>
        <p:nvSpPr>
          <p:cNvPr id="4" name="Slide Number Placeholder 3"/>
          <p:cNvSpPr>
            <a:spLocks noGrp="1"/>
          </p:cNvSpPr>
          <p:nvPr>
            <p:ph type="sldNum" sz="quarter" idx="12"/>
          </p:nvPr>
        </p:nvSpPr>
        <p:spPr/>
        <p:txBody>
          <a:bodyPr/>
          <a:lstStyle/>
          <a:p>
            <a:fld id="{4E82B649-9E62-D04D-8142-E7B3662BE548}"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373523613"/>
              </p:ext>
            </p:extLst>
          </p:nvPr>
        </p:nvGraphicFramePr>
        <p:xfrm>
          <a:off x="703509" y="3673730"/>
          <a:ext cx="8519500" cy="2848368"/>
        </p:xfrm>
        <a:graphic>
          <a:graphicData uri="http://schemas.openxmlformats.org/drawingml/2006/table">
            <a:tbl>
              <a:tblPr firstRow="1" bandRow="1">
                <a:tableStyleId>{5C22544A-7EE6-4342-B048-85BDC9FD1C3A}</a:tableStyleId>
              </a:tblPr>
              <a:tblGrid>
                <a:gridCol w="1005994"/>
                <a:gridCol w="1336606"/>
                <a:gridCol w="1281535"/>
                <a:gridCol w="956116"/>
                <a:gridCol w="974327"/>
                <a:gridCol w="890063"/>
                <a:gridCol w="967533"/>
                <a:gridCol w="1107326"/>
              </a:tblGrid>
              <a:tr h="785818">
                <a:tc>
                  <a:txBody>
                    <a:bodyPr/>
                    <a:lstStyle/>
                    <a:p>
                      <a:endParaRPr lang="en-US" sz="1700" dirty="0">
                        <a:latin typeface="Arial"/>
                        <a:cs typeface="Arial"/>
                      </a:endParaRPr>
                    </a:p>
                  </a:txBody>
                  <a:tcPr marL="97536" marR="97536" marT="48768" marB="48768"/>
                </a:tc>
                <a:tc>
                  <a:txBody>
                    <a:bodyPr/>
                    <a:lstStyle/>
                    <a:p>
                      <a:pPr algn="ctr"/>
                      <a:r>
                        <a:rPr lang="en-US" sz="1700" dirty="0" smtClean="0">
                          <a:latin typeface="Arial"/>
                          <a:cs typeface="Arial"/>
                        </a:rPr>
                        <a:t>Not Captioned</a:t>
                      </a:r>
                      <a:endParaRPr lang="en-US" sz="1700" dirty="0">
                        <a:latin typeface="Arial"/>
                        <a:cs typeface="Arial"/>
                      </a:endParaRPr>
                    </a:p>
                  </a:txBody>
                  <a:tcPr marL="97536" marR="97536" marT="48768" marB="48768"/>
                </a:tc>
                <a:tc>
                  <a:txBody>
                    <a:bodyPr/>
                    <a:lstStyle/>
                    <a:p>
                      <a:pPr algn="ctr"/>
                      <a:r>
                        <a:rPr lang="en-US" sz="1700" baseline="0" dirty="0" smtClean="0">
                          <a:latin typeface="Arial"/>
                          <a:cs typeface="Arial"/>
                        </a:rPr>
                        <a:t>&lt; 25%</a:t>
                      </a:r>
                      <a:endParaRPr lang="en-US" sz="1700" dirty="0">
                        <a:latin typeface="Arial"/>
                        <a:cs typeface="Arial"/>
                      </a:endParaRPr>
                    </a:p>
                  </a:txBody>
                  <a:tcPr marL="97536" marR="97536" marT="48768" marB="48768"/>
                </a:tc>
                <a:tc>
                  <a:txBody>
                    <a:bodyPr/>
                    <a:lstStyle/>
                    <a:p>
                      <a:pPr algn="ctr"/>
                      <a:r>
                        <a:rPr lang="en-US" sz="1700" dirty="0" smtClean="0">
                          <a:latin typeface="Arial"/>
                          <a:cs typeface="Arial"/>
                        </a:rPr>
                        <a:t>~ 50%</a:t>
                      </a:r>
                      <a:endParaRPr lang="en-US" sz="1700" dirty="0">
                        <a:latin typeface="Arial"/>
                        <a:cs typeface="Arial"/>
                      </a:endParaRPr>
                    </a:p>
                  </a:txBody>
                  <a:tcPr marL="97536" marR="97536" marT="48768" marB="48768"/>
                </a:tc>
                <a:tc>
                  <a:txBody>
                    <a:bodyPr/>
                    <a:lstStyle/>
                    <a:p>
                      <a:pPr algn="ctr"/>
                      <a:r>
                        <a:rPr lang="en-US" sz="1700" dirty="0" smtClean="0">
                          <a:latin typeface="Arial"/>
                          <a:cs typeface="Arial"/>
                        </a:rPr>
                        <a:t>&gt; 75%</a:t>
                      </a:r>
                      <a:endParaRPr lang="en-US" sz="1700" dirty="0">
                        <a:latin typeface="Arial"/>
                        <a:cs typeface="Arial"/>
                      </a:endParaRPr>
                    </a:p>
                  </a:txBody>
                  <a:tcPr marL="97536" marR="97536" marT="48768" marB="48768"/>
                </a:tc>
                <a:tc>
                  <a:txBody>
                    <a:bodyPr/>
                    <a:lstStyle/>
                    <a:p>
                      <a:pPr algn="ctr"/>
                      <a:r>
                        <a:rPr lang="en-US" sz="1700" dirty="0" smtClean="0">
                          <a:latin typeface="Arial"/>
                          <a:cs typeface="Arial"/>
                        </a:rPr>
                        <a:t>All</a:t>
                      </a:r>
                      <a:endParaRPr lang="en-US" sz="1700" dirty="0">
                        <a:latin typeface="Arial"/>
                        <a:cs typeface="Arial"/>
                      </a:endParaRPr>
                    </a:p>
                  </a:txBody>
                  <a:tcPr marL="97536" marR="97536" marT="48768" marB="48768"/>
                </a:tc>
                <a:tc>
                  <a:txBody>
                    <a:bodyPr/>
                    <a:lstStyle/>
                    <a:p>
                      <a:pPr algn="ctr"/>
                      <a:r>
                        <a:rPr lang="en-US" sz="1700" dirty="0" smtClean="0">
                          <a:latin typeface="Arial"/>
                          <a:cs typeface="Arial"/>
                        </a:rPr>
                        <a:t>Don’t Know</a:t>
                      </a:r>
                      <a:endParaRPr lang="en-US" sz="1700" dirty="0">
                        <a:latin typeface="Arial"/>
                        <a:cs typeface="Arial"/>
                      </a:endParaRPr>
                    </a:p>
                  </a:txBody>
                  <a:tcPr marL="97536" marR="97536" marT="48768" marB="48768"/>
                </a:tc>
                <a:tc>
                  <a:txBody>
                    <a:bodyPr/>
                    <a:lstStyle/>
                    <a:p>
                      <a:pPr algn="ctr"/>
                      <a:r>
                        <a:rPr lang="en-US" sz="1700" dirty="0" smtClean="0">
                          <a:latin typeface="Arial"/>
                          <a:cs typeface="Arial"/>
                        </a:rPr>
                        <a:t>Other</a:t>
                      </a:r>
                      <a:endParaRPr lang="en-US" sz="1700" dirty="0">
                        <a:latin typeface="Arial"/>
                        <a:cs typeface="Arial"/>
                      </a:endParaRPr>
                    </a:p>
                  </a:txBody>
                  <a:tcPr marL="97536" marR="97536" marT="48768" marB="48768"/>
                </a:tc>
              </a:tr>
              <a:tr h="928694">
                <a:tc>
                  <a:txBody>
                    <a:bodyPr/>
                    <a:lstStyle/>
                    <a:p>
                      <a:endParaRPr lang="en-US" sz="1700" b="1" dirty="0" smtClean="0">
                        <a:latin typeface="Arial"/>
                        <a:cs typeface="Arial"/>
                      </a:endParaRPr>
                    </a:p>
                    <a:p>
                      <a:r>
                        <a:rPr lang="en-US" sz="1700" b="1" dirty="0" smtClean="0">
                          <a:latin typeface="Arial"/>
                          <a:cs typeface="Arial"/>
                        </a:rPr>
                        <a:t>I</a:t>
                      </a:r>
                      <a:r>
                        <a:rPr lang="en-US" sz="1700" b="1" baseline="0" dirty="0" smtClean="0">
                          <a:latin typeface="Arial"/>
                          <a:cs typeface="Arial"/>
                        </a:rPr>
                        <a:t>n-Class</a:t>
                      </a: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algn="ctr"/>
                      <a:r>
                        <a:rPr lang="en-US" sz="1700" b="1" dirty="0" smtClean="0">
                          <a:latin typeface="Arial"/>
                          <a:cs typeface="Arial"/>
                        </a:rPr>
                        <a:t>72 (55%)</a:t>
                      </a: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algn="ctr"/>
                      <a:r>
                        <a:rPr lang="en-US" sz="1700" b="1" dirty="0" smtClean="0">
                          <a:latin typeface="Arial"/>
                          <a:cs typeface="Arial"/>
                        </a:rPr>
                        <a:t>29</a:t>
                      </a:r>
                      <a:r>
                        <a:rPr lang="en-US" sz="1700" b="1" baseline="0" dirty="0" smtClean="0">
                          <a:latin typeface="Arial"/>
                          <a:cs typeface="Arial"/>
                        </a:rPr>
                        <a:t> </a:t>
                      </a:r>
                      <a:r>
                        <a:rPr lang="en-US" sz="1700" b="1" dirty="0" smtClean="0">
                          <a:latin typeface="Arial"/>
                          <a:cs typeface="Arial"/>
                        </a:rPr>
                        <a:t>(22%)</a:t>
                      </a: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algn="ctr"/>
                      <a:r>
                        <a:rPr lang="en-US" sz="1700" b="1" dirty="0" smtClean="0">
                          <a:latin typeface="Arial"/>
                          <a:cs typeface="Arial"/>
                        </a:rPr>
                        <a:t>2 (2%)</a:t>
                      </a: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algn="ctr"/>
                      <a:r>
                        <a:rPr lang="en-US" sz="1700" b="1" dirty="0" smtClean="0">
                          <a:latin typeface="Arial"/>
                          <a:cs typeface="Arial"/>
                        </a:rPr>
                        <a:t>7 (5%)</a:t>
                      </a: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algn="ctr"/>
                      <a:r>
                        <a:rPr lang="en-US" sz="1700" b="1" dirty="0" smtClean="0">
                          <a:latin typeface="Arial"/>
                          <a:cs typeface="Arial"/>
                        </a:rPr>
                        <a:t>7(5%)</a:t>
                      </a: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algn="ctr"/>
                      <a:r>
                        <a:rPr lang="en-US" sz="1700" b="1" baseline="0" dirty="0" smtClean="0">
                          <a:latin typeface="Arial"/>
                          <a:cs typeface="Arial"/>
                        </a:rPr>
                        <a:t>7 (5%)</a:t>
                      </a: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algn="ctr"/>
                      <a:r>
                        <a:rPr lang="en-US" sz="1700" b="1" dirty="0" smtClean="0">
                          <a:latin typeface="Arial"/>
                          <a:cs typeface="Arial"/>
                        </a:rPr>
                        <a:t>8(6%)</a:t>
                      </a:r>
                      <a:endParaRPr lang="en-US" sz="1700" b="1" dirty="0">
                        <a:latin typeface="Arial"/>
                        <a:cs typeface="Arial"/>
                      </a:endParaRPr>
                    </a:p>
                  </a:txBody>
                  <a:tcPr marL="97536" marR="97536" marT="48768" marB="48768"/>
                </a:tc>
              </a:tr>
              <a:tr h="1000132">
                <a:tc>
                  <a:txBody>
                    <a:bodyPr/>
                    <a:lstStyle/>
                    <a:p>
                      <a:endParaRPr lang="en-US" sz="1700" b="1" dirty="0" smtClean="0">
                        <a:latin typeface="Arial"/>
                        <a:cs typeface="Arial"/>
                      </a:endParaRPr>
                    </a:p>
                    <a:p>
                      <a:r>
                        <a:rPr lang="en-US" sz="1700" b="1" dirty="0" smtClean="0">
                          <a:latin typeface="Arial"/>
                          <a:cs typeface="Arial"/>
                        </a:rPr>
                        <a:t>Outside of Class</a:t>
                      </a: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algn="ctr"/>
                      <a:r>
                        <a:rPr lang="en-US" sz="1700" b="1" dirty="0" smtClean="0">
                          <a:latin typeface="Arial"/>
                          <a:cs typeface="Arial"/>
                        </a:rPr>
                        <a:t>82 (62%)</a:t>
                      </a: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algn="ctr"/>
                      <a:r>
                        <a:rPr lang="en-US" sz="1700" b="1" dirty="0" smtClean="0">
                          <a:latin typeface="Arial"/>
                          <a:cs typeface="Arial"/>
                        </a:rPr>
                        <a:t>10 (8%)</a:t>
                      </a: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algn="ctr"/>
                      <a:r>
                        <a:rPr lang="en-US" sz="1700" b="1" dirty="0" smtClean="0">
                          <a:latin typeface="Arial"/>
                          <a:cs typeface="Arial"/>
                        </a:rPr>
                        <a:t>2 (2%)</a:t>
                      </a: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latin typeface="Arial"/>
                          <a:cs typeface="Arial"/>
                        </a:rPr>
                        <a:t>2 (2%)</a:t>
                      </a:r>
                    </a:p>
                    <a:p>
                      <a:pPr algn="ct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latin typeface="Arial"/>
                          <a:cs typeface="Arial"/>
                        </a:rPr>
                        <a:t>4 (3%)</a:t>
                      </a:r>
                    </a:p>
                    <a:p>
                      <a:pPr algn="ctr"/>
                      <a:endParaRPr lang="en-US" sz="1700" b="1" dirty="0">
                        <a:latin typeface="Arial"/>
                        <a:cs typeface="Arial"/>
                      </a:endParaRPr>
                    </a:p>
                  </a:txBody>
                  <a:tcPr marL="97536" marR="97536" marT="48768" marB="48768"/>
                </a:tc>
                <a:tc>
                  <a:txBody>
                    <a:bodyPr/>
                    <a:lstStyle/>
                    <a:p>
                      <a:pPr algn="ctr"/>
                      <a:endParaRPr lang="en-US" sz="1700" b="1" dirty="0" smtClean="0">
                        <a:latin typeface="Arial"/>
                        <a:cs typeface="Aria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latin typeface="Arial"/>
                          <a:cs typeface="Arial"/>
                        </a:rPr>
                        <a:t>12 (9%)</a:t>
                      </a:r>
                    </a:p>
                    <a:p>
                      <a:pPr algn="ctr"/>
                      <a:endParaRPr lang="en-US" sz="1700" b="1" dirty="0">
                        <a:latin typeface="Arial"/>
                        <a:cs typeface="Arial"/>
                      </a:endParaRPr>
                    </a:p>
                  </a:txBody>
                  <a:tcPr marL="97536" marR="97536" marT="48768" marB="487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700" b="1" dirty="0" smtClean="0">
                        <a:latin typeface="Arial"/>
                        <a:cs typeface="Aria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latin typeface="Arial"/>
                          <a:cs typeface="Arial"/>
                        </a:rPr>
                        <a:t>20 (15%)</a:t>
                      </a:r>
                    </a:p>
                  </a:txBody>
                  <a:tcPr marL="97536" marR="97536" marT="48768" marB="48768"/>
                </a:tc>
              </a:tr>
            </a:tbl>
          </a:graphicData>
        </a:graphic>
      </p:graphicFrame>
    </p:spTree>
    <p:extLst>
      <p:ext uri="{BB962C8B-B14F-4D97-AF65-F5344CB8AC3E}">
        <p14:creationId xmlns:p14="http://schemas.microsoft.com/office/powerpoint/2010/main" val="1643477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5561"/>
            <a:ext cx="8778240" cy="1219200"/>
          </a:xfrm>
        </p:spPr>
        <p:txBody>
          <a:bodyPr>
            <a:normAutofit/>
          </a:bodyPr>
          <a:lstStyle/>
          <a:p>
            <a:r>
              <a:rPr lang="en-US" sz="4400" dirty="0"/>
              <a:t>Source Video Format</a:t>
            </a:r>
          </a:p>
        </p:txBody>
      </p:sp>
      <p:sp>
        <p:nvSpPr>
          <p:cNvPr id="3" name="Content Placeholder 2"/>
          <p:cNvSpPr>
            <a:spLocks noGrp="1"/>
          </p:cNvSpPr>
          <p:nvPr>
            <p:ph idx="1"/>
          </p:nvPr>
        </p:nvSpPr>
        <p:spPr>
          <a:xfrm>
            <a:off x="550653" y="1037066"/>
            <a:ext cx="7774790" cy="2186595"/>
          </a:xfrm>
        </p:spPr>
        <p:txBody>
          <a:bodyPr>
            <a:normAutofit lnSpcReduction="10000"/>
          </a:bodyPr>
          <a:lstStyle/>
          <a:p>
            <a:pPr marL="0" indent="0">
              <a:buNone/>
            </a:pPr>
            <a:r>
              <a:rPr lang="en-US" sz="2347" dirty="0"/>
              <a:t>This question is important to learn what kind of </a:t>
            </a:r>
            <a:r>
              <a:rPr lang="en-US" sz="2347" dirty="0" smtClean="0"/>
              <a:t>video files </a:t>
            </a:r>
            <a:r>
              <a:rPr lang="en-US" sz="2347" dirty="0"/>
              <a:t>we will </a:t>
            </a:r>
            <a:r>
              <a:rPr lang="en-US" sz="2347" dirty="0" smtClean="0"/>
              <a:t>be captioning/transcribing.</a:t>
            </a:r>
            <a:endParaRPr lang="en-US" sz="2347" dirty="0"/>
          </a:p>
          <a:p>
            <a:r>
              <a:rPr lang="en-US" sz="2347" dirty="0" smtClean="0"/>
              <a:t>Note the INCREASE in proportion of ELECTRONIC files received (45% to 89%)</a:t>
            </a:r>
          </a:p>
          <a:p>
            <a:r>
              <a:rPr lang="en-US" sz="2347" dirty="0"/>
              <a:t>Note the </a:t>
            </a:r>
            <a:r>
              <a:rPr lang="en-US" sz="2347" dirty="0" smtClean="0"/>
              <a:t>DECREASE </a:t>
            </a:r>
            <a:r>
              <a:rPr lang="en-US" sz="2347" dirty="0"/>
              <a:t>in proportion of </a:t>
            </a:r>
            <a:r>
              <a:rPr lang="en-US" sz="2347" dirty="0" smtClean="0"/>
              <a:t>DVDs </a:t>
            </a:r>
            <a:r>
              <a:rPr lang="en-US" sz="2347" dirty="0"/>
              <a:t>received </a:t>
            </a:r>
            <a:r>
              <a:rPr lang="en-US" sz="2347" dirty="0" smtClean="0"/>
              <a:t>30% </a:t>
            </a:r>
            <a:r>
              <a:rPr lang="en-US" sz="2347" dirty="0"/>
              <a:t>to </a:t>
            </a:r>
            <a:r>
              <a:rPr lang="en-US" sz="2347" dirty="0" smtClean="0"/>
              <a:t>11%</a:t>
            </a:r>
            <a:r>
              <a:rPr lang="en-US" sz="2347" dirty="0"/>
              <a:t>)</a:t>
            </a:r>
          </a:p>
          <a:p>
            <a:endParaRPr lang="en-US" sz="2347" dirty="0" smtClean="0"/>
          </a:p>
          <a:p>
            <a:endParaRPr lang="en-US" sz="2347" dirty="0"/>
          </a:p>
        </p:txBody>
      </p:sp>
      <p:sp>
        <p:nvSpPr>
          <p:cNvPr id="4" name="Slide Number Placeholder 3"/>
          <p:cNvSpPr>
            <a:spLocks noGrp="1"/>
          </p:cNvSpPr>
          <p:nvPr>
            <p:ph type="sldNum" sz="quarter" idx="12"/>
          </p:nvPr>
        </p:nvSpPr>
        <p:spPr/>
        <p:txBody>
          <a:bodyPr/>
          <a:lstStyle/>
          <a:p>
            <a:fld id="{4E82B649-9E62-D04D-8142-E7B3662BE548}" type="slidenum">
              <a:rPr lang="en-US" smtClean="0"/>
              <a:t>6</a:t>
            </a:fld>
            <a:endParaRPr lang="en-US"/>
          </a:p>
        </p:txBody>
      </p:sp>
      <p:sp>
        <p:nvSpPr>
          <p:cNvPr id="5" name="Footer Placeholder 4"/>
          <p:cNvSpPr>
            <a:spLocks noGrp="1"/>
          </p:cNvSpPr>
          <p:nvPr>
            <p:ph type="ftr" sz="quarter" idx="11"/>
          </p:nvPr>
        </p:nvSpPr>
        <p:spPr/>
        <p:txBody>
          <a:bodyPr/>
          <a:lstStyle/>
          <a:p>
            <a:r>
              <a:rPr lang="en-US" smtClean="0"/>
              <a:t>San José State University</a:t>
            </a:r>
            <a:endParaRPr lang="en-US" dirty="0"/>
          </a:p>
        </p:txBody>
      </p:sp>
      <p:graphicFrame>
        <p:nvGraphicFramePr>
          <p:cNvPr id="6" name="Table 5" descr="A 6 X 3 table describes the source video format in total number and percentage distribution. The source format options are: DVD, Electronic files (e.g., m4v, Flash, QT, WM, Real media), VHS tape, Blue Ray, and other&#10;"/>
          <p:cNvGraphicFramePr>
            <a:graphicFrameLocks noGrp="1"/>
          </p:cNvGraphicFramePr>
          <p:nvPr>
            <p:extLst>
              <p:ext uri="{D42A27DB-BD31-4B8C-83A1-F6EECF244321}">
                <p14:modId xmlns:p14="http://schemas.microsoft.com/office/powerpoint/2010/main" val="2319504906"/>
              </p:ext>
            </p:extLst>
          </p:nvPr>
        </p:nvGraphicFramePr>
        <p:xfrm>
          <a:off x="850795" y="3488513"/>
          <a:ext cx="7052775" cy="3507232"/>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210682"/>
                <a:gridCol w="1832256"/>
                <a:gridCol w="1574800"/>
                <a:gridCol w="1435037"/>
              </a:tblGrid>
              <a:tr h="682752">
                <a:tc>
                  <a:txBody>
                    <a:bodyPr/>
                    <a:lstStyle/>
                    <a:p>
                      <a:pPr algn="ctr"/>
                      <a:r>
                        <a:rPr lang="en-US" sz="1900" dirty="0" smtClean="0">
                          <a:solidFill>
                            <a:schemeClr val="tx1"/>
                          </a:solidFill>
                          <a:latin typeface="Arial"/>
                          <a:cs typeface="Arial"/>
                        </a:rPr>
                        <a:t>Source Video Format</a:t>
                      </a:r>
                      <a:endParaRPr lang="en-US" sz="1900" dirty="0">
                        <a:solidFill>
                          <a:schemeClr val="tx1"/>
                        </a:solidFill>
                        <a:latin typeface="Arial"/>
                        <a:cs typeface="Arial"/>
                      </a:endParaRPr>
                    </a:p>
                  </a:txBody>
                  <a:tcPr marL="97536" marR="97536" marT="48768" marB="48768"/>
                </a:tc>
                <a:tc>
                  <a:txBody>
                    <a:bodyPr/>
                    <a:lstStyle/>
                    <a:p>
                      <a:pPr algn="ctr"/>
                      <a:r>
                        <a:rPr lang="en-US" sz="1900" dirty="0" smtClean="0">
                          <a:solidFill>
                            <a:srgbClr val="000000"/>
                          </a:solidFill>
                          <a:latin typeface="Arial"/>
                          <a:cs typeface="Arial"/>
                        </a:rPr>
                        <a:t>Spring 2014</a:t>
                      </a:r>
                    </a:p>
                    <a:p>
                      <a:pPr algn="ctr"/>
                      <a:endParaRPr lang="en-US" sz="1900" dirty="0">
                        <a:solidFill>
                          <a:srgbClr val="000000"/>
                        </a:solidFill>
                        <a:latin typeface="Arial"/>
                        <a:cs typeface="Arial"/>
                      </a:endParaRPr>
                    </a:p>
                  </a:txBody>
                  <a:tcPr marL="97536" marR="97536" marT="48768" marB="4876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rgbClr val="000000"/>
                          </a:solidFill>
                          <a:latin typeface="Arial"/>
                          <a:cs typeface="Arial"/>
                        </a:rPr>
                        <a:t>Fall 2014</a:t>
                      </a:r>
                    </a:p>
                  </a:txBody>
                  <a:tcPr marL="97536" marR="97536" marT="48768" marB="48768">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rgbClr val="000000"/>
                          </a:solidFill>
                          <a:latin typeface="Arial"/>
                          <a:cs typeface="Arial"/>
                        </a:rPr>
                        <a:t>Fall 2015</a:t>
                      </a:r>
                    </a:p>
                  </a:txBody>
                  <a:tcPr marL="97536" marR="97536" marT="48768" marB="48768">
                    <a:solidFill>
                      <a:schemeClr val="accent1"/>
                    </a:solidFill>
                  </a:tcPr>
                </a:tc>
              </a:tr>
              <a:tr h="877824">
                <a:tc>
                  <a:txBody>
                    <a:bodyPr/>
                    <a:lstStyle/>
                    <a:p>
                      <a:r>
                        <a:rPr lang="en-US" sz="1700" dirty="0" smtClean="0">
                          <a:latin typeface="Arial"/>
                          <a:cs typeface="Arial"/>
                        </a:rPr>
                        <a:t>Electronic file (e.g., m4v, Flash, Quick</a:t>
                      </a:r>
                      <a:r>
                        <a:rPr lang="en-US" sz="1700" baseline="0" dirty="0" smtClean="0">
                          <a:latin typeface="Arial"/>
                          <a:cs typeface="Arial"/>
                        </a:rPr>
                        <a:t>Time</a:t>
                      </a:r>
                      <a:r>
                        <a:rPr lang="en-US" sz="1700" dirty="0" smtClean="0">
                          <a:latin typeface="Arial"/>
                          <a:cs typeface="Arial"/>
                        </a:rPr>
                        <a:t>, Window Media, Real Player</a:t>
                      </a:r>
                      <a:r>
                        <a:rPr lang="en-US" sz="1700" baseline="0" dirty="0" smtClean="0">
                          <a:latin typeface="Arial"/>
                          <a:cs typeface="Arial"/>
                        </a:rPr>
                        <a:t>)</a:t>
                      </a:r>
                      <a:endParaRPr lang="en-US" sz="17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45%</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74.7%</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89%</a:t>
                      </a:r>
                      <a:endParaRPr lang="en-US" sz="2100" dirty="0">
                        <a:latin typeface="Arial"/>
                        <a:cs typeface="Arial"/>
                      </a:endParaRPr>
                    </a:p>
                  </a:txBody>
                  <a:tcPr marL="97536" marR="97536" marT="48768" marB="48768">
                    <a:solidFill>
                      <a:schemeClr val="accent2">
                        <a:lumMod val="20000"/>
                        <a:lumOff val="80000"/>
                      </a:schemeClr>
                    </a:solidFill>
                  </a:tcPr>
                </a:tc>
              </a:tr>
              <a:tr h="422656">
                <a:tc>
                  <a:txBody>
                    <a:bodyPr/>
                    <a:lstStyle/>
                    <a:p>
                      <a:r>
                        <a:rPr lang="en-US" sz="1900" dirty="0" smtClean="0">
                          <a:latin typeface="Arial"/>
                          <a:cs typeface="Arial"/>
                        </a:rPr>
                        <a:t>DVD</a:t>
                      </a:r>
                      <a:endParaRPr lang="en-US" sz="19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30%</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22.8%</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11%</a:t>
                      </a:r>
                      <a:endParaRPr lang="en-US" sz="2100" dirty="0">
                        <a:latin typeface="Arial"/>
                        <a:cs typeface="Arial"/>
                      </a:endParaRPr>
                    </a:p>
                  </a:txBody>
                  <a:tcPr marL="97536" marR="97536" marT="48768" marB="48768">
                    <a:solidFill>
                      <a:schemeClr val="accent2">
                        <a:lumMod val="20000"/>
                        <a:lumOff val="80000"/>
                      </a:schemeClr>
                    </a:solidFill>
                  </a:tcPr>
                </a:tc>
              </a:tr>
              <a:tr h="422656">
                <a:tc>
                  <a:txBody>
                    <a:bodyPr/>
                    <a:lstStyle/>
                    <a:p>
                      <a:r>
                        <a:rPr lang="en-US" sz="1900" dirty="0" smtClean="0">
                          <a:latin typeface="Arial"/>
                          <a:cs typeface="Arial"/>
                        </a:rPr>
                        <a:t>Other</a:t>
                      </a:r>
                      <a:endParaRPr lang="en-US" sz="19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14%</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1.3%</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0</a:t>
                      </a:r>
                      <a:endParaRPr lang="en-US" sz="2100" dirty="0">
                        <a:latin typeface="Arial"/>
                        <a:cs typeface="Arial"/>
                      </a:endParaRPr>
                    </a:p>
                  </a:txBody>
                  <a:tcPr marL="97536" marR="97536" marT="48768" marB="48768">
                    <a:solidFill>
                      <a:schemeClr val="accent2">
                        <a:lumMod val="20000"/>
                        <a:lumOff val="80000"/>
                      </a:schemeClr>
                    </a:solidFill>
                  </a:tcPr>
                </a:tc>
              </a:tr>
              <a:tr h="422656">
                <a:tc>
                  <a:txBody>
                    <a:bodyPr/>
                    <a:lstStyle/>
                    <a:p>
                      <a:r>
                        <a:rPr lang="en-US" sz="1900" dirty="0" smtClean="0">
                          <a:latin typeface="Arial"/>
                          <a:cs typeface="Arial"/>
                        </a:rPr>
                        <a:t>VHS tape</a:t>
                      </a:r>
                      <a:endParaRPr lang="en-US" sz="19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11%</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0</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0</a:t>
                      </a:r>
                      <a:endParaRPr lang="en-US" sz="2100" dirty="0">
                        <a:latin typeface="Arial"/>
                        <a:cs typeface="Arial"/>
                      </a:endParaRPr>
                    </a:p>
                  </a:txBody>
                  <a:tcPr marL="97536" marR="97536" marT="48768" marB="48768">
                    <a:solidFill>
                      <a:schemeClr val="accent2">
                        <a:lumMod val="20000"/>
                        <a:lumOff val="80000"/>
                      </a:schemeClr>
                    </a:solidFill>
                  </a:tcPr>
                </a:tc>
              </a:tr>
              <a:tr h="422656">
                <a:tc>
                  <a:txBody>
                    <a:bodyPr/>
                    <a:lstStyle/>
                    <a:p>
                      <a:r>
                        <a:rPr lang="en-US" sz="1900" dirty="0" smtClean="0">
                          <a:latin typeface="Arial"/>
                          <a:cs typeface="Arial"/>
                        </a:rPr>
                        <a:t>Blu-Ray</a:t>
                      </a:r>
                      <a:endParaRPr lang="en-US" sz="19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1%</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0</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0</a:t>
                      </a:r>
                      <a:endParaRPr lang="en-US" sz="2100" dirty="0">
                        <a:latin typeface="Arial"/>
                        <a:cs typeface="Arial"/>
                      </a:endParaRPr>
                    </a:p>
                  </a:txBody>
                  <a:tcPr marL="97536" marR="97536" marT="48768" marB="48768">
                    <a:solidFill>
                      <a:schemeClr val="accent2">
                        <a:lumMod val="20000"/>
                        <a:lumOff val="80000"/>
                      </a:schemeClr>
                    </a:solidFill>
                  </a:tcPr>
                </a:tc>
              </a:tr>
            </a:tbl>
          </a:graphicData>
        </a:graphic>
      </p:graphicFrame>
    </p:spTree>
    <p:extLst>
      <p:ext uri="{BB962C8B-B14F-4D97-AF65-F5344CB8AC3E}">
        <p14:creationId xmlns:p14="http://schemas.microsoft.com/office/powerpoint/2010/main" val="2299398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22" y="157481"/>
            <a:ext cx="6812725" cy="1219200"/>
          </a:xfrm>
        </p:spPr>
        <p:txBody>
          <a:bodyPr>
            <a:normAutofit/>
          </a:bodyPr>
          <a:lstStyle/>
          <a:p>
            <a:r>
              <a:rPr lang="en-US" sz="3200" dirty="0"/>
              <a:t>Copyright Ownership of </a:t>
            </a:r>
            <a:r>
              <a:rPr lang="en-US" sz="3200" dirty="0" smtClean="0"/>
              <a:t>Videos</a:t>
            </a:r>
            <a:endParaRPr lang="en-US" sz="3200" dirty="0"/>
          </a:p>
        </p:txBody>
      </p:sp>
      <p:sp>
        <p:nvSpPr>
          <p:cNvPr id="3" name="Content Placeholder 2"/>
          <p:cNvSpPr>
            <a:spLocks noGrp="1"/>
          </p:cNvSpPr>
          <p:nvPr>
            <p:ph idx="1"/>
          </p:nvPr>
        </p:nvSpPr>
        <p:spPr>
          <a:xfrm>
            <a:off x="473322" y="1108906"/>
            <a:ext cx="7485759" cy="2595092"/>
          </a:xfrm>
        </p:spPr>
        <p:txBody>
          <a:bodyPr>
            <a:normAutofit/>
          </a:bodyPr>
          <a:lstStyle/>
          <a:p>
            <a:pPr marL="0" indent="0">
              <a:buNone/>
            </a:pPr>
            <a:r>
              <a:rPr lang="en-US" sz="2400" dirty="0" smtClean="0"/>
              <a:t>This </a:t>
            </a:r>
            <a:r>
              <a:rPr lang="en-US" sz="2400" dirty="0"/>
              <a:t>question </a:t>
            </a:r>
            <a:r>
              <a:rPr lang="en-US" sz="2400" dirty="0" smtClean="0"/>
              <a:t>is important to determine </a:t>
            </a:r>
            <a:r>
              <a:rPr lang="en-US" sz="2400" dirty="0"/>
              <a:t>whether we can add </a:t>
            </a:r>
            <a:r>
              <a:rPr lang="en-US" sz="2400" dirty="0" smtClean="0"/>
              <a:t>captions or only provide transcripts.</a:t>
            </a:r>
          </a:p>
          <a:p>
            <a:r>
              <a:rPr lang="en-US" sz="2400" dirty="0" smtClean="0"/>
              <a:t>Note the the proportion of faculty asserting they have copyright ownership/permission has DOUBLED.</a:t>
            </a:r>
          </a:p>
          <a:p>
            <a:pPr marL="0" indent="0">
              <a:buNone/>
            </a:pPr>
            <a:endParaRPr lang="en-US" sz="2400" dirty="0"/>
          </a:p>
          <a:p>
            <a:pPr marL="0" indent="0">
              <a:buNone/>
            </a:pPr>
            <a:endParaRPr lang="en-US" sz="1920" dirty="0"/>
          </a:p>
        </p:txBody>
      </p:sp>
      <p:sp>
        <p:nvSpPr>
          <p:cNvPr id="4" name="Footer Placeholder 3"/>
          <p:cNvSpPr>
            <a:spLocks noGrp="1"/>
          </p:cNvSpPr>
          <p:nvPr>
            <p:ph type="ftr" sz="quarter" idx="11"/>
          </p:nvPr>
        </p:nvSpPr>
        <p:spPr/>
        <p:txBody>
          <a:bodyPr/>
          <a:lstStyle/>
          <a:p>
            <a:r>
              <a:rPr lang="en-US" smtClean="0"/>
              <a:t>San José State University</a:t>
            </a:r>
            <a:endParaRPr lang="en-US" dirty="0"/>
          </a:p>
        </p:txBody>
      </p:sp>
      <p:graphicFrame>
        <p:nvGraphicFramePr>
          <p:cNvPr id="6" name="Table 5" descr="A 6 X 3 table describes the copyright ownership of the videos faculty need captioned.&#10;"/>
          <p:cNvGraphicFramePr>
            <a:graphicFrameLocks noGrp="1"/>
          </p:cNvGraphicFramePr>
          <p:nvPr>
            <p:extLst>
              <p:ext uri="{D42A27DB-BD31-4B8C-83A1-F6EECF244321}">
                <p14:modId xmlns:p14="http://schemas.microsoft.com/office/powerpoint/2010/main" val="632074487"/>
              </p:ext>
            </p:extLst>
          </p:nvPr>
        </p:nvGraphicFramePr>
        <p:xfrm>
          <a:off x="629185" y="3296079"/>
          <a:ext cx="6705599" cy="3465576"/>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555705"/>
                <a:gridCol w="2086680"/>
                <a:gridCol w="2063214"/>
              </a:tblGrid>
              <a:tr h="733075">
                <a:tc>
                  <a:txBody>
                    <a:bodyPr/>
                    <a:lstStyle/>
                    <a:p>
                      <a:pPr algn="ctr"/>
                      <a:r>
                        <a:rPr lang="en-US" sz="2100" dirty="0" smtClean="0">
                          <a:solidFill>
                            <a:srgbClr val="000000"/>
                          </a:solidFill>
                          <a:latin typeface="Arial"/>
                          <a:cs typeface="Arial"/>
                        </a:rPr>
                        <a:t>Copyright</a:t>
                      </a:r>
                      <a:r>
                        <a:rPr lang="en-US" sz="2100" baseline="0" dirty="0" smtClean="0">
                          <a:solidFill>
                            <a:srgbClr val="000000"/>
                          </a:solidFill>
                          <a:latin typeface="Arial"/>
                          <a:cs typeface="Arial"/>
                        </a:rPr>
                        <a:t> Ownership</a:t>
                      </a:r>
                      <a:endParaRPr lang="en-US" sz="2100" dirty="0">
                        <a:solidFill>
                          <a:srgbClr val="000000"/>
                        </a:solidFill>
                        <a:latin typeface="Arial"/>
                        <a:cs typeface="Arial"/>
                      </a:endParaRPr>
                    </a:p>
                  </a:txBody>
                  <a:tcPr marL="97536" marR="97536" marT="48768" marB="48768"/>
                </a:tc>
                <a:tc>
                  <a:txBody>
                    <a:bodyPr/>
                    <a:lstStyle/>
                    <a:p>
                      <a:pPr algn="ctr"/>
                      <a:r>
                        <a:rPr lang="en-US" sz="2100" dirty="0" smtClean="0">
                          <a:solidFill>
                            <a:srgbClr val="000000"/>
                          </a:solidFill>
                          <a:latin typeface="Arial"/>
                          <a:cs typeface="Arial"/>
                        </a:rPr>
                        <a:t>Spring 2014</a:t>
                      </a:r>
                    </a:p>
                  </a:txBody>
                  <a:tcPr marL="97536" marR="97536" marT="48768" marB="48768"/>
                </a:tc>
                <a:tc>
                  <a:txBody>
                    <a:bodyPr/>
                    <a:lstStyle/>
                    <a:p>
                      <a:pPr algn="ctr"/>
                      <a:r>
                        <a:rPr lang="en-US" sz="2100" baseline="0" dirty="0" smtClean="0">
                          <a:solidFill>
                            <a:srgbClr val="000000"/>
                          </a:solidFill>
                          <a:latin typeface="Arial"/>
                          <a:cs typeface="Arial"/>
                        </a:rPr>
                        <a:t>Spring 2014 – present</a:t>
                      </a:r>
                    </a:p>
                  </a:txBody>
                  <a:tcPr marL="97536" marR="97536" marT="48768" marB="48768">
                    <a:solidFill>
                      <a:schemeClr val="accent1"/>
                    </a:solidFill>
                  </a:tcPr>
                </a:tc>
              </a:tr>
              <a:tr h="415006">
                <a:tc>
                  <a:txBody>
                    <a:bodyPr/>
                    <a:lstStyle/>
                    <a:p>
                      <a:r>
                        <a:rPr lang="en-US" sz="2100" dirty="0" smtClean="0">
                          <a:latin typeface="Arial"/>
                          <a:cs typeface="Arial"/>
                        </a:rPr>
                        <a:t>No – for any of it</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44%</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44%</a:t>
                      </a:r>
                      <a:endParaRPr lang="en-US" sz="2100" dirty="0">
                        <a:latin typeface="Arial"/>
                        <a:cs typeface="Arial"/>
                      </a:endParaRPr>
                    </a:p>
                  </a:txBody>
                  <a:tcPr marL="97536" marR="97536" marT="48768" marB="48768">
                    <a:solidFill>
                      <a:schemeClr val="accent2">
                        <a:lumMod val="20000"/>
                        <a:lumOff val="80000"/>
                      </a:schemeClr>
                    </a:solidFill>
                  </a:tcPr>
                </a:tc>
              </a:tr>
              <a:tr h="733075">
                <a:tc>
                  <a:txBody>
                    <a:bodyPr/>
                    <a:lstStyle/>
                    <a:p>
                      <a:r>
                        <a:rPr lang="en-US" sz="2100" dirty="0" smtClean="0">
                          <a:latin typeface="Arial"/>
                          <a:cs typeface="Arial"/>
                        </a:rPr>
                        <a:t>Yes</a:t>
                      </a:r>
                      <a:r>
                        <a:rPr lang="en-US" sz="2100" baseline="0" dirty="0" smtClean="0">
                          <a:latin typeface="Arial"/>
                          <a:cs typeface="Arial"/>
                        </a:rPr>
                        <a:t> – for everything I need captioned</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23%</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56%</a:t>
                      </a:r>
                      <a:endParaRPr lang="en-US" sz="2100" dirty="0">
                        <a:latin typeface="Arial"/>
                        <a:cs typeface="Arial"/>
                      </a:endParaRPr>
                    </a:p>
                  </a:txBody>
                  <a:tcPr marL="97536" marR="97536" marT="48768" marB="48768">
                    <a:solidFill>
                      <a:schemeClr val="accent2">
                        <a:lumMod val="20000"/>
                        <a:lumOff val="80000"/>
                      </a:schemeClr>
                    </a:solidFill>
                  </a:tcPr>
                </a:tc>
              </a:tr>
              <a:tr h="733075">
                <a:tc>
                  <a:txBody>
                    <a:bodyPr/>
                    <a:lstStyle/>
                    <a:p>
                      <a:r>
                        <a:rPr lang="en-US" sz="2100" dirty="0" smtClean="0">
                          <a:latin typeface="Arial"/>
                          <a:cs typeface="Arial"/>
                        </a:rPr>
                        <a:t>Yes for some, no for others</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13%</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NA</a:t>
                      </a:r>
                      <a:endParaRPr lang="en-US" sz="2100" dirty="0">
                        <a:latin typeface="Arial"/>
                        <a:cs typeface="Arial"/>
                      </a:endParaRPr>
                    </a:p>
                  </a:txBody>
                  <a:tcPr marL="97536" marR="97536" marT="48768" marB="48768">
                    <a:solidFill>
                      <a:schemeClr val="accent2">
                        <a:lumMod val="20000"/>
                        <a:lumOff val="80000"/>
                      </a:schemeClr>
                    </a:solidFill>
                  </a:tcPr>
                </a:tc>
              </a:tr>
              <a:tr h="415006">
                <a:tc>
                  <a:txBody>
                    <a:bodyPr/>
                    <a:lstStyle/>
                    <a:p>
                      <a:r>
                        <a:rPr lang="en-US" sz="2100" dirty="0" smtClean="0">
                          <a:latin typeface="Arial"/>
                          <a:cs typeface="Arial"/>
                        </a:rPr>
                        <a:t>Not sure</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12%</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NA</a:t>
                      </a:r>
                      <a:endParaRPr lang="en-US" sz="2100" dirty="0">
                        <a:latin typeface="Arial"/>
                        <a:cs typeface="Arial"/>
                      </a:endParaRPr>
                    </a:p>
                  </a:txBody>
                  <a:tcPr marL="97536" marR="97536" marT="48768" marB="48768">
                    <a:solidFill>
                      <a:schemeClr val="accent2">
                        <a:lumMod val="20000"/>
                        <a:lumOff val="80000"/>
                      </a:schemeClr>
                    </a:solidFill>
                  </a:tcPr>
                </a:tc>
              </a:tr>
              <a:tr h="415006">
                <a:tc>
                  <a:txBody>
                    <a:bodyPr/>
                    <a:lstStyle/>
                    <a:p>
                      <a:r>
                        <a:rPr lang="en-US" sz="2100" dirty="0" smtClean="0">
                          <a:latin typeface="Arial"/>
                          <a:cs typeface="Arial"/>
                        </a:rPr>
                        <a:t>Other</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9%</a:t>
                      </a:r>
                      <a:endParaRPr lang="en-US" sz="2100" dirty="0">
                        <a:latin typeface="Arial"/>
                        <a:cs typeface="Arial"/>
                      </a:endParaRPr>
                    </a:p>
                  </a:txBody>
                  <a:tcPr marL="97536" marR="97536" marT="48768" marB="48768">
                    <a:solidFill>
                      <a:schemeClr val="accent2">
                        <a:lumMod val="20000"/>
                        <a:lumOff val="80000"/>
                      </a:schemeClr>
                    </a:solidFill>
                  </a:tcPr>
                </a:tc>
                <a:tc>
                  <a:txBody>
                    <a:bodyPr/>
                    <a:lstStyle/>
                    <a:p>
                      <a:pPr algn="ctr"/>
                      <a:r>
                        <a:rPr lang="en-US" sz="2100" dirty="0" smtClean="0">
                          <a:latin typeface="Arial"/>
                          <a:cs typeface="Arial"/>
                        </a:rPr>
                        <a:t>NA</a:t>
                      </a:r>
                      <a:endParaRPr lang="en-US" sz="2100" dirty="0">
                        <a:latin typeface="Arial"/>
                        <a:cs typeface="Arial"/>
                      </a:endParaRPr>
                    </a:p>
                  </a:txBody>
                  <a:tcPr marL="97536" marR="97536" marT="48768" marB="48768">
                    <a:solidFill>
                      <a:schemeClr val="accent2">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4E82B649-9E62-D04D-8142-E7B3662BE548}" type="slidenum">
              <a:rPr lang="en-US" smtClean="0"/>
              <a:t>7</a:t>
            </a:fld>
            <a:endParaRPr lang="en-US"/>
          </a:p>
        </p:txBody>
      </p:sp>
    </p:spTree>
    <p:extLst>
      <p:ext uri="{BB962C8B-B14F-4D97-AF65-F5344CB8AC3E}">
        <p14:creationId xmlns:p14="http://schemas.microsoft.com/office/powerpoint/2010/main" val="58463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03294"/>
            <a:ext cx="8865971" cy="1219200"/>
          </a:xfrm>
        </p:spPr>
        <p:txBody>
          <a:bodyPr>
            <a:normAutofit fontScale="90000"/>
          </a:bodyPr>
          <a:lstStyle/>
          <a:p>
            <a:r>
              <a:rPr lang="en-US" sz="4400" dirty="0" smtClean="0"/>
              <a:t>Introduction of </a:t>
            </a:r>
            <a:r>
              <a:rPr lang="en-US" sz="4400" dirty="0"/>
              <a:t>Captioning Services</a:t>
            </a:r>
          </a:p>
        </p:txBody>
      </p:sp>
      <p:sp>
        <p:nvSpPr>
          <p:cNvPr id="3" name="Content Placeholder 2"/>
          <p:cNvSpPr>
            <a:spLocks noGrp="1"/>
          </p:cNvSpPr>
          <p:nvPr>
            <p:ph idx="1"/>
          </p:nvPr>
        </p:nvSpPr>
        <p:spPr>
          <a:xfrm>
            <a:off x="758774" y="1454010"/>
            <a:ext cx="8979505" cy="1312090"/>
          </a:xfrm>
        </p:spPr>
        <p:txBody>
          <a:bodyPr>
            <a:noAutofit/>
          </a:bodyPr>
          <a:lstStyle/>
          <a:p>
            <a:r>
              <a:rPr lang="en-US" sz="2560" dirty="0"/>
              <a:t>2012 ~ 2013: Needs Assessment</a:t>
            </a:r>
          </a:p>
          <a:p>
            <a:r>
              <a:rPr lang="en-US" sz="2560" dirty="0"/>
              <a:t>Spring 2014: Pilot Testing</a:t>
            </a:r>
          </a:p>
          <a:p>
            <a:r>
              <a:rPr lang="en-US" sz="2560" dirty="0"/>
              <a:t>Fall 2014: Official Roll-out</a:t>
            </a:r>
          </a:p>
        </p:txBody>
      </p:sp>
      <p:sp>
        <p:nvSpPr>
          <p:cNvPr id="4" name="Footer Placeholder 3"/>
          <p:cNvSpPr>
            <a:spLocks noGrp="1"/>
          </p:cNvSpPr>
          <p:nvPr>
            <p:ph type="ftr" sz="quarter" idx="11"/>
          </p:nvPr>
        </p:nvSpPr>
        <p:spPr/>
        <p:txBody>
          <a:bodyPr/>
          <a:lstStyle/>
          <a:p>
            <a:r>
              <a:rPr lang="en-US" smtClean="0"/>
              <a:t>San José State University</a:t>
            </a:r>
            <a:endParaRPr lang="en-US" dirty="0"/>
          </a:p>
        </p:txBody>
      </p:sp>
      <p:sp>
        <p:nvSpPr>
          <p:cNvPr id="5" name="Slide Number Placeholder 4"/>
          <p:cNvSpPr>
            <a:spLocks noGrp="1"/>
          </p:cNvSpPr>
          <p:nvPr>
            <p:ph type="sldNum" sz="quarter" idx="12"/>
          </p:nvPr>
        </p:nvSpPr>
        <p:spPr/>
        <p:txBody>
          <a:bodyPr/>
          <a:lstStyle/>
          <a:p>
            <a:fld id="{4E82B649-9E62-D04D-8142-E7B3662BE548}" type="slidenum">
              <a:rPr lang="en-US" smtClean="0"/>
              <a:t>8</a:t>
            </a:fld>
            <a:endParaRPr lang="en-US"/>
          </a:p>
        </p:txBody>
      </p:sp>
      <p:graphicFrame>
        <p:nvGraphicFramePr>
          <p:cNvPr id="7" name="Diagram 6"/>
          <p:cNvGraphicFramePr/>
          <p:nvPr>
            <p:extLst>
              <p:ext uri="{D42A27DB-BD31-4B8C-83A1-F6EECF244321}">
                <p14:modId xmlns:p14="http://schemas.microsoft.com/office/powerpoint/2010/main" val="3465418133"/>
              </p:ext>
            </p:extLst>
          </p:nvPr>
        </p:nvGraphicFramePr>
        <p:xfrm>
          <a:off x="436880" y="2562939"/>
          <a:ext cx="6529493" cy="4251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302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56" y="35561"/>
            <a:ext cx="9418320" cy="1219200"/>
          </a:xfrm>
        </p:spPr>
        <p:txBody>
          <a:bodyPr>
            <a:noAutofit/>
          </a:bodyPr>
          <a:lstStyle/>
          <a:p>
            <a:r>
              <a:rPr lang="en-US" sz="4400" dirty="0"/>
              <a:t>Captioning Services Infrastructure</a:t>
            </a:r>
          </a:p>
        </p:txBody>
      </p:sp>
      <p:sp>
        <p:nvSpPr>
          <p:cNvPr id="3" name="Content Placeholder 2"/>
          <p:cNvSpPr>
            <a:spLocks noGrp="1"/>
          </p:cNvSpPr>
          <p:nvPr>
            <p:ph idx="1"/>
          </p:nvPr>
        </p:nvSpPr>
        <p:spPr>
          <a:xfrm>
            <a:off x="640080" y="1464162"/>
            <a:ext cx="6736080" cy="5318654"/>
          </a:xfrm>
        </p:spPr>
        <p:txBody>
          <a:bodyPr>
            <a:normAutofit fontScale="92500" lnSpcReduction="20000"/>
          </a:bodyPr>
          <a:lstStyle/>
          <a:p>
            <a:pPr>
              <a:spcBef>
                <a:spcPts val="0"/>
              </a:spcBef>
              <a:buFont typeface="Wingdings" charset="2"/>
              <a:buChar char="§"/>
            </a:pPr>
            <a:r>
              <a:rPr lang="en-US" sz="2560" dirty="0"/>
              <a:t>Hardware and Software: </a:t>
            </a:r>
          </a:p>
          <a:p>
            <a:pPr lvl="1">
              <a:spcBef>
                <a:spcPts val="0"/>
              </a:spcBef>
              <a:buFont typeface="Wingdings" charset="2"/>
              <a:buChar char="§"/>
            </a:pPr>
            <a:r>
              <a:rPr lang="en-US" sz="2347" dirty="0"/>
              <a:t>Windows and Macs, Dragon Naturally Speaking, </a:t>
            </a:r>
            <a:r>
              <a:rPr lang="en-US" sz="2347" dirty="0" err="1"/>
              <a:t>MovieCaptioner</a:t>
            </a:r>
            <a:r>
              <a:rPr lang="en-US" sz="2347" dirty="0"/>
              <a:t>, </a:t>
            </a:r>
            <a:r>
              <a:rPr lang="en-US" sz="2347" dirty="0" err="1"/>
              <a:t>AutoSync</a:t>
            </a:r>
            <a:r>
              <a:rPr lang="en-US" sz="2347" dirty="0"/>
              <a:t>, YouTube, DVD Studio Pro, etc.</a:t>
            </a:r>
          </a:p>
          <a:p>
            <a:pPr lvl="1">
              <a:spcBef>
                <a:spcPts val="0"/>
              </a:spcBef>
              <a:buFont typeface="Wingdings" charset="2"/>
              <a:buChar char="§"/>
            </a:pPr>
            <a:endParaRPr lang="en-US" sz="2560" dirty="0"/>
          </a:p>
          <a:p>
            <a:pPr>
              <a:spcBef>
                <a:spcPts val="0"/>
              </a:spcBef>
              <a:buFont typeface="Wingdings" charset="2"/>
              <a:buChar char="§"/>
            </a:pPr>
            <a:r>
              <a:rPr lang="en-US" sz="2560" dirty="0"/>
              <a:t>Online Info Hub: </a:t>
            </a:r>
          </a:p>
          <a:p>
            <a:pPr lvl="1">
              <a:spcBef>
                <a:spcPts val="0"/>
              </a:spcBef>
              <a:buFont typeface="Wingdings" charset="2"/>
              <a:buChar char="§"/>
            </a:pPr>
            <a:r>
              <a:rPr lang="en-US" sz="2347" dirty="0"/>
              <a:t>FAQs, request form via Google form, media </a:t>
            </a:r>
            <a:r>
              <a:rPr lang="en-US" sz="2347" dirty="0" smtClean="0"/>
              <a:t>drop box</a:t>
            </a:r>
            <a:r>
              <a:rPr lang="en-US" sz="2347" dirty="0"/>
              <a:t>, media library repository, etc.</a:t>
            </a:r>
          </a:p>
          <a:p>
            <a:pPr marL="487695" lvl="1" indent="0">
              <a:spcBef>
                <a:spcPts val="0"/>
              </a:spcBef>
              <a:buNone/>
            </a:pPr>
            <a:r>
              <a:rPr lang="en-US" sz="2347" dirty="0"/>
              <a:t> </a:t>
            </a:r>
            <a:endParaRPr lang="en-US" sz="2560" dirty="0"/>
          </a:p>
          <a:p>
            <a:pPr>
              <a:spcBef>
                <a:spcPts val="0"/>
              </a:spcBef>
              <a:buFont typeface="Wingdings" charset="2"/>
              <a:buChar char="§"/>
            </a:pPr>
            <a:r>
              <a:rPr lang="en-US" sz="2560" dirty="0"/>
              <a:t>Resources: </a:t>
            </a:r>
          </a:p>
          <a:p>
            <a:pPr lvl="1">
              <a:spcBef>
                <a:spcPts val="0"/>
              </a:spcBef>
              <a:buFont typeface="Wingdings" charset="2"/>
              <a:buChar char="§"/>
            </a:pPr>
            <a:r>
              <a:rPr lang="en-US" sz="2347" dirty="0"/>
              <a:t>2 </a:t>
            </a:r>
            <a:r>
              <a:rPr lang="en-US" sz="2347" dirty="0" smtClean="0"/>
              <a:t>staffs as additional duties; </a:t>
            </a:r>
            <a:r>
              <a:rPr lang="en-US" sz="2347" dirty="0"/>
              <a:t>6</a:t>
            </a:r>
            <a:r>
              <a:rPr lang="en-US" sz="2347" dirty="0" smtClean="0"/>
              <a:t> </a:t>
            </a:r>
            <a:r>
              <a:rPr lang="en-US" sz="2347" dirty="0"/>
              <a:t>part-time student </a:t>
            </a:r>
            <a:r>
              <a:rPr lang="en-US" sz="2347" dirty="0" smtClean="0"/>
              <a:t>assistants (50 hours/week)</a:t>
            </a:r>
          </a:p>
          <a:p>
            <a:pPr lvl="1">
              <a:spcBef>
                <a:spcPts val="0"/>
              </a:spcBef>
              <a:buFont typeface="Wingdings" charset="2"/>
              <a:buChar char="§"/>
            </a:pPr>
            <a:r>
              <a:rPr lang="en-US" sz="2347" dirty="0" smtClean="0">
                <a:hlinkClick r:id="rId2"/>
              </a:rPr>
              <a:t>Automatic Sync Technologies </a:t>
            </a:r>
            <a:r>
              <a:rPr lang="en-US" sz="2347" dirty="0" smtClean="0"/>
              <a:t>(AST) vendor</a:t>
            </a:r>
            <a:endParaRPr lang="en-US" sz="2347" dirty="0"/>
          </a:p>
          <a:p>
            <a:pPr lvl="1">
              <a:spcBef>
                <a:spcPts val="0"/>
              </a:spcBef>
              <a:buFont typeface="Wingdings" charset="2"/>
              <a:buChar char="§"/>
            </a:pPr>
            <a:endParaRPr lang="en-US" sz="2347" dirty="0"/>
          </a:p>
          <a:p>
            <a:pPr>
              <a:spcBef>
                <a:spcPts val="0"/>
              </a:spcBef>
              <a:buFont typeface="Wingdings" charset="2"/>
              <a:buChar char="§"/>
            </a:pPr>
            <a:r>
              <a:rPr lang="en-US" sz="2560" dirty="0"/>
              <a:t>Documentation: </a:t>
            </a:r>
          </a:p>
          <a:p>
            <a:pPr lvl="1">
              <a:spcBef>
                <a:spcPts val="0"/>
              </a:spcBef>
              <a:buFont typeface="Wingdings" charset="2"/>
              <a:buChar char="§"/>
            </a:pPr>
            <a:r>
              <a:rPr lang="en-US" sz="2347" dirty="0"/>
              <a:t>Job/workflow &amp; software used, master database log sheet, etc. </a:t>
            </a:r>
          </a:p>
        </p:txBody>
      </p:sp>
      <p:sp>
        <p:nvSpPr>
          <p:cNvPr id="4" name="Footer Placeholder 3"/>
          <p:cNvSpPr>
            <a:spLocks noGrp="1"/>
          </p:cNvSpPr>
          <p:nvPr>
            <p:ph type="ftr" sz="quarter" idx="11"/>
          </p:nvPr>
        </p:nvSpPr>
        <p:spPr/>
        <p:txBody>
          <a:bodyPr/>
          <a:lstStyle/>
          <a:p>
            <a:r>
              <a:rPr lang="en-US" smtClean="0"/>
              <a:t>San José State University</a:t>
            </a:r>
            <a:endParaRPr lang="en-US"/>
          </a:p>
        </p:txBody>
      </p:sp>
      <p:sp>
        <p:nvSpPr>
          <p:cNvPr id="5" name="Slide Number Placeholder 4"/>
          <p:cNvSpPr>
            <a:spLocks noGrp="1"/>
          </p:cNvSpPr>
          <p:nvPr>
            <p:ph type="sldNum" sz="quarter" idx="12"/>
          </p:nvPr>
        </p:nvSpPr>
        <p:spPr/>
        <p:txBody>
          <a:bodyPr/>
          <a:lstStyle/>
          <a:p>
            <a:fld id="{FA622A32-96EC-4EC5-A8EC-74F0D5C4CFBB}" type="slidenum">
              <a:rPr lang="en-US" smtClean="0"/>
              <a:t>9</a:t>
            </a:fld>
            <a:endParaRPr lang="en-US"/>
          </a:p>
        </p:txBody>
      </p:sp>
    </p:spTree>
    <p:extLst>
      <p:ext uri="{BB962C8B-B14F-4D97-AF65-F5344CB8AC3E}">
        <p14:creationId xmlns:p14="http://schemas.microsoft.com/office/powerpoint/2010/main" val="1825019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5997</TotalTime>
  <Words>1980</Words>
  <Application>Microsoft Office PowerPoint</Application>
  <PresentationFormat>Custom</PresentationFormat>
  <Paragraphs>439</Paragraphs>
  <Slides>33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ＭＳ Ｐゴシック</vt:lpstr>
      <vt:lpstr>Arial</vt:lpstr>
      <vt:lpstr>Bookman Old Style</vt:lpstr>
      <vt:lpstr>Calibri</vt:lpstr>
      <vt:lpstr>Calisto MT</vt:lpstr>
      <vt:lpstr>Wingdings</vt:lpstr>
      <vt:lpstr>Office Theme</vt:lpstr>
      <vt:lpstr>Good for the Goose,  Good for the Gander: Enhancing learning opportunities for all students through video captioning</vt:lpstr>
      <vt:lpstr>Agenda</vt:lpstr>
      <vt:lpstr>SJSU Campus &amp; Collaborators</vt:lpstr>
      <vt:lpstr>Assessing Faculty &amp; Student Needs</vt:lpstr>
      <vt:lpstr>Status of Captioned Video</vt:lpstr>
      <vt:lpstr>Source Video Format</vt:lpstr>
      <vt:lpstr>Copyright Ownership of Videos</vt:lpstr>
      <vt:lpstr>Introduction of Captioning Services</vt:lpstr>
      <vt:lpstr>Captioning Services Infrastructure</vt:lpstr>
      <vt:lpstr>Transcription Workflow</vt:lpstr>
      <vt:lpstr>Assessing the Usage and Impact of Video Captioning</vt:lpstr>
      <vt:lpstr>Case #1: CS 223 Python Language</vt:lpstr>
      <vt:lpstr>Case #1: Usage and Impact of Captioning</vt:lpstr>
      <vt:lpstr>Case #1: Usage of Captioned Videos</vt:lpstr>
      <vt:lpstr>Case #1: Reasons for Not Watching Captioned Video</vt:lpstr>
      <vt:lpstr>Case #1: Reasons to Continue Viewing Captioned Videos</vt:lpstr>
      <vt:lpstr>Case #2: Video Captioning Usage</vt:lpstr>
      <vt:lpstr>Case #2  - Why Did You Take This Course?</vt:lpstr>
      <vt:lpstr>Case #2: Are you eligible for instructional accommodations?</vt:lpstr>
      <vt:lpstr>Case #2: Your Experience/Comfort Level with English</vt:lpstr>
      <vt:lpstr>Case #2:  Use of Captioning</vt:lpstr>
      <vt:lpstr>Case #2:Why/When Do you use the Captions?</vt:lpstr>
      <vt:lpstr>Case #2: When/Why you do not use captions </vt:lpstr>
      <vt:lpstr>Case #2: Preference for  Live Presentation vs. Archived Videos</vt:lpstr>
      <vt:lpstr>Case #2: Reasons for Preferences</vt:lpstr>
      <vt:lpstr>Case #3: Does Closed Captioning Impact Student Learning?</vt:lpstr>
      <vt:lpstr>Case # 3: Attendance at Live vs. Video Presentation</vt:lpstr>
      <vt:lpstr>Case # 3: Assessing student learning</vt:lpstr>
      <vt:lpstr>Wrap-up: Take-Away #1 </vt:lpstr>
      <vt:lpstr>Wrap-up: Take-Away #2 </vt:lpstr>
      <vt:lpstr>Wrap-up: Take-Away # 3</vt:lpstr>
      <vt:lpstr>Thank you!!</vt:lpstr>
      <vt:lpstr>Points of Contact</vt:lpstr>
    </vt:vector>
  </TitlesOfParts>
  <Company>CFDS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Shiota</dc:creator>
  <cp:lastModifiedBy>Elizabeth Tu</cp:lastModifiedBy>
  <cp:revision>263</cp:revision>
  <cp:lastPrinted>2015-10-29T23:57:10Z</cp:lastPrinted>
  <dcterms:created xsi:type="dcterms:W3CDTF">2014-03-07T20:55:54Z</dcterms:created>
  <dcterms:modified xsi:type="dcterms:W3CDTF">2015-11-13T17:41:01Z</dcterms:modified>
</cp:coreProperties>
</file>