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62CED-5879-4161-9E71-C3C04907FBBA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5CB6B-6276-4761-BF2D-9F6098EFE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4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CB6B-6276-4761-BF2D-9F6098EFE6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31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CB6B-6276-4761-BF2D-9F6098EFE6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69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CB6B-6276-4761-BF2D-9F6098EFE6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24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CB6B-6276-4761-BF2D-9F6098EFE6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57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7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23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8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3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6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67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0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7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8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63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D6577-4589-4009-9BBE-281BFC51990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62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438400"/>
          </a:xfrm>
        </p:spPr>
        <p:txBody>
          <a:bodyPr>
            <a:normAutofit fontScale="90000"/>
          </a:bodyPr>
          <a:lstStyle/>
          <a:p>
            <a:r>
              <a:rPr lang="en-US" dirty="0"/>
              <a:t>Genesis of the Accessibility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Usability </a:t>
            </a:r>
            <a:r>
              <a:rPr lang="en-US" dirty="0" smtClean="0"/>
              <a:t>Lab </a:t>
            </a:r>
            <a:br>
              <a:rPr lang="en-US" dirty="0" smtClean="0"/>
            </a:br>
            <a:r>
              <a:rPr lang="en-US" dirty="0" smtClean="0"/>
              <a:t>at </a:t>
            </a:r>
            <a:r>
              <a:rPr lang="en-US" dirty="0"/>
              <a:t>the University of Colorado Boulder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Presented by:</a:t>
            </a:r>
          </a:p>
          <a:p>
            <a:r>
              <a:rPr lang="en-US" sz="2400" dirty="0" smtClean="0"/>
              <a:t>Amelia Dickerson</a:t>
            </a:r>
          </a:p>
          <a:p>
            <a:r>
              <a:rPr lang="en-US" sz="2400" dirty="0" smtClean="0"/>
              <a:t>Paula J. Vaughan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442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and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Lack of Code knowledge</a:t>
            </a:r>
          </a:p>
          <a:p>
            <a:pPr lvl="1"/>
            <a:r>
              <a:rPr lang="en-US" dirty="0"/>
              <a:t>Deliberate choice to focus on testing and WCAG standards vs. </a:t>
            </a:r>
            <a:r>
              <a:rPr lang="en-US" dirty="0" smtClean="0"/>
              <a:t>coding. </a:t>
            </a:r>
            <a:endParaRPr lang="en-US" b="1" dirty="0"/>
          </a:p>
          <a:p>
            <a:pPr lvl="1"/>
            <a:r>
              <a:rPr lang="en-US" dirty="0" smtClean="0"/>
              <a:t>Cost/benefit analysis of learning code versus enhancing testing/usability expertise led to the decision to forego coding.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university uses our test results as the basis for requests to vendors to make changes to </a:t>
            </a:r>
            <a:r>
              <a:rPr lang="en-US" dirty="0" smtClean="0"/>
              <a:t>vendor-controlled code.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01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Nuts &amp; Bolts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Current staffing</a:t>
            </a:r>
          </a:p>
          <a:p>
            <a:pPr lvl="1"/>
            <a:r>
              <a:rPr lang="en-US" dirty="0" smtClean="0"/>
              <a:t>Lab manager reporting to Chief Digital Accessibility Officer</a:t>
            </a:r>
          </a:p>
          <a:p>
            <a:pPr lvl="1"/>
            <a:r>
              <a:rPr lang="en-US" dirty="0"/>
              <a:t>Part-time accessibility consultant</a:t>
            </a:r>
          </a:p>
          <a:p>
            <a:pPr lvl="1"/>
            <a:r>
              <a:rPr lang="en-US" dirty="0" smtClean="0"/>
              <a:t>Part-time testing coordinator</a:t>
            </a:r>
          </a:p>
          <a:p>
            <a:pPr lvl="1"/>
            <a:r>
              <a:rPr lang="en-US" dirty="0" smtClean="0"/>
              <a:t>Three blind and one low-vision student testers</a:t>
            </a:r>
          </a:p>
          <a:p>
            <a:pPr lvl="1"/>
            <a:r>
              <a:rPr lang="en-US" dirty="0" smtClean="0"/>
              <a:t>Three lab dogs</a:t>
            </a:r>
          </a:p>
          <a:p>
            <a:r>
              <a:rPr lang="en-US" dirty="0" smtClean="0"/>
              <a:t>Current lab set up</a:t>
            </a:r>
          </a:p>
          <a:p>
            <a:pPr lvl="1"/>
            <a:r>
              <a:rPr lang="en-US" dirty="0" smtClean="0"/>
              <a:t>One PC with NVDA, JAWS, Window-Eyes and magnifier</a:t>
            </a:r>
          </a:p>
          <a:p>
            <a:pPr lvl="1"/>
            <a:r>
              <a:rPr lang="en-US" dirty="0" smtClean="0"/>
              <a:t>One Mac with </a:t>
            </a:r>
            <a:r>
              <a:rPr lang="en-US" dirty="0" err="1" smtClean="0"/>
              <a:t>VoiceOver</a:t>
            </a:r>
            <a:endParaRPr lang="en-US" dirty="0" smtClean="0"/>
          </a:p>
          <a:p>
            <a:pPr lvl="1"/>
            <a:r>
              <a:rPr lang="en-US" dirty="0" smtClean="0"/>
              <a:t>Two tablets (</a:t>
            </a:r>
            <a:r>
              <a:rPr lang="en-US" dirty="0" smtClean="0"/>
              <a:t>iOS, </a:t>
            </a:r>
            <a:r>
              <a:rPr lang="en-US" dirty="0" smtClean="0"/>
              <a:t>Android) and two phones </a:t>
            </a:r>
            <a:r>
              <a:rPr lang="en-US" smtClean="0"/>
              <a:t>(</a:t>
            </a:r>
            <a:r>
              <a:rPr lang="en-US" smtClean="0"/>
              <a:t>iOS, </a:t>
            </a:r>
            <a:r>
              <a:rPr lang="en-US" dirty="0" smtClean="0"/>
              <a:t>Android)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9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Nuts &amp; Bolts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A day in the life of the lab – creating order out of chaos!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2" b="15097"/>
          <a:stretch/>
        </p:blipFill>
        <p:spPr>
          <a:xfrm>
            <a:off x="1676400" y="2667000"/>
            <a:ext cx="5689600" cy="34082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801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QUESTIONS?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8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History of the </a:t>
            </a:r>
            <a:r>
              <a:rPr lang="en-US" dirty="0" smtClean="0"/>
              <a:t>AUL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DOJ Inquiry </a:t>
            </a:r>
          </a:p>
          <a:p>
            <a:pPr lvl="1"/>
            <a:r>
              <a:rPr lang="en-US" dirty="0"/>
              <a:t>On behalf of students with blindness or low vision</a:t>
            </a:r>
          </a:p>
          <a:p>
            <a:pPr lvl="1"/>
            <a:r>
              <a:rPr lang="en-US" dirty="0"/>
              <a:t>Led to </a:t>
            </a:r>
            <a:r>
              <a:rPr lang="en-US" dirty="0" smtClean="0"/>
              <a:t>campus-wide </a:t>
            </a:r>
            <a:r>
              <a:rPr lang="en-US" dirty="0"/>
              <a:t>collaboration</a:t>
            </a:r>
          </a:p>
          <a:p>
            <a:pPr lvl="1"/>
            <a:r>
              <a:rPr lang="en-US" dirty="0" smtClean="0"/>
              <a:t>Impetus for the Information </a:t>
            </a:r>
            <a:r>
              <a:rPr lang="en-US" dirty="0"/>
              <a:t>and </a:t>
            </a:r>
            <a:r>
              <a:rPr lang="en-US" dirty="0" smtClean="0"/>
              <a:t>Communication Technology </a:t>
            </a:r>
            <a:r>
              <a:rPr lang="en-US" dirty="0"/>
              <a:t>Accessibility Initiative</a:t>
            </a:r>
          </a:p>
          <a:p>
            <a:r>
              <a:rPr lang="en-US" b="1" dirty="0" smtClean="0"/>
              <a:t>Accessibility &amp; Usability Lab</a:t>
            </a:r>
          </a:p>
          <a:p>
            <a:pPr lvl="1"/>
            <a:r>
              <a:rPr lang="en-US" dirty="0" smtClean="0"/>
              <a:t>Born out of the Accessibility Initiative </a:t>
            </a:r>
          </a:p>
          <a:p>
            <a:pPr lvl="1"/>
            <a:r>
              <a:rPr lang="en-US" dirty="0" smtClean="0"/>
              <a:t>Just finishing up its first year of existence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28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</a:t>
            </a:r>
            <a:r>
              <a:rPr lang="en-US" dirty="0" smtClean="0"/>
              <a:t>learned: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Why Focus </a:t>
            </a:r>
            <a:r>
              <a:rPr lang="en-US" b="1" dirty="0"/>
              <a:t>on Screen Reader and Magnifier </a:t>
            </a:r>
            <a:r>
              <a:rPr lang="en-US" b="1" dirty="0" smtClean="0"/>
              <a:t>Testing?</a:t>
            </a:r>
            <a:endParaRPr lang="en-US" b="1" dirty="0"/>
          </a:p>
          <a:p>
            <a:r>
              <a:rPr lang="en-US" dirty="0"/>
              <a:t>Blindness and low vision were the focus of DOJ </a:t>
            </a:r>
            <a:r>
              <a:rPr lang="en-US" dirty="0" smtClean="0"/>
              <a:t>inquiry.</a:t>
            </a:r>
            <a:endParaRPr lang="en-US" dirty="0"/>
          </a:p>
          <a:p>
            <a:r>
              <a:rPr lang="en-US" dirty="0" smtClean="0"/>
              <a:t>Campus asked us to target screen reader/magnifier access.</a:t>
            </a:r>
          </a:p>
          <a:p>
            <a:r>
              <a:rPr lang="en-US" dirty="0" smtClean="0"/>
              <a:t>The </a:t>
            </a:r>
            <a:r>
              <a:rPr lang="en-US" dirty="0"/>
              <a:t>greatest unmet </a:t>
            </a:r>
            <a:r>
              <a:rPr lang="en-US" dirty="0" smtClean="0"/>
              <a:t>accessibility need.</a:t>
            </a:r>
            <a:endParaRPr lang="en-US" dirty="0"/>
          </a:p>
          <a:p>
            <a:r>
              <a:rPr lang="en-US" dirty="0" smtClean="0"/>
              <a:t>Our choice: focus </a:t>
            </a:r>
            <a:r>
              <a:rPr lang="en-US" dirty="0"/>
              <a:t>on one area and do it well, versus tackling many areas and doing each less </a:t>
            </a:r>
            <a:r>
              <a:rPr lang="en-US" dirty="0" smtClean="0"/>
              <a:t>well. </a:t>
            </a:r>
          </a:p>
          <a:p>
            <a:r>
              <a:rPr lang="en-US" dirty="0"/>
              <a:t>Efforts are focused on accessibility – but usability extends to </a:t>
            </a:r>
            <a:r>
              <a:rPr lang="en-US" dirty="0" smtClean="0"/>
              <a:t>everyone. Process </a:t>
            </a:r>
            <a:r>
              <a:rPr lang="en-US" dirty="0"/>
              <a:t>continually provides usability </a:t>
            </a:r>
            <a:r>
              <a:rPr lang="en-US" dirty="0" smtClean="0"/>
              <a:t>discoveries.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2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What </a:t>
            </a:r>
            <a:r>
              <a:rPr lang="en-US" sz="4900" dirty="0"/>
              <a:t>we have </a:t>
            </a:r>
            <a:r>
              <a:rPr lang="en-US" sz="4900" dirty="0" smtClean="0"/>
              <a:t>learned: Principles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Let the process develop organically</a:t>
            </a:r>
          </a:p>
          <a:p>
            <a:pPr lvl="1"/>
            <a:r>
              <a:rPr lang="en-US" dirty="0"/>
              <a:t>Flexibility emphasized over rigid structure</a:t>
            </a:r>
          </a:p>
          <a:p>
            <a:pPr lvl="1"/>
            <a:r>
              <a:rPr lang="en-US" dirty="0"/>
              <a:t>Workflow</a:t>
            </a:r>
          </a:p>
          <a:p>
            <a:pPr lvl="1"/>
            <a:r>
              <a:rPr lang="en-US" dirty="0"/>
              <a:t>Prioritization</a:t>
            </a:r>
          </a:p>
          <a:p>
            <a:pPr lvl="1"/>
            <a:r>
              <a:rPr lang="en-US" dirty="0"/>
              <a:t>Resource scheduling</a:t>
            </a:r>
          </a:p>
          <a:p>
            <a:r>
              <a:rPr lang="en-US" b="1" dirty="0"/>
              <a:t>Start small and build on what works</a:t>
            </a:r>
            <a:endParaRPr lang="en-US" dirty="0"/>
          </a:p>
          <a:p>
            <a:pPr lvl="1"/>
            <a:r>
              <a:rPr lang="en-US" dirty="0"/>
              <a:t>Small staff, hire new as need and availability arise</a:t>
            </a:r>
          </a:p>
          <a:p>
            <a:pPr lvl="1"/>
            <a:r>
              <a:rPr lang="en-US" dirty="0"/>
              <a:t>Initially basic </a:t>
            </a:r>
            <a:r>
              <a:rPr lang="en-US" dirty="0" smtClean="0"/>
              <a:t>reports; </a:t>
            </a:r>
            <a:r>
              <a:rPr lang="en-US" dirty="0"/>
              <a:t>now </a:t>
            </a:r>
            <a:r>
              <a:rPr lang="en-US" dirty="0" smtClean="0"/>
              <a:t>including WAVE </a:t>
            </a:r>
            <a:r>
              <a:rPr lang="en-US" dirty="0"/>
              <a:t>and WCAG as competence increases</a:t>
            </a:r>
          </a:p>
          <a:p>
            <a:pPr lvl="1"/>
            <a:r>
              <a:rPr lang="en-US" dirty="0"/>
              <a:t>Wait on large investments in equipment, staffing or processes until need is proven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learned: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Formalize the existence of </a:t>
            </a:r>
            <a:r>
              <a:rPr lang="en-US" b="1" dirty="0" smtClean="0"/>
              <a:t>AUL</a:t>
            </a:r>
            <a:endParaRPr lang="en-US" b="1" i="1" dirty="0"/>
          </a:p>
          <a:p>
            <a:pPr lvl="1"/>
            <a:r>
              <a:rPr lang="en-US" dirty="0"/>
              <a:t>Reporting structure</a:t>
            </a:r>
            <a:endParaRPr lang="en-US" b="1" i="1" dirty="0"/>
          </a:p>
          <a:p>
            <a:pPr lvl="1"/>
            <a:r>
              <a:rPr lang="en-US" dirty="0" smtClean="0"/>
              <a:t>Request processing</a:t>
            </a:r>
          </a:p>
          <a:p>
            <a:pPr lvl="1"/>
            <a:r>
              <a:rPr lang="en-US" dirty="0" smtClean="0"/>
              <a:t>Training and awareness </a:t>
            </a:r>
            <a:br>
              <a:rPr lang="en-US" dirty="0" smtClean="0"/>
            </a:br>
            <a:r>
              <a:rPr lang="en-US" dirty="0" smtClean="0"/>
              <a:t>program initiated</a:t>
            </a:r>
          </a:p>
          <a:p>
            <a:pPr lvl="1"/>
            <a:r>
              <a:rPr lang="en-US" dirty="0" smtClean="0"/>
              <a:t>Signage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4"/>
          <a:stretch/>
        </p:blipFill>
        <p:spPr>
          <a:xfrm>
            <a:off x="6141027" y="1752600"/>
            <a:ext cx="2473036" cy="406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135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</a:t>
            </a:r>
            <a:r>
              <a:rPr lang="en-US" dirty="0" smtClean="0"/>
              <a:t>Now: Robustness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Formalized processes</a:t>
            </a:r>
          </a:p>
          <a:p>
            <a:pPr lvl="0"/>
            <a:r>
              <a:rPr lang="en-US" dirty="0"/>
              <a:t>The longer we are around,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more we learn to </a:t>
            </a:r>
            <a:r>
              <a:rPr lang="en-US" dirty="0" smtClean="0"/>
              <a:t>do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greater the campus awareness and appreciation of our existence</a:t>
            </a:r>
          </a:p>
          <a:p>
            <a:pPr lvl="0"/>
            <a:r>
              <a:rPr lang="en-US" dirty="0"/>
              <a:t>Client involvement</a:t>
            </a:r>
          </a:p>
          <a:p>
            <a:pPr lvl="1"/>
            <a:r>
              <a:rPr lang="en-US" dirty="0"/>
              <a:t>Clients can be any campus department, instructor, program or facility, as well as systems technology at the central University of Colorado offices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Introductory meetings</a:t>
            </a:r>
            <a:endParaRPr lang="en-US" dirty="0"/>
          </a:p>
          <a:p>
            <a:pPr lvl="1"/>
            <a:r>
              <a:rPr lang="en-US" dirty="0"/>
              <a:t>High-level scripting</a:t>
            </a:r>
          </a:p>
          <a:p>
            <a:pPr lvl="1"/>
            <a:r>
              <a:rPr lang="en-US" dirty="0"/>
              <a:t>Collaborative testing with developers</a:t>
            </a:r>
          </a:p>
          <a:p>
            <a:pPr lvl="1"/>
            <a:r>
              <a:rPr lang="en-US" dirty="0"/>
              <a:t>Post-test </a:t>
            </a:r>
            <a:r>
              <a:rPr lang="en-US" dirty="0" smtClean="0"/>
              <a:t>demos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1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Robustness on the Horizon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database of encountered accessibility issues</a:t>
            </a:r>
          </a:p>
          <a:p>
            <a:pPr lvl="1"/>
            <a:r>
              <a:rPr lang="en-US" dirty="0" smtClean="0"/>
              <a:t>Web accessible</a:t>
            </a:r>
          </a:p>
          <a:p>
            <a:pPr lvl="1"/>
            <a:r>
              <a:rPr lang="en-US" dirty="0" smtClean="0"/>
              <a:t>Continual building as testing progresses</a:t>
            </a:r>
          </a:p>
          <a:p>
            <a:pPr lvl="1"/>
            <a:r>
              <a:rPr lang="en-US" dirty="0" smtClean="0"/>
              <a:t>Archive of testing summaries</a:t>
            </a:r>
          </a:p>
          <a:p>
            <a:r>
              <a:rPr lang="en-US" dirty="0" smtClean="0"/>
              <a:t>Expand </a:t>
            </a:r>
            <a:r>
              <a:rPr lang="en-US" dirty="0"/>
              <a:t>training and awareness </a:t>
            </a:r>
            <a:r>
              <a:rPr lang="en-US" dirty="0" smtClean="0"/>
              <a:t>program</a:t>
            </a:r>
          </a:p>
          <a:p>
            <a:r>
              <a:rPr lang="en-US" dirty="0"/>
              <a:t>Help our IT department with </a:t>
            </a:r>
            <a:r>
              <a:rPr lang="en-US" dirty="0" smtClean="0"/>
              <a:t>their own automated testing in some cases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13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Now: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Client </a:t>
            </a:r>
            <a:r>
              <a:rPr lang="en-US" dirty="0" smtClean="0"/>
              <a:t>contact: </a:t>
            </a:r>
          </a:p>
          <a:p>
            <a:pPr lvl="1"/>
            <a:r>
              <a:rPr lang="en-US" dirty="0" smtClean="0"/>
              <a:t>Acceptance of the request</a:t>
            </a:r>
          </a:p>
          <a:p>
            <a:pPr lvl="1"/>
            <a:r>
              <a:rPr lang="en-US" dirty="0" smtClean="0"/>
              <a:t>Discovery of web site/application/features to be tested</a:t>
            </a:r>
            <a:endParaRPr lang="en-US" dirty="0"/>
          </a:p>
          <a:p>
            <a:pPr lvl="0"/>
            <a:r>
              <a:rPr lang="en-US" dirty="0" smtClean="0"/>
              <a:t>Preparation: </a:t>
            </a:r>
          </a:p>
          <a:p>
            <a:pPr lvl="1"/>
            <a:r>
              <a:rPr lang="en-US" dirty="0" smtClean="0"/>
              <a:t>Write </a:t>
            </a:r>
            <a:r>
              <a:rPr lang="en-US" dirty="0"/>
              <a:t>test </a:t>
            </a:r>
            <a:r>
              <a:rPr lang="en-US" dirty="0" smtClean="0"/>
              <a:t>scripts</a:t>
            </a:r>
          </a:p>
          <a:p>
            <a:pPr lvl="1"/>
            <a:r>
              <a:rPr lang="en-US" dirty="0" smtClean="0"/>
              <a:t>Scheduling (of test queue and of testers)</a:t>
            </a:r>
            <a:endParaRPr lang="en-US" dirty="0"/>
          </a:p>
          <a:p>
            <a:pPr lvl="0"/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WAVE testing</a:t>
            </a:r>
            <a:endParaRPr lang="en-US" dirty="0"/>
          </a:p>
          <a:p>
            <a:pPr lvl="1"/>
            <a:r>
              <a:rPr lang="en-US" dirty="0" smtClean="0"/>
              <a:t>User </a:t>
            </a:r>
            <a:r>
              <a:rPr lang="en-US" dirty="0"/>
              <a:t>testing with blind and low vision student testers</a:t>
            </a:r>
          </a:p>
          <a:p>
            <a:pPr lvl="0"/>
            <a:r>
              <a:rPr lang="en-US" dirty="0" smtClean="0"/>
              <a:t>Reporting for clients: written &amp; demos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33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31683"/>
          </a:xfrm>
        </p:spPr>
        <p:txBody>
          <a:bodyPr/>
          <a:lstStyle/>
          <a:p>
            <a:r>
              <a:rPr lang="en-US" dirty="0"/>
              <a:t>Shortcomings and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Unsteady workflow </a:t>
            </a:r>
            <a:endParaRPr lang="en-US" sz="2400" dirty="0"/>
          </a:p>
          <a:p>
            <a:pPr lvl="1"/>
            <a:r>
              <a:rPr lang="en-US" dirty="0"/>
              <a:t>Still with peaks, valleys not so deep</a:t>
            </a:r>
          </a:p>
          <a:p>
            <a:pPr lvl="2"/>
            <a:r>
              <a:rPr lang="en-US" dirty="0"/>
              <a:t>Keep roles of everyone working in the lab flexible so </a:t>
            </a:r>
            <a:r>
              <a:rPr lang="en-US" dirty="0" smtClean="0"/>
              <a:t>we can </a:t>
            </a:r>
            <a:r>
              <a:rPr lang="en-US" dirty="0"/>
              <a:t>pick up projects as needed</a:t>
            </a:r>
          </a:p>
          <a:p>
            <a:pPr lvl="1"/>
            <a:r>
              <a:rPr lang="en-US" dirty="0"/>
              <a:t>Concern re. keeping student testers busy</a:t>
            </a:r>
          </a:p>
          <a:p>
            <a:pPr lvl="2"/>
            <a:r>
              <a:rPr lang="en-US" dirty="0"/>
              <a:t>Students have adjusted their expectations and we have been able to give them </a:t>
            </a:r>
            <a:r>
              <a:rPr lang="en-US" dirty="0" smtClean="0"/>
              <a:t>steadier hours</a:t>
            </a:r>
          </a:p>
          <a:p>
            <a:pPr lvl="2"/>
            <a:r>
              <a:rPr lang="en-US" dirty="0" smtClean="0"/>
              <a:t>Opportunities for professional growth are now offered to lab’s student testers</a:t>
            </a:r>
          </a:p>
          <a:p>
            <a:pPr lvl="1"/>
            <a:r>
              <a:rPr lang="en-US" dirty="0" smtClean="0"/>
              <a:t>Constraint: One lab </a:t>
            </a:r>
          </a:p>
          <a:p>
            <a:pPr lvl="2"/>
            <a:r>
              <a:rPr lang="en-US" dirty="0" smtClean="0"/>
              <a:t>Testing queue may be long, testers may be available, but only one facility is available for testing use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7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472</TotalTime>
  <Words>609</Words>
  <Application>Microsoft Office PowerPoint</Application>
  <PresentationFormat>On-screen Show (4:3)</PresentationFormat>
  <Paragraphs>106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Genesis of the Accessibility  and Usability Lab  at the University of Colorado Boulder</vt:lpstr>
      <vt:lpstr>A Brief History of the AUL</vt:lpstr>
      <vt:lpstr>What we have learned: Focus</vt:lpstr>
      <vt:lpstr> What we have learned: Principles </vt:lpstr>
      <vt:lpstr>What we have learned: Principles</vt:lpstr>
      <vt:lpstr>What We Have Now: Robustness</vt:lpstr>
      <vt:lpstr>Robustness on the Horizon</vt:lpstr>
      <vt:lpstr>What We Have Now: Workflow</vt:lpstr>
      <vt:lpstr>Shortcomings and Responses</vt:lpstr>
      <vt:lpstr>Shortcomings and Responses</vt:lpstr>
      <vt:lpstr>Lab Nuts &amp; Bolts</vt:lpstr>
      <vt:lpstr>More Nuts &amp; Bolts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of the Accessibility and Usability Testing Lab  at the University of Colorado Boulder</dc:title>
  <dc:creator>AmeliaDickerson</dc:creator>
  <cp:lastModifiedBy>AmeliaDickerson</cp:lastModifiedBy>
  <cp:revision>28</cp:revision>
  <dcterms:created xsi:type="dcterms:W3CDTF">2015-10-01T18:35:27Z</dcterms:created>
  <dcterms:modified xsi:type="dcterms:W3CDTF">2015-11-16T18:22:38Z</dcterms:modified>
</cp:coreProperties>
</file>