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3" r:id="rId5"/>
    <p:sldMasterId id="2147483725" r:id="rId6"/>
    <p:sldMasterId id="2147483737" r:id="rId7"/>
    <p:sldMasterId id="2147483752" r:id="rId8"/>
    <p:sldMasterId id="2147483764" r:id="rId9"/>
    <p:sldMasterId id="2147483776" r:id="rId10"/>
    <p:sldMasterId id="2147483790" r:id="rId11"/>
    <p:sldMasterId id="2147483802" r:id="rId12"/>
  </p:sldMasterIdLst>
  <p:notesMasterIdLst>
    <p:notesMasterId r:id="rId24"/>
  </p:notesMasterIdLst>
  <p:sldIdLst>
    <p:sldId id="256" r:id="rId13"/>
    <p:sldId id="268" r:id="rId14"/>
    <p:sldId id="274" r:id="rId15"/>
    <p:sldId id="265" r:id="rId16"/>
    <p:sldId id="275" r:id="rId17"/>
    <p:sldId id="266" r:id="rId18"/>
    <p:sldId id="270" r:id="rId19"/>
    <p:sldId id="271" r:id="rId20"/>
    <p:sldId id="272" r:id="rId21"/>
    <p:sldId id="26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90FF5-4067-4534-ACF5-CD56D462197D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0E83DC3-6A3A-457A-9206-78150A76E80B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STEM content is accessible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C8BCB1-CC98-4CB4-94B2-121FB6A387D1}" type="parTrans" cxnId="{30E1FBB2-524F-41E8-931A-D25CC75B2EDA}">
      <dgm:prSet/>
      <dgm:spPr/>
      <dgm:t>
        <a:bodyPr/>
        <a:lstStyle/>
        <a:p>
          <a:endParaRPr lang="en-GB"/>
        </a:p>
      </dgm:t>
    </dgm:pt>
    <dgm:pt modelId="{B78915BE-6F3D-41E8-872C-BC38219AC8C7}" type="sibTrans" cxnId="{30E1FBB2-524F-41E8-931A-D25CC75B2ED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2A1DDA-4F00-4E1D-A2E0-A428B6C51252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capture the accessible STEM content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2B823E-06FA-486D-BF94-3EBB9EDCEEFA}" type="parTrans" cxnId="{03E14D09-6E35-4EFC-A474-AE846FEB023A}">
      <dgm:prSet/>
      <dgm:spPr/>
      <dgm:t>
        <a:bodyPr/>
        <a:lstStyle/>
        <a:p>
          <a:endParaRPr lang="en-GB"/>
        </a:p>
      </dgm:t>
    </dgm:pt>
    <dgm:pt modelId="{8B3BAA50-E353-4A9F-836B-07CAF89B5C80}" type="sibTrans" cxnId="{03E14D09-6E35-4EFC-A474-AE846FEB023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9F02EE-DE68-47C2-9ED3-632C38D7A0F1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STEM content accurately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5BADCF-D26F-48A6-9063-D7EEEF4979B0}" type="parTrans" cxnId="{FCC7CA35-65AF-4DAE-84B3-E22A9F1B113C}">
      <dgm:prSet/>
      <dgm:spPr/>
      <dgm:t>
        <a:bodyPr/>
        <a:lstStyle/>
        <a:p>
          <a:endParaRPr lang="en-GB"/>
        </a:p>
      </dgm:t>
    </dgm:pt>
    <dgm:pt modelId="{447CC62C-9D9B-4E80-8A3F-41418072283A}" type="sibTrans" cxnId="{FCC7CA35-65AF-4DAE-84B3-E22A9F1B113C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6F3C2B-6838-424A-A672-34EBEC638A28}" type="pres">
      <dgm:prSet presAssocID="{02790FF5-4067-4534-ACF5-CD56D46219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46A08A-E622-4240-AF6E-11BE711639FF}" type="pres">
      <dgm:prSet presAssocID="{60E83DC3-6A3A-457A-9206-78150A76E80B}" presName="node" presStyleLbl="node1" presStyleIdx="0" presStyleCnt="3" custScaleY="118905" custRadScaleRad="91417" custRadScaleInc="4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13DD7A-7D7A-49FF-8C1E-BC616FC32143}" type="pres">
      <dgm:prSet presAssocID="{B78915BE-6F3D-41E8-872C-BC38219AC8C7}" presName="sibTrans" presStyleLbl="sibTrans2D1" presStyleIdx="0" presStyleCnt="3"/>
      <dgm:spPr/>
      <dgm:t>
        <a:bodyPr/>
        <a:lstStyle/>
        <a:p>
          <a:endParaRPr lang="en-GB"/>
        </a:p>
      </dgm:t>
    </dgm:pt>
    <dgm:pt modelId="{34D06324-98CC-4178-8F2C-8A69C30CB5F0}" type="pres">
      <dgm:prSet presAssocID="{B78915BE-6F3D-41E8-872C-BC38219AC8C7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98A2E182-F00F-47FF-B8C2-D6BE47335A03}" type="pres">
      <dgm:prSet presAssocID="{292A1DDA-4F00-4E1D-A2E0-A428B6C51252}" presName="node" presStyleLbl="node1" presStyleIdx="1" presStyleCnt="3" custScaleY="123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8A1049-0F2F-42CD-96DB-053DBBDE2A5F}" type="pres">
      <dgm:prSet presAssocID="{8B3BAA50-E353-4A9F-836B-07CAF89B5C8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48F7C662-9EA4-4FB7-A373-25E37112D548}" type="pres">
      <dgm:prSet presAssocID="{8B3BAA50-E353-4A9F-836B-07CAF89B5C80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4617B010-FF17-46FE-A955-9F56FB0129A7}" type="pres">
      <dgm:prSet presAssocID="{B19F02EE-DE68-47C2-9ED3-632C38D7A0F1}" presName="node" presStyleLbl="node1" presStyleIdx="2" presStyleCnt="3" custScaleY="1263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BE0036-07E7-41A3-B5D5-8F94F0CEB1FB}" type="pres">
      <dgm:prSet presAssocID="{447CC62C-9D9B-4E80-8A3F-41418072283A}" presName="sibTrans" presStyleLbl="sibTrans2D1" presStyleIdx="2" presStyleCnt="3"/>
      <dgm:spPr/>
      <dgm:t>
        <a:bodyPr/>
        <a:lstStyle/>
        <a:p>
          <a:endParaRPr lang="en-GB"/>
        </a:p>
      </dgm:t>
    </dgm:pt>
    <dgm:pt modelId="{29D64D6A-D984-4E1C-87AC-6751D168D6FE}" type="pres">
      <dgm:prSet presAssocID="{447CC62C-9D9B-4E80-8A3F-41418072283A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3E14D09-6E35-4EFC-A474-AE846FEB023A}" srcId="{02790FF5-4067-4534-ACF5-CD56D462197D}" destId="{292A1DDA-4F00-4E1D-A2E0-A428B6C51252}" srcOrd="1" destOrd="0" parTransId="{5E2B823E-06FA-486D-BF94-3EBB9EDCEEFA}" sibTransId="{8B3BAA50-E353-4A9F-836B-07CAF89B5C80}"/>
    <dgm:cxn modelId="{D82A43C6-48D6-4EBD-991B-8CC0C20D2269}" type="presOf" srcId="{292A1DDA-4F00-4E1D-A2E0-A428B6C51252}" destId="{98A2E182-F00F-47FF-B8C2-D6BE47335A03}" srcOrd="0" destOrd="0" presId="urn:microsoft.com/office/officeart/2005/8/layout/cycle7"/>
    <dgm:cxn modelId="{E2FC5D88-72C7-4312-8188-DFE947B78370}" type="presOf" srcId="{447CC62C-9D9B-4E80-8A3F-41418072283A}" destId="{D2BE0036-07E7-41A3-B5D5-8F94F0CEB1FB}" srcOrd="0" destOrd="0" presId="urn:microsoft.com/office/officeart/2005/8/layout/cycle7"/>
    <dgm:cxn modelId="{BB7B1D04-91F2-4AB6-A3E4-733E1D0CF6AD}" type="presOf" srcId="{B78915BE-6F3D-41E8-872C-BC38219AC8C7}" destId="{34D06324-98CC-4178-8F2C-8A69C30CB5F0}" srcOrd="1" destOrd="0" presId="urn:microsoft.com/office/officeart/2005/8/layout/cycle7"/>
    <dgm:cxn modelId="{AF1DC743-E303-4BF7-88A7-0ED469156337}" type="presOf" srcId="{B78915BE-6F3D-41E8-872C-BC38219AC8C7}" destId="{8113DD7A-7D7A-49FF-8C1E-BC616FC32143}" srcOrd="0" destOrd="0" presId="urn:microsoft.com/office/officeart/2005/8/layout/cycle7"/>
    <dgm:cxn modelId="{FCC7CA35-65AF-4DAE-84B3-E22A9F1B113C}" srcId="{02790FF5-4067-4534-ACF5-CD56D462197D}" destId="{B19F02EE-DE68-47C2-9ED3-632C38D7A0F1}" srcOrd="2" destOrd="0" parTransId="{495BADCF-D26F-48A6-9063-D7EEEF4979B0}" sibTransId="{447CC62C-9D9B-4E80-8A3F-41418072283A}"/>
    <dgm:cxn modelId="{30E1FBB2-524F-41E8-931A-D25CC75B2EDA}" srcId="{02790FF5-4067-4534-ACF5-CD56D462197D}" destId="{60E83DC3-6A3A-457A-9206-78150A76E80B}" srcOrd="0" destOrd="0" parTransId="{DDC8BCB1-CC98-4CB4-94B2-121FB6A387D1}" sibTransId="{B78915BE-6F3D-41E8-872C-BC38219AC8C7}"/>
    <dgm:cxn modelId="{4625F7A0-1499-44B8-80A3-551E94FEB8BB}" type="presOf" srcId="{60E83DC3-6A3A-457A-9206-78150A76E80B}" destId="{9646A08A-E622-4240-AF6E-11BE711639FF}" srcOrd="0" destOrd="0" presId="urn:microsoft.com/office/officeart/2005/8/layout/cycle7"/>
    <dgm:cxn modelId="{89B28F61-3D81-41AF-83D8-DFE8CFB54F1B}" type="presOf" srcId="{02790FF5-4067-4534-ACF5-CD56D462197D}" destId="{EA6F3C2B-6838-424A-A672-34EBEC638A28}" srcOrd="0" destOrd="0" presId="urn:microsoft.com/office/officeart/2005/8/layout/cycle7"/>
    <dgm:cxn modelId="{8A9CE4C1-8871-44F7-9BB4-085A7CFE8757}" type="presOf" srcId="{B19F02EE-DE68-47C2-9ED3-632C38D7A0F1}" destId="{4617B010-FF17-46FE-A955-9F56FB0129A7}" srcOrd="0" destOrd="0" presId="urn:microsoft.com/office/officeart/2005/8/layout/cycle7"/>
    <dgm:cxn modelId="{B9FC3CC5-39E5-4B26-9DED-9817E641A7C9}" type="presOf" srcId="{8B3BAA50-E353-4A9F-836B-07CAF89B5C80}" destId="{48F7C662-9EA4-4FB7-A373-25E37112D548}" srcOrd="1" destOrd="0" presId="urn:microsoft.com/office/officeart/2005/8/layout/cycle7"/>
    <dgm:cxn modelId="{BB940C6B-DF92-48A7-B875-B9746FECB744}" type="presOf" srcId="{8B3BAA50-E353-4A9F-836B-07CAF89B5C80}" destId="{968A1049-0F2F-42CD-96DB-053DBBDE2A5F}" srcOrd="0" destOrd="0" presId="urn:microsoft.com/office/officeart/2005/8/layout/cycle7"/>
    <dgm:cxn modelId="{4218CE99-E9BB-491E-AE56-2937888D9DF3}" type="presOf" srcId="{447CC62C-9D9B-4E80-8A3F-41418072283A}" destId="{29D64D6A-D984-4E1C-87AC-6751D168D6FE}" srcOrd="1" destOrd="0" presId="urn:microsoft.com/office/officeart/2005/8/layout/cycle7"/>
    <dgm:cxn modelId="{D64C3D17-E615-4014-8E4A-BA396FA024C4}" type="presParOf" srcId="{EA6F3C2B-6838-424A-A672-34EBEC638A28}" destId="{9646A08A-E622-4240-AF6E-11BE711639FF}" srcOrd="0" destOrd="0" presId="urn:microsoft.com/office/officeart/2005/8/layout/cycle7"/>
    <dgm:cxn modelId="{51858388-4121-47B4-A968-C4A1D99D0C6C}" type="presParOf" srcId="{EA6F3C2B-6838-424A-A672-34EBEC638A28}" destId="{8113DD7A-7D7A-49FF-8C1E-BC616FC32143}" srcOrd="1" destOrd="0" presId="urn:microsoft.com/office/officeart/2005/8/layout/cycle7"/>
    <dgm:cxn modelId="{93B426F7-1F2B-432A-8D5B-CBF9D6676D52}" type="presParOf" srcId="{8113DD7A-7D7A-49FF-8C1E-BC616FC32143}" destId="{34D06324-98CC-4178-8F2C-8A69C30CB5F0}" srcOrd="0" destOrd="0" presId="urn:microsoft.com/office/officeart/2005/8/layout/cycle7"/>
    <dgm:cxn modelId="{67762B48-74BC-4413-944C-521F132486A5}" type="presParOf" srcId="{EA6F3C2B-6838-424A-A672-34EBEC638A28}" destId="{98A2E182-F00F-47FF-B8C2-D6BE47335A03}" srcOrd="2" destOrd="0" presId="urn:microsoft.com/office/officeart/2005/8/layout/cycle7"/>
    <dgm:cxn modelId="{0E5EFC3E-9124-49F6-90B8-5B314B6B14DE}" type="presParOf" srcId="{EA6F3C2B-6838-424A-A672-34EBEC638A28}" destId="{968A1049-0F2F-42CD-96DB-053DBBDE2A5F}" srcOrd="3" destOrd="0" presId="urn:microsoft.com/office/officeart/2005/8/layout/cycle7"/>
    <dgm:cxn modelId="{27C22D9C-ABBF-4CB8-9C85-7980BC4D9CF2}" type="presParOf" srcId="{968A1049-0F2F-42CD-96DB-053DBBDE2A5F}" destId="{48F7C662-9EA4-4FB7-A373-25E37112D548}" srcOrd="0" destOrd="0" presId="urn:microsoft.com/office/officeart/2005/8/layout/cycle7"/>
    <dgm:cxn modelId="{2A3BB19A-2F75-4448-B694-560C4BFC0B1C}" type="presParOf" srcId="{EA6F3C2B-6838-424A-A672-34EBEC638A28}" destId="{4617B010-FF17-46FE-A955-9F56FB0129A7}" srcOrd="4" destOrd="0" presId="urn:microsoft.com/office/officeart/2005/8/layout/cycle7"/>
    <dgm:cxn modelId="{F18D9801-2254-40F6-B0A5-F92CC62A083B}" type="presParOf" srcId="{EA6F3C2B-6838-424A-A672-34EBEC638A28}" destId="{D2BE0036-07E7-41A3-B5D5-8F94F0CEB1FB}" srcOrd="5" destOrd="0" presId="urn:microsoft.com/office/officeart/2005/8/layout/cycle7"/>
    <dgm:cxn modelId="{000F1690-EC32-4B3A-86B7-C598FDF3BA6D}" type="presParOf" srcId="{D2BE0036-07E7-41A3-B5D5-8F94F0CEB1FB}" destId="{29D64D6A-D984-4E1C-87AC-6751D168D6F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A08A-E622-4240-AF6E-11BE711639FF}">
      <dsp:nvSpPr>
        <dsp:cNvPr id="0" name=""/>
        <dsp:cNvSpPr/>
      </dsp:nvSpPr>
      <dsp:spPr>
        <a:xfrm>
          <a:off x="3131834" y="71997"/>
          <a:ext cx="2797430" cy="1663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STEM content is accessible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80546" y="120709"/>
        <a:ext cx="2700006" cy="1565718"/>
      </dsp:txXfrm>
    </dsp:sp>
    <dsp:sp modelId="{8113DD7A-7D7A-49FF-8C1E-BC616FC32143}">
      <dsp:nvSpPr>
        <dsp:cNvPr id="0" name=""/>
        <dsp:cNvSpPr/>
      </dsp:nvSpPr>
      <dsp:spPr>
        <a:xfrm rot="3519180">
          <a:off x="4940971" y="2528057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87836" y="2625967"/>
        <a:ext cx="1162690" cy="293730"/>
      </dsp:txXfrm>
    </dsp:sp>
    <dsp:sp modelId="{98A2E182-F00F-47FF-B8C2-D6BE47335A03}">
      <dsp:nvSpPr>
        <dsp:cNvPr id="0" name=""/>
        <dsp:cNvSpPr/>
      </dsp:nvSpPr>
      <dsp:spPr>
        <a:xfrm>
          <a:off x="5428510" y="3810525"/>
          <a:ext cx="2797430" cy="17268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capture the accessible STEM content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479089" y="3861104"/>
        <a:ext cx="2696272" cy="1625724"/>
      </dsp:txXfrm>
    </dsp:sp>
    <dsp:sp modelId="{968A1049-0F2F-42CD-96DB-053DBBDE2A5F}">
      <dsp:nvSpPr>
        <dsp:cNvPr id="0" name=""/>
        <dsp:cNvSpPr/>
      </dsp:nvSpPr>
      <dsp:spPr>
        <a:xfrm rot="10800000">
          <a:off x="3790037" y="4429191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3936902" y="4527101"/>
        <a:ext cx="1162690" cy="293730"/>
      </dsp:txXfrm>
    </dsp:sp>
    <dsp:sp modelId="{4617B010-FF17-46FE-A955-9F56FB0129A7}">
      <dsp:nvSpPr>
        <dsp:cNvPr id="0" name=""/>
        <dsp:cNvSpPr/>
      </dsp:nvSpPr>
      <dsp:spPr>
        <a:xfrm>
          <a:off x="810554" y="3790460"/>
          <a:ext cx="2797430" cy="17670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STEM content accurately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62308" y="3842214"/>
        <a:ext cx="2693922" cy="1663503"/>
      </dsp:txXfrm>
    </dsp:sp>
    <dsp:sp modelId="{D2BE0036-07E7-41A3-B5D5-8F94F0CEB1FB}">
      <dsp:nvSpPr>
        <dsp:cNvPr id="0" name=""/>
        <dsp:cNvSpPr/>
      </dsp:nvSpPr>
      <dsp:spPr>
        <a:xfrm rot="18097135">
          <a:off x="2657687" y="2518025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04552" y="2615935"/>
        <a:ext cx="1162690" cy="29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B840-0D9B-4297-9C77-3DC43417ADA8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3B473-1081-49A6-8D8A-3CE16B0C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2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NVDA </a:t>
            </a:r>
            <a:r>
              <a:rPr lang="en-GB" smtClean="0"/>
              <a:t>maths key caps lock + alt + 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3B473-1081-49A6-8D8A-3CE16B0C77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10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09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42E5E-EAFF-458C-9FB3-D4F5EDDC7AC7}" type="datetimeFigureOut">
              <a:rPr lang="en-GB" smtClean="0"/>
              <a:t>17/11/2015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6383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 marL="342900" indent="-342900" algn="l" rtl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5950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772816"/>
            <a:ext cx="77724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42E5E-EAFF-458C-9FB3-D4F5EDDC7AC7}" type="datetimeFigureOut">
              <a:rPr lang="en-GB" smtClean="0"/>
              <a:t>17/11/2015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22" y="251346"/>
            <a:ext cx="6203074" cy="649288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772816"/>
            <a:ext cx="77724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 marL="342900" indent="-342900" algn="l" rtl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5950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71016A-BD12-477C-91D4-6560DC30D67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7116856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11213" indent="-288925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192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27188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384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D42E5E-EAFF-458C-9FB3-D4F5EDDC7AC7}" type="datetimeFigureOut">
              <a:rPr lang="en-GB" smtClean="0"/>
              <a:pPr/>
              <a:t>17/11/2015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D7DFC4E-6F37-4A51-BC2F-182A15FAC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2815" y="262591"/>
            <a:ext cx="7242361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62" y="1341624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D7DFC4E-6F37-4A51-BC2F-182A15FACB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578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»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384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D42E5E-EAFF-458C-9FB3-D4F5EDDC7AC7}" type="datetimeFigureOut">
              <a:rPr lang="en-GB" smtClean="0"/>
              <a:pPr/>
              <a:t>17/11/2015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D7DFC4E-6F37-4A51-BC2F-182A15FAC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5022" y="330176"/>
            <a:ext cx="6203074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C3B6A8D-144E-427A-BA8B-05EA91EE4A75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144" y="373697"/>
            <a:ext cx="266021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11213" indent="-288925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192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27188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2815" y="262591"/>
            <a:ext cx="7242361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62" y="1341624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D7DFC4E-6F37-4A51-BC2F-182A15FACB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578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»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emaccess.referata.com/wiki/Welcome" TargetMode="External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h-accessibility.com/software/readhear-pc-instant-download" TargetMode="External"/><Relationship Id="rId2" Type="http://schemas.openxmlformats.org/officeDocument/2006/relationships/hyperlink" Target="https://www.cwu.edu/central-access/reader" TargetMode="External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mreader.org.uk/guidelines" TargetMode="External"/><Relationship Id="rId2" Type="http://schemas.openxmlformats.org/officeDocument/2006/relationships/hyperlink" Target="http://www.atbar.org/" TargetMode="Externa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Solutions </a:t>
            </a:r>
            <a:r>
              <a:rPr lang="en-GB" sz="4800" dirty="0"/>
              <a:t>for </a:t>
            </a:r>
            <a:r>
              <a:rPr lang="en-GB" sz="4800" dirty="0" smtClean="0"/>
              <a:t>consuming STEM Content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162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496300" cy="432048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National STEM accessibility database </a:t>
            </a:r>
            <a:r>
              <a:rPr lang="en-GB" dirty="0" smtClean="0"/>
              <a:t>(UK) in development</a:t>
            </a:r>
          </a:p>
          <a:p>
            <a:pPr marL="538163" lvl="2"/>
            <a:r>
              <a:rPr lang="en-GB" dirty="0" smtClean="0"/>
              <a:t>Semantic wiki to capture &amp; disseminate knowledge on STEM accessibility</a:t>
            </a:r>
          </a:p>
          <a:p>
            <a:pPr marL="538163" lvl="2"/>
            <a:r>
              <a:rPr lang="en-GB" dirty="0" smtClean="0"/>
              <a:t>Supported by </a:t>
            </a:r>
            <a:r>
              <a:rPr lang="en-GB" smtClean="0"/>
              <a:t>Learned Societies </a:t>
            </a:r>
            <a:endParaRPr lang="en-GB" dirty="0" smtClean="0"/>
          </a:p>
          <a:p>
            <a:pPr marL="990600" lvl="2" indent="0">
              <a:buNone/>
            </a:pPr>
            <a:endParaRPr lang="en-GB" dirty="0" smtClean="0"/>
          </a:p>
          <a:p>
            <a:r>
              <a:rPr lang="en-GB" dirty="0" smtClean="0"/>
              <a:t>WCAG Cog working group looking at Math LD, concentration </a:t>
            </a:r>
            <a:r>
              <a:rPr lang="en-GB" dirty="0" err="1" smtClean="0"/>
              <a:t>etc</a:t>
            </a:r>
            <a:r>
              <a:rPr lang="en-GB" dirty="0"/>
              <a:t> </a:t>
            </a:r>
            <a:r>
              <a:rPr lang="en-GB" dirty="0" smtClean="0"/>
              <a:t>techniques</a:t>
            </a:r>
          </a:p>
          <a:p>
            <a:r>
              <a:rPr lang="en-GB" dirty="0" smtClean="0"/>
              <a:t>DIAGRAM project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16632"/>
            <a:ext cx="6264374" cy="649288"/>
          </a:xfrm>
        </p:spPr>
        <p:txBody>
          <a:bodyPr/>
          <a:lstStyle/>
          <a:p>
            <a:r>
              <a:rPr lang="en-GB" dirty="0" smtClean="0"/>
              <a:t>Future developments in STEM accessibility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3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3648"/>
            <a:ext cx="8496300" cy="4489648"/>
          </a:xfrm>
        </p:spPr>
        <p:txBody>
          <a:bodyPr>
            <a:normAutofit/>
          </a:bodyPr>
          <a:lstStyle/>
          <a:p>
            <a:r>
              <a:rPr lang="en-GB" dirty="0" smtClean="0"/>
              <a:t>Consistent standards for production and testing</a:t>
            </a:r>
          </a:p>
          <a:p>
            <a:r>
              <a:rPr lang="en-GB" dirty="0" smtClean="0"/>
              <a:t>Compatible reader and browsers</a:t>
            </a:r>
          </a:p>
          <a:p>
            <a:r>
              <a:rPr lang="en-GB" dirty="0" smtClean="0"/>
              <a:t>Assistive technology developed with STEM requirements in mind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NEED User and consumer demand to create required knowledge within support &amp; developer community.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What’s needed to move STEM Accessibility 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Inter-related issues: Knowing that STEAM content is accessible - Ensuring your A.T. represents the STEAM content accurately - Ensuring your A.T. can get to the accessible STEAM content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027003"/>
              </p:ext>
            </p:extLst>
          </p:nvPr>
        </p:nvGraphicFramePr>
        <p:xfrm>
          <a:off x="0" y="1124744"/>
          <a:ext cx="90364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Mathspeak</a:t>
            </a:r>
            <a:r>
              <a:rPr lang="en-GB" dirty="0" smtClean="0"/>
              <a:t> based on Nemeth</a:t>
            </a:r>
          </a:p>
          <a:p>
            <a:r>
              <a:rPr lang="en-GB" dirty="0" err="1" smtClean="0"/>
              <a:t>Mathplayer</a:t>
            </a:r>
            <a:endParaRPr lang="en-GB" dirty="0" smtClean="0"/>
          </a:p>
          <a:p>
            <a:pPr lvl="1"/>
            <a:r>
              <a:rPr lang="en-GB" dirty="0" err="1" smtClean="0"/>
              <a:t>Mathspeak</a:t>
            </a:r>
            <a:endParaRPr lang="en-GB" dirty="0" smtClean="0"/>
          </a:p>
          <a:p>
            <a:pPr lvl="1"/>
            <a:r>
              <a:rPr lang="en-GB" dirty="0" smtClean="0"/>
              <a:t>Simple Speak</a:t>
            </a:r>
          </a:p>
          <a:p>
            <a:r>
              <a:rPr lang="en-GB" dirty="0" smtClean="0"/>
              <a:t>PARCC &amp; Smarter Balanced Consortium Audio </a:t>
            </a:r>
            <a:r>
              <a:rPr lang="en-GB" dirty="0" smtClean="0"/>
              <a:t>Guidelines</a:t>
            </a:r>
          </a:p>
          <a:p>
            <a:pPr lvl="1"/>
            <a:r>
              <a:rPr lang="en-GB" dirty="0" smtClean="0"/>
              <a:t>Used for online high stake K-12 exams</a:t>
            </a:r>
          </a:p>
          <a:p>
            <a:pPr lvl="1"/>
            <a:r>
              <a:rPr lang="en-GB" dirty="0" smtClean="0"/>
              <a:t>New students will be familiar with these rules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 Audio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6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4489648"/>
          </a:xfrm>
        </p:spPr>
        <p:txBody>
          <a:bodyPr/>
          <a:lstStyle/>
          <a:p>
            <a:r>
              <a:rPr lang="en-GB" dirty="0" smtClean="0"/>
              <a:t>NVDA &amp; </a:t>
            </a:r>
            <a:r>
              <a:rPr lang="en-GB" dirty="0" err="1" smtClean="0"/>
              <a:t>MathPlayer</a:t>
            </a:r>
            <a:r>
              <a:rPr lang="en-GB" dirty="0" smtClean="0"/>
              <a:t> </a:t>
            </a:r>
            <a:r>
              <a:rPr lang="en-GB" dirty="0" smtClean="0"/>
              <a:t>reads aloud</a:t>
            </a:r>
          </a:p>
          <a:p>
            <a:pPr lvl="1"/>
            <a:r>
              <a:rPr lang="en-GB" dirty="0" smtClean="0"/>
              <a:t>MathJax in </a:t>
            </a:r>
            <a:r>
              <a:rPr lang="en-GB" dirty="0" smtClean="0"/>
              <a:t>Firefox </a:t>
            </a:r>
            <a:endParaRPr lang="en-GB" dirty="0" smtClean="0"/>
          </a:p>
          <a:p>
            <a:pPr lvl="1"/>
            <a:r>
              <a:rPr lang="en-GB" dirty="0" smtClean="0"/>
              <a:t>Internet Explorer IE8-9 or 11 in compatibility mode</a:t>
            </a:r>
          </a:p>
          <a:p>
            <a:pPr lvl="1"/>
            <a:r>
              <a:rPr lang="en-GB" dirty="0"/>
              <a:t>Mathtype equations </a:t>
            </a:r>
            <a:r>
              <a:rPr lang="en-GB" dirty="0" smtClean="0"/>
              <a:t>in office </a:t>
            </a:r>
            <a:r>
              <a:rPr lang="en-GB" dirty="0" smtClean="0"/>
              <a:t>documents </a:t>
            </a:r>
            <a:r>
              <a:rPr lang="en-GB" dirty="0" smtClean="0"/>
              <a:t>when Mathtype installed</a:t>
            </a:r>
          </a:p>
          <a:p>
            <a:pPr lvl="1"/>
            <a:r>
              <a:rPr lang="en-GB" dirty="0" smtClean="0"/>
              <a:t>Choice of reading rules within </a:t>
            </a:r>
            <a:r>
              <a:rPr lang="en-GB" dirty="0" err="1" smtClean="0"/>
              <a:t>MathPlayer</a:t>
            </a:r>
            <a:r>
              <a:rPr lang="en-GB" dirty="0" smtClean="0"/>
              <a:t> &amp; inter-equation navigation</a:t>
            </a:r>
          </a:p>
          <a:p>
            <a:r>
              <a:rPr lang="en-GB" dirty="0" smtClean="0"/>
              <a:t>Jaws </a:t>
            </a:r>
            <a:r>
              <a:rPr lang="en-GB" dirty="0" smtClean="0"/>
              <a:t>16 or later</a:t>
            </a:r>
          </a:p>
          <a:p>
            <a:pPr lvl="1"/>
            <a:r>
              <a:rPr lang="en-GB" dirty="0" smtClean="0"/>
              <a:t>Reads</a:t>
            </a:r>
            <a:r>
              <a:rPr lang="en-GB" dirty="0" smtClean="0"/>
              <a:t> </a:t>
            </a:r>
            <a:r>
              <a:rPr lang="en-GB" dirty="0" smtClean="0"/>
              <a:t>equations in Internet Explorer of equations rendered with </a:t>
            </a:r>
            <a:r>
              <a:rPr lang="en-GB" dirty="0" err="1" smtClean="0"/>
              <a:t>Mathjax</a:t>
            </a:r>
            <a:r>
              <a:rPr lang="en-GB" dirty="0" smtClean="0"/>
              <a:t> or </a:t>
            </a:r>
            <a:r>
              <a:rPr lang="en-GB" dirty="0" err="1" smtClean="0"/>
              <a:t>MathPlayer</a:t>
            </a:r>
            <a:endParaRPr lang="en-GB" dirty="0" smtClean="0"/>
          </a:p>
          <a:p>
            <a:pPr lvl="1"/>
            <a:r>
              <a:rPr lang="en-GB" dirty="0" smtClean="0"/>
              <a:t>Inter-equation navigation with equation rendered in separate </a:t>
            </a:r>
            <a:r>
              <a:rPr lang="en-GB" dirty="0" smtClean="0"/>
              <a:t>windows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7116856" cy="649288"/>
          </a:xfrm>
        </p:spPr>
        <p:txBody>
          <a:bodyPr/>
          <a:lstStyle/>
          <a:p>
            <a:r>
              <a:rPr lang="en-GB" dirty="0" smtClean="0"/>
              <a:t>Screen reader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2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300" cy="4489648"/>
          </a:xfrm>
        </p:spPr>
        <p:txBody>
          <a:bodyPr/>
          <a:lstStyle/>
          <a:p>
            <a:r>
              <a:rPr lang="en-GB" dirty="0" smtClean="0"/>
              <a:t>ChromeVox</a:t>
            </a:r>
          </a:p>
          <a:p>
            <a:pPr lvl="1"/>
            <a:r>
              <a:rPr lang="en-GB" dirty="0" smtClean="0"/>
              <a:t>Built-in equation support for </a:t>
            </a:r>
            <a:r>
              <a:rPr lang="en-GB" dirty="0" err="1" smtClean="0"/>
              <a:t>Mathjax</a:t>
            </a:r>
            <a:r>
              <a:rPr lang="en-GB" dirty="0" smtClean="0"/>
              <a:t> equations. </a:t>
            </a:r>
          </a:p>
          <a:p>
            <a:pPr lvl="1"/>
            <a:r>
              <a:rPr lang="en-GB" dirty="0" smtClean="0"/>
              <a:t>In math mode can navigate into equations</a:t>
            </a:r>
          </a:p>
          <a:p>
            <a:r>
              <a:rPr lang="en-GB" dirty="0" smtClean="0"/>
              <a:t>Window-Eyes, </a:t>
            </a:r>
            <a:r>
              <a:rPr lang="en-GB" dirty="0" err="1" smtClean="0"/>
              <a:t>SuperNova</a:t>
            </a:r>
            <a:r>
              <a:rPr lang="en-GB" dirty="0" smtClean="0"/>
              <a:t>, Texthelp Read &amp; Write Gold</a:t>
            </a:r>
          </a:p>
          <a:p>
            <a:pPr lvl="1"/>
            <a:r>
              <a:rPr lang="en-GB" dirty="0" smtClean="0"/>
              <a:t>Able to read MathML equation render in legacy versions of IE with </a:t>
            </a:r>
            <a:r>
              <a:rPr lang="en-GB" dirty="0" err="1" smtClean="0"/>
              <a:t>MathPlayer</a:t>
            </a:r>
            <a:endParaRPr lang="en-GB" dirty="0" smtClean="0"/>
          </a:p>
          <a:p>
            <a:pPr lvl="1"/>
            <a:r>
              <a:rPr lang="en-GB" dirty="0" smtClean="0"/>
              <a:t>In-consistent reading in Word documents</a:t>
            </a:r>
          </a:p>
          <a:p>
            <a:r>
              <a:rPr lang="en-GB" dirty="0" smtClean="0"/>
              <a:t>Free TTS reads (e.g. Natural Reader) will not render or read math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1346"/>
            <a:ext cx="6912768" cy="649288"/>
          </a:xfrm>
        </p:spPr>
        <p:txBody>
          <a:bodyPr/>
          <a:lstStyle/>
          <a:p>
            <a:r>
              <a:rPr lang="en-GB" dirty="0" smtClean="0"/>
              <a:t>Screen Reader options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28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4744"/>
            <a:ext cx="8496300" cy="4489648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Central Access </a:t>
            </a:r>
            <a:r>
              <a:rPr lang="en-GB" dirty="0" smtClean="0">
                <a:hlinkClick r:id="rId2"/>
              </a:rPr>
              <a:t>Reader</a:t>
            </a:r>
            <a:r>
              <a:rPr lang="en-GB" dirty="0" smtClean="0"/>
              <a:t> (free)</a:t>
            </a:r>
            <a:endParaRPr lang="en-GB" dirty="0" smtClean="0"/>
          </a:p>
          <a:p>
            <a:pPr lvl="1"/>
            <a:r>
              <a:rPr lang="en-GB" dirty="0" smtClean="0"/>
              <a:t>Reading application for Word documents &amp; HTML content</a:t>
            </a:r>
          </a:p>
          <a:p>
            <a:pPr lvl="1"/>
            <a:r>
              <a:rPr lang="en-GB" dirty="0" smtClean="0"/>
              <a:t>Reads aloud equations created with Mathtype or Word equation editor.</a:t>
            </a:r>
          </a:p>
          <a:p>
            <a:pPr lvl="1"/>
            <a:r>
              <a:rPr lang="en-GB" dirty="0" smtClean="0"/>
              <a:t>No inter-equation navigation</a:t>
            </a:r>
            <a:endParaRPr lang="en-GB" dirty="0"/>
          </a:p>
          <a:p>
            <a:r>
              <a:rPr lang="en-GB" dirty="0" smtClean="0">
                <a:hlinkClick r:id="rId3"/>
              </a:rPr>
              <a:t>ReadHear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 smtClean="0"/>
              <a:t>Read DAISY2, DAISY3, NIMAS&lt; HTML, ePub containing MathML</a:t>
            </a:r>
          </a:p>
          <a:p>
            <a:pPr lvl="1"/>
            <a:r>
              <a:rPr lang="en-GB" dirty="0" smtClean="0"/>
              <a:t>Powered through internal </a:t>
            </a:r>
            <a:r>
              <a:rPr lang="en-GB" dirty="0" err="1" smtClean="0"/>
              <a:t>MathSpeak</a:t>
            </a:r>
            <a:r>
              <a:rPr lang="en-GB" dirty="0" smtClean="0"/>
              <a:t> rules or </a:t>
            </a:r>
            <a:r>
              <a:rPr lang="en-GB" dirty="0" err="1" smtClean="0"/>
              <a:t>MathPlayer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Dedicated readers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descr="Innovate UK Technology Strategy Board logo"/>
          <p:cNvGrpSpPr/>
          <p:nvPr/>
        </p:nvGrpSpPr>
        <p:grpSpPr>
          <a:xfrm>
            <a:off x="6333707" y="5581797"/>
            <a:ext cx="2470982" cy="905989"/>
            <a:chOff x="6333707" y="5581797"/>
            <a:chExt cx="2470982" cy="905989"/>
          </a:xfrm>
        </p:grpSpPr>
        <p:sp>
          <p:nvSpPr>
            <p:cNvPr id="5" name="Rectangle 4"/>
            <p:cNvSpPr/>
            <p:nvPr/>
          </p:nvSpPr>
          <p:spPr bwMode="auto">
            <a:xfrm>
              <a:off x="6333707" y="5581797"/>
              <a:ext cx="2470982" cy="90598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16" charset="0"/>
                <a:ea typeface="ＭＳ Ｐゴシック" pitchFamily="16" charset="-128"/>
              </a:endParaRPr>
            </a:p>
          </p:txBody>
        </p:sp>
        <p:pic>
          <p:nvPicPr>
            <p:cNvPr id="3075" name="Picture 3" descr="Innovate UK 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3707" y="5589240"/>
              <a:ext cx="2470982" cy="864000"/>
            </a:xfrm>
            <a:prstGeom prst="rect">
              <a:avLst/>
            </a:prstGeom>
            <a:noFill/>
            <a:extLst/>
          </p:spPr>
        </p:pic>
      </p:grpSp>
      <p:pic>
        <p:nvPicPr>
          <p:cNvPr id="3074" name="Picture 2" descr="UK Department for Business Innovation and Skills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0568" y="5669632"/>
            <a:ext cx="1411347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Higher Education Academy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559" y="5661449"/>
            <a:ext cx="1406509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University of Southampton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33" y="5623786"/>
            <a:ext cx="2551812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STEMReader logo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611"/>
            <a:ext cx="1553884" cy="116541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052736"/>
            <a:ext cx="8466403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Develop </a:t>
            </a:r>
            <a:r>
              <a:rPr lang="en-GB" sz="2000" dirty="0"/>
              <a:t>a usable, sustainable tool for </a:t>
            </a:r>
            <a:r>
              <a:rPr lang="en-GB" sz="2000" dirty="0" smtClean="0"/>
              <a:t>reading aloud maths notation to use </a:t>
            </a:r>
            <a:r>
              <a:rPr lang="en-GB" sz="2000" dirty="0"/>
              <a:t>alongside their current support strategies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Goals:</a:t>
            </a:r>
          </a:p>
          <a:p>
            <a:r>
              <a:rPr lang="en-GB" sz="2000" dirty="0" smtClean="0"/>
              <a:t>Improve solutions for reading aloud maths notation for students studying from functional skills through to degree level maths and science </a:t>
            </a:r>
          </a:p>
          <a:p>
            <a:r>
              <a:rPr lang="en-GB" sz="2000" dirty="0" smtClean="0"/>
              <a:t>Platform </a:t>
            </a:r>
            <a:r>
              <a:rPr lang="en-GB" sz="2000" dirty="0"/>
              <a:t>independent tool for </a:t>
            </a:r>
            <a:r>
              <a:rPr lang="en-GB" sz="2000" dirty="0" smtClean="0"/>
              <a:t>rendering &amp; speaking MathML with definitions and suitable reading rules</a:t>
            </a:r>
          </a:p>
          <a:p>
            <a:r>
              <a:rPr lang="en-GB" sz="2000" dirty="0" smtClean="0"/>
              <a:t>User-centred design throughout user trials throughout development</a:t>
            </a:r>
          </a:p>
          <a:p>
            <a:r>
              <a:rPr lang="en-GB" sz="2000" dirty="0" smtClean="0"/>
              <a:t>Due to launch May 2016</a:t>
            </a:r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2656"/>
            <a:ext cx="7776542" cy="649288"/>
          </a:xfrm>
        </p:spPr>
        <p:txBody>
          <a:bodyPr/>
          <a:lstStyle/>
          <a:p>
            <a:r>
              <a:rPr lang="en-GB" dirty="0" smtClean="0"/>
              <a:t>STEMReader</a:t>
            </a:r>
            <a:r>
              <a:rPr lang="en-GB" b="0" dirty="0" smtClean="0"/>
              <a:t> </a:t>
            </a:r>
            <a:r>
              <a:rPr lang="en-GB" dirty="0" smtClean="0"/>
              <a:t>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reenshot of STEMReader windows appliacation&#10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t="14519"/>
          <a:stretch/>
        </p:blipFill>
        <p:spPr bwMode="auto">
          <a:xfrm>
            <a:off x="4419600" y="1196752"/>
            <a:ext cx="454418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8" y="1301452"/>
            <a:ext cx="4120772" cy="5583932"/>
          </a:xfrm>
        </p:spPr>
        <p:txBody>
          <a:bodyPr/>
          <a:lstStyle/>
          <a:p>
            <a:r>
              <a:rPr lang="en-GB" dirty="0" smtClean="0"/>
              <a:t>Read aloud maths in accurately but without overloading user</a:t>
            </a:r>
          </a:p>
          <a:p>
            <a:r>
              <a:rPr lang="en-GB" dirty="0" smtClean="0"/>
              <a:t>Highlight the equation as it is read</a:t>
            </a:r>
          </a:p>
          <a:p>
            <a:r>
              <a:rPr lang="en-GB" dirty="0" smtClean="0"/>
              <a:t>Provide users with different options for speaking &amp; exploring equations</a:t>
            </a:r>
          </a:p>
          <a:p>
            <a:r>
              <a:rPr lang="en-GB" dirty="0" smtClean="0"/>
              <a:t>Free &amp; premium version will be available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72" y="116632"/>
            <a:ext cx="7005489" cy="649288"/>
          </a:xfrm>
        </p:spPr>
        <p:txBody>
          <a:bodyPr/>
          <a:lstStyle/>
          <a:p>
            <a:r>
              <a:rPr lang="en-GB" dirty="0" smtClean="0"/>
              <a:t>STEMReader www.stemreader.org.uk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11371"/>
            <a:ext cx="8496300" cy="4489648"/>
          </a:xfrm>
        </p:spPr>
        <p:txBody>
          <a:bodyPr/>
          <a:lstStyle/>
          <a:p>
            <a:r>
              <a:rPr lang="en-GB" dirty="0" smtClean="0"/>
              <a:t>Open source TTS toolbar for Windows via </a:t>
            </a:r>
            <a:r>
              <a:rPr lang="en-GB" dirty="0" smtClean="0"/>
              <a:t>clipboard. In development available early 2016</a:t>
            </a:r>
            <a:endParaRPr lang="en-GB" dirty="0" smtClean="0"/>
          </a:p>
          <a:p>
            <a:r>
              <a:rPr lang="en-GB" dirty="0" smtClean="0"/>
              <a:t>Will l</a:t>
            </a:r>
            <a:r>
              <a:rPr lang="en-GB" dirty="0" smtClean="0"/>
              <a:t>aunch STEMReader to read equation </a:t>
            </a:r>
            <a:r>
              <a:rPr lang="en-GB" dirty="0" smtClean="0"/>
              <a:t>if MathML on the clipboard</a:t>
            </a:r>
          </a:p>
          <a:p>
            <a:r>
              <a:rPr lang="en-GB" dirty="0" smtClean="0"/>
              <a:t>Other </a:t>
            </a:r>
            <a:r>
              <a:rPr lang="en-GB" dirty="0" smtClean="0"/>
              <a:t>developments to support math</a:t>
            </a:r>
            <a:endParaRPr lang="en-GB" dirty="0" smtClean="0"/>
          </a:p>
          <a:p>
            <a:pPr lvl="1"/>
            <a:r>
              <a:rPr lang="en-GB" dirty="0" smtClean="0"/>
              <a:t>Using STEMReader to check MathML / MathJax content on websites through </a:t>
            </a:r>
            <a:r>
              <a:rPr lang="en-GB" dirty="0" smtClean="0">
                <a:hlinkClick r:id="rId2"/>
              </a:rPr>
              <a:t>ATbar toolbar</a:t>
            </a:r>
            <a:endParaRPr lang="en-GB" dirty="0" smtClean="0"/>
          </a:p>
          <a:p>
            <a:pPr lvl="1"/>
            <a:r>
              <a:rPr lang="en-GB" dirty="0" smtClean="0"/>
              <a:t>Using protocol handler within web-pages to launch </a:t>
            </a:r>
            <a:r>
              <a:rPr lang="en-GB" dirty="0"/>
              <a:t>Math AT </a:t>
            </a:r>
            <a:r>
              <a:rPr lang="en-GB" dirty="0" smtClean="0">
                <a:hlinkClick r:id="rId3"/>
              </a:rPr>
              <a:t>www.stemreader.org.uk/guidelines</a:t>
            </a:r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1026" name="Picture 2" descr="ATbar for Windows toolb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4286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ATbar </a:t>
            </a:r>
            <a:r>
              <a:rPr lang="en-GB" smtClean="0"/>
              <a:t>&amp; STEMReader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8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MReader-sept14">
  <a:themeElements>
    <a:clrScheme name="Office">
      <a:dk1>
        <a:sysClr val="windowText" lastClr="000000"/>
      </a:dk1>
      <a:lt1>
        <a:sysClr val="window" lastClr="FFFF9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Southampton2">
  <a:themeElements>
    <a:clrScheme name="Office">
      <a:dk1>
        <a:sysClr val="windowText" lastClr="000000"/>
      </a:dk1>
      <a:lt1>
        <a:sysClr val="window" lastClr="FFFF9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9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outhampton2">
  <a:themeElements>
    <a:clrScheme name="Office">
      <a:dk1>
        <a:sysClr val="windowText" lastClr="000000"/>
      </a:dk1>
      <a:lt1>
        <a:sysClr val="window" lastClr="FFFF9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TR-AHG">
  <a:themeElements>
    <a:clrScheme name="Office">
      <a:dk1>
        <a:sysClr val="windowText" lastClr="000000"/>
      </a:dk1>
      <a:lt1>
        <a:sysClr val="window" lastClr="FFFF9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STEMReader-sept14</Template>
  <TotalTime>4752</TotalTime>
  <Words>495</Words>
  <Application>Microsoft Office PowerPoint</Application>
  <PresentationFormat>On-screen Show (4:3)</PresentationFormat>
  <Paragraphs>73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STEMReader-sept14</vt:lpstr>
      <vt:lpstr>UOS divider slide design</vt:lpstr>
      <vt:lpstr>UOS full bleed image</vt:lpstr>
      <vt:lpstr>Southampton2</vt:lpstr>
      <vt:lpstr>1_UOS divider slide design</vt:lpstr>
      <vt:lpstr>1_UOS full bleed image</vt:lpstr>
      <vt:lpstr>STR-AHG</vt:lpstr>
      <vt:lpstr>2_UOS divider slide design</vt:lpstr>
      <vt:lpstr>2_UOS full bleed image</vt:lpstr>
      <vt:lpstr>1_Southampton2</vt:lpstr>
      <vt:lpstr>3_UOS divider slide design</vt:lpstr>
      <vt:lpstr>3_UOS full bleed image</vt:lpstr>
      <vt:lpstr>Solutions for consuming STEM Content</vt:lpstr>
      <vt:lpstr>The problem is…</vt:lpstr>
      <vt:lpstr>Math Audio Guidelines</vt:lpstr>
      <vt:lpstr>Screen reader options</vt:lpstr>
      <vt:lpstr>Screen Reader options (2)</vt:lpstr>
      <vt:lpstr>Dedicated readers</vt:lpstr>
      <vt:lpstr>STEMReader project</vt:lpstr>
      <vt:lpstr>STEMReader www.stemreader.org.uk</vt:lpstr>
      <vt:lpstr>ATbar &amp; STEMReader</vt:lpstr>
      <vt:lpstr>Future developments in STEM accessibility</vt:lpstr>
      <vt:lpstr>What’s needed to move STEM Accessibility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James</dc:creator>
  <cp:lastModifiedBy>Abi James</cp:lastModifiedBy>
  <cp:revision>37</cp:revision>
  <dcterms:created xsi:type="dcterms:W3CDTF">2015-10-23T14:47:25Z</dcterms:created>
  <dcterms:modified xsi:type="dcterms:W3CDTF">2015-11-18T00:45:38Z</dcterms:modified>
</cp:coreProperties>
</file>