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7" r:id="rId3"/>
    <p:sldMasterId id="2147483699" r:id="rId4"/>
    <p:sldMasterId id="2147483713" r:id="rId5"/>
    <p:sldMasterId id="2147483725" r:id="rId6"/>
    <p:sldMasterId id="2147483737" r:id="rId7"/>
    <p:sldMasterId id="2147483752" r:id="rId8"/>
    <p:sldMasterId id="2147483764" r:id="rId9"/>
    <p:sldMasterId id="2147483776" r:id="rId10"/>
    <p:sldMasterId id="2147483790" r:id="rId11"/>
    <p:sldMasterId id="2147483802" r:id="rId12"/>
  </p:sldMasterIdLst>
  <p:notesMasterIdLst>
    <p:notesMasterId r:id="rId34"/>
  </p:notesMasterIdLst>
  <p:sldIdLst>
    <p:sldId id="256" r:id="rId13"/>
    <p:sldId id="287" r:id="rId14"/>
    <p:sldId id="260" r:id="rId15"/>
    <p:sldId id="261" r:id="rId16"/>
    <p:sldId id="271" r:id="rId17"/>
    <p:sldId id="262" r:id="rId18"/>
    <p:sldId id="263" r:id="rId19"/>
    <p:sldId id="264" r:id="rId20"/>
    <p:sldId id="267" r:id="rId21"/>
    <p:sldId id="266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054" autoAdjust="0"/>
  </p:normalViewPr>
  <p:slideViewPr>
    <p:cSldViewPr>
      <p:cViewPr varScale="1">
        <p:scale>
          <a:sx n="54" d="100"/>
          <a:sy n="54" d="100"/>
        </p:scale>
        <p:origin x="-7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52680-A69F-4F94-B36A-F2E8E0A86666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753D0-F8A1-40A3-B797-E4E5E7C05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4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 smtClean="0"/>
              <a:t>Biology</a:t>
            </a:r>
          </a:p>
          <a:p>
            <a:pPr marL="228600" indent="-228600">
              <a:buAutoNum type="arabicPeriod"/>
            </a:pPr>
            <a:r>
              <a:rPr lang="en-GB" dirty="0" smtClean="0"/>
              <a:t>Business</a:t>
            </a:r>
          </a:p>
          <a:p>
            <a:pPr marL="228600" indent="-228600">
              <a:buAutoNum type="arabicPeriod"/>
            </a:pPr>
            <a:r>
              <a:rPr lang="en-GB" dirty="0" smtClean="0"/>
              <a:t>Stats</a:t>
            </a:r>
            <a:r>
              <a:rPr lang="en-GB" baseline="0" dirty="0" smtClean="0"/>
              <a:t> and </a:t>
            </a:r>
            <a:r>
              <a:rPr lang="en-GB" dirty="0" smtClean="0"/>
              <a:t>Economics</a:t>
            </a:r>
          </a:p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754C3-BA0B-4E02-80ED-6D4BEF4E8B4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678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05DDD-94EA-4A24-BC84-2152AB6375A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733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F8E9-4E11-924F-989B-F8909ED8E77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218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Screenshot </a:t>
            </a:r>
            <a:r>
              <a:rPr lang="en-GB" dirty="0" smtClean="0"/>
              <a:t>from a management paper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754C3-BA0B-4E02-80ED-6D4BEF4E8B4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30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 err="1" smtClean="0"/>
              <a:t>Oceanograhpy</a:t>
            </a:r>
            <a:r>
              <a:rPr lang="en-GB" dirty="0" smtClean="0"/>
              <a:t> / </a:t>
            </a:r>
            <a:r>
              <a:rPr lang="en-GB" dirty="0" err="1" smtClean="0"/>
              <a:t>Chemisty</a:t>
            </a:r>
            <a:endParaRPr lang="en-GB" dirty="0" smtClean="0"/>
          </a:p>
          <a:p>
            <a:pPr marL="228600" indent="-228600">
              <a:buAutoNum type="arabicPeriod"/>
            </a:pPr>
            <a:r>
              <a:rPr lang="en-GB" dirty="0" smtClean="0"/>
              <a:t>Engineering</a:t>
            </a:r>
          </a:p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754C3-BA0B-4E02-80ED-6D4BEF4E8B4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571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20174-3761-47EA-A68B-80D70DC4BF33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0470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46B09-A91E-4A17-8006-8AE04178AC4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159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20174-3761-47EA-A68B-80D70DC4BF33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6596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20174-3761-47EA-A68B-80D70DC4BF33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3583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20174-3761-47EA-A68B-80D70DC4BF33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3487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20174-3761-47EA-A68B-80D70DC4BF33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1457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solidFill>
            <a:srgbClr val="005780"/>
          </a:solidFill>
          <a:ln>
            <a:noFill/>
          </a:ln>
          <a:extLst/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05780"/>
          </a:solidFill>
          <a:ln>
            <a:noFill/>
          </a:ln>
          <a:extLst/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9pPr>
          </a:lstStyle>
          <a:p>
            <a:endParaRPr lang="en-US" altLang="en-US" sz="2400" dirty="0">
              <a:latin typeface="Arial" charset="0"/>
            </a:endParaRPr>
          </a:p>
        </p:txBody>
      </p:sp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 smtClean="0">
                <a:latin typeface="Arial" charset="0"/>
              </a:defRPr>
            </a:lvl1pPr>
          </a:lstStyle>
          <a:p>
            <a:fld id="{FDCA8D63-EE4A-4228-8EAC-A23E2A68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01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2384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15C352C-C0A1-4DD5-80B3-FEBDD5E1399D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A8D63-EE4A-4228-8EAC-A23E2A68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2517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041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904479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88129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403616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205074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6341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10113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53538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9pPr>
          </a:lstStyle>
          <a:p>
            <a:endParaRPr lang="en-US" altLang="en-US" sz="2400" dirty="0">
              <a:latin typeface="Arial" charset="0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 smtClean="0">
                <a:latin typeface="Arial" charset="0"/>
              </a:defRPr>
            </a:lvl1pPr>
          </a:lstStyle>
          <a:p>
            <a:fld id="{2114245F-4D78-48D3-B75A-30A29CE5E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01072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607CE-DEA9-4825-8915-65FE2155CB59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4245F-4D78-48D3-B75A-30A29CE5E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155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2384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15C352C-C0A1-4DD5-80B3-FEBDD5E1399D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A8D63-EE4A-4228-8EAC-A23E2A68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1988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D42E5E-EAFF-458C-9FB3-D4F5EDDC7AC7}" type="datetimeFigureOut">
              <a:rPr lang="en-GB" smtClean="0"/>
              <a:t>17/11/2015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4245F-4D78-48D3-B75A-30A29CE5E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69459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607CE-DEA9-4825-8915-65FE2155CB59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4245F-4D78-48D3-B75A-30A29CE5E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67305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607CE-DEA9-4825-8915-65FE2155CB59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4245F-4D78-48D3-B75A-30A29CE5E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46955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607CE-DEA9-4825-8915-65FE2155CB59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4245F-4D78-48D3-B75A-30A29CE5E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85204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607CE-DEA9-4825-8915-65FE2155CB59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4245F-4D78-48D3-B75A-30A29CE5E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86006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607CE-DEA9-4825-8915-65FE2155CB59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4245F-4D78-48D3-B75A-30A29CE5E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83351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607CE-DEA9-4825-8915-65FE2155CB59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4245F-4D78-48D3-B75A-30A29CE5E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82979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607CE-DEA9-4825-8915-65FE2155CB59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4245F-4D78-48D3-B75A-30A29CE5E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25171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607CE-DEA9-4825-8915-65FE2155CB59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4245F-4D78-48D3-B75A-30A29CE5E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1988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607CE-DEA9-4825-8915-65FE2155CB59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4245F-4D78-48D3-B75A-30A29CE5E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151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 dirty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2384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15C352C-C0A1-4DD5-80B3-FEBDD5E1399D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A8D63-EE4A-4228-8EAC-A23E2A68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15126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607CE-DEA9-4825-8915-65FE2155CB59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4245F-4D78-48D3-B75A-30A29CE5E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44275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90488" y="3200400"/>
            <a:ext cx="9234488" cy="3657600"/>
          </a:xfrm>
          <a:prstGeom prst="rect">
            <a:avLst/>
          </a:prstGeom>
          <a:gradFill rotWithShape="0">
            <a:gsLst>
              <a:gs pos="0">
                <a:srgbClr val="007275"/>
              </a:gs>
              <a:gs pos="100000">
                <a:srgbClr val="008CA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90488" y="0"/>
            <a:ext cx="9234488" cy="3276600"/>
          </a:xfrm>
          <a:prstGeom prst="rect">
            <a:avLst/>
          </a:prstGeom>
          <a:solidFill>
            <a:srgbClr val="0072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9pPr>
          </a:lstStyle>
          <a:p>
            <a:endParaRPr lang="en-US" altLang="en-US" sz="2400" dirty="0">
              <a:latin typeface="Arial" charset="0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5" y="1638300"/>
            <a:ext cx="21399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4105275"/>
          </a:xfrm>
        </p:spPr>
        <p:txBody>
          <a:bodyPr lIns="91440"/>
          <a:lstStyle>
            <a:lvl1pPr algn="r"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-69850" y="7461250"/>
            <a:ext cx="69850" cy="69850"/>
          </a:xfrm>
        </p:spPr>
        <p:txBody>
          <a:bodyPr lIns="9144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17381259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C2CD9-64D6-4BA2-AB51-45FA2F5709E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47133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01FA2-3EC3-4458-BD14-8F283EAFDCB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10833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CA575-EA10-4F8E-AB6A-A48CEF5752C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196718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F9340-D73C-40E8-9B0B-8976458D89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286459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7D521-DDC6-49A5-87C3-116AD42789C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660486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A622E-54EE-48D1-B5A3-D47C81B280F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31178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5C501-7F12-471C-8F7B-B32BC614AEE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839459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11188-08A1-4321-B160-6E91E21ED46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437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2384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15C352C-C0A1-4DD5-80B3-FEBDD5E1399D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A8D63-EE4A-4228-8EAC-A23E2A68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44275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C8EC4-B27A-44DF-A31A-FBBF84335D9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10391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AD8A4-07F3-481E-A3DC-03DD0E65D44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040195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288523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332718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876018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041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904479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88129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403616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2050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 marL="342900" indent="-342900" algn="l" rtl="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lang="en-US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lnSpc>
                <a:spcPct val="120000"/>
              </a:lnSpc>
              <a:spcBef>
                <a:spcPts val="600"/>
              </a:spcBef>
              <a:defRPr/>
            </a:lvl2pPr>
            <a:lvl3pPr>
              <a:lnSpc>
                <a:spcPct val="120000"/>
              </a:lnSpc>
              <a:spcBef>
                <a:spcPts val="600"/>
              </a:spcBef>
              <a:defRPr/>
            </a:lvl3pPr>
            <a:lvl4pPr>
              <a:lnSpc>
                <a:spcPct val="120000"/>
              </a:lnSpc>
              <a:spcBef>
                <a:spcPts val="600"/>
              </a:spcBef>
              <a:defRPr/>
            </a:lvl4pPr>
            <a:lvl5pPr>
              <a:lnSpc>
                <a:spcPct val="12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15C352C-C0A1-4DD5-80B3-FEBDD5E1399D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A8D63-EE4A-4228-8EAC-A23E2A68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35950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63410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10113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5353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90488" y="3200400"/>
            <a:ext cx="9234488" cy="3657600"/>
          </a:xfrm>
          <a:prstGeom prst="rect">
            <a:avLst/>
          </a:prstGeom>
          <a:solidFill>
            <a:srgbClr val="005780"/>
          </a:solidFill>
          <a:ln>
            <a:noFill/>
          </a:ln>
          <a:extLst/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90488" y="0"/>
            <a:ext cx="9234488" cy="3276600"/>
          </a:xfrm>
          <a:prstGeom prst="rect">
            <a:avLst/>
          </a:prstGeom>
          <a:solidFill>
            <a:srgbClr val="005780"/>
          </a:solidFill>
          <a:ln>
            <a:noFill/>
          </a:ln>
          <a:extLst/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9pPr>
          </a:lstStyle>
          <a:p>
            <a:endParaRPr lang="en-US" altLang="en-US" sz="2400" dirty="0">
              <a:latin typeface="Arial" charset="0"/>
            </a:endParaRPr>
          </a:p>
        </p:txBody>
      </p:sp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4105275"/>
          </a:xfrm>
        </p:spPr>
        <p:txBody>
          <a:bodyPr lIns="91440"/>
          <a:lstStyle>
            <a:lvl1pPr algn="r"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-69850" y="7461250"/>
            <a:ext cx="69850" cy="69850"/>
          </a:xfrm>
        </p:spPr>
        <p:txBody>
          <a:bodyPr lIns="9144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173812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C2CD9-64D6-4BA2-AB51-45FA2F5709E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471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01FA2-3EC3-4458-BD14-8F283EAFDCB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108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CA575-EA10-4F8E-AB6A-A48CEF5752C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1967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F9340-D73C-40E8-9B0B-8976458D89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2864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2384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15C352C-C0A1-4DD5-80B3-FEBDD5E1399D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A8D63-EE4A-4228-8EAC-A23E2A68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155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7D521-DDC6-49A5-87C3-116AD42789C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6604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A622E-54EE-48D1-B5A3-D47C81B280F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311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5C501-7F12-471C-8F7B-B32BC614AEE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83945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11188-08A1-4321-B160-6E91E21ED46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4376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C8EC4-B27A-44DF-A31A-FBBF84335D9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1039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AD8A4-07F3-481E-A3DC-03DD0E65D44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04019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28852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33271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8760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0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3568" y="1772816"/>
            <a:ext cx="7772400" cy="1362075"/>
          </a:xfrm>
        </p:spPr>
        <p:txBody>
          <a:bodyPr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314096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A8D63-EE4A-4228-8EAC-A23E2A68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694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90447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8812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40361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20507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6341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1011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53538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9pPr>
          </a:lstStyle>
          <a:p>
            <a:endParaRPr lang="en-US" altLang="en-US" sz="2400" dirty="0">
              <a:latin typeface="Arial" charset="0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 smtClean="0">
                <a:latin typeface="Arial" charset="0"/>
              </a:defRPr>
            </a:lvl1pPr>
          </a:lstStyle>
          <a:p>
            <a:fld id="{2114245F-4D78-48D3-B75A-30A29CE5E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0107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607CE-DEA9-4825-8915-65FE2155CB59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4245F-4D78-48D3-B75A-30A29CE5E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1553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D42E5E-EAFF-458C-9FB3-D4F5EDDC7AC7}" type="datetimeFigureOut">
              <a:rPr lang="en-GB" smtClean="0"/>
              <a:t>17/11/2015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4245F-4D78-48D3-B75A-30A29CE5E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694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2384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15C352C-C0A1-4DD5-80B3-FEBDD5E1399D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A8D63-EE4A-4228-8EAC-A23E2A68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6730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607CE-DEA9-4825-8915-65FE2155CB59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4245F-4D78-48D3-B75A-30A29CE5E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6730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607CE-DEA9-4825-8915-65FE2155CB59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4245F-4D78-48D3-B75A-30A29CE5E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4695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607CE-DEA9-4825-8915-65FE2155CB59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4245F-4D78-48D3-B75A-30A29CE5E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8520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607CE-DEA9-4825-8915-65FE2155CB59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4245F-4D78-48D3-B75A-30A29CE5E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8600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607CE-DEA9-4825-8915-65FE2155CB59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4245F-4D78-48D3-B75A-30A29CE5E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8335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607CE-DEA9-4825-8915-65FE2155CB59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4245F-4D78-48D3-B75A-30A29CE5E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8297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607CE-DEA9-4825-8915-65FE2155CB59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4245F-4D78-48D3-B75A-30A29CE5E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2517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607CE-DEA9-4825-8915-65FE2155CB59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4245F-4D78-48D3-B75A-30A29CE5E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198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607CE-DEA9-4825-8915-65FE2155CB59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4245F-4D78-48D3-B75A-30A29CE5E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1512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607CE-DEA9-4825-8915-65FE2155CB59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4245F-4D78-48D3-B75A-30A29CE5E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442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2384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15C352C-C0A1-4DD5-80B3-FEBDD5E1399D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A8D63-EE4A-4228-8EAC-A23E2A68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4695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90488" y="3200400"/>
            <a:ext cx="9234488" cy="3657600"/>
          </a:xfrm>
          <a:prstGeom prst="rect">
            <a:avLst/>
          </a:prstGeom>
          <a:gradFill rotWithShape="0">
            <a:gsLst>
              <a:gs pos="0">
                <a:srgbClr val="007275"/>
              </a:gs>
              <a:gs pos="100000">
                <a:srgbClr val="008CA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90488" y="0"/>
            <a:ext cx="9234488" cy="3276600"/>
          </a:xfrm>
          <a:prstGeom prst="rect">
            <a:avLst/>
          </a:prstGeom>
          <a:solidFill>
            <a:srgbClr val="0072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9pPr>
          </a:lstStyle>
          <a:p>
            <a:endParaRPr lang="en-US" altLang="en-US" sz="2400" dirty="0">
              <a:latin typeface="Arial" charset="0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4105275"/>
          </a:xfrm>
        </p:spPr>
        <p:txBody>
          <a:bodyPr lIns="91440"/>
          <a:lstStyle>
            <a:lvl1pPr algn="r"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-69850" y="7461250"/>
            <a:ext cx="69850" cy="69850"/>
          </a:xfrm>
        </p:spPr>
        <p:txBody>
          <a:bodyPr lIns="9144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1738125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C2CD9-64D6-4BA2-AB51-45FA2F5709E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4713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01FA2-3EC3-4458-BD14-8F283EAFDCB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1083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CA575-EA10-4F8E-AB6A-A48CEF5752C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19671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F9340-D73C-40E8-9B0B-8976458D89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28645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7D521-DDC6-49A5-87C3-116AD42789C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66048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A622E-54EE-48D1-B5A3-D47C81B280F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3117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5C501-7F12-471C-8F7B-B32BC614AEE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83945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11188-08A1-4321-B160-6E91E21ED46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4376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C8EC4-B27A-44DF-A31A-FBBF84335D9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103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2384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15C352C-C0A1-4DD5-80B3-FEBDD5E1399D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A8D63-EE4A-4228-8EAC-A23E2A68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8520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AD8A4-07F3-481E-A3DC-03DD0E65D44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04019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28852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33271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87601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04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90447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8812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40361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20507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63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2384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15C352C-C0A1-4DD5-80B3-FEBDD5E1399D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A8D63-EE4A-4228-8EAC-A23E2A68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8600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1011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53538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solidFill>
            <a:srgbClr val="005780"/>
          </a:solidFill>
          <a:ln>
            <a:noFill/>
          </a:ln>
          <a:extLst/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05780"/>
          </a:solidFill>
          <a:ln>
            <a:noFill/>
          </a:ln>
          <a:extLst/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9pPr>
          </a:lstStyle>
          <a:p>
            <a:endParaRPr lang="en-US" altLang="en-US" sz="2400" dirty="0">
              <a:latin typeface="Arial" charset="0"/>
            </a:endParaRPr>
          </a:p>
        </p:txBody>
      </p:sp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 smtClean="0">
                <a:latin typeface="Arial" charset="0"/>
              </a:defRPr>
            </a:lvl1pPr>
          </a:lstStyle>
          <a:p>
            <a:fld id="{FDCA8D63-EE4A-4228-8EAC-A23E2A68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0107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022" y="251346"/>
            <a:ext cx="6203074" cy="649288"/>
          </a:xfrm>
        </p:spPr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2384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15C352C-C0A1-4DD5-80B3-FEBDD5E1399D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A8D63-EE4A-4228-8EAC-A23E2A68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1553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3568" y="1772816"/>
            <a:ext cx="7772400" cy="1362075"/>
          </a:xfrm>
        </p:spPr>
        <p:txBody>
          <a:bodyPr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314096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A8D63-EE4A-4228-8EAC-A23E2A68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694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2384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15C352C-C0A1-4DD5-80B3-FEBDD5E1399D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A8D63-EE4A-4228-8EAC-A23E2A68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6730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2384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15C352C-C0A1-4DD5-80B3-FEBDD5E1399D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A8D63-EE4A-4228-8EAC-A23E2A68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4695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2384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15C352C-C0A1-4DD5-80B3-FEBDD5E1399D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A8D63-EE4A-4228-8EAC-A23E2A68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8520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2384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15C352C-C0A1-4DD5-80B3-FEBDD5E1399D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A8D63-EE4A-4228-8EAC-A23E2A68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8600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2384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15C352C-C0A1-4DD5-80B3-FEBDD5E1399D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A8D63-EE4A-4228-8EAC-A23E2A68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83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2384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15C352C-C0A1-4DD5-80B3-FEBDD5E1399D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A8D63-EE4A-4228-8EAC-A23E2A68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83351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2384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15C352C-C0A1-4DD5-80B3-FEBDD5E1399D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A8D63-EE4A-4228-8EAC-A23E2A68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8297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2384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15C352C-C0A1-4DD5-80B3-FEBDD5E1399D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A8D63-EE4A-4228-8EAC-A23E2A68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2517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2384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15C352C-C0A1-4DD5-80B3-FEBDD5E1399D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A8D63-EE4A-4228-8EAC-A23E2A68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198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 dirty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2384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15C352C-C0A1-4DD5-80B3-FEBDD5E1399D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A8D63-EE4A-4228-8EAC-A23E2A68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1512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2384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15C352C-C0A1-4DD5-80B3-FEBDD5E1399D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A8D63-EE4A-4228-8EAC-A23E2A68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4427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 marL="342900" indent="-342900" algn="l" rtl="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lang="en-US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lnSpc>
                <a:spcPct val="120000"/>
              </a:lnSpc>
              <a:spcBef>
                <a:spcPts val="600"/>
              </a:spcBef>
              <a:defRPr/>
            </a:lvl2pPr>
            <a:lvl3pPr>
              <a:lnSpc>
                <a:spcPct val="120000"/>
              </a:lnSpc>
              <a:spcBef>
                <a:spcPts val="600"/>
              </a:spcBef>
              <a:defRPr/>
            </a:lvl3pPr>
            <a:lvl4pPr>
              <a:lnSpc>
                <a:spcPct val="120000"/>
              </a:lnSpc>
              <a:spcBef>
                <a:spcPts val="600"/>
              </a:spcBef>
              <a:defRPr/>
            </a:lvl4pPr>
            <a:lvl5pPr>
              <a:lnSpc>
                <a:spcPct val="12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15C352C-C0A1-4DD5-80B3-FEBDD5E1399D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A8D63-EE4A-4228-8EAC-A23E2A68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3595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90488" y="3200400"/>
            <a:ext cx="9234488" cy="3657600"/>
          </a:xfrm>
          <a:prstGeom prst="rect">
            <a:avLst/>
          </a:prstGeom>
          <a:solidFill>
            <a:srgbClr val="005780"/>
          </a:solidFill>
          <a:ln>
            <a:noFill/>
          </a:ln>
          <a:extLst/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90488" y="0"/>
            <a:ext cx="9234488" cy="3276600"/>
          </a:xfrm>
          <a:prstGeom prst="rect">
            <a:avLst/>
          </a:prstGeom>
          <a:solidFill>
            <a:srgbClr val="005780"/>
          </a:solidFill>
          <a:ln>
            <a:noFill/>
          </a:ln>
          <a:extLst/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16" charset="-128"/>
              </a:defRPr>
            </a:lvl9pPr>
          </a:lstStyle>
          <a:p>
            <a:endParaRPr lang="en-US" altLang="en-US" sz="2400" dirty="0">
              <a:latin typeface="Arial" charset="0"/>
            </a:endParaRPr>
          </a:p>
        </p:txBody>
      </p:sp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4105275"/>
          </a:xfrm>
        </p:spPr>
        <p:txBody>
          <a:bodyPr lIns="91440"/>
          <a:lstStyle>
            <a:lvl1pPr algn="r"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-69850" y="7461250"/>
            <a:ext cx="69850" cy="69850"/>
          </a:xfrm>
        </p:spPr>
        <p:txBody>
          <a:bodyPr lIns="9144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1738125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C2CD9-64D6-4BA2-AB51-45FA2F5709E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4713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01FA2-3EC3-4458-BD14-8F283EAFDCB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1083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CA575-EA10-4F8E-AB6A-A48CEF5752C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1967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2384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15C352C-C0A1-4DD5-80B3-FEBDD5E1399D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A8D63-EE4A-4228-8EAC-A23E2A68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82979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F9340-D73C-40E8-9B0B-8976458D89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28645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7D521-DDC6-49A5-87C3-116AD42789C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66048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A622E-54EE-48D1-B5A3-D47C81B280F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3117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5C501-7F12-471C-8F7B-B32BC614AEE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83945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11188-08A1-4321-B160-6E91E21ED46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4376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C8EC4-B27A-44DF-A31A-FBBF84335D9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1039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AD8A4-07F3-481E-A3DC-03DD0E65D44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040195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28852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332718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876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6" Type="http://schemas.openxmlformats.org/officeDocument/2006/relationships/image" Target="../media/image5.gif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E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32656"/>
            <a:ext cx="7116856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87624"/>
            <a:ext cx="8496300" cy="448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dirty="0" smtClean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384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28416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DCA8D63-EE4A-4228-8EAC-A23E2A68D3CC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9198" y="98611"/>
            <a:ext cx="1553884" cy="11654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42900" indent="-342900" algn="l" rtl="0" eaLnBrk="1" fontAlgn="base" hangingPunct="1">
        <a:lnSpc>
          <a:spcPct val="100000"/>
        </a:lnSpc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811213" indent="-288925" algn="l" rtl="0" eaLnBrk="1" fontAlgn="base" hangingPunct="1">
        <a:lnSpc>
          <a:spcPct val="10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219200" indent="-2286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27188" indent="-2286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E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32656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87624"/>
            <a:ext cx="8496300" cy="448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dirty="0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2384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3D42E5E-EAFF-458C-9FB3-D4F5EDDC7AC7}" type="datetimeFigureOut">
              <a:rPr lang="en-GB" smtClean="0"/>
              <a:pPr/>
              <a:t>17/11/2015</a:t>
            </a:fld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384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28416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114245F-4D78-48D3-B75A-30A29CE5E99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198" y="98611"/>
            <a:ext cx="1553884" cy="11654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11213" indent="-288925" algn="l" rtl="0" eaLnBrk="1" fontAlgn="base" hangingPunct="1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19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27188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E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3D7DFC4E-6F37-4A51-BC2F-182A15FACBE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2055" name="Picture 7" descr="marine_blue 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E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E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2815" y="262591"/>
            <a:ext cx="7242361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0062" y="1341624"/>
            <a:ext cx="84963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3D7DFC4E-6F37-4A51-BC2F-182A15FACBE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9198" y="98611"/>
            <a:ext cx="1553884" cy="11654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578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1" fontAlgn="base" hangingPunct="1">
        <a:lnSpc>
          <a:spcPct val="100000"/>
        </a:lnSpc>
        <a:spcBef>
          <a:spcPct val="0"/>
        </a:spcBef>
        <a:spcAft>
          <a:spcPct val="70000"/>
        </a:spcAft>
        <a:buChar char="•"/>
        <a:defRPr sz="24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rtl="0" eaLnBrk="1" fontAlgn="base" hangingPunct="1">
        <a:lnSpc>
          <a:spcPct val="100000"/>
        </a:lnSpc>
        <a:spcBef>
          <a:spcPct val="0"/>
        </a:spcBef>
        <a:spcAft>
          <a:spcPct val="50000"/>
        </a:spcAft>
        <a:buChar char="–"/>
        <a:defRPr sz="24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1" fontAlgn="base" hangingPunct="1">
        <a:lnSpc>
          <a:spcPct val="100000"/>
        </a:lnSpc>
        <a:spcBef>
          <a:spcPct val="20000"/>
        </a:spcBef>
        <a:spcAft>
          <a:spcPct val="50000"/>
        </a:spcAft>
        <a:buChar char="•"/>
        <a:defRPr sz="24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1" fontAlgn="base" hangingPunct="1">
        <a:lnSpc>
          <a:spcPct val="100000"/>
        </a:lnSpc>
        <a:spcBef>
          <a:spcPct val="20000"/>
        </a:spcBef>
        <a:spcAft>
          <a:spcPct val="50000"/>
        </a:spcAft>
        <a:buChar char="–"/>
        <a:defRPr sz="24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1" fontAlgn="base" hangingPunct="1">
        <a:lnSpc>
          <a:spcPct val="100000"/>
        </a:lnSpc>
        <a:spcBef>
          <a:spcPct val="20000"/>
        </a:spcBef>
        <a:spcAft>
          <a:spcPct val="50000"/>
        </a:spcAft>
        <a:buChar char="»"/>
        <a:defRPr sz="24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E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9198" y="98611"/>
            <a:ext cx="1553884" cy="11654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E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32656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87624"/>
            <a:ext cx="8496300" cy="448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dirty="0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2384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3D42E5E-EAFF-458C-9FB3-D4F5EDDC7AC7}" type="datetimeFigureOut">
              <a:rPr lang="en-GB" smtClean="0"/>
              <a:pPr/>
              <a:t>17/11/2015</a:t>
            </a:fld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384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28416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114245F-4D78-48D3-B75A-30A29CE5E99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9198" y="98611"/>
            <a:ext cx="1553884" cy="11654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11213" indent="-288925" algn="l" rtl="0" eaLnBrk="1" fontAlgn="base" hangingPunct="1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19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27188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E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3D7DFC4E-6F37-4A51-BC2F-182A15FACBE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2055" name="Picture 7" descr="marine_blue _logo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E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E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5022" y="330176"/>
            <a:ext cx="6203074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87624"/>
            <a:ext cx="8496300" cy="448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dirty="0" smtClean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384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28416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DCA8D63-EE4A-4228-8EAC-A23E2A68D3CC}" type="slidenum">
              <a:rPr lang="en-GB" smtClean="0"/>
              <a:t>‹#›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144" y="373697"/>
            <a:ext cx="2660210" cy="57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42900" indent="-342900" algn="l" rtl="0" eaLnBrk="1" fontAlgn="base" hangingPunct="1">
        <a:lnSpc>
          <a:spcPct val="100000"/>
        </a:lnSpc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811213" indent="-288925" algn="l" rtl="0" eaLnBrk="1" fontAlgn="base" hangingPunct="1">
        <a:lnSpc>
          <a:spcPct val="10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219200" indent="-2286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27188" indent="-2286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E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2815" y="262591"/>
            <a:ext cx="7242361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0062" y="1341624"/>
            <a:ext cx="84963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3D7DFC4E-6F37-4A51-BC2F-182A15FACBE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198" y="98611"/>
            <a:ext cx="1553884" cy="11654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578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1" fontAlgn="base" hangingPunct="1">
        <a:lnSpc>
          <a:spcPct val="100000"/>
        </a:lnSpc>
        <a:spcBef>
          <a:spcPct val="0"/>
        </a:spcBef>
        <a:spcAft>
          <a:spcPct val="70000"/>
        </a:spcAft>
        <a:buChar char="•"/>
        <a:defRPr sz="24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rtl="0" eaLnBrk="1" fontAlgn="base" hangingPunct="1">
        <a:lnSpc>
          <a:spcPct val="100000"/>
        </a:lnSpc>
        <a:spcBef>
          <a:spcPct val="0"/>
        </a:spcBef>
        <a:spcAft>
          <a:spcPct val="50000"/>
        </a:spcAft>
        <a:buChar char="–"/>
        <a:defRPr sz="24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1" fontAlgn="base" hangingPunct="1">
        <a:lnSpc>
          <a:spcPct val="100000"/>
        </a:lnSpc>
        <a:spcBef>
          <a:spcPct val="20000"/>
        </a:spcBef>
        <a:spcAft>
          <a:spcPct val="50000"/>
        </a:spcAft>
        <a:buChar char="•"/>
        <a:defRPr sz="24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1" fontAlgn="base" hangingPunct="1">
        <a:lnSpc>
          <a:spcPct val="100000"/>
        </a:lnSpc>
        <a:spcBef>
          <a:spcPct val="20000"/>
        </a:spcBef>
        <a:spcAft>
          <a:spcPct val="50000"/>
        </a:spcAft>
        <a:buChar char="–"/>
        <a:defRPr sz="24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1" fontAlgn="base" hangingPunct="1">
        <a:lnSpc>
          <a:spcPct val="100000"/>
        </a:lnSpc>
        <a:spcBef>
          <a:spcPct val="20000"/>
        </a:spcBef>
        <a:spcAft>
          <a:spcPct val="50000"/>
        </a:spcAft>
        <a:buChar char="»"/>
        <a:defRPr sz="24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E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198" y="98611"/>
            <a:ext cx="1553884" cy="11654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on@altformatsolutions.com" TargetMode="External"/><Relationship Id="rId2" Type="http://schemas.openxmlformats.org/officeDocument/2006/relationships/hyperlink" Target="mailto:a.james@soton.ac.uk" TargetMode="External"/><Relationship Id="rId1" Type="http://schemas.openxmlformats.org/officeDocument/2006/relationships/slideLayout" Target="../slideLayouts/slideLayout72.xml"/><Relationship Id="rId4" Type="http://schemas.openxmlformats.org/officeDocument/2006/relationships/hyperlink" Target="mailto:Teresa.Haven@nau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png"/><Relationship Id="rId4" Type="http://schemas.openxmlformats.org/officeDocument/2006/relationships/image" Target="../media/image1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-%20http:/www.bath.ac.uk/study/mash/maths-access/overview/index.html" TargetMode="External"/><Relationship Id="rId2" Type="http://schemas.openxmlformats.org/officeDocument/2006/relationships/hyperlink" Target="http://diagramcenter.org/table-of-contents-2.html" TargetMode="External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850" y="2420888"/>
            <a:ext cx="8496300" cy="17526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GB" sz="2800" dirty="0" smtClean="0">
                <a:solidFill>
                  <a:schemeClr val="tx1"/>
                </a:solidFill>
              </a:rPr>
              <a:t>Abi James, </a:t>
            </a:r>
            <a:r>
              <a:rPr lang="en-GB" sz="2800" dirty="0" smtClean="0">
                <a:solidFill>
                  <a:schemeClr val="tx1"/>
                </a:solidFill>
                <a:hlinkClick r:id="rId2"/>
              </a:rPr>
              <a:t>a.james@soton.ac.uk</a:t>
            </a:r>
            <a:endParaRPr lang="en-GB" sz="2800" dirty="0">
              <a:solidFill>
                <a:schemeClr val="tx1"/>
              </a:solidFill>
            </a:endParaRPr>
          </a:p>
          <a:p>
            <a:r>
              <a:rPr lang="en-GB" sz="2800" dirty="0" smtClean="0">
                <a:solidFill>
                  <a:schemeClr val="tx1"/>
                </a:solidFill>
              </a:rPr>
              <a:t>Visiting </a:t>
            </a:r>
            <a:r>
              <a:rPr lang="en-GB" sz="2800" dirty="0" smtClean="0">
                <a:solidFill>
                  <a:schemeClr val="tx1"/>
                </a:solidFill>
              </a:rPr>
              <a:t>Research Fellow, University of Southampton</a:t>
            </a:r>
          </a:p>
          <a:p>
            <a:pPr>
              <a:spcAft>
                <a:spcPts val="0"/>
              </a:spcAft>
            </a:pPr>
            <a:r>
              <a:rPr lang="en-GB" sz="2800" dirty="0" smtClean="0">
                <a:solidFill>
                  <a:schemeClr val="tx1"/>
                </a:solidFill>
              </a:rPr>
              <a:t>Ron </a:t>
            </a:r>
            <a:r>
              <a:rPr lang="en-GB" sz="2800" dirty="0">
                <a:solidFill>
                  <a:schemeClr val="tx1"/>
                </a:solidFill>
              </a:rPr>
              <a:t>Stewart </a:t>
            </a:r>
            <a:r>
              <a:rPr lang="en-GB" sz="2800" dirty="0" smtClean="0">
                <a:solidFill>
                  <a:schemeClr val="tx1"/>
                </a:solidFill>
                <a:hlinkClick r:id="rId3"/>
              </a:rPr>
              <a:t>ron@altformatsolutions.com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endParaRPr lang="en-GB" sz="2800" dirty="0" smtClean="0">
              <a:solidFill>
                <a:schemeClr val="tx1"/>
              </a:solidFill>
            </a:endParaRPr>
          </a:p>
          <a:p>
            <a:r>
              <a:rPr lang="en-GB" sz="2800" dirty="0" smtClean="0">
                <a:solidFill>
                  <a:schemeClr val="tx1"/>
                </a:solidFill>
              </a:rPr>
              <a:t>Managing </a:t>
            </a:r>
            <a:r>
              <a:rPr lang="en-GB" sz="2800" dirty="0" smtClean="0">
                <a:solidFill>
                  <a:schemeClr val="tx1"/>
                </a:solidFill>
              </a:rPr>
              <a:t>Consultant, </a:t>
            </a:r>
            <a:r>
              <a:rPr lang="en-GB" sz="2800" dirty="0" err="1" smtClean="0">
                <a:solidFill>
                  <a:schemeClr val="tx1"/>
                </a:solidFill>
              </a:rPr>
              <a:t>Altformats</a:t>
            </a:r>
            <a:r>
              <a:rPr lang="en-GB" sz="2800" dirty="0" smtClean="0">
                <a:solidFill>
                  <a:schemeClr val="tx1"/>
                </a:solidFill>
              </a:rPr>
              <a:t> Solutions</a:t>
            </a:r>
          </a:p>
          <a:p>
            <a:pPr>
              <a:spcAft>
                <a:spcPts val="0"/>
              </a:spcAft>
            </a:pPr>
            <a:r>
              <a:rPr lang="en-GB" sz="2800" dirty="0" smtClean="0">
                <a:solidFill>
                  <a:schemeClr val="tx1"/>
                </a:solidFill>
              </a:rPr>
              <a:t>Teresa Haven, </a:t>
            </a:r>
            <a:r>
              <a:rPr lang="en-GB" sz="2800" dirty="0" smtClean="0">
                <a:solidFill>
                  <a:schemeClr val="tx1"/>
                </a:solidFill>
                <a:hlinkClick r:id="rId4"/>
              </a:rPr>
              <a:t>Teresa.Haven@nau.edu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endParaRPr lang="en-GB" sz="2800" dirty="0">
              <a:solidFill>
                <a:schemeClr val="tx1"/>
              </a:solidFill>
            </a:endParaRPr>
          </a:p>
          <a:p>
            <a:r>
              <a:rPr lang="en-GB" sz="2800" dirty="0" smtClean="0">
                <a:solidFill>
                  <a:schemeClr val="tx1"/>
                </a:solidFill>
              </a:rPr>
              <a:t>Accessibility </a:t>
            </a:r>
            <a:r>
              <a:rPr lang="en-GB" sz="2800" dirty="0" smtClean="0">
                <a:solidFill>
                  <a:schemeClr val="tx1"/>
                </a:solidFill>
              </a:rPr>
              <a:t>Analyst, Northern Arizona University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850" y="404664"/>
            <a:ext cx="8496300" cy="2160587"/>
          </a:xfrm>
        </p:spPr>
        <p:txBody>
          <a:bodyPr/>
          <a:lstStyle/>
          <a:p>
            <a:r>
              <a:rPr lang="en-GB" sz="4800" dirty="0">
                <a:solidFill>
                  <a:schemeClr val="tx1"/>
                </a:solidFill>
              </a:rPr>
              <a:t>Solutions for using STEM based curricular </a:t>
            </a:r>
            <a:r>
              <a:rPr lang="en-GB" sz="4800" dirty="0" smtClean="0">
                <a:solidFill>
                  <a:schemeClr val="tx1"/>
                </a:solidFill>
              </a:rPr>
              <a:t>materials</a:t>
            </a:r>
            <a:endParaRPr lang="en-GB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193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who needs accessible math?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What A.T. do we need to support?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9778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496300" cy="41148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“ A student is </a:t>
            </a:r>
            <a:r>
              <a:rPr lang="en-GB" dirty="0"/>
              <a:t>struggling with dealing with the </a:t>
            </a:r>
            <a:r>
              <a:rPr lang="en-GB" dirty="0" smtClean="0"/>
              <a:t>spreadsheet </a:t>
            </a:r>
            <a:r>
              <a:rPr lang="en-GB" dirty="0"/>
              <a:t>of numbers as she has narrow </a:t>
            </a:r>
            <a:r>
              <a:rPr lang="en-GB" dirty="0" smtClean="0"/>
              <a:t>vision. So </a:t>
            </a:r>
            <a:r>
              <a:rPr lang="en-GB" dirty="0"/>
              <a:t>she can see selected bits - but makes it a challenge seeing the big picture and </a:t>
            </a:r>
            <a:r>
              <a:rPr lang="en-GB" dirty="0" smtClean="0"/>
              <a:t>trends”</a:t>
            </a:r>
          </a:p>
          <a:p>
            <a:pPr marL="0" indent="0">
              <a:buNone/>
            </a:pPr>
            <a:r>
              <a:rPr lang="en-GB" dirty="0" smtClean="0"/>
              <a:t>“When I’m doing maths problems I make careless errors and can’t spot them. So x</a:t>
            </a:r>
            <a:r>
              <a:rPr lang="en-GB" baseline="30000" dirty="0" smtClean="0"/>
              <a:t>2 </a:t>
            </a:r>
            <a:r>
              <a:rPr lang="en-GB" dirty="0" smtClean="0"/>
              <a:t>becomes 2x when I turn the page. If I cross things out I don’t know if its part of solving the equation or my workings”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04664"/>
            <a:ext cx="6624414" cy="649288"/>
          </a:xfrm>
        </p:spPr>
        <p:txBody>
          <a:bodyPr/>
          <a:lstStyle/>
          <a:p>
            <a:r>
              <a:rPr lang="en-GB" dirty="0" smtClean="0"/>
              <a:t>The challenge…. Not just screen reading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3576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628800"/>
                <a:ext cx="8168902" cy="468052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Maths is a 2-dimensional notation. Location of a symbol affects its meaning</a:t>
                </a:r>
              </a:p>
              <a:p>
                <a:pPr marL="0" indent="0">
                  <a:buNone/>
                </a:pP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a:rPr lang="pt-BR" sz="320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t-BR" sz="32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320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pt-BR" sz="320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320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pt-BR" sz="320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t-BR" sz="3200" i="1" smtClean="0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pt-BR" sz="320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pt-BR" sz="3200" i="1" smtClean="0">
                            <a:latin typeface="Cambria Math"/>
                          </a:rPr>
                          <m:t>𝑛</m:t>
                        </m:r>
                        <m:r>
                          <a:rPr lang="pt-BR" sz="320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pt-BR" sz="3200" i="1" smtClean="0">
                            <a:latin typeface="Cambria Math"/>
                          </a:rPr>
                          <m:t>∞</m:t>
                        </m:r>
                      </m:sup>
                      <m:e>
                        <m:d>
                          <m:dPr>
                            <m:ctrlPr>
                              <a:rPr lang="pt-BR" sz="320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32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320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BR" sz="320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pt-BR" sz="320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t-BR" sz="3200" i="0" smtClean="0"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pt-BR" sz="32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320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pt-BR" sz="3200" i="1" smtClean="0">
                                        <a:latin typeface="Cambria Math"/>
                                      </a:rPr>
                                      <m:t>𝜋</m:t>
                                    </m:r>
                                    <m:r>
                                      <a:rPr lang="pt-BR" sz="320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pt-BR" sz="3200" i="1" smtClean="0">
                                        <a:latin typeface="Cambria Math"/>
                                      </a:rPr>
                                      <m:t>𝐿</m:t>
                                    </m:r>
                                  </m:den>
                                </m:f>
                              </m:e>
                            </m:func>
                            <m:r>
                              <a:rPr lang="pt-BR" sz="320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32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320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pt-BR" sz="320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pt-BR" sz="320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t-BR" sz="3200" i="0" smtClean="0"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pt-BR" sz="32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320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pt-BR" sz="3200" i="1" smtClean="0">
                                        <a:latin typeface="Cambria Math"/>
                                      </a:rPr>
                                      <m:t>𝜋</m:t>
                                    </m:r>
                                    <m:r>
                                      <a:rPr lang="pt-BR" sz="320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pt-BR" sz="3200" i="1" smtClean="0">
                                        <a:latin typeface="Cambria Math"/>
                                      </a:rPr>
                                      <m:t>𝐿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</m:e>
                    </m:nary>
                  </m:oMath>
                </a14:m>
                <a:endParaRPr lang="en-GB" dirty="0" smtClean="0"/>
              </a:p>
              <a:p>
                <a:pPr marL="0" indent="0" algn="r">
                  <a:buNone/>
                </a:pPr>
                <a:r>
                  <a:rPr lang="en-GB" dirty="0" smtClean="0"/>
                  <a:t>Fourier Series equation</a:t>
                </a:r>
              </a:p>
              <a:p>
                <a:pPr marL="0" indent="0">
                  <a:buNone/>
                </a:pPr>
                <a:r>
                  <a:rPr lang="en-GB" b="1" dirty="0" smtClean="0"/>
                  <a:t>2 dimensional language when reading, </a:t>
                </a:r>
              </a:p>
              <a:p>
                <a:pPr marL="0" indent="0">
                  <a:buNone/>
                </a:pPr>
                <a:r>
                  <a:rPr lang="en-GB" b="1" dirty="0" smtClean="0"/>
                  <a:t>3 dimensional when writing</a:t>
                </a: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628800"/>
                <a:ext cx="8168902" cy="4680520"/>
              </a:xfrm>
              <a:blipFill rotWithShape="1">
                <a:blip r:embed="rId3"/>
                <a:stretch>
                  <a:fillRect l="-2239" t="-1042" r="-1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60648"/>
            <a:ext cx="6192366" cy="79208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difference between maths &amp;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847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2" y="1412776"/>
            <a:ext cx="8496300" cy="447484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GB" sz="2600" dirty="0" smtClean="0"/>
              <a:t>Symbols in maths can mean different things: 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GB" sz="2600" dirty="0" smtClean="0"/>
              <a:t>[</a:t>
            </a:r>
            <a:r>
              <a:rPr lang="en-GB" sz="2600" b="1" dirty="0"/>
              <a:t>AB</a:t>
            </a:r>
            <a:r>
              <a:rPr lang="en-GB" sz="2600" dirty="0"/>
              <a:t>]</a:t>
            </a:r>
            <a:r>
              <a:rPr lang="en-GB" sz="2600" baseline="30000" dirty="0"/>
              <a:t>-1 </a:t>
            </a:r>
            <a:endParaRPr lang="en-GB" sz="2600" dirty="0" smtClean="0"/>
          </a:p>
          <a:p>
            <a:pPr marL="0" indent="0">
              <a:buNone/>
            </a:pPr>
            <a:r>
              <a:rPr lang="en-GB" sz="2600" dirty="0" smtClean="0"/>
              <a:t>Could be read as:</a:t>
            </a:r>
          </a:p>
          <a:p>
            <a:pPr marL="0" indent="0">
              <a:buNone/>
            </a:pPr>
            <a:r>
              <a:rPr lang="en-GB" sz="2600" dirty="0" smtClean="0"/>
              <a:t>“left parenthesis, boldface capital a, boldface capital b, right parenthesis, superscript minus one”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GB" sz="2600" dirty="0" smtClean="0"/>
              <a:t>OR</a:t>
            </a:r>
          </a:p>
          <a:p>
            <a:pPr marL="0" indent="0">
              <a:buNone/>
            </a:pPr>
            <a:r>
              <a:rPr lang="en-GB" sz="2600" dirty="0" smtClean="0"/>
              <a:t>“inverse of the matrix product, boldface capital a, boldface capital b”</a:t>
            </a:r>
          </a:p>
          <a:p>
            <a:pPr marL="0" indent="0">
              <a:buNone/>
            </a:pPr>
            <a:endParaRPr lang="en-GB" sz="2600" dirty="0" smtClean="0"/>
          </a:p>
          <a:p>
            <a:pPr marL="0" indent="0">
              <a:buNone/>
            </a:pPr>
            <a:endParaRPr lang="en-GB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60648"/>
            <a:ext cx="6120358" cy="64874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Talking Maths: difference between math &amp;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14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4162" y="2050504"/>
                <a:ext cx="8496300" cy="4258816"/>
              </a:xfrm>
            </p:spPr>
            <p:txBody>
              <a:bodyPr/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GB" sz="2600" dirty="0" smtClean="0"/>
                  <a:t>Maths when read aloud can mean different things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GB" sz="2600" dirty="0" smtClean="0"/>
                  <a:t>Example 1: “a plus b over 2”: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𝑎</m:t>
                    </m:r>
                    <m:r>
                      <a:rPr lang="en-GB" sz="28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GB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GB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800" dirty="0" smtClean="0"/>
                  <a:t>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latin typeface="Cambria Math"/>
                          </a:rPr>
                          <m:t>𝑎</m:t>
                        </m:r>
                        <m:r>
                          <a:rPr lang="en-GB" sz="2800" b="0" i="1" dirty="0" smtClean="0">
                            <a:latin typeface="Cambria Math"/>
                          </a:rPr>
                          <m:t>+</m:t>
                        </m:r>
                        <m:r>
                          <a:rPr lang="en-GB" sz="2800" b="0" i="1" dirty="0" smtClean="0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GB" sz="2800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GB" sz="2600" dirty="0" smtClean="0"/>
              </a:p>
              <a:p>
                <a:pPr marL="0" indent="0">
                  <a:buNone/>
                </a:pPr>
                <a:r>
                  <a:rPr lang="en-GB" sz="2600" dirty="0" smtClean="0"/>
                  <a:t>Example 2: “2 plus 4 minus 3”: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600" b="0" i="1" smtClean="0">
                          <a:latin typeface="Cambria Math"/>
                        </a:rPr>
                        <m:t>2+4−3</m:t>
                      </m:r>
                    </m:oMath>
                  </m:oMathPara>
                </a14:m>
                <a:endParaRPr lang="en-GB" sz="26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600" b="0" i="1" smtClean="0">
                          <a:latin typeface="Cambria Math"/>
                        </a:rPr>
                        <m:t>2+(4−3)</m:t>
                      </m:r>
                    </m:oMath>
                  </m:oMathPara>
                </a14:m>
                <a:endParaRPr lang="en-GB" sz="2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4162" y="2050504"/>
                <a:ext cx="8496300" cy="4258816"/>
              </a:xfrm>
              <a:blipFill rotWithShape="1">
                <a:blip r:embed="rId3"/>
                <a:stretch>
                  <a:fillRect l="-2369" t="-12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976664" cy="648742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Math: non-linear </a:t>
            </a:r>
            <a:r>
              <a:rPr lang="en-GB" sz="3600" dirty="0"/>
              <a:t>representation </a:t>
            </a:r>
            <a:r>
              <a:rPr lang="en-GB" sz="3600" dirty="0" smtClean="0"/>
              <a:t>&amp; ambiguity</a:t>
            </a:r>
            <a:br>
              <a:rPr lang="en-GB" sz="3600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9969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850" y="1052736"/>
                <a:ext cx="8640638" cy="504056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GB" b="1" dirty="0" smtClean="0"/>
                  <a:t>Example 1:      </a:t>
                </a:r>
                <a:r>
                  <a:rPr lang="en-GB" dirty="0" smtClean="0"/>
                  <a:t>“a plus b over 2”   /   “a plus b all over 2”</a:t>
                </a:r>
              </a:p>
              <a:p>
                <a:pPr marL="0" indent="0" algn="ctr"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𝑎</m:t>
                    </m:r>
                    <m:r>
                      <a:rPr lang="en-GB" sz="28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GB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GB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800" dirty="0" smtClean="0"/>
                  <a:t>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latin typeface="Cambria Math"/>
                          </a:rPr>
                          <m:t>𝑎</m:t>
                        </m:r>
                        <m:r>
                          <a:rPr lang="en-GB" sz="2800" b="0" i="1" dirty="0" smtClean="0">
                            <a:latin typeface="Cambria Math"/>
                          </a:rPr>
                          <m:t>+</m:t>
                        </m:r>
                        <m:r>
                          <a:rPr lang="en-GB" sz="2800" b="0" i="1" dirty="0" smtClean="0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GB" sz="2800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GB" sz="2800" b="0" dirty="0" smtClean="0"/>
              </a:p>
              <a:p>
                <a:pPr marL="0" indent="0">
                  <a:spcAft>
                    <a:spcPts val="600"/>
                  </a:spcAft>
                  <a:buNone/>
                </a:pPr>
                <a:endParaRPr lang="en-GB" dirty="0" smtClean="0"/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GB" dirty="0" smtClean="0"/>
                  <a:t>Accurate but verbose alternatives 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:endParaRPr lang="en-GB" sz="2000" dirty="0" smtClean="0"/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en-GB" sz="2000" dirty="0" smtClean="0"/>
                  <a:t>“</a:t>
                </a:r>
                <a:r>
                  <a:rPr lang="en-GB" sz="2200" dirty="0" smtClean="0"/>
                  <a:t>a plus open fraction b over 2 close fraction” </a:t>
                </a:r>
                <a:endParaRPr lang="en-GB" sz="2200" i="1" dirty="0" smtClean="0">
                  <a:latin typeface="Cambria Math"/>
                </a:endParaRPr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i="1">
                          <a:latin typeface="Cambria Math"/>
                        </a:rPr>
                        <m:t>𝑎</m:t>
                      </m:r>
                      <m:r>
                        <a:rPr lang="en-GB" sz="22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200" i="1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GB" sz="22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200" dirty="0" smtClean="0"/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en-GB" sz="2200" dirty="0" smtClean="0"/>
                  <a:t>“</a:t>
                </a:r>
                <a:r>
                  <a:rPr lang="en-GB" sz="2200" dirty="0"/>
                  <a:t>open </a:t>
                </a:r>
                <a:r>
                  <a:rPr lang="en-GB" sz="2200" dirty="0" smtClean="0"/>
                  <a:t>fraction, </a:t>
                </a:r>
                <a:r>
                  <a:rPr lang="en-GB" sz="2200" dirty="0"/>
                  <a:t>open </a:t>
                </a:r>
                <a:r>
                  <a:rPr lang="en-GB" sz="2200" dirty="0" smtClean="0"/>
                  <a:t>parenthesis, a </a:t>
                </a:r>
                <a:r>
                  <a:rPr lang="en-GB" sz="2200" dirty="0"/>
                  <a:t>plus </a:t>
                </a:r>
                <a:r>
                  <a:rPr lang="en-GB" sz="2200" dirty="0" smtClean="0"/>
                  <a:t>b, </a:t>
                </a:r>
                <a:r>
                  <a:rPr lang="en-GB" sz="2200" dirty="0"/>
                  <a:t>close </a:t>
                </a:r>
                <a:r>
                  <a:rPr lang="en-GB" sz="2200" dirty="0" smtClean="0"/>
                  <a:t>parenthesis, over 2, </a:t>
                </a:r>
                <a:r>
                  <a:rPr lang="en-GB" sz="2200" dirty="0"/>
                  <a:t>close fraction” </a:t>
                </a:r>
                <a:endParaRPr lang="en-GB" sz="2200" dirty="0" smtClean="0"/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200" b="0" i="1" dirty="0" smtClean="0">
                              <a:latin typeface="Cambria Math"/>
                            </a:rPr>
                            <m:t>(</m:t>
                          </m:r>
                          <m:r>
                            <a:rPr lang="en-GB" sz="2200" i="1" dirty="0">
                              <a:latin typeface="Cambria Math"/>
                            </a:rPr>
                            <m:t>𝑎</m:t>
                          </m:r>
                          <m:r>
                            <a:rPr lang="en-GB" sz="2200" i="1" dirty="0" smtClean="0">
                              <a:latin typeface="Cambria Math"/>
                            </a:rPr>
                            <m:t>+</m:t>
                          </m:r>
                          <m:r>
                            <a:rPr lang="en-GB" sz="2200" i="1" dirty="0" smtClean="0">
                              <a:latin typeface="Cambria Math"/>
                            </a:rPr>
                            <m:t>𝑏</m:t>
                          </m:r>
                          <m:r>
                            <a:rPr lang="en-GB" sz="2200" b="0" i="1" dirty="0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GB" sz="2200" i="1" dirty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2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850" y="1052736"/>
                <a:ext cx="8640638" cy="5040560"/>
              </a:xfrm>
              <a:blipFill rotWithShape="1">
                <a:blip r:embed="rId3"/>
                <a:stretch>
                  <a:fillRect l="-1904" t="-605" r="-9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552406" cy="649288"/>
          </a:xfrm>
        </p:spPr>
        <p:txBody>
          <a:bodyPr>
            <a:normAutofit/>
          </a:bodyPr>
          <a:lstStyle/>
          <a:p>
            <a:r>
              <a:rPr lang="en-GB" dirty="0" smtClean="0"/>
              <a:t>Accurate reading of maths: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053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4489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If </a:t>
            </a:r>
            <a:r>
              <a:rPr lang="en-GB" dirty="0" smtClean="0"/>
              <a:t>possible to </a:t>
            </a:r>
            <a:r>
              <a:rPr lang="en-GB" b="1" dirty="0"/>
              <a:t>drill down </a:t>
            </a:r>
            <a:r>
              <a:rPr lang="en-GB" dirty="0"/>
              <a:t>into the semantics of an equation </a:t>
            </a:r>
            <a:r>
              <a:rPr lang="en-GB" dirty="0" smtClean="0"/>
              <a:t>then </a:t>
            </a:r>
          </a:p>
          <a:p>
            <a:r>
              <a:rPr lang="en-GB" dirty="0" smtClean="0"/>
              <a:t>Audio </a:t>
            </a:r>
            <a:r>
              <a:rPr lang="en-GB" dirty="0"/>
              <a:t>representation of the notation may be more valuable &amp; put less strain on their working memory </a:t>
            </a:r>
            <a:r>
              <a:rPr lang="en-GB" dirty="0" smtClean="0"/>
              <a:t>capacity</a:t>
            </a:r>
          </a:p>
          <a:p>
            <a:r>
              <a:rPr lang="en-GB" dirty="0" smtClean="0"/>
              <a:t>However</a:t>
            </a:r>
            <a:r>
              <a:rPr lang="en-GB" dirty="0"/>
              <a:t>, </a:t>
            </a:r>
            <a:r>
              <a:rPr lang="en-GB" dirty="0" smtClean="0"/>
              <a:t>mathematical semantics may have consistent notation but not a consistent vocabulary.</a:t>
            </a:r>
          </a:p>
          <a:p>
            <a:r>
              <a:rPr lang="en-GB" dirty="0" smtClean="0"/>
              <a:t>Need to consider context and localisation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88640"/>
            <a:ext cx="7116856" cy="649288"/>
          </a:xfrm>
        </p:spPr>
        <p:txBody>
          <a:bodyPr>
            <a:normAutofit/>
          </a:bodyPr>
          <a:lstStyle/>
          <a:p>
            <a:r>
              <a:rPr lang="en-GB" dirty="0"/>
              <a:t>Mathematical semantics</a:t>
            </a:r>
          </a:p>
        </p:txBody>
      </p:sp>
    </p:spTree>
    <p:extLst>
      <p:ext uri="{BB962C8B-B14F-4D97-AF65-F5344CB8AC3E}">
        <p14:creationId xmlns:p14="http://schemas.microsoft.com/office/powerpoint/2010/main" val="361068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916832"/>
                <a:ext cx="8496300" cy="432048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Calculate 300,000 + 56</a:t>
                </a:r>
              </a:p>
              <a:p>
                <a:pPr marL="0" indent="0">
                  <a:buNone/>
                </a:pPr>
                <a:r>
                  <a:rPr lang="en-GB" dirty="0" smtClean="0"/>
                  <a:t>Calculate 300.000 +56</a:t>
                </a:r>
              </a:p>
              <a:p>
                <a:pPr marL="0" indent="0">
                  <a:buNone/>
                </a:pPr>
                <a:r>
                  <a:rPr lang="en-GB" dirty="0" smtClean="0"/>
                  <a:t>Calculate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300 000+56</m:t>
                    </m:r>
                  </m:oMath>
                </a14:m>
                <a:r>
                  <a:rPr lang="en-GB" sz="2800" dirty="0" smtClean="0"/>
                  <a:t> </a:t>
                </a:r>
              </a:p>
              <a:p>
                <a:pPr marL="0" indent="0">
                  <a:buNone/>
                </a:pPr>
                <a:r>
                  <a:rPr lang="en-GB" dirty="0"/>
                  <a:t>Calculate </a:t>
                </a:r>
                <a:r>
                  <a:rPr lang="en-GB" dirty="0" smtClean="0"/>
                  <a:t>300 000 125 +56</a:t>
                </a:r>
              </a:p>
              <a:p>
                <a:pPr marL="0" indent="0">
                  <a:buNone/>
                </a:pPr>
                <a:r>
                  <a:rPr lang="en-GB" b="1" dirty="0" smtClean="0"/>
                  <a:t>Mathematics is not universally the same!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916832"/>
                <a:ext cx="8496300" cy="4320480"/>
              </a:xfrm>
              <a:blipFill rotWithShape="1">
                <a:blip r:embed="rId2"/>
                <a:stretch>
                  <a:fillRect l="-2152" t="-1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Context and localisation example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937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descr="M is a subset of N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121275"/>
              </p:ext>
            </p:extLst>
          </p:nvPr>
        </p:nvGraphicFramePr>
        <p:xfrm>
          <a:off x="755576" y="4706342"/>
          <a:ext cx="122396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3" imgW="482400" imgH="177480" progId="Equation.DSMT4">
                  <p:embed/>
                </p:oleObj>
              </mc:Choice>
              <mc:Fallback>
                <p:oleObj name="Equation" r:id="rId3" imgW="4824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706342"/>
                        <a:ext cx="122396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Most STEM materials will contain symbols and numbers within the text.</a:t>
                </a:r>
              </a:p>
              <a:p>
                <a:r>
                  <a:rPr lang="en-GB" dirty="0" smtClean="0"/>
                  <a:t>A.T. voices and tools may not read these or worse get the context wrong</a:t>
                </a:r>
              </a:p>
              <a:p>
                <a:pPr marL="457200" lvl="1" indent="0">
                  <a:buNone/>
                </a:pPr>
                <a:r>
                  <a:rPr lang="en-GB" dirty="0">
                    <a:ea typeface="Cambria Math"/>
                  </a:rPr>
                  <a:t>a &lt;  2		“a is </a:t>
                </a:r>
                <a:r>
                  <a:rPr lang="en-GB" dirty="0" smtClean="0">
                    <a:ea typeface="Cambria Math"/>
                  </a:rPr>
                  <a:t>less than </a:t>
                </a:r>
                <a:r>
                  <a:rPr lang="en-GB" dirty="0">
                    <a:ea typeface="Cambria Math"/>
                  </a:rPr>
                  <a:t>2”</a:t>
                </a:r>
                <a:endParaRPr lang="en-GB" dirty="0">
                  <a:latin typeface="Cambria Math"/>
                  <a:ea typeface="Cambria Math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>
                        <a:latin typeface="Cambria Math"/>
                        <a:ea typeface="Cambria Math"/>
                      </a:rPr>
                      <m:t>a</m:t>
                    </m:r>
                    <m:r>
                      <a:rPr lang="en-GB" sz="2800" i="1">
                        <a:latin typeface="Cambria Math"/>
                        <a:ea typeface="Cambria Math"/>
                      </a:rPr>
                      <m:t>≤2</m:t>
                    </m:r>
                  </m:oMath>
                </a14:m>
                <a:r>
                  <a:rPr lang="en-GB" dirty="0"/>
                  <a:t>		“a is </a:t>
                </a:r>
                <a:r>
                  <a:rPr lang="en-GB" dirty="0" smtClean="0"/>
                  <a:t>less than </a:t>
                </a:r>
                <a:r>
                  <a:rPr lang="en-GB" dirty="0"/>
                  <a:t>or equal to 2”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en-GB" dirty="0"/>
                  <a:t>			“M is a subset of N”</a:t>
                </a:r>
                <a:r>
                  <a:rPr lang="en-GB" sz="3600" dirty="0"/>
                  <a:t> </a:t>
                </a:r>
                <a:endParaRPr lang="en-GB" sz="3600" dirty="0" smtClean="0"/>
              </a:p>
              <a:p>
                <a:pPr marL="0" indent="0">
                  <a:spcAft>
                    <a:spcPts val="600"/>
                  </a:spcAft>
                  <a:buNone/>
                </a:pPr>
                <a:endParaRPr lang="en-GB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5"/>
                <a:stretch>
                  <a:fillRect l="-2152" t="-1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Then there are symbols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320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511616"/>
            <a:ext cx="8496300" cy="4176464"/>
          </a:xfrm>
        </p:spPr>
        <p:txBody>
          <a:bodyPr>
            <a:noAutofit/>
          </a:bodyPr>
          <a:lstStyle/>
          <a:p>
            <a:r>
              <a:rPr lang="en-GB" sz="2800" dirty="0" smtClean="0"/>
              <a:t>WCAG “</a:t>
            </a:r>
            <a:r>
              <a:rPr lang="en-GB" sz="2800" dirty="0"/>
              <a:t>5.7 </a:t>
            </a:r>
            <a:r>
              <a:rPr lang="en-GB" sz="2800" dirty="0" err="1"/>
              <a:t>Markup</a:t>
            </a:r>
            <a:r>
              <a:rPr lang="en-GB" sz="2800" dirty="0"/>
              <a:t> and style sheets rather than </a:t>
            </a:r>
            <a:r>
              <a:rPr lang="en-GB" sz="2800" dirty="0" smtClean="0"/>
              <a:t>images”</a:t>
            </a:r>
          </a:p>
          <a:p>
            <a:r>
              <a:rPr lang="en-GB" sz="2800" dirty="0" smtClean="0"/>
              <a:t>WCAG-COGA cognitive working group covering maths difficulties</a:t>
            </a:r>
          </a:p>
          <a:p>
            <a:r>
              <a:rPr lang="en-GB" sz="2800" dirty="0" smtClean="0"/>
              <a:t>HTML5 &amp; ePub3 using MathML</a:t>
            </a:r>
          </a:p>
          <a:p>
            <a:r>
              <a:rPr lang="en-GB" sz="2800" dirty="0" smtClean="0"/>
              <a:t>Guidelines on images </a:t>
            </a:r>
            <a:r>
              <a:rPr lang="en-GB" sz="2800" dirty="0" err="1" smtClean="0"/>
              <a:t>e.g</a:t>
            </a:r>
            <a:r>
              <a:rPr lang="en-GB" sz="2800" dirty="0" smtClean="0"/>
              <a:t> </a:t>
            </a:r>
            <a:r>
              <a:rPr lang="en-GB" dirty="0">
                <a:hlinkClick r:id="rId2"/>
              </a:rPr>
              <a:t>Diagram Centre Image Description Guidelines </a:t>
            </a:r>
            <a:r>
              <a:rPr lang="en-GB" dirty="0" smtClean="0">
                <a:hlinkClick r:id="rId2"/>
              </a:rPr>
              <a:t>2015</a:t>
            </a:r>
            <a:endParaRPr lang="en-GB" dirty="0" smtClean="0"/>
          </a:p>
          <a:p>
            <a:r>
              <a:rPr lang="en-GB" sz="2800" dirty="0" smtClean="0"/>
              <a:t>Guidelines on converting LaTeX to accessible formats </a:t>
            </a:r>
            <a:r>
              <a:rPr lang="en-GB" sz="2800" dirty="0">
                <a:hlinkClick r:id="rId3"/>
              </a:rPr>
              <a:t>University of Bath process</a:t>
            </a:r>
            <a:r>
              <a:rPr lang="en-GB" sz="2800" dirty="0"/>
              <a:t> </a:t>
            </a:r>
          </a:p>
          <a:p>
            <a:endParaRPr lang="en-GB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022" y="109452"/>
            <a:ext cx="6408026" cy="649288"/>
          </a:xfrm>
        </p:spPr>
        <p:txBody>
          <a:bodyPr/>
          <a:lstStyle/>
          <a:p>
            <a:r>
              <a:rPr lang="en-GB" sz="3200" b="0" dirty="0" smtClean="0"/>
              <a:t>STEM Standards &amp; Guidelines: What should we be doing?</a:t>
            </a:r>
            <a:endParaRPr lang="en-GB" sz="3200" b="0" dirty="0"/>
          </a:p>
        </p:txBody>
      </p:sp>
    </p:spTree>
    <p:extLst>
      <p:ext uri="{BB962C8B-B14F-4D97-AF65-F5344CB8AC3E}">
        <p14:creationId xmlns:p14="http://schemas.microsoft.com/office/powerpoint/2010/main" val="1082733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Current Campus situation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You and Math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Standards and Guidelines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Coffee!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A.T Solutions for support STEM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Creating Accessible STEM</a:t>
            </a:r>
            <a:endParaRPr lang="en-GB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101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556792"/>
            <a:ext cx="8496300" cy="4320480"/>
          </a:xfrm>
        </p:spPr>
        <p:txBody>
          <a:bodyPr/>
          <a:lstStyle/>
          <a:p>
            <a:r>
              <a:rPr lang="en-GB" sz="2800" dirty="0" smtClean="0"/>
              <a:t>Standards to test against?</a:t>
            </a:r>
          </a:p>
          <a:p>
            <a:r>
              <a:rPr lang="en-GB" sz="2800" dirty="0" smtClean="0"/>
              <a:t>Techniques for accessibility solutions?</a:t>
            </a:r>
          </a:p>
          <a:p>
            <a:r>
              <a:rPr lang="en-GB" sz="2800" dirty="0" smtClean="0"/>
              <a:t>Assistive tools to test with?</a:t>
            </a:r>
            <a:endParaRPr lang="en-GB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can we make STEM accessible without…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0527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eft-Right Arrow 26" descr="arrow"/>
          <p:cNvSpPr/>
          <p:nvPr/>
        </p:nvSpPr>
        <p:spPr>
          <a:xfrm>
            <a:off x="5425752" y="4068553"/>
            <a:ext cx="2311386" cy="574158"/>
          </a:xfrm>
          <a:prstGeom prst="leftRightArrow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5243474" y="4751474"/>
            <a:ext cx="26990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Technical </a:t>
            </a:r>
          </a:p>
          <a:p>
            <a:pPr algn="ctr"/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Standards</a:t>
            </a: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Left-Right Arrow 28" descr="arrow"/>
          <p:cNvSpPr/>
          <p:nvPr/>
        </p:nvSpPr>
        <p:spPr>
          <a:xfrm>
            <a:off x="3712111" y="1945586"/>
            <a:ext cx="2311386" cy="574158"/>
          </a:xfrm>
          <a:prstGeom prst="leftRightArrow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33533" y="1041233"/>
            <a:ext cx="20217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Content </a:t>
            </a:r>
          </a:p>
          <a:p>
            <a:pPr algn="ctr"/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Standards</a:t>
            </a: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Right Arrow 23" descr="arrow"/>
          <p:cNvSpPr/>
          <p:nvPr/>
        </p:nvSpPr>
        <p:spPr>
          <a:xfrm>
            <a:off x="1531088" y="5522990"/>
            <a:ext cx="2817627" cy="637939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1680550" y="4749209"/>
            <a:ext cx="20217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Encoding </a:t>
            </a:r>
          </a:p>
          <a:p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Standards</a:t>
            </a: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" name="Group 2" descr="Graphic of a key showing how Content, Type-set,viewer and assistive technology all need to fit together. Encoding standards ensure that the content can be type-set corrently. Content standards ensure that viewer tools can render the content, technical standards ensure assistive technology can access the content within the viewer application."/>
          <p:cNvGrpSpPr/>
          <p:nvPr/>
        </p:nvGrpSpPr>
        <p:grpSpPr>
          <a:xfrm>
            <a:off x="838454" y="1852935"/>
            <a:ext cx="8073919" cy="2883434"/>
            <a:chOff x="838454" y="1852935"/>
            <a:chExt cx="8073919" cy="2883434"/>
          </a:xfrm>
        </p:grpSpPr>
        <p:sp>
          <p:nvSpPr>
            <p:cNvPr id="6" name="orange key puzzle piece" descr="content"/>
            <p:cNvSpPr>
              <a:spLocks/>
            </p:cNvSpPr>
            <p:nvPr/>
          </p:nvSpPr>
          <p:spPr bwMode="auto">
            <a:xfrm>
              <a:off x="838454" y="1864696"/>
              <a:ext cx="2126775" cy="2871673"/>
            </a:xfrm>
            <a:custGeom>
              <a:avLst/>
              <a:gdLst>
                <a:gd name="T0" fmla="*/ 540 w 647"/>
                <a:gd name="T1" fmla="*/ 509 h 973"/>
                <a:gd name="T2" fmla="*/ 593 w 647"/>
                <a:gd name="T3" fmla="*/ 540 h 973"/>
                <a:gd name="T4" fmla="*/ 647 w 647"/>
                <a:gd name="T5" fmla="*/ 486 h 973"/>
                <a:gd name="T6" fmla="*/ 593 w 647"/>
                <a:gd name="T7" fmla="*/ 433 h 973"/>
                <a:gd name="T8" fmla="*/ 540 w 647"/>
                <a:gd name="T9" fmla="*/ 463 h 973"/>
                <a:gd name="T10" fmla="*/ 523 w 647"/>
                <a:gd name="T11" fmla="*/ 425 h 973"/>
                <a:gd name="T12" fmla="*/ 523 w 647"/>
                <a:gd name="T13" fmla="*/ 1 h 973"/>
                <a:gd name="T14" fmla="*/ 487 w 647"/>
                <a:gd name="T15" fmla="*/ 0 h 973"/>
                <a:gd name="T16" fmla="*/ 0 w 647"/>
                <a:gd name="T17" fmla="*/ 486 h 973"/>
                <a:gd name="T18" fmla="*/ 487 w 647"/>
                <a:gd name="T19" fmla="*/ 973 h 973"/>
                <a:gd name="T20" fmla="*/ 523 w 647"/>
                <a:gd name="T21" fmla="*/ 972 h 973"/>
                <a:gd name="T22" fmla="*/ 523 w 647"/>
                <a:gd name="T23" fmla="*/ 548 h 973"/>
                <a:gd name="T24" fmla="*/ 540 w 647"/>
                <a:gd name="T25" fmla="*/ 509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7" h="973">
                  <a:moveTo>
                    <a:pt x="540" y="509"/>
                  </a:moveTo>
                  <a:cubicBezTo>
                    <a:pt x="557" y="509"/>
                    <a:pt x="555" y="540"/>
                    <a:pt x="593" y="540"/>
                  </a:cubicBezTo>
                  <a:cubicBezTo>
                    <a:pt x="623" y="540"/>
                    <a:pt x="647" y="516"/>
                    <a:pt x="647" y="486"/>
                  </a:cubicBezTo>
                  <a:cubicBezTo>
                    <a:pt x="647" y="457"/>
                    <a:pt x="623" y="433"/>
                    <a:pt x="593" y="433"/>
                  </a:cubicBezTo>
                  <a:cubicBezTo>
                    <a:pt x="555" y="433"/>
                    <a:pt x="557" y="463"/>
                    <a:pt x="540" y="463"/>
                  </a:cubicBezTo>
                  <a:cubicBezTo>
                    <a:pt x="521" y="463"/>
                    <a:pt x="523" y="425"/>
                    <a:pt x="523" y="425"/>
                  </a:cubicBezTo>
                  <a:cubicBezTo>
                    <a:pt x="523" y="1"/>
                    <a:pt x="523" y="1"/>
                    <a:pt x="523" y="1"/>
                  </a:cubicBezTo>
                  <a:cubicBezTo>
                    <a:pt x="511" y="0"/>
                    <a:pt x="499" y="0"/>
                    <a:pt x="487" y="0"/>
                  </a:cubicBezTo>
                  <a:cubicBezTo>
                    <a:pt x="218" y="0"/>
                    <a:pt x="0" y="218"/>
                    <a:pt x="0" y="486"/>
                  </a:cubicBezTo>
                  <a:cubicBezTo>
                    <a:pt x="0" y="755"/>
                    <a:pt x="218" y="973"/>
                    <a:pt x="487" y="973"/>
                  </a:cubicBezTo>
                  <a:cubicBezTo>
                    <a:pt x="499" y="973"/>
                    <a:pt x="511" y="973"/>
                    <a:pt x="523" y="972"/>
                  </a:cubicBezTo>
                  <a:cubicBezTo>
                    <a:pt x="523" y="548"/>
                    <a:pt x="523" y="548"/>
                    <a:pt x="523" y="548"/>
                  </a:cubicBezTo>
                  <a:cubicBezTo>
                    <a:pt x="523" y="548"/>
                    <a:pt x="521" y="509"/>
                    <a:pt x="540" y="5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green key puzzle piece" descr="typeset"/>
            <p:cNvSpPr>
              <a:spLocks/>
            </p:cNvSpPr>
            <p:nvPr/>
          </p:nvSpPr>
          <p:spPr bwMode="auto">
            <a:xfrm>
              <a:off x="2550994" y="1852935"/>
              <a:ext cx="2333892" cy="2864201"/>
            </a:xfrm>
            <a:custGeom>
              <a:avLst/>
              <a:gdLst>
                <a:gd name="T0" fmla="*/ 603 w 710"/>
                <a:gd name="T1" fmla="*/ 508 h 971"/>
                <a:gd name="T2" fmla="*/ 657 w 710"/>
                <a:gd name="T3" fmla="*/ 539 h 971"/>
                <a:gd name="T4" fmla="*/ 710 w 710"/>
                <a:gd name="T5" fmla="*/ 485 h 971"/>
                <a:gd name="T6" fmla="*/ 657 w 710"/>
                <a:gd name="T7" fmla="*/ 432 h 971"/>
                <a:gd name="T8" fmla="*/ 603 w 710"/>
                <a:gd name="T9" fmla="*/ 462 h 971"/>
                <a:gd name="T10" fmla="*/ 587 w 710"/>
                <a:gd name="T11" fmla="*/ 424 h 971"/>
                <a:gd name="T12" fmla="*/ 587 w 710"/>
                <a:gd name="T13" fmla="*/ 258 h 971"/>
                <a:gd name="T14" fmla="*/ 396 w 710"/>
                <a:gd name="T15" fmla="*/ 258 h 971"/>
                <a:gd name="T16" fmla="*/ 2 w 710"/>
                <a:gd name="T17" fmla="*/ 0 h 971"/>
                <a:gd name="T18" fmla="*/ 2 w 710"/>
                <a:gd name="T19" fmla="*/ 424 h 971"/>
                <a:gd name="T20" fmla="*/ 19 w 710"/>
                <a:gd name="T21" fmla="*/ 462 h 971"/>
                <a:gd name="T22" fmla="*/ 72 w 710"/>
                <a:gd name="T23" fmla="*/ 432 h 971"/>
                <a:gd name="T24" fmla="*/ 126 w 710"/>
                <a:gd name="T25" fmla="*/ 485 h 971"/>
                <a:gd name="T26" fmla="*/ 72 w 710"/>
                <a:gd name="T27" fmla="*/ 539 h 971"/>
                <a:gd name="T28" fmla="*/ 19 w 710"/>
                <a:gd name="T29" fmla="*/ 508 h 971"/>
                <a:gd name="T30" fmla="*/ 2 w 710"/>
                <a:gd name="T31" fmla="*/ 547 h 971"/>
                <a:gd name="T32" fmla="*/ 2 w 710"/>
                <a:gd name="T33" fmla="*/ 971 h 971"/>
                <a:gd name="T34" fmla="*/ 396 w 710"/>
                <a:gd name="T35" fmla="*/ 713 h 971"/>
                <a:gd name="T36" fmla="*/ 443 w 710"/>
                <a:gd name="T37" fmla="*/ 713 h 971"/>
                <a:gd name="T38" fmla="*/ 467 w 710"/>
                <a:gd name="T39" fmla="*/ 703 h 971"/>
                <a:gd name="T40" fmla="*/ 517 w 710"/>
                <a:gd name="T41" fmla="*/ 650 h 971"/>
                <a:gd name="T42" fmla="*/ 563 w 710"/>
                <a:gd name="T43" fmla="*/ 703 h 971"/>
                <a:gd name="T44" fmla="*/ 587 w 710"/>
                <a:gd name="T45" fmla="*/ 713 h 971"/>
                <a:gd name="T46" fmla="*/ 587 w 710"/>
                <a:gd name="T47" fmla="*/ 547 h 971"/>
                <a:gd name="T48" fmla="*/ 603 w 710"/>
                <a:gd name="T49" fmla="*/ 508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0" h="971">
                  <a:moveTo>
                    <a:pt x="603" y="508"/>
                  </a:moveTo>
                  <a:cubicBezTo>
                    <a:pt x="621" y="508"/>
                    <a:pt x="619" y="539"/>
                    <a:pt x="657" y="539"/>
                  </a:cubicBezTo>
                  <a:cubicBezTo>
                    <a:pt x="686" y="539"/>
                    <a:pt x="710" y="515"/>
                    <a:pt x="710" y="485"/>
                  </a:cubicBezTo>
                  <a:cubicBezTo>
                    <a:pt x="710" y="456"/>
                    <a:pt x="686" y="432"/>
                    <a:pt x="657" y="432"/>
                  </a:cubicBezTo>
                  <a:cubicBezTo>
                    <a:pt x="619" y="432"/>
                    <a:pt x="621" y="462"/>
                    <a:pt x="603" y="462"/>
                  </a:cubicBezTo>
                  <a:cubicBezTo>
                    <a:pt x="585" y="462"/>
                    <a:pt x="587" y="424"/>
                    <a:pt x="587" y="424"/>
                  </a:cubicBezTo>
                  <a:cubicBezTo>
                    <a:pt x="587" y="258"/>
                    <a:pt x="587" y="258"/>
                    <a:pt x="587" y="258"/>
                  </a:cubicBezTo>
                  <a:cubicBezTo>
                    <a:pt x="396" y="258"/>
                    <a:pt x="396" y="258"/>
                    <a:pt x="396" y="258"/>
                  </a:cubicBezTo>
                  <a:cubicBezTo>
                    <a:pt x="320" y="114"/>
                    <a:pt x="173" y="13"/>
                    <a:pt x="2" y="0"/>
                  </a:cubicBezTo>
                  <a:cubicBezTo>
                    <a:pt x="2" y="424"/>
                    <a:pt x="2" y="424"/>
                    <a:pt x="2" y="424"/>
                  </a:cubicBezTo>
                  <a:cubicBezTo>
                    <a:pt x="2" y="424"/>
                    <a:pt x="0" y="462"/>
                    <a:pt x="19" y="462"/>
                  </a:cubicBezTo>
                  <a:cubicBezTo>
                    <a:pt x="36" y="462"/>
                    <a:pt x="34" y="432"/>
                    <a:pt x="72" y="432"/>
                  </a:cubicBezTo>
                  <a:cubicBezTo>
                    <a:pt x="102" y="432"/>
                    <a:pt x="126" y="456"/>
                    <a:pt x="126" y="485"/>
                  </a:cubicBezTo>
                  <a:cubicBezTo>
                    <a:pt x="126" y="515"/>
                    <a:pt x="102" y="539"/>
                    <a:pt x="72" y="539"/>
                  </a:cubicBezTo>
                  <a:cubicBezTo>
                    <a:pt x="34" y="539"/>
                    <a:pt x="36" y="508"/>
                    <a:pt x="19" y="508"/>
                  </a:cubicBezTo>
                  <a:cubicBezTo>
                    <a:pt x="0" y="508"/>
                    <a:pt x="2" y="547"/>
                    <a:pt x="2" y="547"/>
                  </a:cubicBezTo>
                  <a:cubicBezTo>
                    <a:pt x="2" y="971"/>
                    <a:pt x="2" y="971"/>
                    <a:pt x="2" y="971"/>
                  </a:cubicBezTo>
                  <a:cubicBezTo>
                    <a:pt x="173" y="958"/>
                    <a:pt x="320" y="857"/>
                    <a:pt x="396" y="713"/>
                  </a:cubicBezTo>
                  <a:cubicBezTo>
                    <a:pt x="443" y="713"/>
                    <a:pt x="443" y="713"/>
                    <a:pt x="443" y="713"/>
                  </a:cubicBezTo>
                  <a:cubicBezTo>
                    <a:pt x="452" y="713"/>
                    <a:pt x="461" y="710"/>
                    <a:pt x="467" y="703"/>
                  </a:cubicBezTo>
                  <a:cubicBezTo>
                    <a:pt x="517" y="650"/>
                    <a:pt x="517" y="650"/>
                    <a:pt x="517" y="650"/>
                  </a:cubicBezTo>
                  <a:cubicBezTo>
                    <a:pt x="563" y="703"/>
                    <a:pt x="563" y="703"/>
                    <a:pt x="563" y="703"/>
                  </a:cubicBezTo>
                  <a:cubicBezTo>
                    <a:pt x="569" y="709"/>
                    <a:pt x="578" y="713"/>
                    <a:pt x="587" y="713"/>
                  </a:cubicBezTo>
                  <a:cubicBezTo>
                    <a:pt x="587" y="547"/>
                    <a:pt x="587" y="547"/>
                    <a:pt x="587" y="547"/>
                  </a:cubicBezTo>
                  <a:cubicBezTo>
                    <a:pt x="587" y="547"/>
                    <a:pt x="585" y="508"/>
                    <a:pt x="603" y="508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bg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yellow key puzzle piece" descr="pdf viewer"/>
            <p:cNvSpPr>
              <a:spLocks/>
            </p:cNvSpPr>
            <p:nvPr/>
          </p:nvSpPr>
          <p:spPr bwMode="auto">
            <a:xfrm>
              <a:off x="4474820" y="2613815"/>
              <a:ext cx="2346393" cy="1342439"/>
            </a:xfrm>
            <a:custGeom>
              <a:avLst/>
              <a:gdLst>
                <a:gd name="T0" fmla="*/ 603 w 710"/>
                <a:gd name="T1" fmla="*/ 250 h 455"/>
                <a:gd name="T2" fmla="*/ 656 w 710"/>
                <a:gd name="T3" fmla="*/ 281 h 455"/>
                <a:gd name="T4" fmla="*/ 710 w 710"/>
                <a:gd name="T5" fmla="*/ 227 h 455"/>
                <a:gd name="T6" fmla="*/ 656 w 710"/>
                <a:gd name="T7" fmla="*/ 174 h 455"/>
                <a:gd name="T8" fmla="*/ 603 w 710"/>
                <a:gd name="T9" fmla="*/ 204 h 455"/>
                <a:gd name="T10" fmla="*/ 586 w 710"/>
                <a:gd name="T11" fmla="*/ 166 h 455"/>
                <a:gd name="T12" fmla="*/ 586 w 710"/>
                <a:gd name="T13" fmla="*/ 0 h 455"/>
                <a:gd name="T14" fmla="*/ 2 w 710"/>
                <a:gd name="T15" fmla="*/ 0 h 455"/>
                <a:gd name="T16" fmla="*/ 2 w 710"/>
                <a:gd name="T17" fmla="*/ 166 h 455"/>
                <a:gd name="T18" fmla="*/ 18 w 710"/>
                <a:gd name="T19" fmla="*/ 204 h 455"/>
                <a:gd name="T20" fmla="*/ 72 w 710"/>
                <a:gd name="T21" fmla="*/ 174 h 455"/>
                <a:gd name="T22" fmla="*/ 125 w 710"/>
                <a:gd name="T23" fmla="*/ 227 h 455"/>
                <a:gd name="T24" fmla="*/ 72 w 710"/>
                <a:gd name="T25" fmla="*/ 281 h 455"/>
                <a:gd name="T26" fmla="*/ 18 w 710"/>
                <a:gd name="T27" fmla="*/ 250 h 455"/>
                <a:gd name="T28" fmla="*/ 2 w 710"/>
                <a:gd name="T29" fmla="*/ 289 h 455"/>
                <a:gd name="T30" fmla="*/ 2 w 710"/>
                <a:gd name="T31" fmla="*/ 455 h 455"/>
                <a:gd name="T32" fmla="*/ 3 w 710"/>
                <a:gd name="T33" fmla="*/ 455 h 455"/>
                <a:gd name="T34" fmla="*/ 89 w 710"/>
                <a:gd name="T35" fmla="*/ 455 h 455"/>
                <a:gd name="T36" fmla="*/ 112 w 710"/>
                <a:gd name="T37" fmla="*/ 446 h 455"/>
                <a:gd name="T38" fmla="*/ 143 w 710"/>
                <a:gd name="T39" fmla="*/ 416 h 455"/>
                <a:gd name="T40" fmla="*/ 184 w 710"/>
                <a:gd name="T41" fmla="*/ 448 h 455"/>
                <a:gd name="T42" fmla="*/ 205 w 710"/>
                <a:gd name="T43" fmla="*/ 455 h 455"/>
                <a:gd name="T44" fmla="*/ 370 w 710"/>
                <a:gd name="T45" fmla="*/ 455 h 455"/>
                <a:gd name="T46" fmla="*/ 391 w 710"/>
                <a:gd name="T47" fmla="*/ 449 h 455"/>
                <a:gd name="T48" fmla="*/ 476 w 710"/>
                <a:gd name="T49" fmla="*/ 385 h 455"/>
                <a:gd name="T50" fmla="*/ 562 w 710"/>
                <a:gd name="T51" fmla="*/ 449 h 455"/>
                <a:gd name="T52" fmla="*/ 582 w 710"/>
                <a:gd name="T53" fmla="*/ 455 h 455"/>
                <a:gd name="T54" fmla="*/ 586 w 710"/>
                <a:gd name="T55" fmla="*/ 455 h 455"/>
                <a:gd name="T56" fmla="*/ 586 w 710"/>
                <a:gd name="T57" fmla="*/ 289 h 455"/>
                <a:gd name="T58" fmla="*/ 603 w 710"/>
                <a:gd name="T59" fmla="*/ 25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10" h="455">
                  <a:moveTo>
                    <a:pt x="603" y="250"/>
                  </a:moveTo>
                  <a:cubicBezTo>
                    <a:pt x="620" y="250"/>
                    <a:pt x="618" y="281"/>
                    <a:pt x="656" y="281"/>
                  </a:cubicBezTo>
                  <a:cubicBezTo>
                    <a:pt x="686" y="281"/>
                    <a:pt x="710" y="257"/>
                    <a:pt x="710" y="227"/>
                  </a:cubicBezTo>
                  <a:cubicBezTo>
                    <a:pt x="710" y="198"/>
                    <a:pt x="686" y="174"/>
                    <a:pt x="656" y="174"/>
                  </a:cubicBezTo>
                  <a:cubicBezTo>
                    <a:pt x="618" y="174"/>
                    <a:pt x="620" y="204"/>
                    <a:pt x="603" y="204"/>
                  </a:cubicBezTo>
                  <a:cubicBezTo>
                    <a:pt x="585" y="204"/>
                    <a:pt x="586" y="166"/>
                    <a:pt x="586" y="166"/>
                  </a:cubicBezTo>
                  <a:cubicBezTo>
                    <a:pt x="586" y="0"/>
                    <a:pt x="586" y="0"/>
                    <a:pt x="58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66"/>
                    <a:pt x="2" y="166"/>
                    <a:pt x="2" y="166"/>
                  </a:cubicBezTo>
                  <a:cubicBezTo>
                    <a:pt x="2" y="166"/>
                    <a:pt x="0" y="204"/>
                    <a:pt x="18" y="204"/>
                  </a:cubicBezTo>
                  <a:cubicBezTo>
                    <a:pt x="36" y="204"/>
                    <a:pt x="34" y="174"/>
                    <a:pt x="72" y="174"/>
                  </a:cubicBezTo>
                  <a:cubicBezTo>
                    <a:pt x="101" y="174"/>
                    <a:pt x="125" y="198"/>
                    <a:pt x="125" y="227"/>
                  </a:cubicBezTo>
                  <a:cubicBezTo>
                    <a:pt x="125" y="257"/>
                    <a:pt x="101" y="281"/>
                    <a:pt x="72" y="281"/>
                  </a:cubicBezTo>
                  <a:cubicBezTo>
                    <a:pt x="34" y="281"/>
                    <a:pt x="36" y="250"/>
                    <a:pt x="18" y="250"/>
                  </a:cubicBezTo>
                  <a:cubicBezTo>
                    <a:pt x="0" y="250"/>
                    <a:pt x="2" y="289"/>
                    <a:pt x="2" y="289"/>
                  </a:cubicBezTo>
                  <a:cubicBezTo>
                    <a:pt x="2" y="455"/>
                    <a:pt x="2" y="455"/>
                    <a:pt x="2" y="455"/>
                  </a:cubicBezTo>
                  <a:cubicBezTo>
                    <a:pt x="2" y="455"/>
                    <a:pt x="2" y="455"/>
                    <a:pt x="3" y="455"/>
                  </a:cubicBezTo>
                  <a:cubicBezTo>
                    <a:pt x="89" y="455"/>
                    <a:pt x="89" y="455"/>
                    <a:pt x="89" y="455"/>
                  </a:cubicBezTo>
                  <a:cubicBezTo>
                    <a:pt x="98" y="455"/>
                    <a:pt x="106" y="452"/>
                    <a:pt x="112" y="446"/>
                  </a:cubicBezTo>
                  <a:cubicBezTo>
                    <a:pt x="143" y="416"/>
                    <a:pt x="143" y="416"/>
                    <a:pt x="143" y="416"/>
                  </a:cubicBezTo>
                  <a:cubicBezTo>
                    <a:pt x="184" y="448"/>
                    <a:pt x="184" y="448"/>
                    <a:pt x="184" y="448"/>
                  </a:cubicBezTo>
                  <a:cubicBezTo>
                    <a:pt x="189" y="453"/>
                    <a:pt x="197" y="455"/>
                    <a:pt x="205" y="455"/>
                  </a:cubicBezTo>
                  <a:cubicBezTo>
                    <a:pt x="370" y="455"/>
                    <a:pt x="370" y="455"/>
                    <a:pt x="370" y="455"/>
                  </a:cubicBezTo>
                  <a:cubicBezTo>
                    <a:pt x="378" y="455"/>
                    <a:pt x="385" y="453"/>
                    <a:pt x="391" y="449"/>
                  </a:cubicBezTo>
                  <a:cubicBezTo>
                    <a:pt x="476" y="385"/>
                    <a:pt x="476" y="385"/>
                    <a:pt x="476" y="385"/>
                  </a:cubicBezTo>
                  <a:cubicBezTo>
                    <a:pt x="562" y="449"/>
                    <a:pt x="562" y="449"/>
                    <a:pt x="562" y="449"/>
                  </a:cubicBezTo>
                  <a:cubicBezTo>
                    <a:pt x="568" y="453"/>
                    <a:pt x="575" y="455"/>
                    <a:pt x="582" y="455"/>
                  </a:cubicBezTo>
                  <a:cubicBezTo>
                    <a:pt x="586" y="455"/>
                    <a:pt x="586" y="455"/>
                    <a:pt x="586" y="455"/>
                  </a:cubicBezTo>
                  <a:cubicBezTo>
                    <a:pt x="586" y="289"/>
                    <a:pt x="586" y="289"/>
                    <a:pt x="586" y="289"/>
                  </a:cubicBezTo>
                  <a:cubicBezTo>
                    <a:pt x="586" y="289"/>
                    <a:pt x="585" y="250"/>
                    <a:pt x="603" y="25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teal key puzzle piece" descr="assistive technology"/>
            <p:cNvSpPr>
              <a:spLocks/>
            </p:cNvSpPr>
            <p:nvPr/>
          </p:nvSpPr>
          <p:spPr bwMode="auto">
            <a:xfrm>
              <a:off x="6346841" y="2613815"/>
              <a:ext cx="2565532" cy="1358213"/>
            </a:xfrm>
            <a:custGeom>
              <a:avLst/>
              <a:gdLst>
                <a:gd name="T0" fmla="*/ 636 w 648"/>
                <a:gd name="T1" fmla="*/ 208 h 455"/>
                <a:gd name="T2" fmla="*/ 355 w 648"/>
                <a:gd name="T3" fmla="*/ 6 h 455"/>
                <a:gd name="T4" fmla="*/ 335 w 648"/>
                <a:gd name="T5" fmla="*/ 0 h 455"/>
                <a:gd name="T6" fmla="*/ 1 w 648"/>
                <a:gd name="T7" fmla="*/ 0 h 455"/>
                <a:gd name="T8" fmla="*/ 1 w 648"/>
                <a:gd name="T9" fmla="*/ 166 h 455"/>
                <a:gd name="T10" fmla="*/ 18 w 648"/>
                <a:gd name="T11" fmla="*/ 204 h 455"/>
                <a:gd name="T12" fmla="*/ 71 w 648"/>
                <a:gd name="T13" fmla="*/ 174 h 455"/>
                <a:gd name="T14" fmla="*/ 125 w 648"/>
                <a:gd name="T15" fmla="*/ 227 h 455"/>
                <a:gd name="T16" fmla="*/ 71 w 648"/>
                <a:gd name="T17" fmla="*/ 281 h 455"/>
                <a:gd name="T18" fmla="*/ 18 w 648"/>
                <a:gd name="T19" fmla="*/ 250 h 455"/>
                <a:gd name="T20" fmla="*/ 1 w 648"/>
                <a:gd name="T21" fmla="*/ 289 h 455"/>
                <a:gd name="T22" fmla="*/ 1 w 648"/>
                <a:gd name="T23" fmla="*/ 455 h 455"/>
                <a:gd name="T24" fmla="*/ 82 w 648"/>
                <a:gd name="T25" fmla="*/ 455 h 455"/>
                <a:gd name="T26" fmla="*/ 103 w 648"/>
                <a:gd name="T27" fmla="*/ 448 h 455"/>
                <a:gd name="T28" fmla="*/ 147 w 648"/>
                <a:gd name="T29" fmla="*/ 414 h 455"/>
                <a:gd name="T30" fmla="*/ 204 w 648"/>
                <a:gd name="T31" fmla="*/ 450 h 455"/>
                <a:gd name="T32" fmla="*/ 223 w 648"/>
                <a:gd name="T33" fmla="*/ 455 h 455"/>
                <a:gd name="T34" fmla="*/ 273 w 648"/>
                <a:gd name="T35" fmla="*/ 455 h 455"/>
                <a:gd name="T36" fmla="*/ 299 w 648"/>
                <a:gd name="T37" fmla="*/ 443 h 455"/>
                <a:gd name="T38" fmla="*/ 346 w 648"/>
                <a:gd name="T39" fmla="*/ 378 h 455"/>
                <a:gd name="T40" fmla="*/ 398 w 648"/>
                <a:gd name="T41" fmla="*/ 399 h 455"/>
                <a:gd name="T42" fmla="*/ 431 w 648"/>
                <a:gd name="T43" fmla="*/ 395 h 455"/>
                <a:gd name="T44" fmla="*/ 636 w 648"/>
                <a:gd name="T45" fmla="*/ 250 h 455"/>
                <a:gd name="T46" fmla="*/ 648 w 648"/>
                <a:gd name="T47" fmla="*/ 229 h 455"/>
                <a:gd name="T48" fmla="*/ 636 w 648"/>
                <a:gd name="T49" fmla="*/ 208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8" h="455">
                  <a:moveTo>
                    <a:pt x="636" y="208"/>
                  </a:moveTo>
                  <a:cubicBezTo>
                    <a:pt x="355" y="6"/>
                    <a:pt x="355" y="6"/>
                    <a:pt x="355" y="6"/>
                  </a:cubicBezTo>
                  <a:cubicBezTo>
                    <a:pt x="349" y="2"/>
                    <a:pt x="342" y="0"/>
                    <a:pt x="33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66"/>
                    <a:pt x="1" y="166"/>
                    <a:pt x="1" y="166"/>
                  </a:cubicBezTo>
                  <a:cubicBezTo>
                    <a:pt x="1" y="166"/>
                    <a:pt x="0" y="204"/>
                    <a:pt x="18" y="204"/>
                  </a:cubicBezTo>
                  <a:cubicBezTo>
                    <a:pt x="35" y="204"/>
                    <a:pt x="33" y="174"/>
                    <a:pt x="71" y="174"/>
                  </a:cubicBezTo>
                  <a:cubicBezTo>
                    <a:pt x="101" y="174"/>
                    <a:pt x="125" y="198"/>
                    <a:pt x="125" y="227"/>
                  </a:cubicBezTo>
                  <a:cubicBezTo>
                    <a:pt x="125" y="257"/>
                    <a:pt x="101" y="281"/>
                    <a:pt x="71" y="281"/>
                  </a:cubicBezTo>
                  <a:cubicBezTo>
                    <a:pt x="33" y="281"/>
                    <a:pt x="35" y="250"/>
                    <a:pt x="18" y="250"/>
                  </a:cubicBezTo>
                  <a:cubicBezTo>
                    <a:pt x="0" y="250"/>
                    <a:pt x="1" y="289"/>
                    <a:pt x="1" y="289"/>
                  </a:cubicBezTo>
                  <a:cubicBezTo>
                    <a:pt x="1" y="455"/>
                    <a:pt x="1" y="455"/>
                    <a:pt x="1" y="455"/>
                  </a:cubicBezTo>
                  <a:cubicBezTo>
                    <a:pt x="82" y="455"/>
                    <a:pt x="82" y="455"/>
                    <a:pt x="82" y="455"/>
                  </a:cubicBezTo>
                  <a:cubicBezTo>
                    <a:pt x="90" y="455"/>
                    <a:pt x="97" y="453"/>
                    <a:pt x="103" y="448"/>
                  </a:cubicBezTo>
                  <a:cubicBezTo>
                    <a:pt x="147" y="414"/>
                    <a:pt x="147" y="414"/>
                    <a:pt x="147" y="414"/>
                  </a:cubicBezTo>
                  <a:cubicBezTo>
                    <a:pt x="204" y="450"/>
                    <a:pt x="204" y="450"/>
                    <a:pt x="204" y="450"/>
                  </a:cubicBezTo>
                  <a:cubicBezTo>
                    <a:pt x="210" y="453"/>
                    <a:pt x="216" y="455"/>
                    <a:pt x="223" y="455"/>
                  </a:cubicBezTo>
                  <a:cubicBezTo>
                    <a:pt x="273" y="455"/>
                    <a:pt x="273" y="455"/>
                    <a:pt x="273" y="455"/>
                  </a:cubicBezTo>
                  <a:cubicBezTo>
                    <a:pt x="283" y="455"/>
                    <a:pt x="293" y="450"/>
                    <a:pt x="299" y="443"/>
                  </a:cubicBezTo>
                  <a:cubicBezTo>
                    <a:pt x="346" y="378"/>
                    <a:pt x="346" y="378"/>
                    <a:pt x="346" y="378"/>
                  </a:cubicBezTo>
                  <a:cubicBezTo>
                    <a:pt x="398" y="399"/>
                    <a:pt x="398" y="399"/>
                    <a:pt x="398" y="399"/>
                  </a:cubicBezTo>
                  <a:cubicBezTo>
                    <a:pt x="409" y="403"/>
                    <a:pt x="422" y="402"/>
                    <a:pt x="431" y="395"/>
                  </a:cubicBezTo>
                  <a:cubicBezTo>
                    <a:pt x="636" y="250"/>
                    <a:pt x="636" y="250"/>
                    <a:pt x="636" y="250"/>
                  </a:cubicBezTo>
                  <a:cubicBezTo>
                    <a:pt x="643" y="245"/>
                    <a:pt x="648" y="237"/>
                    <a:pt x="648" y="229"/>
                  </a:cubicBezTo>
                  <a:cubicBezTo>
                    <a:pt x="648" y="221"/>
                    <a:pt x="643" y="213"/>
                    <a:pt x="636" y="20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1"/>
            <p:cNvSpPr/>
            <p:nvPr/>
          </p:nvSpPr>
          <p:spPr>
            <a:xfrm>
              <a:off x="962221" y="2914780"/>
              <a:ext cx="160332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Content</a:t>
              </a:r>
              <a:endPara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" name="2"/>
            <p:cNvSpPr/>
            <p:nvPr/>
          </p:nvSpPr>
          <p:spPr>
            <a:xfrm>
              <a:off x="2848638" y="2930738"/>
              <a:ext cx="172694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Type-set</a:t>
              </a:r>
              <a:endPara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3"/>
            <p:cNvSpPr/>
            <p:nvPr/>
          </p:nvSpPr>
          <p:spPr>
            <a:xfrm>
              <a:off x="4889127" y="2853937"/>
              <a:ext cx="14013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Viewer</a:t>
              </a:r>
              <a:endPara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" name="4" descr="assistive technology"/>
            <p:cNvSpPr>
              <a:spLocks noChangeAspect="1"/>
            </p:cNvSpPr>
            <p:nvPr/>
          </p:nvSpPr>
          <p:spPr>
            <a:xfrm>
              <a:off x="6253772" y="2791945"/>
              <a:ext cx="2237732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Assistive </a:t>
              </a:r>
            </a:p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Technology.</a:t>
              </a:r>
              <a:endPara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84" y="15766"/>
            <a:ext cx="7858424" cy="1168819"/>
          </a:xfrm>
        </p:spPr>
        <p:txBody>
          <a:bodyPr anchor="t">
            <a:noAutofit/>
          </a:bodyPr>
          <a:lstStyle/>
          <a:p>
            <a:pPr algn="l"/>
            <a:r>
              <a:rPr lang="en-US" sz="3600" dirty="0" smtClean="0"/>
              <a:t>What is needed for Interoperability?</a:t>
            </a:r>
            <a:r>
              <a:rPr lang="en-US" sz="3600" dirty="0">
                <a:latin typeface="Arial"/>
                <a:cs typeface="Arial"/>
              </a:rPr>
              <a:t/>
            </a:r>
            <a:br>
              <a:rPr lang="en-US" sz="3600" dirty="0">
                <a:latin typeface="Arial"/>
                <a:cs typeface="Arial"/>
              </a:rPr>
            </a:br>
            <a:r>
              <a:rPr lang="en-US" sz="3600" dirty="0">
                <a:latin typeface="Arial"/>
                <a:cs typeface="Arial"/>
              </a:rPr>
              <a:t/>
            </a:r>
            <a:br>
              <a:rPr lang="en-US" sz="3600" dirty="0">
                <a:latin typeface="Arial"/>
                <a:cs typeface="Arial"/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8709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 animBg="1"/>
      <p:bldP spid="30" grpId="0"/>
      <p:bldP spid="24" grpId="0" animBg="1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20272" y="5235986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Economics</a:t>
            </a:r>
            <a:endParaRPr lang="en-GB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8264" y="3419817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endParaRPr lang="en-GB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4288" y="1607351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Biology</a:t>
            </a:r>
            <a:endParaRPr lang="en-GB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 smtClean="0"/>
                  <a:t>Given the sample, calculate:</a:t>
                </a:r>
              </a:p>
              <a:p>
                <a:pPr marL="0" indent="0">
                  <a:buNone/>
                </a:pPr>
                <a:r>
                  <a:rPr lang="en-GB" dirty="0" smtClean="0"/>
                  <a:t>       (</a:t>
                </a:r>
                <a:r>
                  <a:rPr lang="en-GB" dirty="0" err="1" smtClean="0"/>
                  <a:t>i</a:t>
                </a:r>
                <a:r>
                  <a:rPr lang="en-GB" dirty="0" smtClean="0"/>
                  <a:t>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 smtClean="0"/>
                  <a:t>   (ii)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nary>
                  </m:oMath>
                </a14:m>
                <a:r>
                  <a:rPr lang="en-GB" dirty="0" smtClean="0"/>
                  <a:t>   (iii)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(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/>
                  <a:t>  (iv)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nary>
                  </m:oMath>
                </a14:m>
                <a:r>
                  <a:rPr lang="en-GB" dirty="0" smtClean="0"/>
                  <a:t>  (v)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GB" i="1" smtClean="0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𝑥</m:t>
                            </m:r>
                          </m:e>
                        </m:nary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en-GB" dirty="0" smtClean="0"/>
              </a:p>
              <a:p>
                <a:r>
                  <a:rPr lang="en-GB" dirty="0" smtClean="0"/>
                  <a:t>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𝜃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  <m:r>
                      <a:rPr lang="en-GB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 smtClean="0"/>
                  <a:t>. </a:t>
                </a:r>
              </a:p>
              <a:p>
                <a:pPr marL="0" indent="0">
                  <a:buNone/>
                </a:pPr>
                <a:r>
                  <a:rPr lang="en-GB" dirty="0" smtClean="0"/>
                  <a:t>	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:r>
                  <a:rPr lang="en-GB" dirty="0" smtClean="0"/>
                  <a:t>Use the data to obtain Ordinary Least Squares vales of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𝑎𝑛𝑑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GB" dirty="0" smtClean="0"/>
                  <a:t>in the following regression equation:</a:t>
                </a:r>
              </a:p>
              <a:p>
                <a:pPr marL="0" indent="0">
                  <a:buNone/>
                </a:pPr>
                <a:r>
                  <a:rPr lang="en-GB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𝛽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GB" dirty="0" smtClean="0"/>
                  <a:t>    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/>
                      </a:rPr>
                      <m:t>𝑖</m:t>
                    </m:r>
                    <m:r>
                      <a:rPr lang="en-GB" b="0" i="1" dirty="0" smtClean="0">
                        <a:latin typeface="Cambria Math"/>
                      </a:rPr>
                      <m:t>=1,2,…,6</m:t>
                    </m:r>
                  </m:oMath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152" t="-1087" r="-20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408712" cy="64928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When they get to college …do students expect math?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458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reenshot from a management paper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0"/>
            <a:ext cx="6200775" cy="858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32656"/>
            <a:ext cx="2375942" cy="3456384"/>
          </a:xfrm>
        </p:spPr>
        <p:txBody>
          <a:bodyPr/>
          <a:lstStyle/>
          <a:p>
            <a:r>
              <a:rPr lang="en-GB" dirty="0" smtClean="0"/>
              <a:t>Which subject </a:t>
            </a:r>
            <a:r>
              <a:rPr lang="en-GB" dirty="0"/>
              <a:t>i</a:t>
            </a:r>
            <a:r>
              <a:rPr lang="en-GB" dirty="0" smtClean="0"/>
              <a:t>s this form</a:t>
            </a:r>
            <a:r>
              <a:rPr lang="en-GB" dirty="0" smtClean="0"/>
              <a:t>?</a:t>
            </a:r>
            <a:br>
              <a:rPr lang="en-GB" dirty="0" smtClean="0"/>
            </a:br>
            <a:r>
              <a:rPr lang="en-GB" sz="3200" dirty="0" smtClean="0"/>
              <a:t>Manage-</a:t>
            </a:r>
            <a:r>
              <a:rPr lang="en-GB" sz="3200" dirty="0" err="1" smtClean="0"/>
              <a:t>ment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5249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creenshot from a philosophy text book containing logic symbol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03648" y="1536334"/>
            <a:ext cx="6768430" cy="455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6203074" cy="649288"/>
          </a:xfrm>
        </p:spPr>
        <p:txBody>
          <a:bodyPr/>
          <a:lstStyle/>
          <a:p>
            <a:r>
              <a:rPr lang="en-GB" dirty="0" smtClean="0"/>
              <a:t>Textbook screen shot </a:t>
            </a:r>
            <a:r>
              <a:rPr lang="en-GB" dirty="0" smtClean="0"/>
              <a:t>from? Philosophy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54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12160" y="5445224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endParaRPr lang="en-GB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0232" y="2380818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endParaRPr lang="en-GB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 descr="Equation from chemistry / oceanography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338867"/>
              </p:ext>
            </p:extLst>
          </p:nvPr>
        </p:nvGraphicFramePr>
        <p:xfrm>
          <a:off x="2699792" y="1928389"/>
          <a:ext cx="3168352" cy="1212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Equation" r:id="rId4" imgW="1028520" imgH="393480" progId="Equation.DSMT4">
                  <p:embed/>
                </p:oleObj>
              </mc:Choice>
              <mc:Fallback>
                <p:oleObj name="Equation" r:id="rId4" imgW="10285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99792" y="1928389"/>
                        <a:ext cx="3168352" cy="1212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850" y="1603648"/>
                <a:ext cx="8496300" cy="4489648"/>
              </a:xfrm>
            </p:spPr>
            <p:txBody>
              <a:bodyPr/>
              <a:lstStyle/>
              <a:p>
                <a:r>
                  <a:rPr lang="en-GB" dirty="0" smtClean="0"/>
                  <a:t>Calculate</a:t>
                </a:r>
              </a:p>
              <a:p>
                <a:endParaRPr lang="en-GB" dirty="0"/>
              </a:p>
              <a:p>
                <a:endParaRPr lang="en-GB" dirty="0" smtClean="0"/>
              </a:p>
              <a:p>
                <a:r>
                  <a:rPr lang="en-GB" dirty="0" smtClean="0"/>
                  <a:t>Which of the following is the Laplace transform of the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GB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  <m:r>
                          <a:rPr lang="en-GB" b="0" i="1" smtClean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dirty="0" smtClean="0"/>
                  <a:t>?</a:t>
                </a:r>
              </a:p>
              <a:p>
                <a:pPr marL="355600" indent="0">
                  <a:buNone/>
                </a:pPr>
                <a:r>
                  <a:rPr lang="en-GB" dirty="0" smtClean="0"/>
                  <a:t>(a)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GB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GB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+2</m:t>
                                </m:r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 smtClean="0"/>
                  <a:t> (b)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GB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−2)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3′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 smtClean="0"/>
                  <a:t> (c)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−2)</m:t>
                            </m:r>
                            <m:r>
                              <a:rPr lang="en-GB" i="1"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3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 smtClean="0"/>
                  <a:t> (d)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+2</m:t>
                                </m:r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GB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endParaRPr lang="en-GB" dirty="0" smtClean="0"/>
              </a:p>
              <a:p>
                <a:pPr marL="355600" indent="0">
                  <a:buNone/>
                </a:pPr>
                <a:r>
                  <a:rPr lang="en-GB" dirty="0" smtClean="0"/>
                  <a:t>(e) </a:t>
                </a:r>
                <a:r>
                  <a:rPr lang="en-GB" dirty="0"/>
                  <a:t>none of the above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850" y="1603648"/>
                <a:ext cx="8496300" cy="4489648"/>
              </a:xfrm>
              <a:blipFill rotWithShape="1">
                <a:blip r:embed="rId6"/>
                <a:stretch>
                  <a:fillRect l="-2152" t="-10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Some students might anticipate math content…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51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48264" y="5343599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Meteorology</a:t>
            </a:r>
            <a:endParaRPr lang="en-GB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 descr="Mean energy equation used in fluid dynamics and meteorology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966203"/>
              </p:ext>
            </p:extLst>
          </p:nvPr>
        </p:nvGraphicFramePr>
        <p:xfrm>
          <a:off x="648370" y="5611941"/>
          <a:ext cx="6011862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Equation" r:id="rId4" imgW="3098520" imgH="482400" progId="Equation.DSMT4">
                  <p:embed/>
                </p:oleObj>
              </mc:Choice>
              <mc:Fallback>
                <p:oleObj name="Equation" r:id="rId4" imgW="30985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8370" y="5611941"/>
                        <a:ext cx="6011862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60232" y="2380818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  <a:endParaRPr lang="en-GB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850" y="1531640"/>
                <a:ext cx="8496300" cy="448964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1. Using the above results and </a:t>
                </a:r>
                <a:r>
                  <a:rPr lang="en-GB" dirty="0" err="1" smtClean="0"/>
                  <a:t>Skokes</a:t>
                </a:r>
                <a:r>
                  <a:rPr lang="en-GB" dirty="0" smtClean="0"/>
                  <a:t>’ theorem obtain the value of:</a:t>
                </a:r>
              </a:p>
              <a:p>
                <a:pPr marL="0" indent="0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∬"/>
                          <m:ctrlPr>
                            <a:rPr lang="en-GB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/>
                            </a:rPr>
                            <m:t>𝐴</m:t>
                          </m:r>
                        </m:sub>
                        <m:sup/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GB" b="1" i="0" smtClean="0">
                                  <a:latin typeface="Cambria Math"/>
                                </a:rPr>
                                <m:t>𝐣</m:t>
                              </m:r>
                              <m:r>
                                <a:rPr lang="en-GB" b="1" i="0" smtClean="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GB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GB" b="1" i="0" smtClean="0">
                                  <a:latin typeface="Cambria Math"/>
                                </a:rPr>
                                <m:t>𝐤</m:t>
                              </m:r>
                            </m:e>
                          </m:d>
                          <m:r>
                            <a:rPr lang="en-GB" b="1" i="1" smtClean="0">
                              <a:latin typeface="Cambria Math"/>
                            </a:rPr>
                            <m:t>.</m:t>
                          </m:r>
                          <m:r>
                            <a:rPr lang="en-GB" b="1" i="0" smtClean="0">
                              <a:latin typeface="Cambria Math"/>
                            </a:rPr>
                            <m:t>ⅆ</m:t>
                          </m:r>
                          <m:r>
                            <a:rPr lang="en-GB" b="1" i="0" smtClean="0">
                              <a:latin typeface="Cambria Math"/>
                            </a:rPr>
                            <m:t>𝐒</m:t>
                          </m:r>
                        </m:e>
                      </m:nary>
                    </m:oMath>
                  </m:oMathPara>
                </a14:m>
                <a:endParaRPr lang="en-GB" b="1" dirty="0" smtClean="0"/>
              </a:p>
              <a:p>
                <a:pPr marL="355600" indent="0">
                  <a:buNone/>
                </a:pPr>
                <a:endParaRPr lang="en-GB" sz="1050" dirty="0" smtClean="0"/>
              </a:p>
              <a:p>
                <a:pPr marL="355600" indent="0">
                  <a:buNone/>
                </a:pPr>
                <a:r>
                  <a:rPr lang="en-GB" dirty="0" smtClean="0"/>
                  <a:t>Where </a:t>
                </a:r>
                <a:r>
                  <a:rPr lang="en-GB" i="1" dirty="0" smtClean="0"/>
                  <a:t>A</a:t>
                </a:r>
                <a:r>
                  <a:rPr lang="en-GB" dirty="0" smtClean="0"/>
                  <a:t> is the curved surface of the hemisphere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=4, </m:t>
                    </m:r>
                    <m:r>
                      <a:rPr lang="en-GB" b="0" i="1" smtClean="0">
                        <a:latin typeface="Cambria Math"/>
                      </a:rPr>
                      <m:t>𝑧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≥0</m:t>
                    </m:r>
                    <m:r>
                      <a:rPr lang="en-GB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GB" dirty="0" smtClean="0"/>
                  <a:t>and </a:t>
                </a:r>
                <a14:m>
                  <m:oMath xmlns:m="http://schemas.openxmlformats.org/officeDocument/2006/math">
                    <m:r>
                      <a:rPr lang="en-GB" b="1">
                        <a:latin typeface="Cambria Math"/>
                      </a:rPr>
                      <m:t>ⅆ</m:t>
                    </m:r>
                    <m:r>
                      <a:rPr lang="en-GB" b="1">
                        <a:latin typeface="Cambria Math"/>
                      </a:rPr>
                      <m:t>𝐒</m:t>
                    </m:r>
                  </m:oMath>
                </a14:m>
                <a:r>
                  <a:rPr lang="en-GB" dirty="0" smtClean="0"/>
                  <a:t> points outwards from the origin.</a:t>
                </a:r>
              </a:p>
              <a:p>
                <a:pPr marL="0" indent="0">
                  <a:buNone/>
                </a:pPr>
                <a:r>
                  <a:rPr lang="en-GB" dirty="0" smtClean="0"/>
                  <a:t>2. Mean energy equation can be written as:</a:t>
                </a: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850" y="1531640"/>
                <a:ext cx="8496300" cy="4489648"/>
              </a:xfrm>
              <a:blipFill rotWithShape="1">
                <a:blip r:embed="rId6"/>
                <a:stretch>
                  <a:fillRect l="-2152" t="-10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Students that want to do math….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320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132856"/>
            <a:ext cx="8496300" cy="3744416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 smtClean="0"/>
              <a:t>“Mathematics</a:t>
            </a:r>
            <a:r>
              <a:rPr lang="en-GB" sz="3200" dirty="0"/>
              <a:t>: The only true universal </a:t>
            </a:r>
            <a:r>
              <a:rPr lang="en-GB" sz="3200" dirty="0" smtClean="0"/>
              <a:t>language” New Scientist, Feb 2009</a:t>
            </a:r>
            <a:endParaRPr lang="en-GB" sz="3200" dirty="0"/>
          </a:p>
          <a:p>
            <a:pPr marL="0" indent="0">
              <a:buNone/>
            </a:pPr>
            <a:r>
              <a:rPr lang="en-GB" sz="3200" dirty="0" smtClean="0"/>
              <a:t>“Mathematics </a:t>
            </a:r>
            <a:r>
              <a:rPr lang="en-GB" sz="3200" dirty="0"/>
              <a:t>is the only language shared by all human beings regardless of culture, religion, or </a:t>
            </a:r>
            <a:r>
              <a:rPr lang="en-GB" sz="3200" dirty="0" smtClean="0"/>
              <a:t>gender.”</a:t>
            </a:r>
          </a:p>
          <a:p>
            <a:pPr marL="0" indent="0" algn="ctr">
              <a:buNone/>
            </a:pPr>
            <a:r>
              <a:rPr lang="en-GB" sz="3200" dirty="0" smtClean="0">
                <a:solidFill>
                  <a:srgbClr val="FF0000"/>
                </a:solidFill>
              </a:rPr>
              <a:t>But can it be accessible?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Mathematics – the universal language?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0155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15" y="1484784"/>
            <a:ext cx="8859838" cy="41148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Some users may want to</a:t>
            </a:r>
          </a:p>
          <a:p>
            <a:pPr lvl="1"/>
            <a:r>
              <a:rPr lang="en-GB" sz="2400" dirty="0" smtClean="0"/>
              <a:t>Zoom / re-size</a:t>
            </a:r>
          </a:p>
          <a:p>
            <a:pPr lvl="1"/>
            <a:r>
              <a:rPr lang="en-GB" dirty="0" smtClean="0"/>
              <a:t>Change colour, contrast</a:t>
            </a:r>
          </a:p>
          <a:p>
            <a:pPr lvl="1"/>
            <a:r>
              <a:rPr lang="en-GB" sz="2400" dirty="0" smtClean="0"/>
              <a:t>Search, index</a:t>
            </a:r>
          </a:p>
          <a:p>
            <a:pPr lvl="1"/>
            <a:r>
              <a:rPr lang="en-GB" sz="2400" dirty="0" smtClean="0"/>
              <a:t>Braille rendering</a:t>
            </a:r>
          </a:p>
          <a:p>
            <a:pPr lvl="1"/>
            <a:r>
              <a:rPr lang="en-GB" sz="2400" dirty="0" smtClean="0"/>
              <a:t>Use keyboard to navigate to and through content</a:t>
            </a:r>
          </a:p>
          <a:p>
            <a:pPr lvl="1"/>
            <a:r>
              <a:rPr lang="en-GB" sz="2400" dirty="0" smtClean="0"/>
              <a:t>Read aloud content with or without highlighting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5688632" cy="1008112"/>
          </a:xfrm>
        </p:spPr>
        <p:txBody>
          <a:bodyPr/>
          <a:lstStyle/>
          <a:p>
            <a:r>
              <a:rPr lang="en-GB" dirty="0" smtClean="0"/>
              <a:t>Typical Accessibility Requirements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424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STEMReader-sept14">
  <a:themeElements>
    <a:clrScheme name="Office">
      <a:dk1>
        <a:sysClr val="windowText" lastClr="000000"/>
      </a:dk1>
      <a:lt1>
        <a:sysClr val="window" lastClr="FFFF9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os_ppt__template_v7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Southampton2">
  <a:themeElements>
    <a:clrScheme name="Office">
      <a:dk1>
        <a:sysClr val="windowText" lastClr="000000"/>
      </a:dk1>
      <a:lt1>
        <a:sysClr val="window" lastClr="FFFF9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os_ppt__template_v7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UOS divider slide design">
  <a:themeElements>
    <a:clrScheme name="UOS divider slide design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divider slide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divider slide design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UOS full bleed image">
  <a:themeElements>
    <a:clrScheme name="UOS full bleed image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full bleed imag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full bleed image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9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OS divider slide design">
  <a:themeElements>
    <a:clrScheme name="UOS divider slide design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divider slide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divider slide design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OS full bleed image">
  <a:themeElements>
    <a:clrScheme name="UOS full bleed image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full bleed imag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full bleed image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outhampton2">
  <a:themeElements>
    <a:clrScheme name="Office">
      <a:dk1>
        <a:sysClr val="windowText" lastClr="000000"/>
      </a:dk1>
      <a:lt1>
        <a:sysClr val="window" lastClr="FFFF9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os_ppt__template_v7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UOS divider slide design">
  <a:themeElements>
    <a:clrScheme name="UOS divider slide design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divider slide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divider slide design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UOS full bleed image">
  <a:themeElements>
    <a:clrScheme name="UOS full bleed image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full bleed imag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full bleed image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STR-AHG">
  <a:themeElements>
    <a:clrScheme name="Office">
      <a:dk1>
        <a:sysClr val="windowText" lastClr="000000"/>
      </a:dk1>
      <a:lt1>
        <a:sysClr val="window" lastClr="FFFF9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os_ppt__template_v7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UOS divider slide design">
  <a:themeElements>
    <a:clrScheme name="UOS divider slide design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divider slide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divider slide design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UOS full bleed image">
  <a:themeElements>
    <a:clrScheme name="UOS full bleed image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full bleed imag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full bleed image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STEMReader-sept14</Template>
  <TotalTime>4248</TotalTime>
  <Words>997</Words>
  <Application>Microsoft Office PowerPoint</Application>
  <PresentationFormat>On-screen Show (4:3)</PresentationFormat>
  <Paragraphs>148</Paragraphs>
  <Slides>21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STEMReader-sept14</vt:lpstr>
      <vt:lpstr>UOS divider slide design</vt:lpstr>
      <vt:lpstr>UOS full bleed image</vt:lpstr>
      <vt:lpstr>Southampton2</vt:lpstr>
      <vt:lpstr>1_UOS divider slide design</vt:lpstr>
      <vt:lpstr>1_UOS full bleed image</vt:lpstr>
      <vt:lpstr>STR-AHG</vt:lpstr>
      <vt:lpstr>2_UOS divider slide design</vt:lpstr>
      <vt:lpstr>2_UOS full bleed image</vt:lpstr>
      <vt:lpstr>1_Southampton2</vt:lpstr>
      <vt:lpstr>3_UOS divider slide design</vt:lpstr>
      <vt:lpstr>3_UOS full bleed image</vt:lpstr>
      <vt:lpstr>Equation</vt:lpstr>
      <vt:lpstr>MathType 6.0 Equation</vt:lpstr>
      <vt:lpstr>Solutions for using STEM based curricular materials</vt:lpstr>
      <vt:lpstr>Agenda</vt:lpstr>
      <vt:lpstr>When they get to college …do students expect math?</vt:lpstr>
      <vt:lpstr>Which subject is this form? Manage-ment</vt:lpstr>
      <vt:lpstr>Textbook screen shot from? Philosophy </vt:lpstr>
      <vt:lpstr>Some students might anticipate math content…</vt:lpstr>
      <vt:lpstr>Students that want to do math….</vt:lpstr>
      <vt:lpstr>Mathematics – the universal language?</vt:lpstr>
      <vt:lpstr>Typical Accessibility Requirements</vt:lpstr>
      <vt:lpstr>So who needs accessible math?  What A.T. do we need to support?</vt:lpstr>
      <vt:lpstr>The challenge…. Not just screen reading</vt:lpstr>
      <vt:lpstr>The difference between maths &amp; text</vt:lpstr>
      <vt:lpstr>Talking Maths: difference between math &amp; text</vt:lpstr>
      <vt:lpstr>Math: non-linear representation &amp; ambiguity </vt:lpstr>
      <vt:lpstr>Accurate reading of maths:</vt:lpstr>
      <vt:lpstr>Mathematical semantics</vt:lpstr>
      <vt:lpstr>Context and localisation example</vt:lpstr>
      <vt:lpstr>Then there are symbols</vt:lpstr>
      <vt:lpstr>STEM Standards &amp; Guidelines: What should we be doing?</vt:lpstr>
      <vt:lpstr>How can we make STEM accessible without…</vt:lpstr>
      <vt:lpstr>What is needed for Interoperability?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 James</dc:creator>
  <cp:lastModifiedBy>Abi James</cp:lastModifiedBy>
  <cp:revision>31</cp:revision>
  <dcterms:created xsi:type="dcterms:W3CDTF">2015-10-23T14:37:41Z</dcterms:created>
  <dcterms:modified xsi:type="dcterms:W3CDTF">2015-11-18T00:39:02Z</dcterms:modified>
</cp:coreProperties>
</file>