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5" r:id="rId3"/>
    <p:sldId id="262" r:id="rId4"/>
    <p:sldId id="257" r:id="rId5"/>
    <p:sldId id="260" r:id="rId6"/>
    <p:sldId id="261" r:id="rId7"/>
    <p:sldId id="264" r:id="rId8"/>
    <p:sldId id="259" r:id="rId9"/>
    <p:sldId id="266" r:id="rId10"/>
    <p:sldId id="263"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9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548515-79A2-4B7E-98AD-9B3AFBB18C2B}" type="datetimeFigureOut">
              <a:rPr lang="en-US" smtClean="0"/>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D262EE-5828-4772-A202-E5F32C903D98}" type="slidenum">
              <a:rPr lang="en-US" smtClean="0"/>
              <a:t>‹#›</a:t>
            </a:fld>
            <a:endParaRPr lang="en-US"/>
          </a:p>
        </p:txBody>
      </p:sp>
    </p:spTree>
    <p:extLst>
      <p:ext uri="{BB962C8B-B14F-4D97-AF65-F5344CB8AC3E}">
        <p14:creationId xmlns:p14="http://schemas.microsoft.com/office/powerpoint/2010/main" val="3192404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if an LMS is technically accessible, that’s just the</a:t>
            </a:r>
            <a:r>
              <a:rPr lang="en-US" baseline="0" dirty="0" smtClean="0"/>
              <a:t> base product as it’s delivered from the vendor – what an institution does to customize the shell, and what an instructor does to add content, can all reduce both usability and accessibility. In particular, when instructors purchase content from a vendor, whether it be a digital textbook, learning modules, PPT slides, simulations, or anything else, the odds are that this is wholly or partially inaccessible. </a:t>
            </a:r>
          </a:p>
          <a:p>
            <a:r>
              <a:rPr lang="en-US" baseline="0" dirty="0" smtClean="0"/>
              <a:t>Instructors are more likely every year to be generating at least some of their own content: documents, PDFs, PPT slides, videos, etc. If they don’t know how to create materials accessibly, someone else has to come along behind and clean up their work. Many instructors also now expect students to create class content to encourage interaction, but if instructors don’t provide appropriate guidance, student-generated content will also be inaccessible. </a:t>
            </a:r>
            <a:endParaRPr lang="en-US" dirty="0"/>
          </a:p>
        </p:txBody>
      </p:sp>
      <p:sp>
        <p:nvSpPr>
          <p:cNvPr id="4" name="Slide Number Placeholder 3"/>
          <p:cNvSpPr>
            <a:spLocks noGrp="1"/>
          </p:cNvSpPr>
          <p:nvPr>
            <p:ph type="sldNum" sz="quarter" idx="10"/>
          </p:nvPr>
        </p:nvSpPr>
        <p:spPr/>
        <p:txBody>
          <a:bodyPr/>
          <a:lstStyle/>
          <a:p>
            <a:fld id="{21D262EE-5828-4772-A202-E5F32C903D98}" type="slidenum">
              <a:rPr lang="en-US" smtClean="0"/>
              <a:t>2</a:t>
            </a:fld>
            <a:endParaRPr lang="en-US"/>
          </a:p>
        </p:txBody>
      </p:sp>
    </p:spTree>
    <p:extLst>
      <p:ext uri="{BB962C8B-B14F-4D97-AF65-F5344CB8AC3E}">
        <p14:creationId xmlns:p14="http://schemas.microsoft.com/office/powerpoint/2010/main" val="66274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 Creators” – includes commercial</a:t>
            </a:r>
            <a:r>
              <a:rPr lang="en-US" baseline="0" dirty="0" smtClean="0"/>
              <a:t> and non-profit publishers, as well as faculty or others who are creating content for use by others. </a:t>
            </a:r>
          </a:p>
          <a:p>
            <a:r>
              <a:rPr lang="en-US" baseline="0" dirty="0" smtClean="0"/>
              <a:t>Charts, graphs, diagrams almost always have numbers/data as their source, and it has been turned into a visual rendering to make understanding easier for visual learners.  For non-visual learners, taking away that source data and replacing it with a few words of description, or nothing, deprives them of the chance for an equitable learning experience. We need to provide data in ways that different people can access effectively, even if it sometimes means providing “redundant” information (data plus a visual). </a:t>
            </a:r>
            <a:endParaRPr lang="en-US" dirty="0"/>
          </a:p>
        </p:txBody>
      </p:sp>
      <p:sp>
        <p:nvSpPr>
          <p:cNvPr id="4" name="Slide Number Placeholder 3"/>
          <p:cNvSpPr>
            <a:spLocks noGrp="1"/>
          </p:cNvSpPr>
          <p:nvPr>
            <p:ph type="sldNum" sz="quarter" idx="10"/>
          </p:nvPr>
        </p:nvSpPr>
        <p:spPr/>
        <p:txBody>
          <a:bodyPr/>
          <a:lstStyle/>
          <a:p>
            <a:fld id="{21D262EE-5828-4772-A202-E5F32C903D98}" type="slidenum">
              <a:rPr lang="en-US" smtClean="0"/>
              <a:t>3</a:t>
            </a:fld>
            <a:endParaRPr lang="en-US"/>
          </a:p>
        </p:txBody>
      </p:sp>
    </p:spTree>
    <p:extLst>
      <p:ext uri="{BB962C8B-B14F-4D97-AF65-F5344CB8AC3E}">
        <p14:creationId xmlns:p14="http://schemas.microsoft.com/office/powerpoint/2010/main" val="497925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“Class”: for example, Different screen-readers may render content differently or not at all. A simple $40 TTS utility might render FLAN content</a:t>
            </a:r>
            <a:r>
              <a:rPr lang="en-US" baseline="0" dirty="0" smtClean="0"/>
              <a:t> more accurately than a $1500 screen-reader, but be inaccessible to the user.</a:t>
            </a:r>
            <a:endParaRPr lang="en-US" dirty="0" smtClean="0"/>
          </a:p>
          <a:p>
            <a:r>
              <a:rPr lang="en-US" dirty="0" smtClean="0"/>
              <a:t>Can break at any time: functionality is almost always a shaky interaction among multiple technologies,</a:t>
            </a:r>
            <a:r>
              <a:rPr lang="en-US" baseline="0" dirty="0" smtClean="0"/>
              <a:t> including things like OS, browser, content, and AT. If one piece of the intermix changes, it can break the entire system, such as happened a few years ago with MathML. </a:t>
            </a:r>
          </a:p>
          <a:p>
            <a:endParaRPr lang="en-US" dirty="0" smtClean="0"/>
          </a:p>
        </p:txBody>
      </p:sp>
      <p:sp>
        <p:nvSpPr>
          <p:cNvPr id="4" name="Slide Number Placeholder 3"/>
          <p:cNvSpPr>
            <a:spLocks noGrp="1"/>
          </p:cNvSpPr>
          <p:nvPr>
            <p:ph type="sldNum" sz="quarter" idx="10"/>
          </p:nvPr>
        </p:nvSpPr>
        <p:spPr/>
        <p:txBody>
          <a:bodyPr/>
          <a:lstStyle/>
          <a:p>
            <a:fld id="{21D262EE-5828-4772-A202-E5F32C903D98}" type="slidenum">
              <a:rPr lang="en-US" smtClean="0"/>
              <a:t>5</a:t>
            </a:fld>
            <a:endParaRPr lang="en-US"/>
          </a:p>
        </p:txBody>
      </p:sp>
    </p:spTree>
    <p:extLst>
      <p:ext uri="{BB962C8B-B14F-4D97-AF65-F5344CB8AC3E}">
        <p14:creationId xmlns:p14="http://schemas.microsoft.com/office/powerpoint/2010/main" val="4020747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Keyword</a:t>
            </a:r>
            <a:r>
              <a:rPr lang="en-US" baseline="0" dirty="0" smtClean="0"/>
              <a:t> here is INDEPENDENTLY. People have been doing all of this for years, but generally are stuck relying on another human being to be their intermediary. </a:t>
            </a:r>
            <a:endParaRPr lang="en-US" dirty="0" smtClean="0"/>
          </a:p>
          <a:p>
            <a:r>
              <a:rPr lang="en-US" dirty="0" smtClean="0"/>
              <a:t>Example: we can convert</a:t>
            </a:r>
            <a:r>
              <a:rPr lang="en-US" baseline="0" dirty="0" smtClean="0"/>
              <a:t> a math book to braille, and a braille-literate student can both read it and do the calculations to answer problems independently – in braille. Can the professor read the braille to grade it? Probably not. </a:t>
            </a:r>
          </a:p>
          <a:p>
            <a:r>
              <a:rPr lang="en-US" baseline="0" dirty="0" smtClean="0"/>
              <a:t>A person who relies on TTS can listen to a properly coded MathML document to learn the math concepts, but then how do they write out the calculations? The software we generally use to produce MathML-enabled books is not itself accessible to many users. Faculty will generally not accept a verbal answer to a written problem. Same issue with foreign language content in many cases, although it can be easier (with a lot of extra time, money, and effort) to learn how to customize/use AT in another language. </a:t>
            </a:r>
          </a:p>
          <a:p>
            <a:endParaRPr lang="en-US" dirty="0"/>
          </a:p>
        </p:txBody>
      </p:sp>
      <p:sp>
        <p:nvSpPr>
          <p:cNvPr id="4" name="Slide Number Placeholder 3"/>
          <p:cNvSpPr>
            <a:spLocks noGrp="1"/>
          </p:cNvSpPr>
          <p:nvPr>
            <p:ph type="sldNum" sz="quarter" idx="10"/>
          </p:nvPr>
        </p:nvSpPr>
        <p:spPr/>
        <p:txBody>
          <a:bodyPr/>
          <a:lstStyle/>
          <a:p>
            <a:fld id="{21D262EE-5828-4772-A202-E5F32C903D98}" type="slidenum">
              <a:rPr lang="en-US" smtClean="0"/>
              <a:t>7</a:t>
            </a:fld>
            <a:endParaRPr lang="en-US"/>
          </a:p>
        </p:txBody>
      </p:sp>
    </p:spTree>
    <p:extLst>
      <p:ext uri="{BB962C8B-B14F-4D97-AF65-F5344CB8AC3E}">
        <p14:creationId xmlns:p14="http://schemas.microsoft.com/office/powerpoint/2010/main" val="2387234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is it testing knowledge mastery or other abilities such as marking a </a:t>
            </a:r>
            <a:r>
              <a:rPr lang="en-US" sz="1200" kern="1200" dirty="0" err="1" smtClean="0">
                <a:solidFill>
                  <a:schemeClr val="tx1"/>
                </a:solidFill>
                <a:effectLst/>
                <a:latin typeface="+mn-lt"/>
                <a:ea typeface="+mn-ea"/>
                <a:cs typeface="+mn-cs"/>
              </a:rPr>
              <a:t>scantron</a:t>
            </a:r>
            <a:r>
              <a:rPr lang="en-US" sz="1200" kern="1200" dirty="0" smtClean="0">
                <a:solidFill>
                  <a:schemeClr val="tx1"/>
                </a:solidFill>
                <a:effectLst/>
                <a:latin typeface="+mn-lt"/>
                <a:ea typeface="+mn-ea"/>
                <a:cs typeface="+mn-cs"/>
              </a:rPr>
              <a:t> quickly, being able to discern trick questions, ability to memorize formulae (that otherwise would be able to look up in daily life), etc.)</a:t>
            </a:r>
          </a:p>
          <a:p>
            <a:r>
              <a:rPr lang="en-US" dirty="0" smtClean="0"/>
              <a:t>If the assessment isn’t produced accessibly in the first place, can we re-produce it in a timely and accurate manner?</a:t>
            </a:r>
          </a:p>
          <a:p>
            <a:r>
              <a:rPr lang="en-US" dirty="0" smtClean="0"/>
              <a:t>When taking an exam, are SWD segregated from their peers,</a:t>
            </a:r>
            <a:r>
              <a:rPr lang="en-US" baseline="0" dirty="0" smtClean="0"/>
              <a:t> do they have different (or no) access to the professor to ask questions or get clarification, are they required to use different AT or access strategies than they use for the rest of their education? </a:t>
            </a:r>
            <a:endParaRPr lang="en-US" dirty="0"/>
          </a:p>
        </p:txBody>
      </p:sp>
      <p:sp>
        <p:nvSpPr>
          <p:cNvPr id="4" name="Slide Number Placeholder 3"/>
          <p:cNvSpPr>
            <a:spLocks noGrp="1"/>
          </p:cNvSpPr>
          <p:nvPr>
            <p:ph type="sldNum" sz="quarter" idx="10"/>
          </p:nvPr>
        </p:nvSpPr>
        <p:spPr/>
        <p:txBody>
          <a:bodyPr/>
          <a:lstStyle/>
          <a:p>
            <a:fld id="{21D262EE-5828-4772-A202-E5F32C903D98}" type="slidenum">
              <a:rPr lang="en-US" smtClean="0"/>
              <a:t>8</a:t>
            </a:fld>
            <a:endParaRPr lang="en-US"/>
          </a:p>
        </p:txBody>
      </p:sp>
    </p:spTree>
    <p:extLst>
      <p:ext uri="{BB962C8B-B14F-4D97-AF65-F5344CB8AC3E}">
        <p14:creationId xmlns:p14="http://schemas.microsoft.com/office/powerpoint/2010/main" val="3882789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ask faculty to add 5 seconds – 1 sentence – to their conversations with vendors: “Is your product FULLY accessible to users with disabilities?”  I then</a:t>
            </a:r>
            <a:r>
              <a:rPr lang="en-US" baseline="0" dirty="0" smtClean="0"/>
              <a:t> talk with them a little about the hedges they can hear from vendors, and to feel free to loop me into conversations if they would like. Since many products are adopted directly by faculty or academic departments and never go through your institutional purchasing/contracting process, most commercial vendors won’t hear requests for accessibility unless they come directly from the faculty. So far my faculty have been more than willing to add the 5-second single question approach to their routine because it doesn’t majorly inconvenience them, and they really want to do the right thing. </a:t>
            </a:r>
          </a:p>
          <a:p>
            <a:endParaRPr lang="en-US" baseline="0" dirty="0" smtClean="0"/>
          </a:p>
          <a:p>
            <a:r>
              <a:rPr lang="en-US" baseline="0" dirty="0" smtClean="0"/>
              <a:t>At NAU we understood that not all faculty have the knowledge, skill, software, or time to caption their own videos, so we provide them with a resource to do it for them. We provide training to teach people the basics of producing accessible Word, PPT, and PDF documents, while marketing that our techniques will also probably save them time and effort (so they don’t feel it’s a burden but rather a benefit). </a:t>
            </a:r>
          </a:p>
          <a:p>
            <a:r>
              <a:rPr lang="en-US" baseline="0" dirty="0" smtClean="0"/>
              <a:t>Do you have a Quality Matters program or something similar? Communities of practice? Seek out faculty education groups and partner with them to reduce design barriers, improve usability, and ultimately improve the educational environment (and probably faculty ratings) for all. </a:t>
            </a:r>
          </a:p>
          <a:p>
            <a:r>
              <a:rPr lang="en-US" baseline="0" dirty="0" smtClean="0"/>
              <a:t>Do you have a department or program that specializes in assessment design? Collaborate with them to help educate other faculty about good course and assessment designs that will actually improve student comprehension, retention, and test scores. </a:t>
            </a:r>
          </a:p>
          <a:p>
            <a:endParaRPr lang="en-US" dirty="0"/>
          </a:p>
        </p:txBody>
      </p:sp>
      <p:sp>
        <p:nvSpPr>
          <p:cNvPr id="4" name="Slide Number Placeholder 3"/>
          <p:cNvSpPr>
            <a:spLocks noGrp="1"/>
          </p:cNvSpPr>
          <p:nvPr>
            <p:ph type="sldNum" sz="quarter" idx="10"/>
          </p:nvPr>
        </p:nvSpPr>
        <p:spPr/>
        <p:txBody>
          <a:bodyPr/>
          <a:lstStyle/>
          <a:p>
            <a:fld id="{21D262EE-5828-4772-A202-E5F32C903D98}" type="slidenum">
              <a:rPr lang="en-US" smtClean="0"/>
              <a:t>9</a:t>
            </a:fld>
            <a:endParaRPr lang="en-US"/>
          </a:p>
        </p:txBody>
      </p:sp>
    </p:spTree>
    <p:extLst>
      <p:ext uri="{BB962C8B-B14F-4D97-AF65-F5344CB8AC3E}">
        <p14:creationId xmlns:p14="http://schemas.microsoft.com/office/powerpoint/2010/main" val="1853606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u="sng" dirty="0" smtClean="0">
                <a:effectLst/>
              </a:rPr>
              <a:t>D</a:t>
            </a:r>
            <a:r>
              <a:rPr lang="en-US" dirty="0" smtClean="0"/>
              <a:t>igital </a:t>
            </a:r>
            <a:r>
              <a:rPr lang="en-US" b="1" u="sng" dirty="0" smtClean="0">
                <a:effectLst/>
              </a:rPr>
              <a:t>I</a:t>
            </a:r>
            <a:r>
              <a:rPr lang="en-US" dirty="0" smtClean="0"/>
              <a:t>mage </a:t>
            </a:r>
            <a:r>
              <a:rPr lang="en-US" b="1" u="sng" dirty="0" smtClean="0">
                <a:effectLst/>
              </a:rPr>
              <a:t>A</a:t>
            </a:r>
            <a:r>
              <a:rPr lang="en-US" dirty="0" smtClean="0"/>
              <a:t>nd </a:t>
            </a:r>
            <a:r>
              <a:rPr lang="en-US" b="1" u="sng" dirty="0" smtClean="0">
                <a:effectLst/>
              </a:rPr>
              <a:t>G</a:t>
            </a:r>
            <a:r>
              <a:rPr lang="en-US" dirty="0" smtClean="0"/>
              <a:t>raphic </a:t>
            </a:r>
            <a:r>
              <a:rPr lang="en-US" b="1" u="sng" dirty="0" smtClean="0">
                <a:effectLst/>
              </a:rPr>
              <a:t>R</a:t>
            </a:r>
            <a:r>
              <a:rPr lang="en-US" dirty="0" smtClean="0"/>
              <a:t>esources for </a:t>
            </a:r>
            <a:r>
              <a:rPr lang="en-US" b="1" u="sng" dirty="0" smtClean="0">
                <a:effectLst/>
              </a:rPr>
              <a:t>A</a:t>
            </a:r>
            <a:r>
              <a:rPr lang="en-US" dirty="0" smtClean="0"/>
              <a:t>ccessible </a:t>
            </a:r>
            <a:r>
              <a:rPr lang="en-US" b="1" u="sng" dirty="0" smtClean="0">
                <a:effectLst/>
              </a:rPr>
              <a:t>M</a:t>
            </a:r>
            <a:r>
              <a:rPr lang="en-US" dirty="0" smtClean="0"/>
              <a:t>aterials.” </a:t>
            </a:r>
            <a:endParaRPr lang="en-US" dirty="0"/>
          </a:p>
        </p:txBody>
      </p:sp>
      <p:sp>
        <p:nvSpPr>
          <p:cNvPr id="4" name="Slide Number Placeholder 3"/>
          <p:cNvSpPr>
            <a:spLocks noGrp="1"/>
          </p:cNvSpPr>
          <p:nvPr>
            <p:ph type="sldNum" sz="quarter" idx="10"/>
          </p:nvPr>
        </p:nvSpPr>
        <p:spPr/>
        <p:txBody>
          <a:bodyPr/>
          <a:lstStyle/>
          <a:p>
            <a:fld id="{21D262EE-5828-4772-A202-E5F32C903D98}" type="slidenum">
              <a:rPr lang="en-US" smtClean="0"/>
              <a:t>10</a:t>
            </a:fld>
            <a:endParaRPr lang="en-US"/>
          </a:p>
        </p:txBody>
      </p:sp>
    </p:spTree>
    <p:extLst>
      <p:ext uri="{BB962C8B-B14F-4D97-AF65-F5344CB8AC3E}">
        <p14:creationId xmlns:p14="http://schemas.microsoft.com/office/powerpoint/2010/main" val="541798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GOALS project is no longer accepting</a:t>
            </a:r>
            <a:r>
              <a:rPr lang="en-US" baseline="0" dirty="0" smtClean="0"/>
              <a:t> new applicants but I believe some of their online tools are still available, such as their planning and benchmarking tool. If nothing else some of the questions in these tools can help you consider what you might need to address at your institution.</a:t>
            </a:r>
            <a:endParaRPr lang="en-US" dirty="0"/>
          </a:p>
        </p:txBody>
      </p:sp>
      <p:sp>
        <p:nvSpPr>
          <p:cNvPr id="4" name="Slide Number Placeholder 3"/>
          <p:cNvSpPr>
            <a:spLocks noGrp="1"/>
          </p:cNvSpPr>
          <p:nvPr>
            <p:ph type="sldNum" sz="quarter" idx="10"/>
          </p:nvPr>
        </p:nvSpPr>
        <p:spPr/>
        <p:txBody>
          <a:bodyPr/>
          <a:lstStyle/>
          <a:p>
            <a:fld id="{21D262EE-5828-4772-A202-E5F32C903D98}" type="slidenum">
              <a:rPr lang="en-US" smtClean="0"/>
              <a:t>12</a:t>
            </a:fld>
            <a:endParaRPr lang="en-US"/>
          </a:p>
        </p:txBody>
      </p:sp>
    </p:spTree>
    <p:extLst>
      <p:ext uri="{BB962C8B-B14F-4D97-AF65-F5344CB8AC3E}">
        <p14:creationId xmlns:p14="http://schemas.microsoft.com/office/powerpoint/2010/main" val="2106204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62204D-5801-4194-835D-AB4F120ECF49}"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595A5-A8AF-4E9B-8DE0-9B121A8BD254}" type="slidenum">
              <a:rPr lang="en-US" smtClean="0"/>
              <a:t>‹#›</a:t>
            </a:fld>
            <a:endParaRPr lang="en-US"/>
          </a:p>
        </p:txBody>
      </p:sp>
    </p:spTree>
    <p:extLst>
      <p:ext uri="{BB962C8B-B14F-4D97-AF65-F5344CB8AC3E}">
        <p14:creationId xmlns:p14="http://schemas.microsoft.com/office/powerpoint/2010/main" val="2091955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2204D-5801-4194-835D-AB4F120ECF49}"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595A5-A8AF-4E9B-8DE0-9B121A8BD254}" type="slidenum">
              <a:rPr lang="en-US" smtClean="0"/>
              <a:t>‹#›</a:t>
            </a:fld>
            <a:endParaRPr lang="en-US"/>
          </a:p>
        </p:txBody>
      </p:sp>
    </p:spTree>
    <p:extLst>
      <p:ext uri="{BB962C8B-B14F-4D97-AF65-F5344CB8AC3E}">
        <p14:creationId xmlns:p14="http://schemas.microsoft.com/office/powerpoint/2010/main" val="2564960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2204D-5801-4194-835D-AB4F120ECF49}"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595A5-A8AF-4E9B-8DE0-9B121A8BD254}" type="slidenum">
              <a:rPr lang="en-US" smtClean="0"/>
              <a:t>‹#›</a:t>
            </a:fld>
            <a:endParaRPr lang="en-US"/>
          </a:p>
        </p:txBody>
      </p:sp>
    </p:spTree>
    <p:extLst>
      <p:ext uri="{BB962C8B-B14F-4D97-AF65-F5344CB8AC3E}">
        <p14:creationId xmlns:p14="http://schemas.microsoft.com/office/powerpoint/2010/main" val="415727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2204D-5801-4194-835D-AB4F120ECF49}"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595A5-A8AF-4E9B-8DE0-9B121A8BD254}" type="slidenum">
              <a:rPr lang="en-US" smtClean="0"/>
              <a:t>‹#›</a:t>
            </a:fld>
            <a:endParaRPr lang="en-US"/>
          </a:p>
        </p:txBody>
      </p:sp>
    </p:spTree>
    <p:extLst>
      <p:ext uri="{BB962C8B-B14F-4D97-AF65-F5344CB8AC3E}">
        <p14:creationId xmlns:p14="http://schemas.microsoft.com/office/powerpoint/2010/main" val="1014770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62204D-5801-4194-835D-AB4F120ECF49}"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595A5-A8AF-4E9B-8DE0-9B121A8BD254}" type="slidenum">
              <a:rPr lang="en-US" smtClean="0"/>
              <a:t>‹#›</a:t>
            </a:fld>
            <a:endParaRPr lang="en-US"/>
          </a:p>
        </p:txBody>
      </p:sp>
    </p:spTree>
    <p:extLst>
      <p:ext uri="{BB962C8B-B14F-4D97-AF65-F5344CB8AC3E}">
        <p14:creationId xmlns:p14="http://schemas.microsoft.com/office/powerpoint/2010/main" val="2712891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62204D-5801-4194-835D-AB4F120ECF49}"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595A5-A8AF-4E9B-8DE0-9B121A8BD254}" type="slidenum">
              <a:rPr lang="en-US" smtClean="0"/>
              <a:t>‹#›</a:t>
            </a:fld>
            <a:endParaRPr lang="en-US"/>
          </a:p>
        </p:txBody>
      </p:sp>
    </p:spTree>
    <p:extLst>
      <p:ext uri="{BB962C8B-B14F-4D97-AF65-F5344CB8AC3E}">
        <p14:creationId xmlns:p14="http://schemas.microsoft.com/office/powerpoint/2010/main" val="424128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62204D-5801-4194-835D-AB4F120ECF49}"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B595A5-A8AF-4E9B-8DE0-9B121A8BD254}" type="slidenum">
              <a:rPr lang="en-US" smtClean="0"/>
              <a:t>‹#›</a:t>
            </a:fld>
            <a:endParaRPr lang="en-US"/>
          </a:p>
        </p:txBody>
      </p:sp>
    </p:spTree>
    <p:extLst>
      <p:ext uri="{BB962C8B-B14F-4D97-AF65-F5344CB8AC3E}">
        <p14:creationId xmlns:p14="http://schemas.microsoft.com/office/powerpoint/2010/main" val="148114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62204D-5801-4194-835D-AB4F120ECF49}"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B595A5-A8AF-4E9B-8DE0-9B121A8BD254}" type="slidenum">
              <a:rPr lang="en-US" smtClean="0"/>
              <a:t>‹#›</a:t>
            </a:fld>
            <a:endParaRPr lang="en-US"/>
          </a:p>
        </p:txBody>
      </p:sp>
    </p:spTree>
    <p:extLst>
      <p:ext uri="{BB962C8B-B14F-4D97-AF65-F5344CB8AC3E}">
        <p14:creationId xmlns:p14="http://schemas.microsoft.com/office/powerpoint/2010/main" val="93730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2204D-5801-4194-835D-AB4F120ECF49}"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B595A5-A8AF-4E9B-8DE0-9B121A8BD254}" type="slidenum">
              <a:rPr lang="en-US" smtClean="0"/>
              <a:t>‹#›</a:t>
            </a:fld>
            <a:endParaRPr lang="en-US"/>
          </a:p>
        </p:txBody>
      </p:sp>
    </p:spTree>
    <p:extLst>
      <p:ext uri="{BB962C8B-B14F-4D97-AF65-F5344CB8AC3E}">
        <p14:creationId xmlns:p14="http://schemas.microsoft.com/office/powerpoint/2010/main" val="14349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2204D-5801-4194-835D-AB4F120ECF49}"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595A5-A8AF-4E9B-8DE0-9B121A8BD254}" type="slidenum">
              <a:rPr lang="en-US" smtClean="0"/>
              <a:t>‹#›</a:t>
            </a:fld>
            <a:endParaRPr lang="en-US"/>
          </a:p>
        </p:txBody>
      </p:sp>
    </p:spTree>
    <p:extLst>
      <p:ext uri="{BB962C8B-B14F-4D97-AF65-F5344CB8AC3E}">
        <p14:creationId xmlns:p14="http://schemas.microsoft.com/office/powerpoint/2010/main" val="155831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2204D-5801-4194-835D-AB4F120ECF49}"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595A5-A8AF-4E9B-8DE0-9B121A8BD254}" type="slidenum">
              <a:rPr lang="en-US" smtClean="0"/>
              <a:t>‹#›</a:t>
            </a:fld>
            <a:endParaRPr lang="en-US"/>
          </a:p>
        </p:txBody>
      </p:sp>
    </p:spTree>
    <p:extLst>
      <p:ext uri="{BB962C8B-B14F-4D97-AF65-F5344CB8AC3E}">
        <p14:creationId xmlns:p14="http://schemas.microsoft.com/office/powerpoint/2010/main" val="1518576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2204D-5801-4194-835D-AB4F120ECF49}"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595A5-A8AF-4E9B-8DE0-9B121A8BD254}" type="slidenum">
              <a:rPr lang="en-US" smtClean="0"/>
              <a:t>‹#›</a:t>
            </a:fld>
            <a:endParaRPr lang="en-US"/>
          </a:p>
        </p:txBody>
      </p:sp>
    </p:spTree>
    <p:extLst>
      <p:ext uri="{BB962C8B-B14F-4D97-AF65-F5344CB8AC3E}">
        <p14:creationId xmlns:p14="http://schemas.microsoft.com/office/powerpoint/2010/main" val="3229082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iagramcenter.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ashington.edu/doit/programs/accesscollege/faculty-room/overview" TargetMode="External"/><Relationship Id="rId2" Type="http://schemas.openxmlformats.org/officeDocument/2006/relationships/hyperlink" Target="http://www.washington.edu/doi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ncdae.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Current Campus Situation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47358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a:t>
            </a:r>
            <a:endParaRPr lang="en-US" dirty="0"/>
          </a:p>
        </p:txBody>
      </p:sp>
      <p:sp>
        <p:nvSpPr>
          <p:cNvPr id="3" name="Content Placeholder 2"/>
          <p:cNvSpPr>
            <a:spLocks noGrp="1"/>
          </p:cNvSpPr>
          <p:nvPr>
            <p:ph idx="1"/>
          </p:nvPr>
        </p:nvSpPr>
        <p:spPr/>
        <p:txBody>
          <a:bodyPr/>
          <a:lstStyle/>
          <a:p>
            <a:r>
              <a:rPr lang="en-US" dirty="0" smtClean="0"/>
              <a:t>The DIAGRAM Center is a research and development project funded by the </a:t>
            </a:r>
            <a:r>
              <a:rPr lang="en-US" dirty="0" err="1" smtClean="0"/>
              <a:t>Benetech</a:t>
            </a:r>
            <a:r>
              <a:rPr lang="en-US" dirty="0" smtClean="0"/>
              <a:t> Global Literacy Initiative.</a:t>
            </a:r>
          </a:p>
          <a:p>
            <a:r>
              <a:rPr lang="en-US" dirty="0" smtClean="0">
                <a:hlinkClick r:id="rId3"/>
              </a:rPr>
              <a:t>http://diagramcenter.org/</a:t>
            </a:r>
            <a:endParaRPr lang="en-US" dirty="0" smtClean="0"/>
          </a:p>
          <a:p>
            <a:r>
              <a:rPr lang="en-US" dirty="0" smtClean="0"/>
              <a:t>Image Description Guidelines and Tools</a:t>
            </a:r>
          </a:p>
          <a:p>
            <a:r>
              <a:rPr lang="en-US" dirty="0" smtClean="0"/>
              <a:t>MathML Cloud: tool for creating and publishing accessible math content.</a:t>
            </a:r>
            <a:endParaRPr lang="en-US" dirty="0"/>
          </a:p>
        </p:txBody>
      </p:sp>
    </p:spTree>
    <p:extLst>
      <p:ext uri="{BB962C8B-B14F-4D97-AF65-F5344CB8AC3E}">
        <p14:creationId xmlns:p14="http://schemas.microsoft.com/office/powerpoint/2010/main" val="33506837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DO-IT</a:t>
            </a:r>
            <a:endParaRPr lang="en-US" dirty="0"/>
          </a:p>
        </p:txBody>
      </p:sp>
      <p:sp>
        <p:nvSpPr>
          <p:cNvPr id="3" name="Content Placeholder 2"/>
          <p:cNvSpPr>
            <a:spLocks noGrp="1"/>
          </p:cNvSpPr>
          <p:nvPr>
            <p:ph idx="1"/>
          </p:nvPr>
        </p:nvSpPr>
        <p:spPr/>
        <p:txBody>
          <a:bodyPr/>
          <a:lstStyle/>
          <a:p>
            <a:r>
              <a:rPr lang="en-US" dirty="0" smtClean="0"/>
              <a:t>The DO-IT program offers information and resources for educators and students.</a:t>
            </a:r>
          </a:p>
          <a:p>
            <a:r>
              <a:rPr lang="en-US" dirty="0" smtClean="0">
                <a:hlinkClick r:id="rId2"/>
              </a:rPr>
              <a:t>http</a:t>
            </a:r>
            <a:r>
              <a:rPr lang="en-US" dirty="0">
                <a:hlinkClick r:id="rId2"/>
              </a:rPr>
              <a:t>://www.washington.edu/doit</a:t>
            </a:r>
            <a:r>
              <a:rPr lang="en-US" dirty="0" smtClean="0">
                <a:hlinkClick r:id="rId2"/>
              </a:rPr>
              <a:t>/</a:t>
            </a:r>
            <a:endParaRPr lang="en-US" dirty="0" smtClean="0"/>
          </a:p>
          <a:p>
            <a:r>
              <a:rPr lang="en-US" dirty="0" smtClean="0"/>
              <a:t>The Faculty Room can be a good introduction for </a:t>
            </a:r>
            <a:r>
              <a:rPr lang="en-US"/>
              <a:t>some instructors: </a:t>
            </a:r>
            <a:r>
              <a:rPr lang="en-US">
                <a:hlinkClick r:id="rId3"/>
              </a:rPr>
              <a:t>http://</a:t>
            </a:r>
            <a:r>
              <a:rPr lang="en-US" smtClean="0">
                <a:hlinkClick r:id="rId3"/>
              </a:rPr>
              <a:t>www.washington.edu/doit/programs/accesscollege/faculty-room/overview</a:t>
            </a:r>
            <a:endParaRPr lang="en-US" smtClean="0"/>
          </a:p>
          <a:p>
            <a:endParaRPr lang="en-US" dirty="0" smtClean="0"/>
          </a:p>
          <a:p>
            <a:endParaRPr lang="en-US" dirty="0"/>
          </a:p>
        </p:txBody>
      </p:sp>
    </p:spTree>
    <p:extLst>
      <p:ext uri="{BB962C8B-B14F-4D97-AF65-F5344CB8AC3E}">
        <p14:creationId xmlns:p14="http://schemas.microsoft.com/office/powerpoint/2010/main" val="22147277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NCDAE</a:t>
            </a:r>
            <a:endParaRPr lang="en-US" dirty="0"/>
          </a:p>
        </p:txBody>
      </p:sp>
      <p:sp>
        <p:nvSpPr>
          <p:cNvPr id="3" name="Content Placeholder 2"/>
          <p:cNvSpPr>
            <a:spLocks noGrp="1"/>
          </p:cNvSpPr>
          <p:nvPr>
            <p:ph idx="1"/>
          </p:nvPr>
        </p:nvSpPr>
        <p:spPr/>
        <p:txBody>
          <a:bodyPr/>
          <a:lstStyle/>
          <a:p>
            <a:r>
              <a:rPr lang="en-US" dirty="0" smtClean="0"/>
              <a:t>National Center on Disability and Access to Education</a:t>
            </a:r>
          </a:p>
          <a:p>
            <a:r>
              <a:rPr lang="en-US" dirty="0" smtClean="0"/>
              <a:t>Offers resources and information on improving accessibility.</a:t>
            </a:r>
          </a:p>
          <a:p>
            <a:r>
              <a:rPr lang="en-US" dirty="0">
                <a:hlinkClick r:id="rId3"/>
              </a:rPr>
              <a:t>http://ncdae.org</a:t>
            </a:r>
            <a:r>
              <a:rPr lang="en-US" dirty="0" smtClean="0">
                <a:hlinkClick r:id="rId3"/>
              </a:rPr>
              <a:t>/</a:t>
            </a:r>
            <a:endParaRPr lang="en-US" dirty="0" smtClean="0"/>
          </a:p>
          <a:p>
            <a:endParaRPr lang="en-US" dirty="0"/>
          </a:p>
        </p:txBody>
      </p:sp>
    </p:spTree>
    <p:extLst>
      <p:ext uri="{BB962C8B-B14F-4D97-AF65-F5344CB8AC3E}">
        <p14:creationId xmlns:p14="http://schemas.microsoft.com/office/powerpoint/2010/main" val="3896733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Inaccessible Content and Delivery Mechanisms</a:t>
            </a:r>
            <a:endParaRPr lang="en-US" dirty="0"/>
          </a:p>
        </p:txBody>
      </p:sp>
      <p:sp>
        <p:nvSpPr>
          <p:cNvPr id="3" name="Content Placeholder 2"/>
          <p:cNvSpPr>
            <a:spLocks noGrp="1"/>
          </p:cNvSpPr>
          <p:nvPr>
            <p:ph idx="1"/>
          </p:nvPr>
        </p:nvSpPr>
        <p:spPr/>
        <p:txBody>
          <a:bodyPr/>
          <a:lstStyle/>
          <a:p>
            <a:r>
              <a:rPr lang="en-US" dirty="0" smtClean="0"/>
              <a:t>The vast majority of content and delivery systems are either wholly or partially inaccessible. </a:t>
            </a:r>
          </a:p>
          <a:p>
            <a:pPr lvl="1"/>
            <a:r>
              <a:rPr lang="en-US" dirty="0" smtClean="0"/>
              <a:t>Textbooks, e-books, simulations, PPT presentations, software, apps, multimedia.</a:t>
            </a:r>
          </a:p>
          <a:p>
            <a:pPr lvl="1"/>
            <a:r>
              <a:rPr lang="en-US" dirty="0" smtClean="0"/>
              <a:t>Instructor- and student-generated content.</a:t>
            </a:r>
          </a:p>
          <a:p>
            <a:r>
              <a:rPr lang="en-US" dirty="0" smtClean="0"/>
              <a:t>Retrofits are often difficult or impossible, particularly in a timely manner. </a:t>
            </a:r>
          </a:p>
          <a:p>
            <a:pPr lvl="1"/>
            <a:endParaRPr lang="en-US" dirty="0"/>
          </a:p>
        </p:txBody>
      </p:sp>
    </p:spTree>
    <p:extLst>
      <p:ext uri="{BB962C8B-B14F-4D97-AF65-F5344CB8AC3E}">
        <p14:creationId xmlns:p14="http://schemas.microsoft.com/office/powerpoint/2010/main" val="4184717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Based Content</a:t>
            </a:r>
            <a:endParaRPr lang="en-US" dirty="0"/>
          </a:p>
        </p:txBody>
      </p:sp>
      <p:sp>
        <p:nvSpPr>
          <p:cNvPr id="3" name="Content Placeholder 2"/>
          <p:cNvSpPr>
            <a:spLocks noGrp="1"/>
          </p:cNvSpPr>
          <p:nvPr>
            <p:ph idx="1"/>
          </p:nvPr>
        </p:nvSpPr>
        <p:spPr/>
        <p:txBody>
          <a:bodyPr/>
          <a:lstStyle/>
          <a:p>
            <a:r>
              <a:rPr lang="en-US" dirty="0" smtClean="0"/>
              <a:t>Most STEAM content is published as images, even when it appears to the eye to be text.</a:t>
            </a:r>
          </a:p>
          <a:p>
            <a:pPr lvl="1"/>
            <a:r>
              <a:rPr lang="en-US" dirty="0" smtClean="0"/>
              <a:t>Includes math, charts, graphs, diagrams.</a:t>
            </a:r>
          </a:p>
          <a:p>
            <a:r>
              <a:rPr lang="en-US" dirty="0" smtClean="0"/>
              <a:t>This content starts life as real text and data.</a:t>
            </a:r>
          </a:p>
          <a:p>
            <a:r>
              <a:rPr lang="en-US" dirty="0" smtClean="0"/>
              <a:t>Challenges include getting content creators to learn how to handle this content appropriately. Adding alt tags afterward is often insufficient, albeit better than nothing.</a:t>
            </a:r>
            <a:endParaRPr lang="en-US" dirty="0"/>
          </a:p>
        </p:txBody>
      </p:sp>
    </p:spTree>
    <p:extLst>
      <p:ext uri="{BB962C8B-B14F-4D97-AF65-F5344CB8AC3E}">
        <p14:creationId xmlns:p14="http://schemas.microsoft.com/office/powerpoint/2010/main" val="322585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Standards</a:t>
            </a:r>
            <a:endParaRPr lang="en-US" dirty="0"/>
          </a:p>
        </p:txBody>
      </p:sp>
      <p:sp>
        <p:nvSpPr>
          <p:cNvPr id="3" name="Content Placeholder 2"/>
          <p:cNvSpPr>
            <a:spLocks noGrp="1"/>
          </p:cNvSpPr>
          <p:nvPr>
            <p:ph idx="1"/>
          </p:nvPr>
        </p:nvSpPr>
        <p:spPr/>
        <p:txBody>
          <a:bodyPr/>
          <a:lstStyle/>
          <a:p>
            <a:r>
              <a:rPr lang="en-US" dirty="0" smtClean="0"/>
              <a:t>Good, comprehensive standards don’t yet exist for production of accessible STEAM materials.</a:t>
            </a:r>
          </a:p>
          <a:p>
            <a:r>
              <a:rPr lang="en-US" dirty="0" smtClean="0"/>
              <a:t>Users never know from one document to the next how they will be presented.</a:t>
            </a:r>
          </a:p>
          <a:p>
            <a:r>
              <a:rPr lang="en-US" dirty="0" smtClean="0"/>
              <a:t>Quality and accuracy of content varies widely.</a:t>
            </a:r>
          </a:p>
        </p:txBody>
      </p:sp>
    </p:spTree>
    <p:extLst>
      <p:ext uri="{BB962C8B-B14F-4D97-AF65-F5344CB8AC3E}">
        <p14:creationId xmlns:p14="http://schemas.microsoft.com/office/powerpoint/2010/main" val="384964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Lack of Consistency in Technology</a:t>
            </a:r>
            <a:endParaRPr lang="en-US" dirty="0"/>
          </a:p>
        </p:txBody>
      </p:sp>
      <p:sp>
        <p:nvSpPr>
          <p:cNvPr id="3" name="Content Placeholder 2"/>
          <p:cNvSpPr>
            <a:spLocks noGrp="1"/>
          </p:cNvSpPr>
          <p:nvPr>
            <p:ph idx="1"/>
          </p:nvPr>
        </p:nvSpPr>
        <p:spPr/>
        <p:txBody>
          <a:bodyPr>
            <a:normAutofit lnSpcReduction="10000"/>
          </a:bodyPr>
          <a:lstStyle/>
          <a:p>
            <a:r>
              <a:rPr lang="en-US" dirty="0" smtClean="0"/>
              <a:t>Different AT, even in the same “class”, may render content differently. </a:t>
            </a:r>
          </a:p>
          <a:p>
            <a:r>
              <a:rPr lang="en-US" dirty="0" smtClean="0"/>
              <a:t>Different versions of OS, browser, and other technology also often render content differently or not at all. </a:t>
            </a:r>
          </a:p>
          <a:p>
            <a:r>
              <a:rPr lang="en-US" dirty="0" smtClean="0"/>
              <a:t>Result is users having to utilize a wide variety of technology and AT to get even part of the content that their peers get. </a:t>
            </a:r>
          </a:p>
          <a:p>
            <a:r>
              <a:rPr lang="en-US" dirty="0" smtClean="0"/>
              <a:t>That technology can stop working at any time.</a:t>
            </a:r>
            <a:endParaRPr lang="en-US" dirty="0"/>
          </a:p>
        </p:txBody>
      </p:sp>
    </p:spTree>
    <p:extLst>
      <p:ext uri="{BB962C8B-B14F-4D97-AF65-F5344CB8AC3E}">
        <p14:creationId xmlns:p14="http://schemas.microsoft.com/office/powerpoint/2010/main" val="16102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Load and Time</a:t>
            </a:r>
            <a:endParaRPr lang="en-US" dirty="0"/>
          </a:p>
        </p:txBody>
      </p:sp>
      <p:sp>
        <p:nvSpPr>
          <p:cNvPr id="3" name="Content Placeholder 2"/>
          <p:cNvSpPr>
            <a:spLocks noGrp="1"/>
          </p:cNvSpPr>
          <p:nvPr>
            <p:ph idx="1"/>
          </p:nvPr>
        </p:nvSpPr>
        <p:spPr/>
        <p:txBody>
          <a:bodyPr/>
          <a:lstStyle/>
          <a:p>
            <a:r>
              <a:rPr lang="en-US" dirty="0" smtClean="0"/>
              <a:t>Users with disabilities must learn all the same content and technology as their peers, often with workarounds, plus a large number of supplementary technologies and renderings of content. </a:t>
            </a:r>
          </a:p>
          <a:p>
            <a:r>
              <a:rPr lang="en-US" dirty="0" smtClean="0"/>
              <a:t>Most AT requires more time to use than directly accessing content without AT.</a:t>
            </a:r>
          </a:p>
          <a:p>
            <a:endParaRPr lang="en-US" dirty="0"/>
          </a:p>
        </p:txBody>
      </p:sp>
    </p:spTree>
    <p:extLst>
      <p:ext uri="{BB962C8B-B14F-4D97-AF65-F5344CB8AC3E}">
        <p14:creationId xmlns:p14="http://schemas.microsoft.com/office/powerpoint/2010/main" val="958584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Consumption vs. Production of Content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Production here means that a user can also write or otherwise create content in a format that others can interact with. </a:t>
            </a:r>
          </a:p>
          <a:p>
            <a:pPr lvl="1"/>
            <a:r>
              <a:rPr lang="en-US" dirty="0" smtClean="0"/>
              <a:t>Be able to write/type in a foreign language.</a:t>
            </a:r>
          </a:p>
          <a:p>
            <a:pPr lvl="1"/>
            <a:r>
              <a:rPr lang="en-US" dirty="0" smtClean="0"/>
              <a:t>Be able to write/manipulate math or other symbolic language (chemistry, etc.). </a:t>
            </a:r>
          </a:p>
          <a:p>
            <a:pPr marL="57150" indent="0">
              <a:buNone/>
            </a:pPr>
            <a:r>
              <a:rPr lang="en-US" dirty="0" smtClean="0"/>
              <a:t>A user may be able to read a textbook, but can they do their homework assignments? Will the professor understand or accept what they have produced? Can a prof WD create materials?</a:t>
            </a:r>
            <a:endParaRPr lang="en-US" dirty="0"/>
          </a:p>
        </p:txBody>
      </p:sp>
    </p:spTree>
    <p:extLst>
      <p:ext uri="{BB962C8B-B14F-4D97-AF65-F5344CB8AC3E}">
        <p14:creationId xmlns:p14="http://schemas.microsoft.com/office/powerpoint/2010/main" val="3715852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Issues</a:t>
            </a:r>
            <a:endParaRPr lang="en-US" dirty="0"/>
          </a:p>
        </p:txBody>
      </p:sp>
      <p:sp>
        <p:nvSpPr>
          <p:cNvPr id="3" name="Content Placeholder 2"/>
          <p:cNvSpPr>
            <a:spLocks noGrp="1"/>
          </p:cNvSpPr>
          <p:nvPr>
            <p:ph idx="1"/>
          </p:nvPr>
        </p:nvSpPr>
        <p:spPr/>
        <p:txBody>
          <a:bodyPr>
            <a:normAutofit lnSpcReduction="10000"/>
          </a:bodyPr>
          <a:lstStyle/>
          <a:p>
            <a:r>
              <a:rPr lang="en-US" dirty="0" smtClean="0"/>
              <a:t>Design: does the instrument assess knowledge mastery, or is something else getting in the way?</a:t>
            </a:r>
          </a:p>
          <a:p>
            <a:r>
              <a:rPr lang="en-US" dirty="0" smtClean="0"/>
              <a:t>Production: </a:t>
            </a:r>
          </a:p>
          <a:p>
            <a:pPr lvl="1"/>
            <a:r>
              <a:rPr lang="en-US" dirty="0" smtClean="0"/>
              <a:t>is it born accessible or not?</a:t>
            </a:r>
          </a:p>
          <a:p>
            <a:pPr lvl="2"/>
            <a:r>
              <a:rPr lang="en-US" dirty="0" smtClean="0"/>
              <a:t>can we retrofit it accurately and in time?</a:t>
            </a:r>
          </a:p>
          <a:p>
            <a:r>
              <a:rPr lang="en-US" dirty="0" smtClean="0"/>
              <a:t>Administration: </a:t>
            </a:r>
          </a:p>
          <a:p>
            <a:pPr lvl="1"/>
            <a:r>
              <a:rPr lang="en-US" dirty="0" smtClean="0"/>
              <a:t>comparable to peers? </a:t>
            </a:r>
          </a:p>
          <a:p>
            <a:pPr lvl="1"/>
            <a:r>
              <a:rPr lang="en-US" dirty="0"/>
              <a:t>r</a:t>
            </a:r>
            <a:r>
              <a:rPr lang="en-US" dirty="0" smtClean="0"/>
              <a:t>equiring normal or different AT?</a:t>
            </a:r>
          </a:p>
          <a:p>
            <a:endParaRPr lang="en-US" dirty="0"/>
          </a:p>
        </p:txBody>
      </p:sp>
    </p:spTree>
    <p:extLst>
      <p:ext uri="{BB962C8B-B14F-4D97-AF65-F5344CB8AC3E}">
        <p14:creationId xmlns:p14="http://schemas.microsoft.com/office/powerpoint/2010/main" val="967070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Improvement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Get faculty involved with asking for accessible materials from commercial vendors. </a:t>
            </a:r>
          </a:p>
          <a:p>
            <a:r>
              <a:rPr lang="en-US" dirty="0" smtClean="0"/>
              <a:t>Incorporate accessibility into all purchasing procedures, not just the high-dollar items that require a contract. </a:t>
            </a:r>
          </a:p>
          <a:p>
            <a:r>
              <a:rPr lang="en-US" dirty="0" smtClean="0"/>
              <a:t>Educate institutional content creators (faculty, etc.) in how to create accessible documents and media, or direct them to resources. </a:t>
            </a:r>
          </a:p>
          <a:p>
            <a:r>
              <a:rPr lang="en-US" dirty="0" smtClean="0"/>
              <a:t>Collaborate with faculty education resources to reduce design barriers and increase usability. </a:t>
            </a:r>
            <a:endParaRPr lang="en-US" dirty="0"/>
          </a:p>
        </p:txBody>
      </p:sp>
    </p:spTree>
    <p:extLst>
      <p:ext uri="{BB962C8B-B14F-4D97-AF65-F5344CB8AC3E}">
        <p14:creationId xmlns:p14="http://schemas.microsoft.com/office/powerpoint/2010/main" val="1450655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1623</Words>
  <Application>Microsoft Office PowerPoint</Application>
  <PresentationFormat>On-screen Show (4:3)</PresentationFormat>
  <Paragraphs>81</Paragraphs>
  <Slides>12</Slides>
  <Notes>8</Notes>
  <HiddenSlides>3</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Current Campus Situation</vt:lpstr>
      <vt:lpstr>Inaccessible Content and Delivery Mechanisms</vt:lpstr>
      <vt:lpstr>Image Based Content</vt:lpstr>
      <vt:lpstr>Lack of Standards</vt:lpstr>
      <vt:lpstr>Lack of Consistency in Technology</vt:lpstr>
      <vt:lpstr>Cognitive Load and Time</vt:lpstr>
      <vt:lpstr>Consumption vs. Production of Content</vt:lpstr>
      <vt:lpstr>Assessment Issues</vt:lpstr>
      <vt:lpstr>Strategies for Improvement</vt:lpstr>
      <vt:lpstr>DIAGRAM</vt:lpstr>
      <vt:lpstr>DO-IT</vt:lpstr>
      <vt:lpstr>NCDAE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Campus Situation (US)</dc:title>
  <dc:creator>Teresa Haven</dc:creator>
  <cp:lastModifiedBy>Abi James</cp:lastModifiedBy>
  <cp:revision>16</cp:revision>
  <dcterms:created xsi:type="dcterms:W3CDTF">2015-11-10T17:51:27Z</dcterms:created>
  <dcterms:modified xsi:type="dcterms:W3CDTF">2015-11-17T15:36:05Z</dcterms:modified>
</cp:coreProperties>
</file>