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7" r:id="rId3"/>
    <p:sldId id="259" r:id="rId4"/>
    <p:sldId id="258"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936" y="-72"/>
      </p:cViewPr>
      <p:guideLst>
        <p:guide orient="horz" pos="2160"/>
        <p:guide pos="2880"/>
      </p:guideLst>
    </p:cSldViewPr>
  </p:slideViewPr>
  <p:notesTextViewPr>
    <p:cViewPr>
      <p:scale>
        <a:sx n="1" d="1"/>
        <a:sy n="1" d="1"/>
      </p:scale>
      <p:origin x="0" y="29"/>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47B826-24EF-452E-8879-2AFE9CAD505F}" type="datetimeFigureOut">
              <a:rPr lang="en-US" smtClean="0"/>
              <a:t>11/13/2015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ABE55BF-1C2D-4314-A627-A3CAB612416F}" type="slidenum">
              <a:rPr lang="en-US" smtClean="0"/>
              <a:t>‹#›</a:t>
            </a:fld>
            <a:endParaRPr lang="en-US"/>
          </a:p>
        </p:txBody>
      </p:sp>
    </p:spTree>
    <p:extLst>
      <p:ext uri="{BB962C8B-B14F-4D97-AF65-F5344CB8AC3E}">
        <p14:creationId xmlns:p14="http://schemas.microsoft.com/office/powerpoint/2010/main" val="1073473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am witnessing an</a:t>
            </a:r>
            <a:r>
              <a:rPr lang="en-US" baseline="0" dirty="0" smtClean="0"/>
              <a:t> increase in students coming to college with only a mobile device (smartphone or perhaps a tablet) and wanting it to do everything. Having official support for particular devices (with appropriate justification and education) can in some cases help alleviate this problem. </a:t>
            </a:r>
          </a:p>
          <a:p>
            <a:r>
              <a:rPr lang="en-US" baseline="0" dirty="0" smtClean="0"/>
              <a:t>Having official NON-support can often cause problems, particularly if that non-support is for a relatively major piece of technology, like a specific OS or browser that is used more heavily by PWD as compared to the general population. I run into this more and more as IE becomes less respected and more developers use Chrome exclusively – although it’s not often an institutional choice, it’s often a major app choice (such as LMS).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8ABE55BF-1C2D-4314-A627-A3CAB612416F}" type="slidenum">
              <a:rPr lang="en-US" smtClean="0"/>
              <a:t>2</a:t>
            </a:fld>
            <a:endParaRPr lang="en-US"/>
          </a:p>
        </p:txBody>
      </p:sp>
    </p:spTree>
    <p:extLst>
      <p:ext uri="{BB962C8B-B14F-4D97-AF65-F5344CB8AC3E}">
        <p14:creationId xmlns:p14="http://schemas.microsoft.com/office/powerpoint/2010/main" val="18977055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tuition and other costs rise, students may switch</a:t>
            </a:r>
            <a:r>
              <a:rPr lang="en-US" baseline="0" dirty="0" smtClean="0"/>
              <a:t> to less expensive devices and/or AT, which may be less robust.</a:t>
            </a:r>
          </a:p>
          <a:p>
            <a:r>
              <a:rPr lang="en-US" baseline="0" dirty="0" smtClean="0"/>
              <a:t>If your institution provides general computer access, is AT part of the general image? Or are SWD segregated to a small selection of specialized workstations that aren’t equivalent to what everyone else is using, either in terms of content or availability or both?</a:t>
            </a:r>
          </a:p>
          <a:p>
            <a:r>
              <a:rPr lang="en-US" baseline="0" dirty="0" smtClean="0"/>
              <a:t>Can users do everything they need to do on general access machines, or are the machines restricted in such a way that there’s an underlying requirement for students to have their own computers? </a:t>
            </a:r>
            <a:endParaRPr lang="en-US" dirty="0"/>
          </a:p>
        </p:txBody>
      </p:sp>
      <p:sp>
        <p:nvSpPr>
          <p:cNvPr id="4" name="Slide Number Placeholder 3"/>
          <p:cNvSpPr>
            <a:spLocks noGrp="1"/>
          </p:cNvSpPr>
          <p:nvPr>
            <p:ph type="sldNum" sz="quarter" idx="10"/>
          </p:nvPr>
        </p:nvSpPr>
        <p:spPr/>
        <p:txBody>
          <a:bodyPr/>
          <a:lstStyle/>
          <a:p>
            <a:fld id="{8ABE55BF-1C2D-4314-A627-A3CAB612416F}" type="slidenum">
              <a:rPr lang="en-US" smtClean="0"/>
              <a:t>3</a:t>
            </a:fld>
            <a:endParaRPr lang="en-US"/>
          </a:p>
        </p:txBody>
      </p:sp>
    </p:spTree>
    <p:extLst>
      <p:ext uri="{BB962C8B-B14F-4D97-AF65-F5344CB8AC3E}">
        <p14:creationId xmlns:p14="http://schemas.microsoft.com/office/powerpoint/2010/main" val="38570948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Access on</a:t>
            </a:r>
            <a:r>
              <a:rPr lang="en-US" baseline="0" dirty="0" smtClean="0"/>
              <a:t> mobile devices is often accomplished via apps, which may offer a reduced level of functionality for all users.</a:t>
            </a:r>
          </a:p>
          <a:p>
            <a:r>
              <a:rPr lang="en-US" baseline="0" dirty="0" smtClean="0"/>
              <a:t>If a user is accessing via a mobile device’s web browser, if the site is not developed with responsive design or mobile use in mind, it may be difficult or impossible to make it work as intended (the way it would on a desktop computer).</a:t>
            </a:r>
          </a:p>
          <a:p>
            <a:r>
              <a:rPr lang="en-US" baseline="0" dirty="0" smtClean="0"/>
              <a:t>Some users may find the mobile device interface more accessible or usable than the desktop interface, but may not realize that it doesn’t offer all the functionality required for them to complete coursework, etc. </a:t>
            </a:r>
            <a:r>
              <a:rPr lang="en-US" baseline="0" dirty="0" smtClean="0"/>
              <a:t>(Example of a student who wanted to do everything in BBL via his </a:t>
            </a:r>
            <a:r>
              <a:rPr lang="en-US" baseline="0" dirty="0" err="1" smtClean="0"/>
              <a:t>iphone</a:t>
            </a:r>
            <a:r>
              <a:rPr lang="en-US" baseline="0" dirty="0" smtClean="0"/>
              <a:t>.) </a:t>
            </a: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8ABE55BF-1C2D-4314-A627-A3CAB612416F}" type="slidenum">
              <a:rPr lang="en-US" smtClean="0"/>
              <a:t>4</a:t>
            </a:fld>
            <a:endParaRPr lang="en-US"/>
          </a:p>
        </p:txBody>
      </p:sp>
    </p:spTree>
    <p:extLst>
      <p:ext uri="{BB962C8B-B14F-4D97-AF65-F5344CB8AC3E}">
        <p14:creationId xmlns:p14="http://schemas.microsoft.com/office/powerpoint/2010/main" val="1151941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B6DDBA8-788F-4B38-B20C-D4FC5614BF27}" type="datetimeFigureOut">
              <a:rPr lang="en-US" smtClean="0"/>
              <a:t>11/13/2015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8D06C6-1B83-4891-840F-460C857AEFB6}" type="slidenum">
              <a:rPr lang="en-US" smtClean="0"/>
              <a:t>‹#›</a:t>
            </a:fld>
            <a:endParaRPr lang="en-US"/>
          </a:p>
        </p:txBody>
      </p:sp>
    </p:spTree>
    <p:extLst>
      <p:ext uri="{BB962C8B-B14F-4D97-AF65-F5344CB8AC3E}">
        <p14:creationId xmlns:p14="http://schemas.microsoft.com/office/powerpoint/2010/main" val="32530923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B6DDBA8-788F-4B38-B20C-D4FC5614BF27}" type="datetimeFigureOut">
              <a:rPr lang="en-US" smtClean="0"/>
              <a:t>11/13/2015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8D06C6-1B83-4891-840F-460C857AEFB6}" type="slidenum">
              <a:rPr lang="en-US" smtClean="0"/>
              <a:t>‹#›</a:t>
            </a:fld>
            <a:endParaRPr lang="en-US"/>
          </a:p>
        </p:txBody>
      </p:sp>
    </p:spTree>
    <p:extLst>
      <p:ext uri="{BB962C8B-B14F-4D97-AF65-F5344CB8AC3E}">
        <p14:creationId xmlns:p14="http://schemas.microsoft.com/office/powerpoint/2010/main" val="9659331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B6DDBA8-788F-4B38-B20C-D4FC5614BF27}" type="datetimeFigureOut">
              <a:rPr lang="en-US" smtClean="0"/>
              <a:t>11/13/2015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8D06C6-1B83-4891-840F-460C857AEFB6}" type="slidenum">
              <a:rPr lang="en-US" smtClean="0"/>
              <a:t>‹#›</a:t>
            </a:fld>
            <a:endParaRPr lang="en-US"/>
          </a:p>
        </p:txBody>
      </p:sp>
    </p:spTree>
    <p:extLst>
      <p:ext uri="{BB962C8B-B14F-4D97-AF65-F5344CB8AC3E}">
        <p14:creationId xmlns:p14="http://schemas.microsoft.com/office/powerpoint/2010/main" val="21787321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B6DDBA8-788F-4B38-B20C-D4FC5614BF27}" type="datetimeFigureOut">
              <a:rPr lang="en-US" smtClean="0"/>
              <a:t>11/13/2015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8D06C6-1B83-4891-840F-460C857AEFB6}" type="slidenum">
              <a:rPr lang="en-US" smtClean="0"/>
              <a:t>‹#›</a:t>
            </a:fld>
            <a:endParaRPr lang="en-US"/>
          </a:p>
        </p:txBody>
      </p:sp>
    </p:spTree>
    <p:extLst>
      <p:ext uri="{BB962C8B-B14F-4D97-AF65-F5344CB8AC3E}">
        <p14:creationId xmlns:p14="http://schemas.microsoft.com/office/powerpoint/2010/main" val="37988256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B6DDBA8-788F-4B38-B20C-D4FC5614BF27}" type="datetimeFigureOut">
              <a:rPr lang="en-US" smtClean="0"/>
              <a:t>11/13/2015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8D06C6-1B83-4891-840F-460C857AEFB6}" type="slidenum">
              <a:rPr lang="en-US" smtClean="0"/>
              <a:t>‹#›</a:t>
            </a:fld>
            <a:endParaRPr lang="en-US"/>
          </a:p>
        </p:txBody>
      </p:sp>
    </p:spTree>
    <p:extLst>
      <p:ext uri="{BB962C8B-B14F-4D97-AF65-F5344CB8AC3E}">
        <p14:creationId xmlns:p14="http://schemas.microsoft.com/office/powerpoint/2010/main" val="3083226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B6DDBA8-788F-4B38-B20C-D4FC5614BF27}" type="datetimeFigureOut">
              <a:rPr lang="en-US" smtClean="0"/>
              <a:t>11/13/2015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8D06C6-1B83-4891-840F-460C857AEFB6}" type="slidenum">
              <a:rPr lang="en-US" smtClean="0"/>
              <a:t>‹#›</a:t>
            </a:fld>
            <a:endParaRPr lang="en-US"/>
          </a:p>
        </p:txBody>
      </p:sp>
    </p:spTree>
    <p:extLst>
      <p:ext uri="{BB962C8B-B14F-4D97-AF65-F5344CB8AC3E}">
        <p14:creationId xmlns:p14="http://schemas.microsoft.com/office/powerpoint/2010/main" val="2226771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B6DDBA8-788F-4B38-B20C-D4FC5614BF27}" type="datetimeFigureOut">
              <a:rPr lang="en-US" smtClean="0"/>
              <a:t>11/13/2015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58D06C6-1B83-4891-840F-460C857AEFB6}" type="slidenum">
              <a:rPr lang="en-US" smtClean="0"/>
              <a:t>‹#›</a:t>
            </a:fld>
            <a:endParaRPr lang="en-US"/>
          </a:p>
        </p:txBody>
      </p:sp>
    </p:spTree>
    <p:extLst>
      <p:ext uri="{BB962C8B-B14F-4D97-AF65-F5344CB8AC3E}">
        <p14:creationId xmlns:p14="http://schemas.microsoft.com/office/powerpoint/2010/main" val="175393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B6DDBA8-788F-4B38-B20C-D4FC5614BF27}" type="datetimeFigureOut">
              <a:rPr lang="en-US" smtClean="0"/>
              <a:t>11/13/2015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58D06C6-1B83-4891-840F-460C857AEFB6}" type="slidenum">
              <a:rPr lang="en-US" smtClean="0"/>
              <a:t>‹#›</a:t>
            </a:fld>
            <a:endParaRPr lang="en-US"/>
          </a:p>
        </p:txBody>
      </p:sp>
    </p:spTree>
    <p:extLst>
      <p:ext uri="{BB962C8B-B14F-4D97-AF65-F5344CB8AC3E}">
        <p14:creationId xmlns:p14="http://schemas.microsoft.com/office/powerpoint/2010/main" val="33566441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6DDBA8-788F-4B38-B20C-D4FC5614BF27}" type="datetimeFigureOut">
              <a:rPr lang="en-US" smtClean="0"/>
              <a:t>11/13/2015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58D06C6-1B83-4891-840F-460C857AEFB6}" type="slidenum">
              <a:rPr lang="en-US" smtClean="0"/>
              <a:t>‹#›</a:t>
            </a:fld>
            <a:endParaRPr lang="en-US"/>
          </a:p>
        </p:txBody>
      </p:sp>
    </p:spTree>
    <p:extLst>
      <p:ext uri="{BB962C8B-B14F-4D97-AF65-F5344CB8AC3E}">
        <p14:creationId xmlns:p14="http://schemas.microsoft.com/office/powerpoint/2010/main" val="38515603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B6DDBA8-788F-4B38-B20C-D4FC5614BF27}" type="datetimeFigureOut">
              <a:rPr lang="en-US" smtClean="0"/>
              <a:t>11/13/2015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8D06C6-1B83-4891-840F-460C857AEFB6}" type="slidenum">
              <a:rPr lang="en-US" smtClean="0"/>
              <a:t>‹#›</a:t>
            </a:fld>
            <a:endParaRPr lang="en-US"/>
          </a:p>
        </p:txBody>
      </p:sp>
    </p:spTree>
    <p:extLst>
      <p:ext uri="{BB962C8B-B14F-4D97-AF65-F5344CB8AC3E}">
        <p14:creationId xmlns:p14="http://schemas.microsoft.com/office/powerpoint/2010/main" val="2228581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B6DDBA8-788F-4B38-B20C-D4FC5614BF27}" type="datetimeFigureOut">
              <a:rPr lang="en-US" smtClean="0"/>
              <a:t>11/13/2015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8D06C6-1B83-4891-840F-460C857AEFB6}" type="slidenum">
              <a:rPr lang="en-US" smtClean="0"/>
              <a:t>‹#›</a:t>
            </a:fld>
            <a:endParaRPr lang="en-US"/>
          </a:p>
        </p:txBody>
      </p:sp>
    </p:spTree>
    <p:extLst>
      <p:ext uri="{BB962C8B-B14F-4D97-AF65-F5344CB8AC3E}">
        <p14:creationId xmlns:p14="http://schemas.microsoft.com/office/powerpoint/2010/main" val="10018277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6DDBA8-788F-4B38-B20C-D4FC5614BF27}" type="datetimeFigureOut">
              <a:rPr lang="en-US" smtClean="0"/>
              <a:t>11/13/2015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8D06C6-1B83-4891-840F-460C857AEFB6}" type="slidenum">
              <a:rPr lang="en-US" smtClean="0"/>
              <a:t>‹#›</a:t>
            </a:fld>
            <a:endParaRPr lang="en-US"/>
          </a:p>
        </p:txBody>
      </p:sp>
    </p:spTree>
    <p:extLst>
      <p:ext uri="{BB962C8B-B14F-4D97-AF65-F5344CB8AC3E}">
        <p14:creationId xmlns:p14="http://schemas.microsoft.com/office/powerpoint/2010/main" val="457717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BYOD</a:t>
            </a:r>
            <a:endParaRPr lang="en-US" dirty="0"/>
          </a:p>
        </p:txBody>
      </p:sp>
      <p:sp>
        <p:nvSpPr>
          <p:cNvPr id="3" name="Subtitle 2"/>
          <p:cNvSpPr>
            <a:spLocks noGrp="1"/>
          </p:cNvSpPr>
          <p:nvPr>
            <p:ph type="subTitle" idx="1"/>
          </p:nvPr>
        </p:nvSpPr>
        <p:spPr/>
        <p:txBody>
          <a:bodyPr/>
          <a:lstStyle/>
          <a:p>
            <a:r>
              <a:rPr lang="en-US" dirty="0" smtClean="0">
                <a:solidFill>
                  <a:schemeClr val="tx1"/>
                </a:solidFill>
              </a:rPr>
              <a:t>Whether it’s officially supported or not, people are bringing their own devices everywhere now.</a:t>
            </a:r>
          </a:p>
          <a:p>
            <a:endParaRPr lang="en-US" dirty="0">
              <a:solidFill>
                <a:schemeClr val="tx1"/>
              </a:solidFill>
            </a:endParaRPr>
          </a:p>
        </p:txBody>
      </p:sp>
    </p:spTree>
    <p:extLst>
      <p:ext uri="{BB962C8B-B14F-4D97-AF65-F5344CB8AC3E}">
        <p14:creationId xmlns:p14="http://schemas.microsoft.com/office/powerpoint/2010/main" val="14757378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Considerations</a:t>
            </a:r>
            <a:endParaRPr lang="en-US" dirty="0"/>
          </a:p>
        </p:txBody>
      </p:sp>
      <p:sp>
        <p:nvSpPr>
          <p:cNvPr id="3" name="Content Placeholder 2"/>
          <p:cNvSpPr>
            <a:spLocks noGrp="1"/>
          </p:cNvSpPr>
          <p:nvPr>
            <p:ph idx="1"/>
          </p:nvPr>
        </p:nvSpPr>
        <p:spPr/>
        <p:txBody>
          <a:bodyPr/>
          <a:lstStyle/>
          <a:p>
            <a:r>
              <a:rPr lang="en-US" dirty="0" smtClean="0"/>
              <a:t>Official support for particular devices, operating systems, applications, etc.</a:t>
            </a:r>
          </a:p>
          <a:p>
            <a:r>
              <a:rPr lang="en-US" dirty="0" smtClean="0"/>
              <a:t>Officially NON-supported devices, OS, apps</a:t>
            </a:r>
            <a:r>
              <a:rPr lang="en-US" dirty="0" smtClean="0"/>
              <a:t>.</a:t>
            </a:r>
          </a:p>
          <a:p>
            <a:r>
              <a:rPr lang="en-US" dirty="0" smtClean="0"/>
              <a:t>Do </a:t>
            </a:r>
            <a:r>
              <a:rPr lang="en-US" dirty="0" smtClean="0"/>
              <a:t>you have a policy at all? Or individual app restrictions?</a:t>
            </a:r>
          </a:p>
          <a:p>
            <a:pPr lvl="1"/>
            <a:r>
              <a:rPr lang="en-US" dirty="0" smtClean="0"/>
              <a:t>Disproportionate impact on PWD?</a:t>
            </a:r>
          </a:p>
          <a:p>
            <a:pPr lvl="2"/>
            <a:r>
              <a:rPr lang="en-US" dirty="0" smtClean="0"/>
              <a:t>Ex: refusal to support a particular major browser or OS</a:t>
            </a:r>
            <a:endParaRPr lang="en-US" dirty="0"/>
          </a:p>
        </p:txBody>
      </p:sp>
    </p:spTree>
    <p:extLst>
      <p:ext uri="{BB962C8B-B14F-4D97-AF65-F5344CB8AC3E}">
        <p14:creationId xmlns:p14="http://schemas.microsoft.com/office/powerpoint/2010/main" val="21710672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Computer Access</a:t>
            </a:r>
            <a:endParaRPr lang="en-US" dirty="0"/>
          </a:p>
        </p:txBody>
      </p:sp>
      <p:sp>
        <p:nvSpPr>
          <p:cNvPr id="3" name="Content Placeholder 2"/>
          <p:cNvSpPr>
            <a:spLocks noGrp="1"/>
          </p:cNvSpPr>
          <p:nvPr>
            <p:ph idx="1"/>
          </p:nvPr>
        </p:nvSpPr>
        <p:spPr/>
        <p:txBody>
          <a:bodyPr/>
          <a:lstStyle/>
          <a:p>
            <a:r>
              <a:rPr lang="en-US" dirty="0" smtClean="0"/>
              <a:t>People tend to bring their own devices because it’s more convenient and comfortable, albeit more expensive.</a:t>
            </a:r>
          </a:p>
          <a:p>
            <a:r>
              <a:rPr lang="en-US" dirty="0" smtClean="0"/>
              <a:t>Do you provide computer access? When and where? Equal for PWD who need AT?</a:t>
            </a:r>
          </a:p>
          <a:p>
            <a:r>
              <a:rPr lang="en-US" dirty="0" smtClean="0"/>
              <a:t>Can people do everything they need to, including downloading/installing software required for their courses? Using AT?</a:t>
            </a:r>
            <a:endParaRPr lang="en-US" dirty="0"/>
          </a:p>
        </p:txBody>
      </p:sp>
    </p:spTree>
    <p:extLst>
      <p:ext uri="{BB962C8B-B14F-4D97-AF65-F5344CB8AC3E}">
        <p14:creationId xmlns:p14="http://schemas.microsoft.com/office/powerpoint/2010/main" val="11607371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Challenges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Different devices may render content and learning environments differently.</a:t>
            </a:r>
          </a:p>
          <a:p>
            <a:r>
              <a:rPr lang="en-US" dirty="0" smtClean="0"/>
              <a:t>Different devices may have different levels of accessibility (built-in or provided via AT). </a:t>
            </a:r>
          </a:p>
          <a:p>
            <a:r>
              <a:rPr lang="en-US" dirty="0" smtClean="0"/>
              <a:t>OS and app releases/updates are often on a much more rapid cycle on mobile devices than on desktops; keeping up with the changes can be problematic. </a:t>
            </a:r>
          </a:p>
          <a:p>
            <a:r>
              <a:rPr lang="en-US" dirty="0" smtClean="0"/>
              <a:t>AT for mobile devices is often less robust than that available for desktop computers. </a:t>
            </a:r>
          </a:p>
          <a:p>
            <a:r>
              <a:rPr lang="en-US" dirty="0" smtClean="0"/>
              <a:t>Mobile devices may not support even “standard” technology that a desktop computer does (ex: Flash). </a:t>
            </a:r>
            <a:endParaRPr lang="en-US" dirty="0"/>
          </a:p>
        </p:txBody>
      </p:sp>
    </p:spTree>
    <p:extLst>
      <p:ext uri="{BB962C8B-B14F-4D97-AF65-F5344CB8AC3E}">
        <p14:creationId xmlns:p14="http://schemas.microsoft.com/office/powerpoint/2010/main" val="32791668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TotalTime>
  <Words>575</Words>
  <Application>Microsoft Office PowerPoint</Application>
  <PresentationFormat>On-screen Show (4:3)</PresentationFormat>
  <Paragraphs>29</Paragraphs>
  <Slides>4</Slides>
  <Notes>3</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BYOD</vt:lpstr>
      <vt:lpstr>Considerations</vt:lpstr>
      <vt:lpstr>Computer Access</vt:lpstr>
      <vt:lpstr>Challenges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BYOD</dc:title>
  <dc:creator>Teresa Haven</dc:creator>
  <cp:lastModifiedBy>Teresa Haven</cp:lastModifiedBy>
  <cp:revision>8</cp:revision>
  <dcterms:created xsi:type="dcterms:W3CDTF">2015-11-12T18:22:15Z</dcterms:created>
  <dcterms:modified xsi:type="dcterms:W3CDTF">2015-11-13T15:25:27Z</dcterms:modified>
</cp:coreProperties>
</file>