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9" r:id="rId5"/>
    <p:sldId id="270" r:id="rId6"/>
    <p:sldId id="259" r:id="rId7"/>
    <p:sldId id="260" r:id="rId8"/>
    <p:sldId id="261" r:id="rId9"/>
    <p:sldId id="265" r:id="rId10"/>
    <p:sldId id="267" r:id="rId11"/>
    <p:sldId id="268"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40" autoAdjust="0"/>
  </p:normalViewPr>
  <p:slideViewPr>
    <p:cSldViewPr snapToGrid="0">
      <p:cViewPr varScale="1">
        <p:scale>
          <a:sx n="50" d="100"/>
          <a:sy n="50" d="100"/>
        </p:scale>
        <p:origin x="-858" y="-90"/>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3C858F-CFF7-4C67-B1CF-A98AEDA04978}" type="datetimeFigureOut">
              <a:rPr lang="en-GB" smtClean="0"/>
              <a:t>16/11/2015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227DC2-939A-4F24-93CE-5ADA12171D2D}" type="slidenum">
              <a:rPr lang="en-GB" smtClean="0"/>
              <a:t>‹#›</a:t>
            </a:fld>
            <a:endParaRPr lang="en-GB"/>
          </a:p>
        </p:txBody>
      </p:sp>
    </p:spTree>
    <p:extLst>
      <p:ext uri="{BB962C8B-B14F-4D97-AF65-F5344CB8AC3E}">
        <p14:creationId xmlns:p14="http://schemas.microsoft.com/office/powerpoint/2010/main" val="125147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Graph Shows the relative cognitive effort of different tasks (IRT in milliseconds):</a:t>
            </a:r>
          </a:p>
          <a:p>
            <a:r>
              <a:rPr lang="en-GB" dirty="0" smtClean="0"/>
              <a:t>Composing text ~390 </a:t>
            </a:r>
          </a:p>
          <a:p>
            <a:r>
              <a:rPr lang="en-GB" dirty="0" err="1" smtClean="0"/>
              <a:t>Notetaking</a:t>
            </a:r>
            <a:r>
              <a:rPr lang="en-GB" dirty="0" smtClean="0"/>
              <a:t> from a lecture ~375</a:t>
            </a:r>
          </a:p>
          <a:p>
            <a:r>
              <a:rPr lang="en-GB" dirty="0" smtClean="0"/>
              <a:t>Reading a text ~190</a:t>
            </a:r>
          </a:p>
          <a:p>
            <a:r>
              <a:rPr lang="en-GB" dirty="0" smtClean="0"/>
              <a:t>Reading sentences ~150</a:t>
            </a:r>
          </a:p>
          <a:p>
            <a:r>
              <a:rPr lang="en-GB" dirty="0" smtClean="0"/>
              <a:t>Text copying ~150</a:t>
            </a:r>
          </a:p>
          <a:p>
            <a:endParaRPr lang="en-GB" dirty="0"/>
          </a:p>
        </p:txBody>
      </p:sp>
      <p:sp>
        <p:nvSpPr>
          <p:cNvPr id="4" name="Slide Number Placeholder 3"/>
          <p:cNvSpPr>
            <a:spLocks noGrp="1"/>
          </p:cNvSpPr>
          <p:nvPr>
            <p:ph type="sldNum" sz="quarter" idx="10"/>
          </p:nvPr>
        </p:nvSpPr>
        <p:spPr/>
        <p:txBody>
          <a:bodyPr/>
          <a:lstStyle/>
          <a:p>
            <a:fld id="{97057BFA-E54C-47FB-A40C-B65C9EB5769F}" type="slidenum">
              <a:rPr lang="en-GB" smtClean="0"/>
              <a:t>3</a:t>
            </a:fld>
            <a:endParaRPr lang="en-GB"/>
          </a:p>
        </p:txBody>
      </p:sp>
    </p:spTree>
    <p:extLst>
      <p:ext uri="{BB962C8B-B14F-4D97-AF65-F5344CB8AC3E}">
        <p14:creationId xmlns:p14="http://schemas.microsoft.com/office/powerpoint/2010/main" val="358843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057BFA-E54C-47FB-A40C-B65C9EB5769F}" type="slidenum">
              <a:rPr lang="en-GB" smtClean="0"/>
              <a:t>4</a:t>
            </a:fld>
            <a:endParaRPr lang="en-GB"/>
          </a:p>
        </p:txBody>
      </p:sp>
    </p:spTree>
    <p:extLst>
      <p:ext uri="{BB962C8B-B14F-4D97-AF65-F5344CB8AC3E}">
        <p14:creationId xmlns:p14="http://schemas.microsoft.com/office/powerpoint/2010/main" val="1642825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t>Bui et al  (2013) compared students ability to recall notes immediately &amp; in delayed testing, when instructed to transcribe or create organised note by hand or on laptop. </a:t>
            </a:r>
          </a:p>
          <a:p>
            <a:endParaRPr lang="en-GB" sz="1000" dirty="0" smtClean="0"/>
          </a:p>
          <a:p>
            <a:r>
              <a:rPr lang="en-GB" sz="1000" dirty="0" smtClean="0">
                <a:effectLst/>
              </a:rPr>
              <a:t>findings suggest not only that transcribing using a</a:t>
            </a:r>
          </a:p>
          <a:p>
            <a:r>
              <a:rPr lang="en-GB" sz="1000" dirty="0" smtClean="0">
                <a:effectLst/>
              </a:rPr>
              <a:t>computer can lead to superior immediate recall, but also that</a:t>
            </a:r>
          </a:p>
          <a:p>
            <a:r>
              <a:rPr lang="en-GB" sz="1000" dirty="0" smtClean="0">
                <a:effectLst/>
              </a:rPr>
              <a:t>working memory does not have to play a role in this process.</a:t>
            </a:r>
          </a:p>
          <a:p>
            <a:endParaRPr lang="en-GB" sz="1000" dirty="0" smtClean="0">
              <a:effectLst/>
            </a:endParaRPr>
          </a:p>
          <a:p>
            <a:pPr marL="0" indent="0">
              <a:buNone/>
            </a:pPr>
            <a:r>
              <a:rPr lang="en-GB" sz="1000" dirty="0" smtClean="0"/>
              <a:t>Those with weaker working memory if they used a transcription strategy </a:t>
            </a:r>
          </a:p>
          <a:p>
            <a:pPr lvl="1"/>
            <a:r>
              <a:rPr lang="en-GB" sz="1000" dirty="0" smtClean="0"/>
              <a:t>captured as many main ideas in their notes, on average, as those with average working memory.</a:t>
            </a:r>
          </a:p>
          <a:p>
            <a:pPr lvl="1"/>
            <a:r>
              <a:rPr lang="en-GB" sz="1000" dirty="0" smtClean="0"/>
              <a:t>captured significantly more idea units in their notes than high span individuals who took organized notes</a:t>
            </a:r>
          </a:p>
          <a:p>
            <a:r>
              <a:rPr lang="en-GB" sz="1000" dirty="0" smtClean="0">
                <a:effectLst/>
              </a:rPr>
              <a:t>low span individuals</a:t>
            </a:r>
            <a:r>
              <a:rPr lang="en-GB" sz="1000" baseline="0" dirty="0" smtClean="0">
                <a:effectLst/>
              </a:rPr>
              <a:t> </a:t>
            </a:r>
            <a:r>
              <a:rPr lang="en-GB" sz="1000" dirty="0" smtClean="0">
                <a:effectLst/>
              </a:rPr>
              <a:t>(i.e., those whose scores on a reading span task were in the bottom</a:t>
            </a:r>
          </a:p>
          <a:p>
            <a:r>
              <a:rPr lang="en-GB" sz="1000" dirty="0" smtClean="0">
                <a:effectLst/>
              </a:rPr>
              <a:t>quartile) who used a transcription strategy not only had as many idea</a:t>
            </a:r>
          </a:p>
          <a:p>
            <a:r>
              <a:rPr lang="en-GB" sz="1000" dirty="0" smtClean="0">
                <a:effectLst/>
              </a:rPr>
              <a:t>units in their notes, on average, as high span individuals (i.e., those</a:t>
            </a:r>
          </a:p>
          <a:p>
            <a:r>
              <a:rPr lang="en-GB" sz="1000" dirty="0" smtClean="0">
                <a:effectLst/>
              </a:rPr>
              <a:t>whose scores were in the top quartile) using the same strategy, they</a:t>
            </a:r>
          </a:p>
          <a:p>
            <a:r>
              <a:rPr lang="en-GB" sz="1000" dirty="0" smtClean="0">
                <a:effectLst/>
              </a:rPr>
              <a:t>also had significantly more idea units in their notes than high span individuals who took organized notes (43% vs. 36%).</a:t>
            </a:r>
          </a:p>
          <a:p>
            <a:endParaRPr lang="en-GB" sz="1000" dirty="0" smtClean="0">
              <a:effectLst/>
            </a:endParaRPr>
          </a:p>
          <a:p>
            <a:r>
              <a:rPr lang="en-GB" sz="1000" dirty="0" smtClean="0"/>
              <a:t>For those in the “organise” condition, participants were told to paraphrase and organise their notes as much as possible. Those in the “transcribe” condition were told to write down as much of the lecture as possible</a:t>
            </a:r>
            <a:endParaRPr lang="en-GB" sz="1000" dirty="0"/>
          </a:p>
        </p:txBody>
      </p:sp>
      <p:sp>
        <p:nvSpPr>
          <p:cNvPr id="4" name="Slide Number Placeholder 3"/>
          <p:cNvSpPr>
            <a:spLocks noGrp="1"/>
          </p:cNvSpPr>
          <p:nvPr>
            <p:ph type="sldNum" sz="quarter" idx="10"/>
          </p:nvPr>
        </p:nvSpPr>
        <p:spPr/>
        <p:txBody>
          <a:bodyPr/>
          <a:lstStyle/>
          <a:p>
            <a:fld id="{298F6E65-3898-4A6B-BF58-D3209EDC3707}" type="slidenum">
              <a:rPr lang="en-GB" altLang="en-US" smtClean="0"/>
              <a:pPr/>
              <a:t>5</a:t>
            </a:fld>
            <a:endParaRPr lang="en-GB" altLang="en-US" dirty="0"/>
          </a:p>
        </p:txBody>
      </p:sp>
    </p:spTree>
    <p:extLst>
      <p:ext uri="{BB962C8B-B14F-4D97-AF65-F5344CB8AC3E}">
        <p14:creationId xmlns:p14="http://schemas.microsoft.com/office/powerpoint/2010/main" val="651812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dirty="0" smtClean="0"/>
              <a:t>Danielson et al, 2014:</a:t>
            </a:r>
          </a:p>
          <a:p>
            <a:pPr marL="0" indent="0">
              <a:buFont typeface="Arial" panose="020B0604020202020204" pitchFamily="34" charset="0"/>
              <a:buNone/>
            </a:pPr>
            <a:endParaRPr lang="en-GB" dirty="0" smtClean="0"/>
          </a:p>
          <a:p>
            <a:pPr marL="342900" indent="-342900">
              <a:buFont typeface="Arial" panose="020B0604020202020204" pitchFamily="34" charset="0"/>
              <a:buChar char="•"/>
            </a:pPr>
            <a:r>
              <a:rPr lang="en-GB" dirty="0" smtClean="0"/>
              <a:t>Students more likely to use video capture in courses that moved quickly, relied heavily on lecture, most relevant</a:t>
            </a:r>
          </a:p>
          <a:p>
            <a:pPr marL="342900" indent="-342900">
              <a:buFont typeface="Arial" panose="020B0604020202020204" pitchFamily="34" charset="0"/>
              <a:buChar char="•"/>
            </a:pPr>
            <a:r>
              <a:rPr lang="en-GB" dirty="0" smtClean="0"/>
              <a:t>Students </a:t>
            </a:r>
            <a:r>
              <a:rPr lang="en-GB" i="1" dirty="0" smtClean="0"/>
              <a:t>perceived</a:t>
            </a:r>
            <a:r>
              <a:rPr lang="en-GB" dirty="0" smtClean="0"/>
              <a:t> that lecture capture helped learning for lecture-oriented courses &amp; indications it improved performance. No impact on performance in interactive courses.</a:t>
            </a:r>
          </a:p>
          <a:p>
            <a:endParaRPr lang="en-GB" dirty="0"/>
          </a:p>
        </p:txBody>
      </p:sp>
      <p:sp>
        <p:nvSpPr>
          <p:cNvPr id="4" name="Slide Number Placeholder 3"/>
          <p:cNvSpPr>
            <a:spLocks noGrp="1"/>
          </p:cNvSpPr>
          <p:nvPr>
            <p:ph type="sldNum" sz="quarter" idx="10"/>
          </p:nvPr>
        </p:nvSpPr>
        <p:spPr/>
        <p:txBody>
          <a:bodyPr/>
          <a:lstStyle/>
          <a:p>
            <a:fld id="{298F6E65-3898-4A6B-BF58-D3209EDC3707}" type="slidenum">
              <a:rPr lang="en-GB" altLang="en-US" smtClean="0"/>
              <a:pPr/>
              <a:t>6</a:t>
            </a:fld>
            <a:endParaRPr lang="en-GB" altLang="en-US"/>
          </a:p>
        </p:txBody>
      </p:sp>
    </p:spTree>
    <p:extLst>
      <p:ext uri="{BB962C8B-B14F-4D97-AF65-F5344CB8AC3E}">
        <p14:creationId xmlns:p14="http://schemas.microsoft.com/office/powerpoint/2010/main" val="251537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8F6E65-3898-4A6B-BF58-D3209EDC3707}" type="slidenum">
              <a:rPr lang="en-GB" altLang="en-US" smtClean="0"/>
              <a:pPr/>
              <a:t>7</a:t>
            </a:fld>
            <a:endParaRPr lang="en-GB" altLang="en-US" dirty="0"/>
          </a:p>
        </p:txBody>
      </p:sp>
    </p:spTree>
    <p:extLst>
      <p:ext uri="{BB962C8B-B14F-4D97-AF65-F5344CB8AC3E}">
        <p14:creationId xmlns:p14="http://schemas.microsoft.com/office/powerpoint/2010/main" val="3415064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EA151A3-608E-4020-8C82-38BCE85CBE0F}" type="slidenum">
              <a:rPr lang="en-GB" smtClean="0"/>
              <a:t>8</a:t>
            </a:fld>
            <a:endParaRPr lang="en-GB" dirty="0"/>
          </a:p>
        </p:txBody>
      </p:sp>
    </p:spTree>
    <p:extLst>
      <p:ext uri="{BB962C8B-B14F-4D97-AF65-F5344CB8AC3E}">
        <p14:creationId xmlns:p14="http://schemas.microsoft.com/office/powerpoint/2010/main" val="876823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057BFA-E54C-47FB-A40C-B65C9EB5769F}" type="slidenum">
              <a:rPr lang="en-GB" smtClean="0"/>
              <a:t>10</a:t>
            </a:fld>
            <a:endParaRPr lang="en-GB"/>
          </a:p>
        </p:txBody>
      </p:sp>
    </p:spTree>
    <p:extLst>
      <p:ext uri="{BB962C8B-B14F-4D97-AF65-F5344CB8AC3E}">
        <p14:creationId xmlns:p14="http://schemas.microsoft.com/office/powerpoint/2010/main" val="289194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057BFA-E54C-47FB-A40C-B65C9EB5769F}" type="slidenum">
              <a:rPr lang="en-GB" smtClean="0"/>
              <a:t>11</a:t>
            </a:fld>
            <a:endParaRPr lang="en-GB"/>
          </a:p>
        </p:txBody>
      </p:sp>
    </p:spTree>
    <p:extLst>
      <p:ext uri="{BB962C8B-B14F-4D97-AF65-F5344CB8AC3E}">
        <p14:creationId xmlns:p14="http://schemas.microsoft.com/office/powerpoint/2010/main" val="213071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7B79EE-B7BA-4B47-B93C-CB4103648D3B}"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9476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B79EE-B7BA-4B47-B93C-CB4103648D3B}"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306309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B79EE-B7BA-4B47-B93C-CB4103648D3B}"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3982359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23850" y="1700213"/>
            <a:ext cx="417195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700213"/>
            <a:ext cx="4171950" cy="4114800"/>
          </a:xfrm>
        </p:spPr>
        <p:txBody>
          <a:bodyPr/>
          <a:lstStyle/>
          <a:p>
            <a:pPr lvl="0"/>
            <a:r>
              <a:rPr lang="en-US" noProof="0" smtClean="0"/>
              <a:t>Click icon to add chart</a:t>
            </a:r>
            <a:endParaRPr lang="en-GB" noProof="0" dirty="0" smtClean="0"/>
          </a:p>
        </p:txBody>
      </p:sp>
      <p:sp>
        <p:nvSpPr>
          <p:cNvPr id="5" name="Date Placeholder 4"/>
          <p:cNvSpPr>
            <a:spLocks noGrp="1" noChangeArrowheads="1"/>
          </p:cNvSpPr>
          <p:nvPr>
            <p:ph type="dt" sz="half" idx="10"/>
          </p:nvPr>
        </p:nvSpPr>
        <p:spPr>
          <a:xfrm>
            <a:off x="685800" y="6223843"/>
            <a:ext cx="1905000" cy="457200"/>
          </a:xfrm>
          <a:prstGeom prst="rect">
            <a:avLst/>
          </a:prstGeom>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A17550C4-1AF6-4F5C-AF87-E7F2ADC797C4}" type="slidenum">
              <a:rPr lang="en-GB" altLang="en-US" smtClean="0"/>
              <a:pPr/>
              <a:t>‹#›</a:t>
            </a:fld>
            <a:endParaRPr lang="en-GB" altLang="en-US"/>
          </a:p>
        </p:txBody>
      </p:sp>
    </p:spTree>
    <p:extLst>
      <p:ext uri="{BB962C8B-B14F-4D97-AF65-F5344CB8AC3E}">
        <p14:creationId xmlns:p14="http://schemas.microsoft.com/office/powerpoint/2010/main" val="73158268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FDBEFD-906E-4722-BB35-D2F216B9EB13}" type="datetime1">
              <a:rPr lang="en-GB" smtClean="0"/>
              <a:t>16/11/2015</a:t>
            </a:fld>
            <a:endParaRPr lang="en-GB"/>
          </a:p>
        </p:txBody>
      </p:sp>
      <p:sp>
        <p:nvSpPr>
          <p:cNvPr id="5" name="Footer Placeholder 4"/>
          <p:cNvSpPr>
            <a:spLocks noGrp="1"/>
          </p:cNvSpPr>
          <p:nvPr>
            <p:ph type="ftr" sz="quarter" idx="11"/>
          </p:nvPr>
        </p:nvSpPr>
        <p:spPr/>
        <p:txBody>
          <a:bodyPr/>
          <a:lstStyle/>
          <a:p>
            <a:r>
              <a:rPr lang="en-GB" smtClean="0"/>
              <a:t>© Abi James, November 2015</a:t>
            </a:r>
            <a:endParaRPr lang="en-GB"/>
          </a:p>
        </p:txBody>
      </p:sp>
      <p:sp>
        <p:nvSpPr>
          <p:cNvPr id="6" name="Slide Number Placeholder 5"/>
          <p:cNvSpPr>
            <a:spLocks noGrp="1"/>
          </p:cNvSpPr>
          <p:nvPr>
            <p:ph type="sldNum" sz="quarter" idx="12"/>
          </p:nvPr>
        </p:nvSpPr>
        <p:spPr/>
        <p:txBody>
          <a:bodyPr/>
          <a:lstStyle/>
          <a:p>
            <a:fld id="{2B65F701-7E8D-4E27-90E6-86C3C34F9249}" type="slidenum">
              <a:rPr lang="en-GB" smtClean="0"/>
              <a:t>‹#›</a:t>
            </a:fld>
            <a:endParaRPr lang="en-GB"/>
          </a:p>
        </p:txBody>
      </p:sp>
    </p:spTree>
    <p:extLst>
      <p:ext uri="{BB962C8B-B14F-4D97-AF65-F5344CB8AC3E}">
        <p14:creationId xmlns:p14="http://schemas.microsoft.com/office/powerpoint/2010/main" val="281944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B79EE-B7BA-4B47-B93C-CB4103648D3B}"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261342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B79EE-B7BA-4B47-B93C-CB4103648D3B}"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80711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7B79EE-B7BA-4B47-B93C-CB4103648D3B}" type="datetimeFigureOut">
              <a:rPr lang="en-GB" smtClean="0"/>
              <a:t>16/11/2015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89831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7B79EE-B7BA-4B47-B93C-CB4103648D3B}" type="datetimeFigureOut">
              <a:rPr lang="en-GB" smtClean="0"/>
              <a:t>16/11/2015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169863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7B79EE-B7BA-4B47-B93C-CB4103648D3B}" type="datetimeFigureOut">
              <a:rPr lang="en-GB" smtClean="0"/>
              <a:t>16/11/2015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133950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B79EE-B7BA-4B47-B93C-CB4103648D3B}" type="datetimeFigureOut">
              <a:rPr lang="en-GB" smtClean="0"/>
              <a:t>16/11/2015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7665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B79EE-B7BA-4B47-B93C-CB4103648D3B}" type="datetimeFigureOut">
              <a:rPr lang="en-GB" smtClean="0"/>
              <a:t>16/11/2015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72341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B79EE-B7BA-4B47-B93C-CB4103648D3B}" type="datetimeFigureOut">
              <a:rPr lang="en-GB" smtClean="0"/>
              <a:t>16/11/2015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F86BA-5F1C-4CBB-A37C-E50E5214B6F6}" type="slidenum">
              <a:rPr lang="en-GB" smtClean="0"/>
              <a:t>‹#›</a:t>
            </a:fld>
            <a:endParaRPr lang="en-GB"/>
          </a:p>
        </p:txBody>
      </p:sp>
    </p:spTree>
    <p:extLst>
      <p:ext uri="{BB962C8B-B14F-4D97-AF65-F5344CB8AC3E}">
        <p14:creationId xmlns:p14="http://schemas.microsoft.com/office/powerpoint/2010/main" val="362302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B79EE-B7BA-4B47-B93C-CB4103648D3B}" type="datetimeFigureOut">
              <a:rPr lang="en-GB" smtClean="0"/>
              <a:t>16/11/2015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F86BA-5F1C-4CBB-A37C-E50E5214B6F6}" type="slidenum">
              <a:rPr lang="en-GB" smtClean="0"/>
              <a:t>‹#›</a:t>
            </a:fld>
            <a:endParaRPr lang="en-GB"/>
          </a:p>
        </p:txBody>
      </p:sp>
    </p:spTree>
    <p:extLst>
      <p:ext uri="{BB962C8B-B14F-4D97-AF65-F5344CB8AC3E}">
        <p14:creationId xmlns:p14="http://schemas.microsoft.com/office/powerpoint/2010/main" val="3710759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note.org/synote/recording/replay/119242"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lstStyle/>
          <a:p>
            <a:r>
              <a:rPr lang="en-GB" b="1" dirty="0" smtClean="0"/>
              <a:t>Lecture Capture</a:t>
            </a:r>
            <a:endParaRPr lang="en-GB" b="1" dirty="0"/>
          </a:p>
        </p:txBody>
      </p:sp>
    </p:spTree>
    <p:extLst>
      <p:ext uri="{BB962C8B-B14F-4D97-AF65-F5344CB8AC3E}">
        <p14:creationId xmlns:p14="http://schemas.microsoft.com/office/powerpoint/2010/main" val="98437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Screenshot of a lecture in www.synote.org platform where automatic speech recognition is used to create a linked transcript of the session">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885" y="1652917"/>
            <a:ext cx="8732250" cy="4641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idx="1"/>
          </p:nvPr>
        </p:nvSpPr>
        <p:spPr/>
        <p:txBody>
          <a:bodyPr/>
          <a:lstStyle/>
          <a:p>
            <a:endParaRPr lang="en-GB" dirty="0"/>
          </a:p>
        </p:txBody>
      </p:sp>
      <p:sp>
        <p:nvSpPr>
          <p:cNvPr id="2" name="Title 1"/>
          <p:cNvSpPr>
            <a:spLocks noGrp="1"/>
          </p:cNvSpPr>
          <p:nvPr>
            <p:ph type="title"/>
          </p:nvPr>
        </p:nvSpPr>
        <p:spPr/>
        <p:txBody>
          <a:bodyPr>
            <a:normAutofit fontScale="90000"/>
          </a:bodyPr>
          <a:lstStyle/>
          <a:p>
            <a:r>
              <a:rPr lang="en-GB" dirty="0" smtClean="0"/>
              <a:t>Using Speech </a:t>
            </a:r>
            <a:r>
              <a:rPr lang="en-GB" dirty="0" smtClean="0"/>
              <a:t>recognition </a:t>
            </a:r>
            <a:r>
              <a:rPr lang="en-GB" dirty="0" smtClean="0"/>
              <a:t>to support note-taking (</a:t>
            </a:r>
            <a:r>
              <a:rPr lang="en-GB" dirty="0" smtClean="0"/>
              <a:t>8 year old technology)</a:t>
            </a:r>
            <a:endParaRPr lang="en-GB" dirty="0"/>
          </a:p>
        </p:txBody>
      </p:sp>
    </p:spTree>
    <p:extLst>
      <p:ext uri="{BB962C8B-B14F-4D97-AF65-F5344CB8AC3E}">
        <p14:creationId xmlns:p14="http://schemas.microsoft.com/office/powerpoint/2010/main" val="2576570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Screenshot from proof of concept of the updated Synote interface"/>
          <p:cNvPicPr>
            <a:picLocks noChangeAspect="1" noChangeArrowheads="1"/>
          </p:cNvPicPr>
          <p:nvPr/>
        </p:nvPicPr>
        <p:blipFill rotWithShape="1">
          <a:blip r:embed="rId3">
            <a:extLst>
              <a:ext uri="{28A0092B-C50C-407E-A947-70E740481C1C}">
                <a14:useLocalDpi xmlns:a14="http://schemas.microsoft.com/office/drawing/2010/main" val="0"/>
              </a:ext>
            </a:extLst>
          </a:blip>
          <a:srcRect l="13033" t="8154" r="58432" b="12525"/>
          <a:stretch/>
        </p:blipFill>
        <p:spPr bwMode="auto">
          <a:xfrm>
            <a:off x="4089513" y="1446316"/>
            <a:ext cx="5392493" cy="5167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4"/>
          <p:cNvSpPr>
            <a:spLocks noGrp="1"/>
          </p:cNvSpPr>
          <p:nvPr>
            <p:ph idx="1"/>
          </p:nvPr>
        </p:nvSpPr>
        <p:spPr>
          <a:xfrm>
            <a:off x="457200" y="1600200"/>
            <a:ext cx="3299254" cy="4899454"/>
          </a:xfrm>
        </p:spPr>
        <p:txBody>
          <a:bodyPr>
            <a:normAutofit fontScale="85000" lnSpcReduction="10000"/>
          </a:bodyPr>
          <a:lstStyle/>
          <a:p>
            <a:r>
              <a:rPr lang="en-GB" dirty="0"/>
              <a:t>N</a:t>
            </a:r>
            <a:r>
              <a:rPr lang="en-GB" dirty="0" smtClean="0"/>
              <a:t>ew </a:t>
            </a:r>
            <a:r>
              <a:rPr lang="en-GB" dirty="0"/>
              <a:t>version is currently being developed for supporting disabled students requiring </a:t>
            </a:r>
            <a:r>
              <a:rPr lang="en-GB" dirty="0" smtClean="0"/>
              <a:t>note-taking </a:t>
            </a:r>
            <a:r>
              <a:rPr lang="en-GB" dirty="0"/>
              <a:t>support at Southampton</a:t>
            </a:r>
            <a:endParaRPr lang="en-GB" dirty="0" smtClean="0"/>
          </a:p>
          <a:p>
            <a:r>
              <a:rPr lang="en-GB" dirty="0" smtClean="0"/>
              <a:t>Updating to speaker dependent speech recognition</a:t>
            </a:r>
            <a:endParaRPr lang="en-GB" dirty="0"/>
          </a:p>
        </p:txBody>
      </p:sp>
      <p:sp>
        <p:nvSpPr>
          <p:cNvPr id="4" name="Title 3"/>
          <p:cNvSpPr>
            <a:spLocks noGrp="1"/>
          </p:cNvSpPr>
          <p:nvPr>
            <p:ph type="title"/>
          </p:nvPr>
        </p:nvSpPr>
        <p:spPr/>
        <p:txBody>
          <a:bodyPr/>
          <a:lstStyle/>
          <a:p>
            <a:r>
              <a:rPr lang="en-GB" dirty="0" err="1" smtClean="0"/>
              <a:t>Synote</a:t>
            </a:r>
            <a:r>
              <a:rPr lang="en-GB" dirty="0" smtClean="0"/>
              <a:t> @ Southampton</a:t>
            </a:r>
            <a:endParaRPr lang="en-GB" dirty="0"/>
          </a:p>
        </p:txBody>
      </p:sp>
    </p:spTree>
    <p:extLst>
      <p:ext uri="{BB962C8B-B14F-4D97-AF65-F5344CB8AC3E}">
        <p14:creationId xmlns:p14="http://schemas.microsoft.com/office/powerpoint/2010/main" val="2412697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67350"/>
          </a:xfrm>
        </p:spPr>
        <p:txBody>
          <a:bodyPr>
            <a:normAutofit fontScale="47500" lnSpcReduction="20000"/>
          </a:bodyPr>
          <a:lstStyle/>
          <a:p>
            <a:pPr marL="0" lvl="0" indent="0">
              <a:buNone/>
            </a:pPr>
            <a:r>
              <a:rPr lang="en-GB" dirty="0" smtClean="0"/>
              <a:t>Aiken, E. G., Thomas, G. S., &amp; </a:t>
            </a:r>
            <a:r>
              <a:rPr lang="en-GB" dirty="0" err="1" smtClean="0"/>
              <a:t>Shennum</a:t>
            </a:r>
            <a:r>
              <a:rPr lang="en-GB" dirty="0" smtClean="0"/>
              <a:t>, W. A. (1975). Memory for a lecture: Effects of notes, lecture rates, and informational density. Journal of Educational Psychology, 67, 430–444.</a:t>
            </a:r>
          </a:p>
          <a:p>
            <a:pPr marL="0" lvl="0" indent="0">
              <a:buNone/>
            </a:pPr>
            <a:r>
              <a:rPr lang="en-GB" dirty="0" smtClean="0"/>
              <a:t>Bui, D. C., Myerson, J., &amp; Hale, S. (2013). Note-taking with computers: Exploring alternative strategies for improved recall. Journal of Educational Psychology, 105(2), 299–309. </a:t>
            </a:r>
          </a:p>
          <a:p>
            <a:pPr marL="0" lvl="0" indent="0">
              <a:buNone/>
            </a:pPr>
            <a:r>
              <a:rPr lang="en-GB" dirty="0" smtClean="0"/>
              <a:t>Bui, D. C., &amp; Myerson, J. (2014). The role of working memory abilities in lecture note-taking. Learning and Individual Differences, 33, 12–22. </a:t>
            </a:r>
          </a:p>
          <a:p>
            <a:pPr marL="0" indent="0">
              <a:buNone/>
            </a:pPr>
            <a:r>
              <a:rPr lang="en-GB" dirty="0" smtClean="0"/>
              <a:t>Danielson, J., </a:t>
            </a:r>
            <a:r>
              <a:rPr lang="en-GB" dirty="0" err="1" smtClean="0"/>
              <a:t>Preast</a:t>
            </a:r>
            <a:r>
              <a:rPr lang="en-GB" dirty="0" smtClean="0"/>
              <a:t>, V., Bender, H., &amp; Hassall, L. (2014). Is the effectiveness of lecture capture related to teaching approach or content type? Computers and Education, 72, 121–131.</a:t>
            </a:r>
          </a:p>
          <a:p>
            <a:pPr marL="0" indent="0">
              <a:spcBef>
                <a:spcPts val="600"/>
              </a:spcBef>
              <a:buNone/>
            </a:pPr>
            <a:r>
              <a:rPr lang="en-GB" dirty="0" err="1" smtClean="0"/>
              <a:t>Kiewra</a:t>
            </a:r>
            <a:r>
              <a:rPr lang="en-GB" dirty="0" smtClean="0"/>
              <a:t>, K. A., &amp; Benton, S. L. (1985). The effects of higher-order review questions with feedback on achievement among learners who take notes or receive the instructor's notes. Human Learning: Journal of Practical Research &amp; Applications.</a:t>
            </a:r>
          </a:p>
          <a:p>
            <a:pPr marL="0" indent="0">
              <a:spcBef>
                <a:spcPts val="600"/>
              </a:spcBef>
              <a:buNone/>
            </a:pPr>
            <a:r>
              <a:rPr lang="en-GB" dirty="0" err="1" smtClean="0"/>
              <a:t>Kiewra</a:t>
            </a:r>
            <a:r>
              <a:rPr lang="en-GB" dirty="0" smtClean="0"/>
              <a:t>, K. A., &amp; Benton, S. L. (1988). The relationship between information-processing ability and </a:t>
            </a:r>
            <a:r>
              <a:rPr lang="en-GB" dirty="0" err="1" smtClean="0"/>
              <a:t>notetaking</a:t>
            </a:r>
            <a:r>
              <a:rPr lang="en-GB" dirty="0" smtClean="0"/>
              <a:t>. Contemporary Educational Psychology, 13, 33–44. doi:10.1016/0361-476X(88)90004-5</a:t>
            </a:r>
          </a:p>
          <a:p>
            <a:pPr marL="0" indent="0">
              <a:buNone/>
            </a:pPr>
            <a:r>
              <a:rPr lang="en-GB" dirty="0" err="1" smtClean="0"/>
              <a:t>Leadbeater</a:t>
            </a:r>
            <a:r>
              <a:rPr lang="en-GB" dirty="0" smtClean="0"/>
              <a:t>, W., </a:t>
            </a:r>
            <a:r>
              <a:rPr lang="en-GB" dirty="0" err="1" smtClean="0"/>
              <a:t>Shuttleworth</a:t>
            </a:r>
            <a:r>
              <a:rPr lang="en-GB" dirty="0" smtClean="0"/>
              <a:t>, T., </a:t>
            </a:r>
            <a:r>
              <a:rPr lang="en-GB" dirty="0" err="1" smtClean="0"/>
              <a:t>Couperthwaite</a:t>
            </a:r>
            <a:r>
              <a:rPr lang="en-GB" dirty="0" smtClean="0"/>
              <a:t>, J., &amp; Nightingale, K. P. (2013). Evaluating the use and impact of lecture recording in undergraduates: Evidence for distinct approaches by different groups of students. Computers &amp; Education, 61, 185–192</a:t>
            </a:r>
          </a:p>
          <a:p>
            <a:pPr marL="0" indent="0">
              <a:buNone/>
            </a:pPr>
            <a:r>
              <a:rPr lang="en-GB" dirty="0" err="1" smtClean="0"/>
              <a:t>Ruhl</a:t>
            </a:r>
            <a:r>
              <a:rPr lang="en-GB" dirty="0" smtClean="0"/>
              <a:t>, K. L., &amp; </a:t>
            </a:r>
            <a:r>
              <a:rPr lang="en-GB" dirty="0" err="1" smtClean="0"/>
              <a:t>Suritsky</a:t>
            </a:r>
            <a:r>
              <a:rPr lang="en-GB" dirty="0" smtClean="0"/>
              <a:t>, S. (1995). The pause procedure and/or an outline: Effect on immediate free recall and lecture notes taken by college students with learning disabilities. Learning Disability Quarterly, 18,2–11</a:t>
            </a:r>
          </a:p>
          <a:p>
            <a:pPr marL="0" indent="0">
              <a:buNone/>
            </a:pPr>
            <a:r>
              <a:rPr lang="en-GB" dirty="0" smtClean="0"/>
              <a:t>Williams, A., Birch, E., &amp; Hancock, P. (2012). The impact of online lecture recordings on student performance, 28(2), 199–213.</a:t>
            </a:r>
          </a:p>
        </p:txBody>
      </p:sp>
      <p:sp>
        <p:nvSpPr>
          <p:cNvPr id="2" name="Title 1"/>
          <p:cNvSpPr>
            <a:spLocks noGrp="1"/>
          </p:cNvSpPr>
          <p:nvPr>
            <p:ph type="title"/>
          </p:nvPr>
        </p:nvSpPr>
        <p:spPr>
          <a:xfrm>
            <a:off x="457200" y="274638"/>
            <a:ext cx="8229600" cy="754062"/>
          </a:xfrm>
        </p:spPr>
        <p:txBody>
          <a:bodyPr>
            <a:normAutofit fontScale="90000"/>
          </a:bodyPr>
          <a:lstStyle/>
          <a:p>
            <a:r>
              <a:rPr lang="en-GB" dirty="0" smtClean="0"/>
              <a:t>References</a:t>
            </a:r>
            <a:endParaRPr lang="en-GB" dirty="0"/>
          </a:p>
        </p:txBody>
      </p:sp>
    </p:spTree>
    <p:extLst>
      <p:ext uri="{BB962C8B-B14F-4D97-AF65-F5344CB8AC3E}">
        <p14:creationId xmlns:p14="http://schemas.microsoft.com/office/powerpoint/2010/main" val="170582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Note-taking is difficult for students with a wide range of disabilities</a:t>
            </a:r>
          </a:p>
          <a:p>
            <a:pPr marL="0" indent="0">
              <a:buNone/>
            </a:pPr>
            <a:endParaRPr lang="en-GB" dirty="0" smtClean="0"/>
          </a:p>
          <a:p>
            <a:r>
              <a:rPr lang="en-GB" dirty="0" smtClean="0"/>
              <a:t>Lecture capture is purported to support students with disabilities and popular enhancement to student offering</a:t>
            </a:r>
          </a:p>
          <a:p>
            <a:pPr marL="0" indent="0">
              <a:buNone/>
            </a:pPr>
            <a:endParaRPr lang="en-GB" dirty="0" smtClean="0"/>
          </a:p>
          <a:p>
            <a:r>
              <a:rPr lang="en-GB" dirty="0" smtClean="0"/>
              <a:t>Quality of notes taken in class is related to student outcomes</a:t>
            </a:r>
          </a:p>
          <a:p>
            <a:endParaRPr lang="en-GB" dirty="0"/>
          </a:p>
        </p:txBody>
      </p:sp>
      <p:sp>
        <p:nvSpPr>
          <p:cNvPr id="2" name="Title 1"/>
          <p:cNvSpPr>
            <a:spLocks noGrp="1"/>
          </p:cNvSpPr>
          <p:nvPr>
            <p:ph type="title"/>
          </p:nvPr>
        </p:nvSpPr>
        <p:spPr/>
        <p:txBody>
          <a:bodyPr>
            <a:normAutofit fontScale="90000"/>
          </a:bodyPr>
          <a:lstStyle/>
          <a:p>
            <a:r>
              <a:rPr lang="en-GB" b="1" dirty="0" smtClean="0"/>
              <a:t>Is Lecture capture an accessibility tool or barrier?</a:t>
            </a:r>
            <a:endParaRPr lang="en-GB" b="1" dirty="0"/>
          </a:p>
        </p:txBody>
      </p:sp>
    </p:spTree>
    <p:extLst>
      <p:ext uri="{BB962C8B-B14F-4D97-AF65-F5344CB8AC3E}">
        <p14:creationId xmlns:p14="http://schemas.microsoft.com/office/powerpoint/2010/main" val="214710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5" y="6021288"/>
            <a:ext cx="7082833" cy="276999"/>
          </a:xfrm>
          <a:prstGeom prst="rect">
            <a:avLst/>
          </a:prstGeom>
          <a:noFill/>
        </p:spPr>
        <p:txBody>
          <a:bodyPr wrap="square" rtlCol="0">
            <a:spAutoFit/>
          </a:bodyPr>
          <a:lstStyle/>
          <a:p>
            <a:r>
              <a:rPr lang="en-GB" sz="1200" dirty="0" smtClean="0"/>
              <a:t>Bui &amp; Myerson (2014);  </a:t>
            </a:r>
            <a:r>
              <a:rPr lang="en-GB" sz="1200" dirty="0"/>
              <a:t>adapted from Piolat et al. (</a:t>
            </a:r>
            <a:r>
              <a:rPr lang="en-GB" sz="1200" dirty="0" smtClean="0"/>
              <a:t>2005) </a:t>
            </a:r>
            <a:endParaRPr lang="en-GB" sz="1200" dirty="0"/>
          </a:p>
        </p:txBody>
      </p:sp>
      <p:pic>
        <p:nvPicPr>
          <p:cNvPr id="4" name="Picture 2" descr="Graph shows the relative cognitive effort of different tasks (IRT in milliseconds):&#10;Composing text ~390 &#10;Notetaking from a lecture ~375&#10;Reading a text ~190&#10;Reading sentences ~150&#10;Text copying ~150" title="Graph adapted from Piolat et al. (2005)"/>
          <p:cNvPicPr>
            <a:picLocks noChangeAspect="1" noChangeArrowheads="1"/>
          </p:cNvPicPr>
          <p:nvPr/>
        </p:nvPicPr>
        <p:blipFill rotWithShape="1">
          <a:blip r:embed="rId3">
            <a:extLst>
              <a:ext uri="{28A0092B-C50C-407E-A947-70E740481C1C}">
                <a14:useLocalDpi xmlns:a14="http://schemas.microsoft.com/office/drawing/2010/main" val="0"/>
              </a:ext>
            </a:extLst>
          </a:blip>
          <a:srcRect l="7710"/>
          <a:stretch/>
        </p:blipFill>
        <p:spPr bwMode="auto">
          <a:xfrm>
            <a:off x="467544" y="2420888"/>
            <a:ext cx="7370865"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268760"/>
            <a:ext cx="8229600" cy="5184576"/>
          </a:xfrm>
        </p:spPr>
        <p:txBody>
          <a:bodyPr>
            <a:normAutofit/>
          </a:bodyPr>
          <a:lstStyle/>
          <a:p>
            <a:pPr marL="0" indent="0">
              <a:buNone/>
            </a:pPr>
            <a:r>
              <a:rPr lang="en-GB" dirty="0"/>
              <a:t>Note-taking in a lecture is </a:t>
            </a:r>
            <a:r>
              <a:rPr lang="en-GB" dirty="0" smtClean="0"/>
              <a:t>approximately </a:t>
            </a:r>
            <a:r>
              <a:rPr lang="en-GB" dirty="0"/>
              <a:t>3 times as cognitively demanding as copying text</a:t>
            </a:r>
            <a:r>
              <a:rPr lang="en-GB" dirty="0" smtClean="0"/>
              <a:t>.</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p:txBody>
      </p:sp>
      <p:sp>
        <p:nvSpPr>
          <p:cNvPr id="2" name="Title 1"/>
          <p:cNvSpPr>
            <a:spLocks noGrp="1"/>
          </p:cNvSpPr>
          <p:nvPr>
            <p:ph type="title"/>
          </p:nvPr>
        </p:nvSpPr>
        <p:spPr/>
        <p:txBody>
          <a:bodyPr/>
          <a:lstStyle/>
          <a:p>
            <a:r>
              <a:rPr lang="en-GB" b="1" dirty="0" smtClean="0"/>
              <a:t>Why is note-taking difficult?</a:t>
            </a:r>
            <a:endParaRPr lang="en-GB" b="1" dirty="0"/>
          </a:p>
        </p:txBody>
      </p:sp>
    </p:spTree>
    <p:extLst>
      <p:ext uri="{BB962C8B-B14F-4D97-AF65-F5344CB8AC3E}">
        <p14:creationId xmlns:p14="http://schemas.microsoft.com/office/powerpoint/2010/main" val="1078957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4876800"/>
          </a:xfrm>
        </p:spPr>
        <p:txBody>
          <a:bodyPr>
            <a:normAutofit lnSpcReduction="10000"/>
          </a:bodyPr>
          <a:lstStyle/>
          <a:p>
            <a:r>
              <a:rPr lang="en-GB" dirty="0" smtClean="0"/>
              <a:t>Requires students to “attend</a:t>
            </a:r>
            <a:r>
              <a:rPr lang="en-GB" dirty="0"/>
              <a:t>, store, and manipulate information selected from the lecture </a:t>
            </a:r>
            <a:r>
              <a:rPr lang="en-GB" dirty="0" smtClean="0"/>
              <a:t>simultaneously</a:t>
            </a:r>
            <a:r>
              <a:rPr lang="en-GB" dirty="0"/>
              <a:t>, while also transcribing ideas just presented and processed</a:t>
            </a:r>
            <a:r>
              <a:rPr lang="en-GB" dirty="0" smtClean="0"/>
              <a:t>” (</a:t>
            </a:r>
            <a:r>
              <a:rPr lang="en-GB" dirty="0" err="1" smtClean="0"/>
              <a:t>Kiewra</a:t>
            </a:r>
            <a:r>
              <a:rPr lang="en-GB" dirty="0" smtClean="0"/>
              <a:t> &amp; Benton, 1985)</a:t>
            </a:r>
          </a:p>
          <a:p>
            <a:r>
              <a:rPr lang="en-GB" dirty="0" smtClean="0"/>
              <a:t>May depend on the type of material and the assessment approach</a:t>
            </a:r>
          </a:p>
          <a:p>
            <a:pPr lvl="1"/>
            <a:r>
              <a:rPr lang="en-GB" dirty="0" smtClean="0"/>
              <a:t>Factual vs. conceptual learning</a:t>
            </a:r>
          </a:p>
          <a:p>
            <a:pPr lvl="1"/>
            <a:r>
              <a:rPr lang="en-GB" dirty="0" smtClean="0"/>
              <a:t>Essay vs. multiple choice vs. problem solving assessment</a:t>
            </a:r>
            <a:endParaRPr lang="en-GB" dirty="0"/>
          </a:p>
        </p:txBody>
      </p:sp>
      <p:sp>
        <p:nvSpPr>
          <p:cNvPr id="5" name="Title 4"/>
          <p:cNvSpPr>
            <a:spLocks noGrp="1"/>
          </p:cNvSpPr>
          <p:nvPr>
            <p:ph type="title"/>
          </p:nvPr>
        </p:nvSpPr>
        <p:spPr/>
        <p:txBody>
          <a:bodyPr/>
          <a:lstStyle/>
          <a:p>
            <a:r>
              <a:rPr lang="en-GB" dirty="0" smtClean="0"/>
              <a:t>Effective note-taking</a:t>
            </a:r>
            <a:endParaRPr lang="en-GB" dirty="0"/>
          </a:p>
        </p:txBody>
      </p:sp>
    </p:spTree>
    <p:extLst>
      <p:ext uri="{BB962C8B-B14F-4D97-AF65-F5344CB8AC3E}">
        <p14:creationId xmlns:p14="http://schemas.microsoft.com/office/powerpoint/2010/main" val="936044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ph from Bui &amp; Myerson (2014) showing the amount of ideas captured in an experiement where students took notes from lecture. Students transcribing the lecture contents captured about the same percentage of notes ideas independently of their working memory ability. Students asked to summarise or organise their notes captured less information from the lecture if they had weaker working mem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3729" y="3045346"/>
            <a:ext cx="5050272" cy="3708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5"/>
          <p:cNvSpPr>
            <a:spLocks noGrp="1"/>
          </p:cNvSpPr>
          <p:nvPr>
            <p:ph sz="half" idx="2"/>
          </p:nvPr>
        </p:nvSpPr>
        <p:spPr>
          <a:xfrm>
            <a:off x="39185" y="3030910"/>
            <a:ext cx="4054544" cy="3960440"/>
          </a:xfrm>
        </p:spPr>
        <p:txBody>
          <a:bodyPr>
            <a:noAutofit/>
          </a:bodyPr>
          <a:lstStyle/>
          <a:p>
            <a:pPr>
              <a:tabLst>
                <a:tab pos="7086600" algn="l"/>
              </a:tabLst>
            </a:pPr>
            <a:r>
              <a:rPr lang="en-GB" sz="2800" dirty="0" smtClean="0"/>
              <a:t>Strategy of transcription was more effective for those with weak working memory</a:t>
            </a:r>
          </a:p>
          <a:p>
            <a:pPr>
              <a:tabLst>
                <a:tab pos="7086600" algn="l"/>
              </a:tabLst>
            </a:pPr>
            <a:r>
              <a:rPr lang="en-GB" sz="2800" dirty="0" smtClean="0"/>
              <a:t>Transcription easier when typing</a:t>
            </a:r>
          </a:p>
        </p:txBody>
      </p:sp>
      <p:sp>
        <p:nvSpPr>
          <p:cNvPr id="4" name="Text Placeholder 3"/>
          <p:cNvSpPr>
            <a:spLocks noGrp="1"/>
          </p:cNvSpPr>
          <p:nvPr>
            <p:ph type="body" idx="1"/>
          </p:nvPr>
        </p:nvSpPr>
        <p:spPr>
          <a:xfrm>
            <a:off x="457200" y="2187955"/>
            <a:ext cx="8471284" cy="669751"/>
          </a:xfrm>
        </p:spPr>
        <p:txBody>
          <a:bodyPr>
            <a:noAutofit/>
          </a:bodyPr>
          <a:lstStyle/>
          <a:p>
            <a:r>
              <a:rPr lang="en-GB" sz="2800" b="0" dirty="0"/>
              <a:t>Bui et al  (2013); Bui &amp; Myerson (2014) </a:t>
            </a:r>
            <a:r>
              <a:rPr lang="en-GB" sz="2800" b="0" dirty="0" smtClean="0"/>
              <a:t>looked </a:t>
            </a:r>
            <a:r>
              <a:rPr lang="en-GB" sz="2800" b="0" dirty="0"/>
              <a:t>at the impact of working memory on note-taking</a:t>
            </a:r>
            <a:r>
              <a:rPr lang="en-GB" sz="2800" b="0" dirty="0" smtClean="0"/>
              <a:t>.</a:t>
            </a:r>
          </a:p>
          <a:p>
            <a:r>
              <a:rPr lang="en-GB" sz="2800" b="0" dirty="0"/>
              <a:t>Working memory predicted note-quantity for organised notes but not when attempting to transcribe a lecture</a:t>
            </a:r>
          </a:p>
        </p:txBody>
      </p:sp>
      <p:sp>
        <p:nvSpPr>
          <p:cNvPr id="2" name="Title 1"/>
          <p:cNvSpPr>
            <a:spLocks noGrp="1"/>
          </p:cNvSpPr>
          <p:nvPr>
            <p:ph type="title"/>
          </p:nvPr>
        </p:nvSpPr>
        <p:spPr>
          <a:xfrm>
            <a:off x="133350" y="103188"/>
            <a:ext cx="8820150" cy="1143000"/>
          </a:xfrm>
        </p:spPr>
        <p:txBody>
          <a:bodyPr>
            <a:normAutofit fontScale="90000"/>
          </a:bodyPr>
          <a:lstStyle/>
          <a:p>
            <a:r>
              <a:rPr lang="en-GB" altLang="en-US" b="1" dirty="0" smtClean="0"/>
              <a:t>Working memory &amp; note-taking strategy</a:t>
            </a:r>
            <a:endParaRPr lang="en-GB" dirty="0"/>
          </a:p>
        </p:txBody>
      </p:sp>
    </p:spTree>
    <p:extLst>
      <p:ext uri="{BB962C8B-B14F-4D97-AF65-F5344CB8AC3E}">
        <p14:creationId xmlns:p14="http://schemas.microsoft.com/office/powerpoint/2010/main" val="1694717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31853" y="4329590"/>
            <a:ext cx="4526125" cy="2308324"/>
          </a:xfrm>
          <a:prstGeom prst="rect">
            <a:avLst/>
          </a:prstGeom>
        </p:spPr>
        <p:txBody>
          <a:bodyPr wrap="square">
            <a:spAutoFit/>
          </a:bodyPr>
          <a:lstStyle/>
          <a:p>
            <a:r>
              <a:rPr lang="en-GB" sz="2400" dirty="0">
                <a:solidFill>
                  <a:schemeClr val="tx1"/>
                </a:solidFill>
              </a:rPr>
              <a:t>Students </a:t>
            </a:r>
            <a:r>
              <a:rPr lang="en-GB" sz="2400" i="1" dirty="0" smtClean="0">
                <a:solidFill>
                  <a:schemeClr val="tx1"/>
                </a:solidFill>
              </a:rPr>
              <a:t>felt </a:t>
            </a:r>
            <a:r>
              <a:rPr lang="en-GB" sz="2400" dirty="0" smtClean="0">
                <a:solidFill>
                  <a:schemeClr val="tx1"/>
                </a:solidFill>
              </a:rPr>
              <a:t>lecture </a:t>
            </a:r>
            <a:r>
              <a:rPr lang="en-GB" sz="2400" dirty="0">
                <a:solidFill>
                  <a:schemeClr val="tx1"/>
                </a:solidFill>
              </a:rPr>
              <a:t>capture </a:t>
            </a:r>
            <a:endParaRPr lang="en-GB" sz="2400" dirty="0" smtClean="0">
              <a:solidFill>
                <a:schemeClr val="tx1"/>
              </a:solidFill>
            </a:endParaRPr>
          </a:p>
          <a:p>
            <a:pPr marL="342900" indent="-342900">
              <a:buFont typeface="Arial" panose="020B0604020202020204" pitchFamily="34" charset="0"/>
              <a:buChar char="•"/>
            </a:pPr>
            <a:r>
              <a:rPr lang="en-GB" sz="2400" dirty="0" smtClean="0">
                <a:solidFill>
                  <a:srgbClr val="FF0000"/>
                </a:solidFill>
              </a:rPr>
              <a:t>helped </a:t>
            </a:r>
            <a:r>
              <a:rPr lang="en-GB" sz="2400" dirty="0">
                <a:solidFill>
                  <a:srgbClr val="FF0000"/>
                </a:solidFill>
              </a:rPr>
              <a:t>learning for lecture-oriented </a:t>
            </a:r>
            <a:r>
              <a:rPr lang="en-GB" sz="2400" dirty="0" smtClean="0">
                <a:solidFill>
                  <a:srgbClr val="FF0000"/>
                </a:solidFill>
              </a:rPr>
              <a:t>courses &amp; improved performance</a:t>
            </a:r>
          </a:p>
          <a:p>
            <a:pPr marL="342900" indent="-342900">
              <a:buFont typeface="Arial" panose="020B0604020202020204" pitchFamily="34" charset="0"/>
              <a:buChar char="•"/>
            </a:pPr>
            <a:r>
              <a:rPr lang="en-GB" sz="2400" b="1" dirty="0" smtClean="0">
                <a:solidFill>
                  <a:srgbClr val="FF0000"/>
                </a:solidFill>
              </a:rPr>
              <a:t>But</a:t>
            </a:r>
            <a:r>
              <a:rPr lang="en-GB" sz="2400" dirty="0" smtClean="0">
                <a:solidFill>
                  <a:srgbClr val="FF0000"/>
                </a:solidFill>
              </a:rPr>
              <a:t> no </a:t>
            </a:r>
            <a:r>
              <a:rPr lang="en-GB" sz="2400" dirty="0">
                <a:solidFill>
                  <a:srgbClr val="FF0000"/>
                </a:solidFill>
              </a:rPr>
              <a:t>impact on performance in interactive courses</a:t>
            </a:r>
            <a:r>
              <a:rPr lang="en-GB" sz="2400" dirty="0" smtClean="0">
                <a:solidFill>
                  <a:srgbClr val="FF0000"/>
                </a:solidFill>
              </a:rPr>
              <a:t>. </a:t>
            </a:r>
            <a:endParaRPr lang="en-GB" sz="2400" dirty="0">
              <a:solidFill>
                <a:srgbClr val="FF0000"/>
              </a:solidFill>
            </a:endParaRPr>
          </a:p>
        </p:txBody>
      </p:sp>
      <p:pic>
        <p:nvPicPr>
          <p:cNvPr id="8" name="Picture 7" descr="Diagram showing the that video capture is the whole system of capturing the video, recording and storing it and making it accessible through a number of different platforms"/>
          <p:cNvPicPr>
            <a:picLocks noChangeAspect="1"/>
          </p:cNvPicPr>
          <p:nvPr/>
        </p:nvPicPr>
        <p:blipFill>
          <a:blip r:embed="rId3"/>
          <a:stretch>
            <a:fillRect/>
          </a:stretch>
        </p:blipFill>
        <p:spPr>
          <a:xfrm>
            <a:off x="5059443" y="4149080"/>
            <a:ext cx="3635213" cy="2562331"/>
          </a:xfrm>
          <a:prstGeom prst="rect">
            <a:avLst/>
          </a:prstGeom>
        </p:spPr>
      </p:pic>
      <p:sp>
        <p:nvSpPr>
          <p:cNvPr id="3" name="Content Placeholder 2"/>
          <p:cNvSpPr>
            <a:spLocks noGrp="1"/>
          </p:cNvSpPr>
          <p:nvPr>
            <p:ph type="body" sz="half" idx="1"/>
          </p:nvPr>
        </p:nvSpPr>
        <p:spPr>
          <a:xfrm>
            <a:off x="142429" y="999837"/>
            <a:ext cx="8712646" cy="3168947"/>
          </a:xfrm>
        </p:spPr>
        <p:txBody>
          <a:bodyPr>
            <a:normAutofit fontScale="92500" lnSpcReduction="10000"/>
          </a:bodyPr>
          <a:lstStyle/>
          <a:p>
            <a:r>
              <a:rPr lang="en-GB" dirty="0" smtClean="0"/>
              <a:t>Perceived to improve student experience, widen participation &amp; support note-taking.</a:t>
            </a:r>
          </a:p>
          <a:p>
            <a:r>
              <a:rPr lang="en-GB" dirty="0" smtClean="0"/>
              <a:t>Lecture capture is a valuable supplement for students attending lectures, but does not make up for non-attendance (Williams et al, 2012).</a:t>
            </a:r>
          </a:p>
          <a:p>
            <a:pPr marL="0" indent="0">
              <a:buNone/>
            </a:pPr>
            <a:r>
              <a:rPr lang="en-GB" dirty="0" smtClean="0"/>
              <a:t>Danielson </a:t>
            </a:r>
            <a:r>
              <a:rPr lang="en-GB" dirty="0"/>
              <a:t>et al </a:t>
            </a:r>
            <a:r>
              <a:rPr lang="en-GB" dirty="0" smtClean="0"/>
              <a:t>(2014) </a:t>
            </a:r>
            <a:r>
              <a:rPr lang="en-GB" dirty="0" smtClean="0"/>
              <a:t>-  </a:t>
            </a:r>
            <a:r>
              <a:rPr lang="en-GB" dirty="0"/>
              <a:t>Students more likely to use video capture in courses that moved </a:t>
            </a:r>
            <a:r>
              <a:rPr lang="en-GB" dirty="0" smtClean="0"/>
              <a:t>quickly. </a:t>
            </a:r>
          </a:p>
        </p:txBody>
      </p:sp>
      <p:sp>
        <p:nvSpPr>
          <p:cNvPr id="2" name="Title 1"/>
          <p:cNvSpPr>
            <a:spLocks noGrp="1"/>
          </p:cNvSpPr>
          <p:nvPr>
            <p:ph type="title"/>
          </p:nvPr>
        </p:nvSpPr>
        <p:spPr>
          <a:xfrm>
            <a:off x="358775" y="285205"/>
            <a:ext cx="8496300" cy="649288"/>
          </a:xfrm>
        </p:spPr>
        <p:txBody>
          <a:bodyPr>
            <a:normAutofit fontScale="90000"/>
          </a:bodyPr>
          <a:lstStyle/>
          <a:p>
            <a:r>
              <a:rPr lang="en-GB" b="1" dirty="0" smtClean="0"/>
              <a:t>Video Capture</a:t>
            </a:r>
            <a:endParaRPr lang="en-GB" b="1" dirty="0"/>
          </a:p>
        </p:txBody>
      </p:sp>
    </p:spTree>
    <p:extLst>
      <p:ext uri="{BB962C8B-B14F-4D97-AF65-F5344CB8AC3E}">
        <p14:creationId xmlns:p14="http://schemas.microsoft.com/office/powerpoint/2010/main" val="282517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484784"/>
            <a:ext cx="8496300" cy="5184576"/>
          </a:xfrm>
        </p:spPr>
        <p:txBody>
          <a:bodyPr>
            <a:normAutofit fontScale="85000" lnSpcReduction="20000"/>
          </a:bodyPr>
          <a:lstStyle/>
          <a:p>
            <a:pPr>
              <a:spcAft>
                <a:spcPts val="1200"/>
              </a:spcAft>
            </a:pPr>
            <a:r>
              <a:rPr lang="en-GB" dirty="0"/>
              <a:t>T</a:t>
            </a:r>
            <a:r>
              <a:rPr lang="en-GB" dirty="0" smtClean="0"/>
              <a:t>est </a:t>
            </a:r>
            <a:r>
              <a:rPr lang="en-GB" dirty="0"/>
              <a:t>performance </a:t>
            </a:r>
            <a:r>
              <a:rPr lang="en-GB" dirty="0" smtClean="0"/>
              <a:t>improves when notes written during </a:t>
            </a:r>
            <a:r>
              <a:rPr lang="en-GB" dirty="0"/>
              <a:t>the </a:t>
            </a:r>
            <a:r>
              <a:rPr lang="en-GB" dirty="0" smtClean="0"/>
              <a:t>breaks </a:t>
            </a:r>
            <a:r>
              <a:rPr lang="en-GB" dirty="0"/>
              <a:t>compared </a:t>
            </a:r>
            <a:r>
              <a:rPr lang="en-GB" dirty="0" smtClean="0"/>
              <a:t>when notes taken while listening </a:t>
            </a:r>
            <a:r>
              <a:rPr lang="en-GB" dirty="0"/>
              <a:t>to the lecture</a:t>
            </a:r>
            <a:r>
              <a:rPr lang="en-GB" dirty="0" smtClean="0"/>
              <a:t>. (Aiken </a:t>
            </a:r>
            <a:r>
              <a:rPr lang="en-GB" dirty="0"/>
              <a:t>et </a:t>
            </a:r>
            <a:r>
              <a:rPr lang="en-GB" dirty="0" smtClean="0"/>
              <a:t>al, 1975</a:t>
            </a:r>
            <a:r>
              <a:rPr lang="en-GB" dirty="0"/>
              <a:t>) </a:t>
            </a:r>
            <a:endParaRPr lang="en-GB" dirty="0" smtClean="0"/>
          </a:p>
          <a:p>
            <a:pPr>
              <a:spcAft>
                <a:spcPts val="1200"/>
              </a:spcAft>
            </a:pPr>
            <a:r>
              <a:rPr lang="en-GB" dirty="0" err="1"/>
              <a:t>Ruhl</a:t>
            </a:r>
            <a:r>
              <a:rPr lang="en-GB" dirty="0"/>
              <a:t> </a:t>
            </a:r>
            <a:r>
              <a:rPr lang="en-GB" dirty="0" smtClean="0"/>
              <a:t>&amp; </a:t>
            </a:r>
            <a:r>
              <a:rPr lang="en-GB" dirty="0" err="1" smtClean="0"/>
              <a:t>Suritsky</a:t>
            </a:r>
            <a:r>
              <a:rPr lang="en-GB" dirty="0" smtClean="0"/>
              <a:t> (1995) </a:t>
            </a:r>
            <a:r>
              <a:rPr lang="en-GB" dirty="0"/>
              <a:t>showed that pauses enhanced note-taking by </a:t>
            </a:r>
            <a:r>
              <a:rPr lang="en-GB" dirty="0" smtClean="0"/>
              <a:t>college students with LD.</a:t>
            </a:r>
            <a:endParaRPr lang="en-GB" dirty="0" smtClean="0"/>
          </a:p>
          <a:p>
            <a:pPr>
              <a:spcAft>
                <a:spcPts val="1200"/>
              </a:spcAft>
            </a:pPr>
            <a:r>
              <a:rPr lang="en-GB" dirty="0" smtClean="0"/>
              <a:t>Students with dyslexia use lecture capture recordings more, listen to them for longer but no significant impact academic performance for any group (Leadbeater et al, 2013)</a:t>
            </a:r>
            <a:endParaRPr lang="en-GB" dirty="0"/>
          </a:p>
          <a:p>
            <a:pPr>
              <a:spcAft>
                <a:spcPts val="1200"/>
              </a:spcAft>
            </a:pPr>
            <a:r>
              <a:rPr lang="en-GB" dirty="0" smtClean="0"/>
              <a:t>Revising from lecture recording better than notes for dyslexic students but textbooks were even better (Anderson </a:t>
            </a:r>
            <a:r>
              <a:rPr lang="en-GB" dirty="0"/>
              <a:t>&amp; </a:t>
            </a:r>
            <a:r>
              <a:rPr lang="en-GB" dirty="0" smtClean="0"/>
              <a:t>Nightingale, ADSHE, 2014)</a:t>
            </a:r>
          </a:p>
        </p:txBody>
      </p:sp>
      <p:sp>
        <p:nvSpPr>
          <p:cNvPr id="2" name="Title 1"/>
          <p:cNvSpPr>
            <a:spLocks noGrp="1"/>
          </p:cNvSpPr>
          <p:nvPr>
            <p:ph type="title"/>
          </p:nvPr>
        </p:nvSpPr>
        <p:spPr>
          <a:xfrm>
            <a:off x="323850" y="260648"/>
            <a:ext cx="8568630" cy="649288"/>
          </a:xfrm>
        </p:spPr>
        <p:txBody>
          <a:bodyPr>
            <a:normAutofit fontScale="90000"/>
          </a:bodyPr>
          <a:lstStyle/>
          <a:p>
            <a:r>
              <a:rPr lang="en-GB" b="1" dirty="0" smtClean="0"/>
              <a:t>Video capture – replay advantages for some?</a:t>
            </a:r>
            <a:endParaRPr lang="en-GB" b="1" dirty="0"/>
          </a:p>
        </p:txBody>
      </p:sp>
    </p:spTree>
    <p:extLst>
      <p:ext uri="{BB962C8B-B14F-4D97-AF65-F5344CB8AC3E}">
        <p14:creationId xmlns:p14="http://schemas.microsoft.com/office/powerpoint/2010/main" val="162734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76256" y="1752398"/>
            <a:ext cx="2160240" cy="5016758"/>
          </a:xfrm>
          <a:prstGeom prst="rect">
            <a:avLst/>
          </a:prstGeom>
          <a:solidFill>
            <a:srgbClr val="CCFFCC"/>
          </a:solidFill>
        </p:spPr>
        <p:txBody>
          <a:bodyPr wrap="square" rtlCol="0">
            <a:spAutoFit/>
          </a:bodyPr>
          <a:lstStyle/>
          <a:p>
            <a:r>
              <a:rPr lang="en-GB" sz="1600" dirty="0" smtClean="0">
                <a:latin typeface="Arial" panose="020B0604020202020204" pitchFamily="34" charset="0"/>
                <a:cs typeface="Arial" panose="020B0604020202020204" pitchFamily="34" charset="0"/>
              </a:rPr>
              <a:t>Non-dyslexic (notes only)</a:t>
            </a:r>
          </a:p>
          <a:p>
            <a:r>
              <a:rPr lang="en-GB" sz="1600" dirty="0" smtClean="0">
                <a:latin typeface="Arial" panose="020B0604020202020204" pitchFamily="34" charset="0"/>
                <a:cs typeface="Arial" panose="020B0604020202020204" pitchFamily="34" charset="0"/>
              </a:rPr>
              <a:t>22.50 +/- 13.32 </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Non-dyslexic (recording )</a:t>
            </a:r>
          </a:p>
          <a:p>
            <a:r>
              <a:rPr lang="en-GB" sz="1600" dirty="0" smtClean="0">
                <a:latin typeface="Arial" panose="020B0604020202020204" pitchFamily="34" charset="0"/>
                <a:cs typeface="Arial" panose="020B0604020202020204" pitchFamily="34" charset="0"/>
              </a:rPr>
              <a:t>35.52 +/- 21.56</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Non-dyslexic (text books)</a:t>
            </a:r>
          </a:p>
          <a:p>
            <a:r>
              <a:rPr lang="en-GB" sz="1600" dirty="0" smtClean="0">
                <a:latin typeface="Arial" panose="020B0604020202020204" pitchFamily="34" charset="0"/>
                <a:cs typeface="Arial" panose="020B0604020202020204" pitchFamily="34" charset="0"/>
              </a:rPr>
              <a:t>35.38 +/- 15.93</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Dyslexic (notes only)</a:t>
            </a:r>
          </a:p>
          <a:p>
            <a:r>
              <a:rPr lang="en-GB" sz="1600" dirty="0" smtClean="0">
                <a:latin typeface="Arial" panose="020B0604020202020204" pitchFamily="34" charset="0"/>
                <a:cs typeface="Arial" panose="020B0604020202020204" pitchFamily="34" charset="0"/>
              </a:rPr>
              <a:t>15.00 +/-15.00</a:t>
            </a:r>
          </a:p>
          <a:p>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Dyslexic  (recording)</a:t>
            </a:r>
          </a:p>
          <a:p>
            <a:r>
              <a:rPr lang="en-GB" sz="1600" dirty="0" smtClean="0">
                <a:latin typeface="Arial" panose="020B0604020202020204" pitchFamily="34" charset="0"/>
                <a:cs typeface="Arial" panose="020B0604020202020204" pitchFamily="34" charset="0"/>
              </a:rPr>
              <a:t>23.33 +/- 19.05</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Dyslexic (text book)</a:t>
            </a:r>
          </a:p>
          <a:p>
            <a:r>
              <a:rPr lang="en-GB" sz="1600" dirty="0" smtClean="0">
                <a:latin typeface="Arial" panose="020B0604020202020204" pitchFamily="34" charset="0"/>
                <a:cs typeface="Arial" panose="020B0604020202020204" pitchFamily="34" charset="0"/>
              </a:rPr>
              <a:t>31.25 +/- 18.95</a:t>
            </a:r>
          </a:p>
        </p:txBody>
      </p:sp>
      <p:pic>
        <p:nvPicPr>
          <p:cNvPr id="1026" name="Picture 2" descr="Experiment where students were tested before a lecture, then allocated to 3 revision groups: from their own notes, from lecture recording or from a textbook.&#10;For students without a disability lecture recording and textbook revision resulted in better results than revising from their own notes. For students with a learning disability (dyslexia), revision from a textbook resulted in higher results than using the lecture recording (which was higher than their own notes).&#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1295399"/>
            <a:ext cx="6666706" cy="5661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a:xfrm>
            <a:off x="382418" y="221332"/>
            <a:ext cx="8712646" cy="649288"/>
          </a:xfrm>
        </p:spPr>
        <p:txBody>
          <a:bodyPr>
            <a:noAutofit/>
          </a:bodyPr>
          <a:lstStyle/>
          <a:p>
            <a:r>
              <a:rPr lang="en-GB" sz="3200" b="1" dirty="0" smtClean="0"/>
              <a:t>Comparison of revision approaches</a:t>
            </a:r>
            <a:br>
              <a:rPr lang="en-GB" sz="3200" b="1" dirty="0" smtClean="0"/>
            </a:br>
            <a:r>
              <a:rPr lang="en-GB" sz="2000" b="1" dirty="0" smtClean="0"/>
              <a:t>Vicky </a:t>
            </a:r>
            <a:r>
              <a:rPr lang="en-GB" sz="2000" b="1" dirty="0"/>
              <a:t>Anderson &amp; Karl </a:t>
            </a:r>
            <a:r>
              <a:rPr lang="en-GB" sz="2000" b="1" dirty="0" smtClean="0"/>
              <a:t>Nightingale (</a:t>
            </a:r>
            <a:r>
              <a:rPr lang="en-GB" sz="2000" b="1" dirty="0"/>
              <a:t>University of Birmingham</a:t>
            </a:r>
            <a:r>
              <a:rPr lang="en-GB" sz="2000" b="1" dirty="0" smtClean="0"/>
              <a:t>)</a:t>
            </a:r>
            <a:endParaRPr lang="en-GB" sz="2000" b="1" dirty="0"/>
          </a:p>
        </p:txBody>
      </p:sp>
    </p:spTree>
    <p:extLst>
      <p:ext uri="{BB962C8B-B14F-4D97-AF65-F5344CB8AC3E}">
        <p14:creationId xmlns:p14="http://schemas.microsoft.com/office/powerpoint/2010/main" val="787886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Thoughts…</a:t>
            </a:r>
          </a:p>
          <a:p>
            <a:endParaRPr lang="en-GB" dirty="0"/>
          </a:p>
          <a:p>
            <a:endParaRPr lang="en-GB" dirty="0"/>
          </a:p>
        </p:txBody>
      </p:sp>
      <p:sp>
        <p:nvSpPr>
          <p:cNvPr id="2" name="Title 1"/>
          <p:cNvSpPr>
            <a:spLocks noGrp="1"/>
          </p:cNvSpPr>
          <p:nvPr>
            <p:ph type="title"/>
          </p:nvPr>
        </p:nvSpPr>
        <p:spPr/>
        <p:txBody>
          <a:bodyPr>
            <a:normAutofit fontScale="90000"/>
          </a:bodyPr>
          <a:lstStyle/>
          <a:p>
            <a:r>
              <a:rPr lang="en-GB" dirty="0" smtClean="0"/>
              <a:t>Are lecture capture systems accessible?</a:t>
            </a:r>
            <a:endParaRPr lang="en-GB" dirty="0"/>
          </a:p>
        </p:txBody>
      </p:sp>
    </p:spTree>
    <p:extLst>
      <p:ext uri="{BB962C8B-B14F-4D97-AF65-F5344CB8AC3E}">
        <p14:creationId xmlns:p14="http://schemas.microsoft.com/office/powerpoint/2010/main" val="3768171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BB"/>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BB"/>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1176</Words>
  <Application>Microsoft Office PowerPoint</Application>
  <PresentationFormat>On-screen Show (4:3)</PresentationFormat>
  <Paragraphs>104</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Lecture Capture</vt:lpstr>
      <vt:lpstr>Is Lecture capture an accessibility tool or barrier?</vt:lpstr>
      <vt:lpstr>Why is note-taking difficult?</vt:lpstr>
      <vt:lpstr>Effective note-taking</vt:lpstr>
      <vt:lpstr>Working memory &amp; note-taking strategy</vt:lpstr>
      <vt:lpstr>Video Capture</vt:lpstr>
      <vt:lpstr>Video capture – replay advantages for some?</vt:lpstr>
      <vt:lpstr>Comparison of revision approaches Vicky Anderson &amp; Karl Nightingale (University of Birmingham)</vt:lpstr>
      <vt:lpstr>Are lecture capture systems accessible?</vt:lpstr>
      <vt:lpstr>Using Speech recognition to support note-taking (8 year old technology)</vt:lpstr>
      <vt:lpstr>Synote @ Southampton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Capture</dc:title>
  <dc:creator>Abi James</dc:creator>
  <cp:lastModifiedBy>Abi James</cp:lastModifiedBy>
  <cp:revision>5</cp:revision>
  <dcterms:created xsi:type="dcterms:W3CDTF">2015-11-16T14:33:07Z</dcterms:created>
  <dcterms:modified xsi:type="dcterms:W3CDTF">2015-11-16T15:11:16Z</dcterms:modified>
</cp:coreProperties>
</file>