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82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487603-1D01-48F4-B4A9-95F00C2027B0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FB7438-33CB-4B01-A58E-E789860F2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509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Description is not required for audio-only items, or for video items that do not contain a significant non-auditory</a:t>
            </a:r>
            <a:r>
              <a:rPr lang="en-US" baseline="0" dirty="0" smtClean="0"/>
              <a:t> visual component (“talking head” lectures, etc.).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B7438-33CB-4B01-A58E-E789860F29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49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Non-equivalent alternative: posting a (non-accessible) video on your course website that all students can view throughout the duration of the course, but only offering access to a SWD via a one-time appointment with a sign-language interpreter</a:t>
            </a:r>
            <a:r>
              <a:rPr lang="en-US" baseline="0" dirty="0" smtClean="0"/>
              <a:t>, etc.</a:t>
            </a:r>
          </a:p>
          <a:p>
            <a:r>
              <a:rPr lang="en-US" baseline="0" dirty="0" smtClean="0"/>
              <a:t>Offering a transcript that only includes the spoken segments of a lecture that also includes important visual elements.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B7438-33CB-4B01-A58E-E789860F29E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2265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Producers can include large</a:t>
            </a:r>
            <a:r>
              <a:rPr lang="en-US" baseline="0" dirty="0" smtClean="0"/>
              <a:t> units such as Marketing, who may be producing videos on behalf of the institution; individual departments; and individual people, such as faculty. Products in use might be YouTube, Vimeo, and Adobe Presenter, among many others. </a:t>
            </a:r>
          </a:p>
          <a:p>
            <a:r>
              <a:rPr lang="en-US" baseline="0" dirty="0" smtClean="0"/>
              <a:t>Do you have a </a:t>
            </a:r>
            <a:r>
              <a:rPr lang="en-US" baseline="0" dirty="0" smtClean="0"/>
              <a:t>policy/procedure to handle all major cases of captioning, whether institutional, faculty-based, or other? Is it a user-centric (on request) or universal design (proactive) model, or perhaps a blend? </a:t>
            </a:r>
          </a:p>
          <a:p>
            <a:r>
              <a:rPr lang="en-US" baseline="0" dirty="0" smtClean="0"/>
              <a:t>Do you have a plan for auditing existing media archives and remediating them in a reasonable (timely, affordable) manner?</a:t>
            </a:r>
          </a:p>
          <a:p>
            <a:r>
              <a:rPr lang="en-US" baseline="0" dirty="0" smtClean="0"/>
              <a:t>Do you already have a captioning service of some kind, either in-house or outsourced? Who is/is not using it? Could collaboration enhance this?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B7438-33CB-4B01-A58E-E789860F29E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4082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Education of media producers: faculty and</a:t>
            </a:r>
            <a:r>
              <a:rPr lang="en-US" baseline="0" dirty="0" smtClean="0"/>
              <a:t> individual departments in particular need to know what products are completely or partially inaccessible; how to create accessible media (including resources they can partner with); how to integrate their accessible media into their delivery space (webpage, LMS, etc.).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B7438-33CB-4B01-A58E-E789860F29E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3534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Combo system also is based on in-house captioning center, but </a:t>
            </a:r>
            <a:r>
              <a:rPr lang="en-US" smtClean="0"/>
              <a:t>we also have </a:t>
            </a:r>
            <a:r>
              <a:rPr lang="en-US" dirty="0" smtClean="0"/>
              <a:t>standing contracts with vendors for when we encounter material we don’t have time or expertise to convert ourselves.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B7438-33CB-4B01-A58E-E789860F29E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20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BDD45-70EF-4FAA-9588-B0D3B7E6D4B8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F9F73-A26F-4333-97B5-196F41E80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62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BDD45-70EF-4FAA-9588-B0D3B7E6D4B8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F9F73-A26F-4333-97B5-196F41E80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393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BDD45-70EF-4FAA-9588-B0D3B7E6D4B8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F9F73-A26F-4333-97B5-196F41E80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879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BDD45-70EF-4FAA-9588-B0D3B7E6D4B8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F9F73-A26F-4333-97B5-196F41E80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32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BDD45-70EF-4FAA-9588-B0D3B7E6D4B8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F9F73-A26F-4333-97B5-196F41E80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933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BDD45-70EF-4FAA-9588-B0D3B7E6D4B8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F9F73-A26F-4333-97B5-196F41E80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BDD45-70EF-4FAA-9588-B0D3B7E6D4B8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F9F73-A26F-4333-97B5-196F41E80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899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BDD45-70EF-4FAA-9588-B0D3B7E6D4B8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F9F73-A26F-4333-97B5-196F41E80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775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BDD45-70EF-4FAA-9588-B0D3B7E6D4B8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F9F73-A26F-4333-97B5-196F41E80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684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BDD45-70EF-4FAA-9588-B0D3B7E6D4B8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F9F73-A26F-4333-97B5-196F41E80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057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BDD45-70EF-4FAA-9588-B0D3B7E6D4B8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F9F73-A26F-4333-97B5-196F41E80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781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BDD45-70EF-4FAA-9588-B0D3B7E6D4B8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F9F73-A26F-4333-97B5-196F41E80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328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TR/UNDERSTANDING-WCAG20/media-equiv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Multimedia Accessibility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Audio and Video in all its variety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859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W3/WCAG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Transcript: probably required</a:t>
            </a:r>
          </a:p>
          <a:p>
            <a:r>
              <a:rPr lang="en-US" dirty="0" smtClean="0"/>
              <a:t>Audio Description: may be required</a:t>
            </a:r>
          </a:p>
          <a:p>
            <a:r>
              <a:rPr lang="en-US" dirty="0" smtClean="0"/>
              <a:t>Captions: probably required</a:t>
            </a:r>
          </a:p>
          <a:p>
            <a:r>
              <a:rPr lang="en-US" dirty="0" smtClean="0"/>
              <a:t>Timeliness: accessibility features need to be included at the time a multimedia item is published, not later. </a:t>
            </a:r>
          </a:p>
          <a:p>
            <a:endParaRPr lang="en-US" dirty="0" smtClean="0"/>
          </a:p>
          <a:p>
            <a:r>
              <a:rPr lang="en-US" dirty="0" smtClean="0">
                <a:hlinkClick r:id="rId3"/>
              </a:rPr>
              <a:t>http://www.w3.org/TR/UNDERSTANDING-WCAG20/media-equiv.html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743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Pitfalls to avoid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YouTube “</a:t>
            </a:r>
            <a:r>
              <a:rPr lang="en-US" dirty="0" err="1" smtClean="0"/>
              <a:t>Autocaptions</a:t>
            </a:r>
            <a:r>
              <a:rPr lang="en-US" dirty="0" smtClean="0"/>
              <a:t>” or other speech-recognition-based solutions (‘</a:t>
            </a:r>
            <a:r>
              <a:rPr lang="en-US" dirty="0" err="1" smtClean="0"/>
              <a:t>autocraptions</a:t>
            </a:r>
            <a:r>
              <a:rPr lang="en-US" dirty="0" smtClean="0"/>
              <a:t>’).</a:t>
            </a:r>
          </a:p>
          <a:p>
            <a:r>
              <a:rPr lang="en-US" dirty="0" smtClean="0"/>
              <a:t>Failing to include all relevant info (significant sounds besides speech, visuals, etc.)</a:t>
            </a:r>
          </a:p>
          <a:p>
            <a:r>
              <a:rPr lang="en-US" dirty="0" smtClean="0"/>
              <a:t>Failing to provide in a timely manner.</a:t>
            </a:r>
          </a:p>
          <a:p>
            <a:r>
              <a:rPr lang="en-US" dirty="0" smtClean="0"/>
              <a:t>Offering a non-equivalent alternative or non-equitable access.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994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Many players are partially or totally inaccessible to keyboard-only users. </a:t>
            </a:r>
          </a:p>
          <a:p>
            <a:r>
              <a:rPr lang="en-US" dirty="0" smtClean="0"/>
              <a:t>Closed captions may not display depending on the player an end user has access to, even if the video </a:t>
            </a:r>
            <a:r>
              <a:rPr lang="en-US" dirty="0" smtClean="0"/>
              <a:t>has an associated</a:t>
            </a:r>
            <a:r>
              <a:rPr lang="en-US" dirty="0" smtClean="0"/>
              <a:t> caption file. </a:t>
            </a:r>
            <a:endParaRPr lang="en-US" dirty="0" smtClean="0"/>
          </a:p>
          <a:p>
            <a:r>
              <a:rPr lang="en-US" dirty="0" smtClean="0"/>
              <a:t>Captions, whether open or closed, are not accessible to screen-readers, so may not help a deaf-blind user.</a:t>
            </a:r>
          </a:p>
          <a:p>
            <a:r>
              <a:rPr lang="en-US" dirty="0" smtClean="0"/>
              <a:t>Interactive transcripts, when complete, accurate, and properly implemented, can often provide the necessary features for many different user groups, plus SEO.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313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Captioning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are your major players? </a:t>
            </a:r>
          </a:p>
          <a:p>
            <a:pPr lvl="1"/>
            <a:r>
              <a:rPr lang="en-US" dirty="0" smtClean="0"/>
              <a:t>Who produces multimedia for your institution?</a:t>
            </a:r>
          </a:p>
          <a:p>
            <a:pPr lvl="1"/>
            <a:r>
              <a:rPr lang="en-US" dirty="0" smtClean="0"/>
              <a:t>Who houses and distributes multimedia for your institution, whether it is produced in-house or acquired?</a:t>
            </a:r>
          </a:p>
          <a:p>
            <a:r>
              <a:rPr lang="en-US" dirty="0" smtClean="0"/>
              <a:t>Do you have a policy/procedure?</a:t>
            </a:r>
          </a:p>
          <a:p>
            <a:pPr lvl="1"/>
            <a:r>
              <a:rPr lang="en-US" dirty="0" smtClean="0"/>
              <a:t>Student-centric or universal design model?</a:t>
            </a:r>
          </a:p>
          <a:p>
            <a:r>
              <a:rPr lang="en-US" dirty="0" smtClean="0"/>
              <a:t>Do you already have a captioning service?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427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Areas to address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Policy/procedure.</a:t>
            </a:r>
          </a:p>
          <a:p>
            <a:r>
              <a:rPr lang="en-US" dirty="0" smtClean="0"/>
              <a:t>Audit of products and media.</a:t>
            </a:r>
          </a:p>
          <a:p>
            <a:r>
              <a:rPr lang="en-US" dirty="0" smtClean="0"/>
              <a:t>Education of media producers on appropriate products and techniques to use.</a:t>
            </a:r>
          </a:p>
          <a:p>
            <a:r>
              <a:rPr lang="en-US" dirty="0" smtClean="0"/>
              <a:t>Communication/collaboration among users.</a:t>
            </a:r>
          </a:p>
          <a:p>
            <a:r>
              <a:rPr lang="en-US" dirty="0" smtClean="0"/>
              <a:t>Consider central archive or other way of ensuring re-use of captioned media rather than creation of new copies. </a:t>
            </a:r>
            <a:endParaRPr lang="en-US" dirty="0"/>
          </a:p>
          <a:p>
            <a:r>
              <a:rPr lang="en-US" dirty="0" smtClean="0"/>
              <a:t>Strategy for addressing retrofit plus new production.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349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NAU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P&amp;P </a:t>
            </a:r>
            <a:r>
              <a:rPr lang="en-US" dirty="0" smtClean="0"/>
              <a:t>addition in </a:t>
            </a:r>
            <a:r>
              <a:rPr lang="en-US" dirty="0" smtClean="0"/>
              <a:t>process for all technology, but currently mandates WCAG 2.0 </a:t>
            </a:r>
            <a:r>
              <a:rPr lang="en-US" dirty="0" smtClean="0"/>
              <a:t>AA for web.</a:t>
            </a:r>
            <a:endParaRPr lang="en-US" dirty="0" smtClean="0"/>
          </a:p>
          <a:p>
            <a:r>
              <a:rPr lang="en-US" dirty="0" smtClean="0"/>
              <a:t>Audit of existing media done as part of justification for RFP for media repository and streaming system (collaboration with other stakeholders).</a:t>
            </a:r>
          </a:p>
          <a:p>
            <a:r>
              <a:rPr lang="en-US" dirty="0" smtClean="0"/>
              <a:t>Producer education in development (collaboration with other stakeholders).</a:t>
            </a:r>
          </a:p>
          <a:p>
            <a:r>
              <a:rPr lang="en-US" dirty="0" smtClean="0"/>
              <a:t>Combination system for captioning: accepts requests for both immediate need and for proactive planning (collaboration with other stakeholders).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706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681</Words>
  <Application>Microsoft Office PowerPoint</Application>
  <PresentationFormat>On-screen Show (4:3)</PresentationFormat>
  <Paragraphs>52</Paragraphs>
  <Slides>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Multimedia Accessibility</vt:lpstr>
      <vt:lpstr>W3/WCAG Guidelines</vt:lpstr>
      <vt:lpstr>Pitfalls to avoid</vt:lpstr>
      <vt:lpstr>Additional Considerations</vt:lpstr>
      <vt:lpstr>Implementing Captioning</vt:lpstr>
      <vt:lpstr>Areas to address</vt:lpstr>
      <vt:lpstr>NAU Example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Multimedia Accessibility</dc:title>
  <dc:creator>Teresa Haven</dc:creator>
  <cp:lastModifiedBy>Teresa Haven</cp:lastModifiedBy>
  <cp:revision>8</cp:revision>
  <dcterms:created xsi:type="dcterms:W3CDTF">2015-11-12T16:39:16Z</dcterms:created>
  <dcterms:modified xsi:type="dcterms:W3CDTF">2015-11-13T18:23:57Z</dcterms:modified>
</cp:coreProperties>
</file>