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  <p:sldMasterId id="2147483699" r:id="rId4"/>
    <p:sldMasterId id="2147483713" r:id="rId5"/>
    <p:sldMasterId id="2147483725" r:id="rId6"/>
    <p:sldMasterId id="2147483737" r:id="rId7"/>
  </p:sldMasterIdLst>
  <p:notesMasterIdLst>
    <p:notesMasterId r:id="rId28"/>
  </p:notesMasterIdLst>
  <p:sldIdLst>
    <p:sldId id="257" r:id="rId8"/>
    <p:sldId id="258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69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88" autoAdjust="0"/>
  </p:normalViewPr>
  <p:slideViewPr>
    <p:cSldViewPr>
      <p:cViewPr varScale="1">
        <p:scale>
          <a:sx n="51" d="100"/>
          <a:sy n="51" d="100"/>
        </p:scale>
        <p:origin x="-18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90FF5-4067-4534-ACF5-CD56D462197D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0E83DC3-6A3A-457A-9206-78150A76E80B}">
      <dgm:prSet custT="1"/>
      <dgm:spPr/>
      <dgm:t>
        <a:bodyPr/>
        <a:lstStyle/>
        <a:p>
          <a:pPr rtl="0"/>
          <a:r>
            <a: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Knowing that the STEAM content is accessible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DC8BCB1-CC98-4CB4-94B2-121FB6A387D1}" type="parTrans" cxnId="{30E1FBB2-524F-41E8-931A-D25CC75B2EDA}">
      <dgm:prSet/>
      <dgm:spPr/>
      <dgm:t>
        <a:bodyPr/>
        <a:lstStyle/>
        <a:p>
          <a:endParaRPr lang="en-GB"/>
        </a:p>
      </dgm:t>
    </dgm:pt>
    <dgm:pt modelId="{B78915BE-6F3D-41E8-872C-BC38219AC8C7}" type="sibTrans" cxnId="{30E1FBB2-524F-41E8-931A-D25CC75B2EDA}">
      <dgm:prSet custT="1"/>
      <dgm:spPr/>
      <dgm:t>
        <a:bodyPr/>
        <a:lstStyle/>
        <a:p>
          <a:endParaRPr lang="en-GB" sz="18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92A1DDA-4F00-4E1D-A2E0-A428B6C51252}">
      <dgm:prSet custT="1"/>
      <dgm:spPr/>
      <dgm:t>
        <a:bodyPr/>
        <a:lstStyle/>
        <a:p>
          <a:pPr rtl="0"/>
          <a:r>
            <a: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can get to the accessible STEAM content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E2B823E-06FA-486D-BF94-3EBB9EDCEEFA}" type="parTrans" cxnId="{03E14D09-6E35-4EFC-A474-AE846FEB023A}">
      <dgm:prSet/>
      <dgm:spPr/>
      <dgm:t>
        <a:bodyPr/>
        <a:lstStyle/>
        <a:p>
          <a:endParaRPr lang="en-GB"/>
        </a:p>
      </dgm:t>
    </dgm:pt>
    <dgm:pt modelId="{8B3BAA50-E353-4A9F-836B-07CAF89B5C80}" type="sibTrans" cxnId="{03E14D09-6E35-4EFC-A474-AE846FEB023A}">
      <dgm:prSet custT="1"/>
      <dgm:spPr/>
      <dgm:t>
        <a:bodyPr/>
        <a:lstStyle/>
        <a:p>
          <a:endParaRPr lang="en-GB" sz="18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19F02EE-DE68-47C2-9ED3-632C38D7A0F1}">
      <dgm:prSet custT="1"/>
      <dgm:spPr/>
      <dgm:t>
        <a:bodyPr/>
        <a:lstStyle/>
        <a:p>
          <a:pPr rtl="0"/>
          <a:r>
            <a: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represents the STEAM content accurately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95BADCF-D26F-48A6-9063-D7EEEF4979B0}" type="parTrans" cxnId="{FCC7CA35-65AF-4DAE-84B3-E22A9F1B113C}">
      <dgm:prSet/>
      <dgm:spPr/>
      <dgm:t>
        <a:bodyPr/>
        <a:lstStyle/>
        <a:p>
          <a:endParaRPr lang="en-GB"/>
        </a:p>
      </dgm:t>
    </dgm:pt>
    <dgm:pt modelId="{447CC62C-9D9B-4E80-8A3F-41418072283A}" type="sibTrans" cxnId="{FCC7CA35-65AF-4DAE-84B3-E22A9F1B113C}">
      <dgm:prSet custT="1"/>
      <dgm:spPr/>
      <dgm:t>
        <a:bodyPr/>
        <a:lstStyle/>
        <a:p>
          <a:endParaRPr lang="en-GB" sz="18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A6F3C2B-6838-424A-A672-34EBEC638A28}" type="pres">
      <dgm:prSet presAssocID="{02790FF5-4067-4534-ACF5-CD56D46219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646A08A-E622-4240-AF6E-11BE711639FF}" type="pres">
      <dgm:prSet presAssocID="{60E83DC3-6A3A-457A-9206-78150A76E80B}" presName="node" presStyleLbl="node1" presStyleIdx="0" presStyleCnt="3" custScaleY="118905" custRadScaleRad="91417" custRadScaleInc="4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13DD7A-7D7A-49FF-8C1E-BC616FC32143}" type="pres">
      <dgm:prSet presAssocID="{B78915BE-6F3D-41E8-872C-BC38219AC8C7}" presName="sibTrans" presStyleLbl="sibTrans2D1" presStyleIdx="0" presStyleCnt="3"/>
      <dgm:spPr/>
      <dgm:t>
        <a:bodyPr/>
        <a:lstStyle/>
        <a:p>
          <a:endParaRPr lang="en-GB"/>
        </a:p>
      </dgm:t>
    </dgm:pt>
    <dgm:pt modelId="{34D06324-98CC-4178-8F2C-8A69C30CB5F0}" type="pres">
      <dgm:prSet presAssocID="{B78915BE-6F3D-41E8-872C-BC38219AC8C7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98A2E182-F00F-47FF-B8C2-D6BE47335A03}" type="pres">
      <dgm:prSet presAssocID="{292A1DDA-4F00-4E1D-A2E0-A428B6C51252}" presName="node" presStyleLbl="node1" presStyleIdx="1" presStyleCnt="3" custScaleY="1234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8A1049-0F2F-42CD-96DB-053DBBDE2A5F}" type="pres">
      <dgm:prSet presAssocID="{8B3BAA50-E353-4A9F-836B-07CAF89B5C80}" presName="sibTrans" presStyleLbl="sibTrans2D1" presStyleIdx="1" presStyleCnt="3"/>
      <dgm:spPr/>
      <dgm:t>
        <a:bodyPr/>
        <a:lstStyle/>
        <a:p>
          <a:endParaRPr lang="en-GB"/>
        </a:p>
      </dgm:t>
    </dgm:pt>
    <dgm:pt modelId="{48F7C662-9EA4-4FB7-A373-25E37112D548}" type="pres">
      <dgm:prSet presAssocID="{8B3BAA50-E353-4A9F-836B-07CAF89B5C80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4617B010-FF17-46FE-A955-9F56FB0129A7}" type="pres">
      <dgm:prSet presAssocID="{B19F02EE-DE68-47C2-9ED3-632C38D7A0F1}" presName="node" presStyleLbl="node1" presStyleIdx="2" presStyleCnt="3" custScaleY="1263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BE0036-07E7-41A3-B5D5-8F94F0CEB1FB}" type="pres">
      <dgm:prSet presAssocID="{447CC62C-9D9B-4E80-8A3F-41418072283A}" presName="sibTrans" presStyleLbl="sibTrans2D1" presStyleIdx="2" presStyleCnt="3"/>
      <dgm:spPr/>
      <dgm:t>
        <a:bodyPr/>
        <a:lstStyle/>
        <a:p>
          <a:endParaRPr lang="en-GB"/>
        </a:p>
      </dgm:t>
    </dgm:pt>
    <dgm:pt modelId="{29D64D6A-D984-4E1C-87AC-6751D168D6FE}" type="pres">
      <dgm:prSet presAssocID="{447CC62C-9D9B-4E80-8A3F-41418072283A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03E14D09-6E35-4EFC-A474-AE846FEB023A}" srcId="{02790FF5-4067-4534-ACF5-CD56D462197D}" destId="{292A1DDA-4F00-4E1D-A2E0-A428B6C51252}" srcOrd="1" destOrd="0" parTransId="{5E2B823E-06FA-486D-BF94-3EBB9EDCEEFA}" sibTransId="{8B3BAA50-E353-4A9F-836B-07CAF89B5C80}"/>
    <dgm:cxn modelId="{AB82FC13-E10C-4670-A439-4BA11848A5F4}" type="presOf" srcId="{447CC62C-9D9B-4E80-8A3F-41418072283A}" destId="{D2BE0036-07E7-41A3-B5D5-8F94F0CEB1FB}" srcOrd="0" destOrd="0" presId="urn:microsoft.com/office/officeart/2005/8/layout/cycle7"/>
    <dgm:cxn modelId="{98C68A0F-8924-4140-816B-00E5C126B5DB}" type="presOf" srcId="{447CC62C-9D9B-4E80-8A3F-41418072283A}" destId="{29D64D6A-D984-4E1C-87AC-6751D168D6FE}" srcOrd="1" destOrd="0" presId="urn:microsoft.com/office/officeart/2005/8/layout/cycle7"/>
    <dgm:cxn modelId="{2693D668-69BA-4F5C-AC13-EE92BC121343}" type="presOf" srcId="{B78915BE-6F3D-41E8-872C-BC38219AC8C7}" destId="{34D06324-98CC-4178-8F2C-8A69C30CB5F0}" srcOrd="1" destOrd="0" presId="urn:microsoft.com/office/officeart/2005/8/layout/cycle7"/>
    <dgm:cxn modelId="{B9466D06-ABC4-41F2-B612-A06915CA905F}" type="presOf" srcId="{292A1DDA-4F00-4E1D-A2E0-A428B6C51252}" destId="{98A2E182-F00F-47FF-B8C2-D6BE47335A03}" srcOrd="0" destOrd="0" presId="urn:microsoft.com/office/officeart/2005/8/layout/cycle7"/>
    <dgm:cxn modelId="{CAA9AA56-A928-48E4-9404-006AA084DE17}" type="presOf" srcId="{02790FF5-4067-4534-ACF5-CD56D462197D}" destId="{EA6F3C2B-6838-424A-A672-34EBEC638A28}" srcOrd="0" destOrd="0" presId="urn:microsoft.com/office/officeart/2005/8/layout/cycle7"/>
    <dgm:cxn modelId="{E59B999A-A2B0-4806-AF0C-BD74CBE77CAD}" type="presOf" srcId="{8B3BAA50-E353-4A9F-836B-07CAF89B5C80}" destId="{48F7C662-9EA4-4FB7-A373-25E37112D548}" srcOrd="1" destOrd="0" presId="urn:microsoft.com/office/officeart/2005/8/layout/cycle7"/>
    <dgm:cxn modelId="{FCC7CA35-65AF-4DAE-84B3-E22A9F1B113C}" srcId="{02790FF5-4067-4534-ACF5-CD56D462197D}" destId="{B19F02EE-DE68-47C2-9ED3-632C38D7A0F1}" srcOrd="2" destOrd="0" parTransId="{495BADCF-D26F-48A6-9063-D7EEEF4979B0}" sibTransId="{447CC62C-9D9B-4E80-8A3F-41418072283A}"/>
    <dgm:cxn modelId="{30E1FBB2-524F-41E8-931A-D25CC75B2EDA}" srcId="{02790FF5-4067-4534-ACF5-CD56D462197D}" destId="{60E83DC3-6A3A-457A-9206-78150A76E80B}" srcOrd="0" destOrd="0" parTransId="{DDC8BCB1-CC98-4CB4-94B2-121FB6A387D1}" sibTransId="{B78915BE-6F3D-41E8-872C-BC38219AC8C7}"/>
    <dgm:cxn modelId="{BF5E5592-7381-4A74-B0F7-351E41260AC6}" type="presOf" srcId="{B78915BE-6F3D-41E8-872C-BC38219AC8C7}" destId="{8113DD7A-7D7A-49FF-8C1E-BC616FC32143}" srcOrd="0" destOrd="0" presId="urn:microsoft.com/office/officeart/2005/8/layout/cycle7"/>
    <dgm:cxn modelId="{C4911A58-B69E-48C6-89BD-9A3F8C211409}" type="presOf" srcId="{60E83DC3-6A3A-457A-9206-78150A76E80B}" destId="{9646A08A-E622-4240-AF6E-11BE711639FF}" srcOrd="0" destOrd="0" presId="urn:microsoft.com/office/officeart/2005/8/layout/cycle7"/>
    <dgm:cxn modelId="{0C6E1627-808A-4839-A5C4-6695EEFF694D}" type="presOf" srcId="{8B3BAA50-E353-4A9F-836B-07CAF89B5C80}" destId="{968A1049-0F2F-42CD-96DB-053DBBDE2A5F}" srcOrd="0" destOrd="0" presId="urn:microsoft.com/office/officeart/2005/8/layout/cycle7"/>
    <dgm:cxn modelId="{51667D39-80B7-4BD5-B840-DFB1E9B46F0F}" type="presOf" srcId="{B19F02EE-DE68-47C2-9ED3-632C38D7A0F1}" destId="{4617B010-FF17-46FE-A955-9F56FB0129A7}" srcOrd="0" destOrd="0" presId="urn:microsoft.com/office/officeart/2005/8/layout/cycle7"/>
    <dgm:cxn modelId="{F2ACA72D-7063-4024-B231-18082E04A03C}" type="presParOf" srcId="{EA6F3C2B-6838-424A-A672-34EBEC638A28}" destId="{9646A08A-E622-4240-AF6E-11BE711639FF}" srcOrd="0" destOrd="0" presId="urn:microsoft.com/office/officeart/2005/8/layout/cycle7"/>
    <dgm:cxn modelId="{5650808D-0198-49D4-8726-39CA426562A7}" type="presParOf" srcId="{EA6F3C2B-6838-424A-A672-34EBEC638A28}" destId="{8113DD7A-7D7A-49FF-8C1E-BC616FC32143}" srcOrd="1" destOrd="0" presId="urn:microsoft.com/office/officeart/2005/8/layout/cycle7"/>
    <dgm:cxn modelId="{5D2BA494-60F1-4281-8D66-F6C3BBD72743}" type="presParOf" srcId="{8113DD7A-7D7A-49FF-8C1E-BC616FC32143}" destId="{34D06324-98CC-4178-8F2C-8A69C30CB5F0}" srcOrd="0" destOrd="0" presId="urn:microsoft.com/office/officeart/2005/8/layout/cycle7"/>
    <dgm:cxn modelId="{4F432C62-D96B-412E-925D-5275A0E0791A}" type="presParOf" srcId="{EA6F3C2B-6838-424A-A672-34EBEC638A28}" destId="{98A2E182-F00F-47FF-B8C2-D6BE47335A03}" srcOrd="2" destOrd="0" presId="urn:microsoft.com/office/officeart/2005/8/layout/cycle7"/>
    <dgm:cxn modelId="{706F1AFC-F775-42CA-8715-2256946B7611}" type="presParOf" srcId="{EA6F3C2B-6838-424A-A672-34EBEC638A28}" destId="{968A1049-0F2F-42CD-96DB-053DBBDE2A5F}" srcOrd="3" destOrd="0" presId="urn:microsoft.com/office/officeart/2005/8/layout/cycle7"/>
    <dgm:cxn modelId="{B21F858C-918F-4702-A299-829F41216838}" type="presParOf" srcId="{968A1049-0F2F-42CD-96DB-053DBBDE2A5F}" destId="{48F7C662-9EA4-4FB7-A373-25E37112D548}" srcOrd="0" destOrd="0" presId="urn:microsoft.com/office/officeart/2005/8/layout/cycle7"/>
    <dgm:cxn modelId="{3C1063C7-C341-4234-A063-51CE47A563B3}" type="presParOf" srcId="{EA6F3C2B-6838-424A-A672-34EBEC638A28}" destId="{4617B010-FF17-46FE-A955-9F56FB0129A7}" srcOrd="4" destOrd="0" presId="urn:microsoft.com/office/officeart/2005/8/layout/cycle7"/>
    <dgm:cxn modelId="{403DC785-06D3-40A8-80F6-133E3C034952}" type="presParOf" srcId="{EA6F3C2B-6838-424A-A672-34EBEC638A28}" destId="{D2BE0036-07E7-41A3-B5D5-8F94F0CEB1FB}" srcOrd="5" destOrd="0" presId="urn:microsoft.com/office/officeart/2005/8/layout/cycle7"/>
    <dgm:cxn modelId="{3DED6B4E-D40F-4F46-ADED-F0460AB13599}" type="presParOf" srcId="{D2BE0036-07E7-41A3-B5D5-8F94F0CEB1FB}" destId="{29D64D6A-D984-4E1C-87AC-6751D168D6F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6A08A-E622-4240-AF6E-11BE711639FF}">
      <dsp:nvSpPr>
        <dsp:cNvPr id="0" name=""/>
        <dsp:cNvSpPr/>
      </dsp:nvSpPr>
      <dsp:spPr>
        <a:xfrm>
          <a:off x="3131834" y="71997"/>
          <a:ext cx="2797430" cy="1663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Knowing that the STEAM content is accessible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180546" y="120709"/>
        <a:ext cx="2700006" cy="1565718"/>
      </dsp:txXfrm>
    </dsp:sp>
    <dsp:sp modelId="{8113DD7A-7D7A-49FF-8C1E-BC616FC32143}">
      <dsp:nvSpPr>
        <dsp:cNvPr id="0" name=""/>
        <dsp:cNvSpPr/>
      </dsp:nvSpPr>
      <dsp:spPr>
        <a:xfrm rot="3519180">
          <a:off x="4940971" y="2528057"/>
          <a:ext cx="1456420" cy="4895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087836" y="2625967"/>
        <a:ext cx="1162690" cy="293730"/>
      </dsp:txXfrm>
    </dsp:sp>
    <dsp:sp modelId="{98A2E182-F00F-47FF-B8C2-D6BE47335A03}">
      <dsp:nvSpPr>
        <dsp:cNvPr id="0" name=""/>
        <dsp:cNvSpPr/>
      </dsp:nvSpPr>
      <dsp:spPr>
        <a:xfrm>
          <a:off x="5428510" y="3810525"/>
          <a:ext cx="2797430" cy="17268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can get to the accessible STEAM content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479089" y="3861104"/>
        <a:ext cx="2696272" cy="1625724"/>
      </dsp:txXfrm>
    </dsp:sp>
    <dsp:sp modelId="{968A1049-0F2F-42CD-96DB-053DBBDE2A5F}">
      <dsp:nvSpPr>
        <dsp:cNvPr id="0" name=""/>
        <dsp:cNvSpPr/>
      </dsp:nvSpPr>
      <dsp:spPr>
        <a:xfrm rot="10800000">
          <a:off x="3790037" y="4429191"/>
          <a:ext cx="1456420" cy="4895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3936902" y="4527101"/>
        <a:ext cx="1162690" cy="293730"/>
      </dsp:txXfrm>
    </dsp:sp>
    <dsp:sp modelId="{4617B010-FF17-46FE-A955-9F56FB0129A7}">
      <dsp:nvSpPr>
        <dsp:cNvPr id="0" name=""/>
        <dsp:cNvSpPr/>
      </dsp:nvSpPr>
      <dsp:spPr>
        <a:xfrm>
          <a:off x="810554" y="3790460"/>
          <a:ext cx="2797430" cy="17670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Ensuring your A.T. represents the STEAM content accurately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62308" y="3842214"/>
        <a:ext cx="2693922" cy="1663503"/>
      </dsp:txXfrm>
    </dsp:sp>
    <dsp:sp modelId="{D2BE0036-07E7-41A3-B5D5-8F94F0CEB1FB}">
      <dsp:nvSpPr>
        <dsp:cNvPr id="0" name=""/>
        <dsp:cNvSpPr/>
      </dsp:nvSpPr>
      <dsp:spPr>
        <a:xfrm rot="18097135">
          <a:off x="2657687" y="2518025"/>
          <a:ext cx="1456420" cy="4895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04552" y="2615935"/>
        <a:ext cx="1162690" cy="293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0D180-8878-48DB-9A4B-37F22547CF3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76BAE-6CEE-4B16-8F42-4F5AAA782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3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DDD-94EA-4A24-BC84-2152AB6375A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36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DD65C-475D-49B7-B3C3-E6D53AA5E3A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0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596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583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487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457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3+2-4^2 =-11</a:t>
            </a:r>
          </a:p>
          <a:p>
            <a:r>
              <a:rPr lang="en-GB" dirty="0" smtClean="0"/>
              <a:t>3+(2-4)^2  = 7</a:t>
            </a:r>
          </a:p>
          <a:p>
            <a:r>
              <a:rPr lang="en-GB" dirty="0" smtClean="0"/>
              <a:t>(3+(2-4))^2 = 1</a:t>
            </a:r>
          </a:p>
          <a:p>
            <a:r>
              <a:rPr lang="en-GB" dirty="0" smtClean="0"/>
              <a:t>(3+2)-4^2 = -11</a:t>
            </a:r>
          </a:p>
          <a:p>
            <a:r>
              <a:rPr lang="en-GB" dirty="0" smtClean="0"/>
              <a:t>(3+2-4)^2 =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13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DDD-94EA-4A24-BC84-2152AB6375A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429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20174-3761-47EA-A68B-80D70DC4BF3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740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DDD-94EA-4A24-BC84-2152AB6375A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33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 smtClean="0">
                <a:latin typeface="Arial" charset="0"/>
              </a:defRPr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1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5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19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4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 marL="342900" indent="-342900" algn="l" rtl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20000"/>
              </a:lnSpc>
              <a:spcBef>
                <a:spcPts val="600"/>
              </a:spcBef>
              <a:defRPr/>
            </a:lvl2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lnSpc>
                <a:spcPct val="120000"/>
              </a:lnSpc>
              <a:spcBef>
                <a:spcPts val="600"/>
              </a:spcBef>
              <a:defRPr/>
            </a:lvl4pPr>
            <a:lvl5pPr>
              <a:lnSpc>
                <a:spcPct val="12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359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5780"/>
          </a:solidFill>
          <a:ln>
            <a:noFill/>
          </a:ln>
          <a:ex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173812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CD9-64D6-4BA2-AB51-45FA2F5709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7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FA2-3EC3-4458-BD14-8F283EAF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108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A575-EA10-4F8E-AB6A-A48CEF5752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67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9340-D73C-40E8-9B0B-8976458D89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6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55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D521-DDC6-49A5-87C3-116AD42789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0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22E-54EE-48D1-B5A3-D47C81B280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1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5C501-7F12-471C-8F7B-B32BC614AE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94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1188-08A1-4321-B160-6E91E21ED4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8EC4-B27A-44DF-A31A-FBBF84335D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03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D8A4-07F3-481E-A3DC-03DD0E65D4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019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85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27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60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772816"/>
            <a:ext cx="7772400" cy="13620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314096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9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44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812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36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50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41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011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3538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 smtClean="0">
                <a:latin typeface="Arial" charset="0"/>
              </a:defRPr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107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1553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42E5E-EAFF-458C-9FB3-D4F5EDDC7AC7}" type="datetimeFigureOut">
              <a:rPr lang="en-GB" smtClean="0"/>
              <a:t>16/11/2015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9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730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730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69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520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600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335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97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517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198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512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607CE-DEA9-4825-8915-65FE2155CB59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4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4695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endParaRPr lang="en-US" alt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1738125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CD9-64D6-4BA2-AB51-45FA2F5709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4713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1FA2-3EC3-4458-BD14-8F283EAFDC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1083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CA575-EA10-4F8E-AB6A-A48CEF5752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671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9340-D73C-40E8-9B0B-8976458D89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8645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7D521-DDC6-49A5-87C3-116AD42789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048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22E-54EE-48D1-B5A3-D47C81B280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1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5C501-7F12-471C-8F7B-B32BC614AE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945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11188-08A1-4321-B160-6E91E21ED4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376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8EC4-B27A-44DF-A31A-FBBF84335D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5204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AD8A4-07F3-481E-A3DC-03DD0E65D4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019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8852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271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601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04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0447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8812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361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0507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600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011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3538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A6DE-BEE6-4942-8A76-71CBC35EAE1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8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420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1556792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A6DE-BEE6-4942-8A76-71CBC35EAE1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97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3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949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35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0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95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335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67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6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86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2384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430A70F-2D20-44C8-AF39-8174502556BA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2656"/>
            <a:ext cx="7116856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87624"/>
            <a:ext cx="8496300" cy="4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384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8416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11213" indent="-288925" algn="l" rtl="0" eaLnBrk="1" fontAlgn="base" hangingPunct="1">
        <a:lnSpc>
          <a:spcPct val="10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2192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27188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2815" y="262591"/>
            <a:ext cx="7242361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062" y="1341624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3D7DFC4E-6F37-4A51-BC2F-182A15FACBE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00578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ct val="0"/>
        </a:spcBef>
        <a:spcAft>
          <a:spcPct val="70000"/>
        </a:spcAft>
        <a:buChar char="•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lnSpc>
          <a:spcPct val="100000"/>
        </a:lnSpc>
        <a:spcBef>
          <a:spcPct val="0"/>
        </a:spcBef>
        <a:spcAft>
          <a:spcPct val="50000"/>
        </a:spcAft>
        <a:buChar char="–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•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–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100000"/>
        </a:lnSpc>
        <a:spcBef>
          <a:spcPct val="20000"/>
        </a:spcBef>
        <a:spcAft>
          <a:spcPct val="50000"/>
        </a:spcAft>
        <a:buChar char="»"/>
        <a:defRPr sz="24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2656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87624"/>
            <a:ext cx="8496300" cy="448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2384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D42E5E-EAFF-458C-9FB3-D4F5EDDC7AC7}" type="datetimeFigureOut">
              <a:rPr lang="en-GB" smtClean="0"/>
              <a:pPr/>
              <a:t>16/11/2015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384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8416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14245F-4D78-48D3-B75A-30A29CE5E99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198" y="98611"/>
            <a:ext cx="1553884" cy="1165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11213" indent="-288925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9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27188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D7DFC4E-6F37-4A51-BC2F-182A15FACB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A6DE-BEE6-4942-8A76-71CBC35EAE1E}" type="datetimeFigureOut">
              <a:rPr lang="en-GB" smtClean="0"/>
              <a:t>16/11/2015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3E945-6B13-4005-815A-4DED31BD9A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1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-%20http:/www.bath.ac.uk/study/mash/maths-access/overview/index.html" TargetMode="External"/><Relationship Id="rId2" Type="http://schemas.openxmlformats.org/officeDocument/2006/relationships/hyperlink" Target="http://www.bakoma-tex.com/" TargetMode="External"/><Relationship Id="rId1" Type="http://schemas.openxmlformats.org/officeDocument/2006/relationships/slideLayout" Target="../slideLayouts/slideLayout7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magic.com/" TargetMode="External"/><Relationship Id="rId2" Type="http://schemas.openxmlformats.org/officeDocument/2006/relationships/hyperlink" Target="https://www.dessci.com/en/products/mathtype/" TargetMode="External"/><Relationship Id="rId1" Type="http://schemas.openxmlformats.org/officeDocument/2006/relationships/slideLayout" Target="../slideLayouts/slideLayout73.xml"/><Relationship Id="rId4" Type="http://schemas.openxmlformats.org/officeDocument/2006/relationships/hyperlink" Target="http://mathcast.sourceforge.net/home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touchingmaths.net/" TargetMode="Externa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athjax.org/en/v2.5-latest/misc/epub.html" TargetMode="External"/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dirty="0" smtClean="0"/>
              <a:t>STEAM - Why Is Math Accessibility So Hard?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916832"/>
                <a:ext cx="8496300" cy="432048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Calculate 300,000 + 56</a:t>
                </a:r>
              </a:p>
              <a:p>
                <a:pPr marL="0" indent="0">
                  <a:buNone/>
                </a:pPr>
                <a:r>
                  <a:rPr lang="en-GB" dirty="0" smtClean="0"/>
                  <a:t>Calculate 300.000 +56</a:t>
                </a:r>
              </a:p>
              <a:p>
                <a:pPr marL="0" indent="0">
                  <a:buNone/>
                </a:pPr>
                <a:r>
                  <a:rPr lang="en-GB" dirty="0" smtClean="0"/>
                  <a:t>Calculate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300 000+56</m:t>
                    </m:r>
                  </m:oMath>
                </a14:m>
                <a:r>
                  <a:rPr lang="en-GB" sz="2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GB" dirty="0"/>
                  <a:t>Calculate </a:t>
                </a:r>
                <a:r>
                  <a:rPr lang="en-GB" dirty="0" smtClean="0"/>
                  <a:t>300 000 125 +56</a:t>
                </a:r>
              </a:p>
              <a:p>
                <a:pPr marL="0" indent="0">
                  <a:buNone/>
                </a:pPr>
                <a:r>
                  <a:rPr lang="en-GB" b="1" dirty="0" smtClean="0"/>
                  <a:t>Mathematics is not universally the same!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916832"/>
                <a:ext cx="8496300" cy="4320480"/>
              </a:xfrm>
              <a:blipFill rotWithShape="1">
                <a:blip r:embed="rId2"/>
                <a:stretch>
                  <a:fillRect l="-2152" t="-1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and localisation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1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883775"/>
              </p:ext>
            </p:extLst>
          </p:nvPr>
        </p:nvGraphicFramePr>
        <p:xfrm>
          <a:off x="899592" y="5013176"/>
          <a:ext cx="12239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482400" imgH="177480" progId="Equation.DSMT4">
                  <p:embed/>
                </p:oleObj>
              </mc:Choice>
              <mc:Fallback>
                <p:oleObj name="Equation" r:id="rId3" imgW="4824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013176"/>
                        <a:ext cx="122396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/>
              <a:lstStyle/>
              <a:p>
                <a:r>
                  <a:rPr lang="en-GB" dirty="0" smtClean="0"/>
                  <a:t>Most STEM materials will contain symbols and numbers within the text.</a:t>
                </a:r>
              </a:p>
              <a:p>
                <a:r>
                  <a:rPr lang="en-GB" dirty="0" smtClean="0"/>
                  <a:t>A.T. voices and tools may not read these or worse get the context wrong</a:t>
                </a:r>
              </a:p>
              <a:p>
                <a:pPr marL="457200" lvl="1" indent="0">
                  <a:buNone/>
                </a:pPr>
                <a:r>
                  <a:rPr lang="en-GB" sz="3200" dirty="0">
                    <a:ea typeface="Cambria Math"/>
                  </a:rPr>
                  <a:t>a &lt;  2		“a is greater than 2”</a:t>
                </a:r>
                <a:endParaRPr lang="en-GB" sz="3200" dirty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>
                        <a:latin typeface="Cambria Math"/>
                        <a:ea typeface="Cambria Math"/>
                      </a:rPr>
                      <m:t>a</m:t>
                    </m:r>
                    <m:r>
                      <a:rPr lang="en-GB" sz="3200" i="1">
                        <a:latin typeface="Cambria Math"/>
                        <a:ea typeface="Cambria Math"/>
                      </a:rPr>
                      <m:t>≤2</m:t>
                    </m:r>
                  </m:oMath>
                </a14:m>
                <a:r>
                  <a:rPr lang="en-GB" sz="3200" dirty="0"/>
                  <a:t>		“a is greater than or equal to 2”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GB" dirty="0"/>
                  <a:t>			“M is a subset of N”</a:t>
                </a:r>
                <a:r>
                  <a:rPr lang="en-GB" sz="3600" dirty="0"/>
                  <a:t> </a:t>
                </a:r>
                <a:endParaRPr lang="en-GB" sz="36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5"/>
                <a:stretch>
                  <a:fillRect l="-1630" t="-1611" r="-20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Then there are symbols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Inter-related issues: Knowing that STEAM content is accessible - Ensuring your A.T. represents the STEAM content accurately - Ensuring your A.T. can get to the accessible STEAM conten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165385"/>
              </p:ext>
            </p:extLst>
          </p:nvPr>
        </p:nvGraphicFramePr>
        <p:xfrm>
          <a:off x="0" y="1124744"/>
          <a:ext cx="90364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 is…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5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4088" y="1412776"/>
            <a:ext cx="33843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&lt;math display='block'&gt;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mrow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mfrac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mrow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&lt;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mi&gt;a&lt;/mi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&gt;+&lt;/</a:t>
            </a: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&lt;mi&gt;b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&lt;/mi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&lt;/</a:t>
            </a: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mrow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&lt;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&gt;2&lt;/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mn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&lt;/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mfrac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&lt;/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mrow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&lt;/math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LaTeX: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\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frac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r>
              <a:rPr lang="en-GB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a+b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}{2}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29896"/>
                <a:ext cx="4906888" cy="629231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b="0" i="1" dirty="0" smtClean="0">
                              <a:latin typeface="Cambria Math"/>
                            </a:rPr>
                            <m:t>𝑎</m:t>
                          </m:r>
                          <m:r>
                            <a:rPr lang="en-GB" sz="2800" b="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GB" sz="2800" b="0" i="1" dirty="0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GB" sz="28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600" dirty="0" smtClean="0"/>
              </a:p>
              <a:p>
                <a:pPr>
                  <a:lnSpc>
                    <a:spcPct val="140000"/>
                  </a:lnSpc>
                  <a:spcAft>
                    <a:spcPts val="1200"/>
                  </a:spcAft>
                </a:pPr>
                <a:r>
                  <a:rPr lang="en-GB" sz="3400" dirty="0" smtClean="0"/>
                  <a:t>an </a:t>
                </a:r>
                <a:r>
                  <a:rPr lang="en-GB" sz="3400" dirty="0"/>
                  <a:t>application of XML </a:t>
                </a:r>
                <a:r>
                  <a:rPr lang="en-GB" sz="3400" dirty="0" smtClean="0"/>
                  <a:t>for describing </a:t>
                </a:r>
                <a:r>
                  <a:rPr lang="en-GB" sz="3400" dirty="0"/>
                  <a:t>mathematical notations and </a:t>
                </a:r>
                <a:endParaRPr lang="en-GB" sz="3400" dirty="0" smtClean="0"/>
              </a:p>
              <a:p>
                <a:pPr>
                  <a:lnSpc>
                    <a:spcPct val="140000"/>
                  </a:lnSpc>
                  <a:spcAft>
                    <a:spcPts val="1200"/>
                  </a:spcAft>
                </a:pPr>
                <a:r>
                  <a:rPr lang="en-GB" sz="3400" dirty="0" smtClean="0"/>
                  <a:t>captures both </a:t>
                </a:r>
                <a:r>
                  <a:rPr lang="en-GB" sz="3400" dirty="0"/>
                  <a:t>its structure and content. </a:t>
                </a:r>
              </a:p>
              <a:p>
                <a:pPr>
                  <a:lnSpc>
                    <a:spcPct val="140000"/>
                  </a:lnSpc>
                  <a:spcAft>
                    <a:spcPts val="1200"/>
                  </a:spcAft>
                </a:pPr>
                <a:r>
                  <a:rPr lang="en-GB" sz="3400" dirty="0" smtClean="0"/>
                  <a:t>XML </a:t>
                </a:r>
                <a:r>
                  <a:rPr lang="en-GB" sz="3400" dirty="0"/>
                  <a:t>is NOT page </a:t>
                </a:r>
                <a:r>
                  <a:rPr lang="en-GB" sz="3400" dirty="0" smtClean="0"/>
                  <a:t>layout language</a:t>
                </a:r>
                <a:r>
                  <a:rPr lang="en-GB" sz="3400" dirty="0"/>
                  <a:t>. </a:t>
                </a:r>
                <a:endParaRPr lang="en-GB" sz="3400" dirty="0" smtClean="0"/>
              </a:p>
              <a:p>
                <a:pPr>
                  <a:lnSpc>
                    <a:spcPct val="140000"/>
                  </a:lnSpc>
                  <a:spcAft>
                    <a:spcPts val="1200"/>
                  </a:spcAft>
                </a:pPr>
                <a:r>
                  <a:rPr lang="en-GB" sz="3400" b="1" dirty="0" smtClean="0"/>
                  <a:t>LaTeX</a:t>
                </a:r>
                <a:r>
                  <a:rPr lang="en-GB" sz="3400" dirty="0" smtClean="0"/>
                  <a:t> is a mathematical type-setting </a:t>
                </a:r>
                <a:r>
                  <a:rPr lang="en-GB" sz="3400" dirty="0" err="1" smtClean="0"/>
                  <a:t>markup</a:t>
                </a:r>
                <a:r>
                  <a:rPr lang="en-GB" sz="3400" dirty="0" smtClean="0"/>
                  <a:t>. It does </a:t>
                </a:r>
                <a:r>
                  <a:rPr lang="en-GB" sz="3400" b="1" dirty="0" smtClean="0"/>
                  <a:t>not</a:t>
                </a:r>
                <a:r>
                  <a:rPr lang="en-GB" sz="3400" dirty="0" smtClean="0"/>
                  <a:t> contain information on the type of variable – difficult to detect semantics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29896"/>
                <a:ext cx="4906888" cy="6292314"/>
              </a:xfrm>
              <a:blipFill rotWithShape="1">
                <a:blip r:embed="rId2"/>
                <a:stretch>
                  <a:fillRect l="-1615" r="-2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MathML supporting Math semantics:</a:t>
            </a:r>
            <a:br>
              <a:rPr lang="en-GB" b="1" dirty="0" smtClean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38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GB" dirty="0" smtClean="0"/>
                  <a:t>Document mark-up language used for technical and scientific material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</a:t>
                </a:r>
                <a:r>
                  <a:rPr lang="en-GB" sz="2000" dirty="0" err="1"/>
                  <a:t>documentclass</a:t>
                </a:r>
                <a:r>
                  <a:rPr lang="en-GB" sz="2000" dirty="0"/>
                  <a:t>{article}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\title{Cartesian closed categories and the price of eggs}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\author{Jane Doe}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\date{September 1994}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\begin{document}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\</a:t>
                </a:r>
                <a:r>
                  <a:rPr lang="en-GB" sz="2000" dirty="0" err="1"/>
                  <a:t>maketitle</a:t>
                </a:r>
                <a:r>
                  <a:rPr lang="en-GB" sz="2000" dirty="0"/>
                  <a:t>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Hello world! </a:t>
                </a:r>
              </a:p>
              <a:p>
                <a:pPr marL="800100" lvl="2" indent="0">
                  <a:buNone/>
                </a:pPr>
                <a:r>
                  <a:rPr lang="en-GB" sz="2000" dirty="0"/>
                  <a:t>E &amp;= </a:t>
                </a:r>
                <a:r>
                  <a:rPr lang="en-GB" sz="2000" b="1" dirty="0"/>
                  <a:t>\</a:t>
                </a:r>
                <a:r>
                  <a:rPr lang="en-GB" sz="2000" b="1" dirty="0" err="1"/>
                  <a:t>frac</a:t>
                </a:r>
                <a:r>
                  <a:rPr lang="en-GB" sz="2000" dirty="0"/>
                  <a:t>{mc^2}{</a:t>
                </a:r>
                <a:r>
                  <a:rPr lang="en-GB" sz="2000" b="1" dirty="0"/>
                  <a:t>\</a:t>
                </a:r>
                <a:r>
                  <a:rPr lang="en-GB" sz="2000" b="1" dirty="0" err="1"/>
                  <a:t>sqrt</a:t>
                </a:r>
                <a:r>
                  <a:rPr lang="en-GB" sz="2000" dirty="0"/>
                  <a:t>{1-</a:t>
                </a:r>
                <a:r>
                  <a:rPr lang="en-GB" sz="2000" b="1" dirty="0"/>
                  <a:t>\</a:t>
                </a:r>
                <a:r>
                  <a:rPr lang="en-GB" sz="2000" b="1" dirty="0" err="1"/>
                  <a:t>frac</a:t>
                </a:r>
                <a:r>
                  <a:rPr lang="en-GB" sz="2000" dirty="0"/>
                  <a:t>{v^2}{c^2}}}</a:t>
                </a:r>
              </a:p>
              <a:p>
                <a:pPr marL="800100" lvl="2" indent="0">
                  <a:spcBef>
                    <a:spcPts val="0"/>
                  </a:spcBef>
                  <a:buNone/>
                  <a:defRPr/>
                </a:pPr>
                <a:r>
                  <a:rPr lang="en-GB" sz="2000" dirty="0"/>
                  <a:t>\end{document}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𝐸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3"/>
                <a:stretch>
                  <a:fillRect l="-1185" t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5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Easy to write…. You just need to know the code</a:t>
            </a:r>
          </a:p>
          <a:p>
            <a:r>
              <a:rPr lang="en-GB" dirty="0" smtClean="0"/>
              <a:t>WYSIWYG editor - </a:t>
            </a:r>
            <a:r>
              <a:rPr lang="en-GB" dirty="0" smtClean="0">
                <a:hlinkClick r:id="rId2"/>
              </a:rPr>
              <a:t>BaKoMa</a:t>
            </a:r>
            <a:endParaRPr lang="en-GB" dirty="0" smtClean="0"/>
          </a:p>
          <a:p>
            <a:r>
              <a:rPr lang="en-GB" dirty="0" smtClean="0"/>
              <a:t>Can convert to accessible form BUT </a:t>
            </a:r>
          </a:p>
          <a:p>
            <a:pPr lvl="1"/>
            <a:r>
              <a:rPr lang="en-GB" dirty="0" smtClean="0"/>
              <a:t>But must have file set up correctly from the outset.</a:t>
            </a:r>
          </a:p>
          <a:p>
            <a:pPr marL="457200" lvl="1" indent="0">
              <a:buNone/>
            </a:pPr>
            <a:r>
              <a:rPr lang="en-GB" dirty="0" smtClean="0">
                <a:hlinkClick r:id="rId3"/>
              </a:rPr>
              <a:t>University of Bath process</a:t>
            </a:r>
            <a:r>
              <a:rPr lang="en-GB" dirty="0" smtClean="0"/>
              <a:t> – produces “clear print” semi-automatically, further processing needed for speech or braille output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LaTeX continued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8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JavaScript platform for display of mathematics</a:t>
            </a:r>
            <a:r>
              <a:rPr lang="en-GB" dirty="0" smtClean="0"/>
              <a:t>.</a:t>
            </a:r>
          </a:p>
          <a:p>
            <a:r>
              <a:rPr lang="en-GB" dirty="0" smtClean="0"/>
              <a:t>Browser independent renders in HTML+CSS, SVG or MathML</a:t>
            </a:r>
          </a:p>
          <a:p>
            <a:r>
              <a:rPr lang="en-GB" dirty="0" smtClean="0"/>
              <a:t>Enter maths in MathML, LaTeX or </a:t>
            </a:r>
            <a:r>
              <a:rPr lang="en-GB" dirty="0" err="1" smtClean="0"/>
              <a:t>AsciiMath</a:t>
            </a:r>
            <a:endParaRPr lang="en-GB" dirty="0" smtClean="0"/>
          </a:p>
          <a:p>
            <a:pPr marL="979488" lvl="1" indent="-457200">
              <a:buFont typeface="+mj-lt"/>
              <a:buAutoNum type="arabicPeriod"/>
            </a:pPr>
            <a:r>
              <a:rPr lang="en-GB" sz="2000" dirty="0" smtClean="0"/>
              <a:t>Link to MathJax in the web pages that are to include mathematics.</a:t>
            </a:r>
          </a:p>
          <a:p>
            <a:pPr marL="979488" lvl="1" indent="-457200">
              <a:buFont typeface="+mj-lt"/>
              <a:buAutoNum type="arabicPeriod"/>
            </a:pPr>
            <a:r>
              <a:rPr lang="en-GB" sz="2000" dirty="0" smtClean="0"/>
              <a:t>Put mathematics into your web pages so that MathJax can display it.</a:t>
            </a:r>
          </a:p>
          <a:p>
            <a:r>
              <a:rPr lang="en-GB" dirty="0" smtClean="0"/>
              <a:t>Now being used to power assistive technology to convert maths notation formats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MathJax - </a:t>
            </a:r>
            <a:r>
              <a:rPr lang="en-GB" sz="3200" dirty="0" smtClean="0"/>
              <a:t>www.mathjax.org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868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Useful tools for creating accessible math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609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Mathtype </a:t>
            </a:r>
            <a:r>
              <a:rPr lang="en-GB" dirty="0" smtClean="0"/>
              <a:t>(Win &amp; Mac)</a:t>
            </a:r>
          </a:p>
          <a:p>
            <a:pPr lvl="1"/>
            <a:r>
              <a:rPr lang="en-GB" dirty="0" smtClean="0"/>
              <a:t>Add in to Office. Export to main formats including </a:t>
            </a:r>
            <a:r>
              <a:rPr lang="en-GB" dirty="0" err="1"/>
              <a:t>M</a:t>
            </a:r>
            <a:r>
              <a:rPr lang="en-GB" dirty="0" err="1" smtClean="0"/>
              <a:t>athml</a:t>
            </a:r>
            <a:r>
              <a:rPr lang="en-GB" dirty="0" smtClean="0"/>
              <a:t>, LaTeX &amp; Braille</a:t>
            </a:r>
          </a:p>
          <a:p>
            <a:r>
              <a:rPr lang="en-GB" dirty="0" smtClean="0">
                <a:hlinkClick r:id="rId3"/>
              </a:rPr>
              <a:t>Mathmagic</a:t>
            </a:r>
            <a:r>
              <a:rPr lang="en-GB" dirty="0" smtClean="0"/>
              <a:t> (Win &amp; Mac)</a:t>
            </a:r>
          </a:p>
          <a:p>
            <a:pPr lvl="1"/>
            <a:r>
              <a:rPr lang="en-GB" dirty="0" smtClean="0"/>
              <a:t>Add in to DTP packages</a:t>
            </a:r>
          </a:p>
          <a:p>
            <a:pPr lvl="1"/>
            <a:r>
              <a:rPr lang="en-GB" dirty="0" smtClean="0"/>
              <a:t>Text transcript of maths (based on </a:t>
            </a:r>
            <a:r>
              <a:rPr lang="en-GB" dirty="0" err="1" smtClean="0"/>
              <a:t>Mathspeak</a:t>
            </a:r>
            <a:r>
              <a:rPr lang="en-GB" dirty="0" smtClean="0"/>
              <a:t>)</a:t>
            </a:r>
          </a:p>
          <a:p>
            <a:r>
              <a:rPr lang="en-GB" dirty="0" smtClean="0">
                <a:hlinkClick r:id="rId4"/>
              </a:rPr>
              <a:t>Mathcast</a:t>
            </a:r>
            <a:endParaRPr lang="en-GB" dirty="0" smtClean="0"/>
          </a:p>
          <a:p>
            <a:pPr lvl="1"/>
            <a:r>
              <a:rPr lang="en-GB" dirty="0" smtClean="0"/>
              <a:t>Free, open source tool output images or MathML</a:t>
            </a:r>
          </a:p>
          <a:p>
            <a:r>
              <a:rPr lang="en-GB" dirty="0" smtClean="0"/>
              <a:t>Microsoft Word </a:t>
            </a:r>
          </a:p>
          <a:p>
            <a:pPr lvl="1"/>
            <a:r>
              <a:rPr lang="en-GB" dirty="0" smtClean="0"/>
              <a:t>Can copy </a:t>
            </a:r>
            <a:r>
              <a:rPr lang="en-GB" dirty="0" smtClean="0"/>
              <a:t>out </a:t>
            </a:r>
            <a:r>
              <a:rPr lang="en-GB" dirty="0" smtClean="0"/>
              <a:t>equations as MathML</a:t>
            </a:r>
          </a:p>
          <a:p>
            <a:r>
              <a:rPr lang="en-GB" dirty="0" smtClean="0"/>
              <a:t>Open Office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259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WIRIS</a:t>
            </a:r>
          </a:p>
          <a:p>
            <a:pPr lvl="1"/>
            <a:r>
              <a:rPr lang="en-GB" dirty="0" smtClean="0"/>
              <a:t>MathML authoring add-on for websites</a:t>
            </a:r>
          </a:p>
          <a:p>
            <a:pPr lvl="1"/>
            <a:r>
              <a:rPr lang="en-GB" dirty="0" smtClean="0"/>
              <a:t>Demo page allows MathML &amp; LaTeX to be authored</a:t>
            </a:r>
          </a:p>
          <a:p>
            <a:pPr lvl="1"/>
            <a:r>
              <a:rPr lang="en-GB" dirty="0" smtClean="0"/>
              <a:t>Accessibility demo page convert equation to speech</a:t>
            </a:r>
          </a:p>
          <a:p>
            <a:r>
              <a:rPr lang="en-GB" dirty="0" smtClean="0"/>
              <a:t>MathML Cloud</a:t>
            </a:r>
          </a:p>
          <a:p>
            <a:pPr lvl="1"/>
            <a:r>
              <a:rPr lang="en-GB" dirty="0" smtClean="0"/>
              <a:t>Convert MathML, LaTeX &amp; ASCII math to speech for alt-tag, images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023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170" y="476672"/>
            <a:ext cx="8496300" cy="6492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Alternative formats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496300" cy="4617045"/>
          </a:xfrm>
        </p:spPr>
        <p:txBody>
          <a:bodyPr>
            <a:normAutofit/>
          </a:bodyPr>
          <a:lstStyle/>
          <a:p>
            <a:r>
              <a:rPr lang="en-GB" dirty="0" smtClean="0"/>
              <a:t>Tactile – Touching Maths </a:t>
            </a:r>
            <a:r>
              <a:rPr lang="en-GB" dirty="0"/>
              <a:t>EU project  </a:t>
            </a:r>
            <a:r>
              <a:rPr lang="en-GB" dirty="0" smtClean="0"/>
              <a:t>- schools based for blind students but useful ideas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://touchingmaths.net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Scanning, screen reading and braille with InftyReader, ChattyInfty and  InftyEditor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5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28800"/>
                <a:ext cx="8168902" cy="46805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Maths is a 2-dimensional notation. Location of a symbol affects its meaning</a:t>
                </a:r>
              </a:p>
              <a:p>
                <a:pPr marL="0" indent="0">
                  <a:buNone/>
                </a:pP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pt-BR" sz="32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pt-BR" sz="32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320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pt-BR" sz="320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sz="320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pt-BR" sz="320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pt-BR" sz="320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pt-BR" sz="320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pt-BR" sz="3200" i="1" smtClean="0">
                            <a:latin typeface="Cambria Math"/>
                          </a:rPr>
                          <m:t>𝑛</m:t>
                        </m:r>
                        <m:r>
                          <a:rPr lang="pt-BR" sz="320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pt-BR" sz="3200" i="1" smtClean="0">
                            <a:latin typeface="Cambria Math"/>
                          </a:rPr>
                          <m:t>∞</m:t>
                        </m:r>
                      </m:sup>
                      <m:e>
                        <m:d>
                          <m:dPr>
                            <m:ctrlPr>
                              <a:rPr lang="pt-BR" sz="320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3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320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pt-BR" sz="320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pt-BR" sz="320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pt-BR" sz="320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pt-BR" sz="3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𝜋</m:t>
                                    </m:r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den>
                                </m:f>
                              </m:e>
                            </m:func>
                            <m:r>
                              <a:rPr lang="pt-BR" sz="320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sz="3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320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pt-BR" sz="320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pt-BR" sz="320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pt-BR" sz="3200" i="0" smtClean="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pt-BR" sz="3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𝜋</m:t>
                                    </m:r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pt-BR" sz="3200" i="1" smtClean="0">
                                        <a:latin typeface="Cambria Math"/>
                                      </a:rPr>
                                      <m:t>𝐿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</m:e>
                    </m:nary>
                  </m:oMath>
                </a14:m>
                <a:endParaRPr lang="en-GB" dirty="0" smtClean="0"/>
              </a:p>
              <a:p>
                <a:pPr marL="0" indent="0" algn="r">
                  <a:buNone/>
                </a:pPr>
                <a:r>
                  <a:rPr lang="en-GB" dirty="0" smtClean="0"/>
                  <a:t>Fourier Series equation</a:t>
                </a:r>
              </a:p>
              <a:p>
                <a:pPr marL="0" indent="0">
                  <a:buNone/>
                </a:pPr>
                <a:r>
                  <a:rPr lang="en-GB" b="1" dirty="0" smtClean="0"/>
                  <a:t>2 dimensional language when reading, </a:t>
                </a:r>
              </a:p>
              <a:p>
                <a:pPr marL="0" indent="0">
                  <a:buNone/>
                </a:pPr>
                <a:r>
                  <a:rPr lang="en-GB" b="1" dirty="0" smtClean="0"/>
                  <a:t>3 dimensional when writing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28800"/>
                <a:ext cx="8168902" cy="4680520"/>
              </a:xfrm>
              <a:blipFill rotWithShape="1">
                <a:blip r:embed="rId3"/>
                <a:stretch>
                  <a:fillRect l="-2239" t="-1042" r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8064574" cy="792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difference between maths &amp;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ePub 3 support for Math?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Problem – lack of reading systems that support math</a:t>
            </a:r>
          </a:p>
          <a:p>
            <a:r>
              <a:rPr lang="en-GB" dirty="0" smtClean="0"/>
              <a:t>Need the reading system to render MathML in a format that </a:t>
            </a:r>
            <a:r>
              <a:rPr lang="en-GB" smtClean="0"/>
              <a:t>is compatible with A.T.</a:t>
            </a:r>
            <a:endParaRPr lang="en-GB" dirty="0" smtClean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docs.mathjax.org/en/v2.5-latest/misc/epub.html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937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412776"/>
            <a:ext cx="8496300" cy="4968552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GB" sz="2600" dirty="0" smtClean="0"/>
              <a:t>Symbols in maths can mean different things: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dirty="0" smtClean="0"/>
              <a:t>[</a:t>
            </a:r>
            <a:r>
              <a:rPr lang="en-GB" sz="2600" b="1" dirty="0"/>
              <a:t>AB</a:t>
            </a:r>
            <a:r>
              <a:rPr lang="en-GB" sz="2600" dirty="0"/>
              <a:t>]</a:t>
            </a:r>
            <a:r>
              <a:rPr lang="en-GB" sz="2600" baseline="30000" dirty="0"/>
              <a:t>-1 </a:t>
            </a:r>
            <a:endParaRPr lang="en-GB" sz="26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GB" sz="2600" dirty="0" smtClean="0"/>
              <a:t>Could be read as: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600" dirty="0" smtClean="0"/>
              <a:t>“left parenthesis, boldface capital a, boldface capital b, right parenthesis, superscript minus one”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dirty="0" smtClean="0"/>
              <a:t>OR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600" dirty="0" smtClean="0"/>
              <a:t>“inverse of the matrix product, boldface capital a, boldface capital b”</a:t>
            </a:r>
          </a:p>
          <a:p>
            <a:pPr marL="0" indent="0">
              <a:spcBef>
                <a:spcPts val="600"/>
              </a:spcBef>
              <a:buNone/>
            </a:pPr>
            <a:endParaRPr lang="en-GB" sz="2600" dirty="0" smtClean="0"/>
          </a:p>
          <a:p>
            <a:pPr marL="0" indent="0">
              <a:spcBef>
                <a:spcPts val="600"/>
              </a:spcBef>
              <a:buNone/>
            </a:pP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648"/>
            <a:ext cx="8496622" cy="6487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Talking Maths: The difference between maths &amp;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2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GB" sz="2600" dirty="0" smtClean="0"/>
                  <a:t>Maths when read aloud can mean different things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GB" sz="2600" dirty="0" smtClean="0"/>
                  <a:t>Example 1: “a plus b over 2”: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GB" sz="2600" dirty="0" smtClean="0"/>
              </a:p>
              <a:p>
                <a:pPr marL="0" indent="0" algn="ctr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𝑎</m:t>
                    </m:r>
                    <m:r>
                      <a:rPr lang="en-GB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+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sz="26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GB" sz="26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GB" sz="2600" dirty="0" smtClean="0"/>
                  <a:t>Example 2: “2 plus 4 minus 3”: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GB" sz="2600" dirty="0" smtClean="0"/>
              </a:p>
              <a:p>
                <a:pPr marL="0" indent="0" algn="ctr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latin typeface="Cambria Math"/>
                        </a:rPr>
                        <m:t>2+4−3</m:t>
                      </m:r>
                    </m:oMath>
                  </m:oMathPara>
                </a14:m>
                <a:endParaRPr lang="en-GB" sz="2600" dirty="0" smtClean="0"/>
              </a:p>
              <a:p>
                <a:pPr marL="0" indent="0" algn="ctr">
                  <a:spcBef>
                    <a:spcPts val="600"/>
                  </a:spcBef>
                  <a:buNone/>
                </a:pPr>
                <a:endParaRPr lang="en-GB" sz="26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latin typeface="Cambria Math"/>
                        </a:rPr>
                        <m:t>2+(4−3)</m:t>
                      </m:r>
                    </m:oMath>
                  </m:oMathPara>
                </a14:m>
                <a:endParaRPr lang="en-GB" sz="26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20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The difference between maths &amp; text: non-linear representation and </a:t>
            </a:r>
            <a:r>
              <a:rPr lang="en-GB" sz="3600" b="1" dirty="0" smtClean="0"/>
              <a:t>ambiguity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071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850" y="1052736"/>
                <a:ext cx="8640638" cy="54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GB" b="1" dirty="0" smtClean="0"/>
                  <a:t>Example 1:      </a:t>
                </a:r>
                <a:r>
                  <a:rPr lang="en-GB" dirty="0" smtClean="0"/>
                  <a:t>“a plus b over 2”   /   “a plus b all over 2”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𝑎</m:t>
                    </m:r>
                    <m:r>
                      <a:rPr lang="en-GB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/>
                  <a:t>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+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sz="2800" b="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GB" dirty="0" smtClean="0"/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GB" dirty="0" smtClean="0"/>
                  <a:t>Accurate but verbose alternatives 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endParaRPr lang="en-GB" sz="20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GB" sz="2600" dirty="0" smtClean="0"/>
                  <a:t>“</a:t>
                </a:r>
                <a:r>
                  <a:rPr lang="en-GB" sz="3000" dirty="0" smtClean="0"/>
                  <a:t>a plus open fraction b over 2 close fraction” </a:t>
                </a:r>
                <a:endParaRPr lang="en-GB" sz="3000" i="1" dirty="0" smtClean="0">
                  <a:latin typeface="Cambria Math"/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latin typeface="Cambria Math"/>
                        </a:rPr>
                        <m:t>𝑎</m:t>
                      </m:r>
                      <m:r>
                        <a:rPr lang="en-GB" sz="2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GB" sz="2800" dirty="0" smtClean="0"/>
                  <a:t>“</a:t>
                </a:r>
                <a:r>
                  <a:rPr lang="en-GB" sz="2800" dirty="0"/>
                  <a:t>open fraction open </a:t>
                </a:r>
                <a:r>
                  <a:rPr lang="en-GB" sz="2800" dirty="0" smtClean="0"/>
                  <a:t>parenthesis a </a:t>
                </a:r>
                <a:r>
                  <a:rPr lang="en-GB" sz="2800" dirty="0"/>
                  <a:t>plus b close </a:t>
                </a:r>
                <a:r>
                  <a:rPr lang="en-GB" sz="2800" dirty="0" smtClean="0"/>
                  <a:t>parenthesis over </a:t>
                </a:r>
                <a:r>
                  <a:rPr lang="en-GB" sz="2800" dirty="0"/>
                  <a:t>2 close fraction” </a:t>
                </a:r>
                <a:endParaRPr lang="en-GB" sz="2800" dirty="0" smtClean="0"/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GB" sz="2200" i="1" dirty="0">
                              <a:latin typeface="Cambria Math"/>
                            </a:rPr>
                            <m:t>𝑎</m:t>
                          </m:r>
                          <m:r>
                            <a:rPr lang="en-GB" sz="2200" i="1" dirty="0" smtClean="0">
                              <a:latin typeface="Cambria Math"/>
                            </a:rPr>
                            <m:t>+</m:t>
                          </m:r>
                          <m:r>
                            <a:rPr lang="en-GB" sz="2200" i="1" dirty="0" smtClean="0">
                              <a:latin typeface="Cambria Math"/>
                            </a:rPr>
                            <m:t>𝑏</m:t>
                          </m:r>
                          <m:r>
                            <a:rPr lang="en-GB" sz="2200" b="0" i="1" dirty="0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2200" i="1" dirty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850" y="1052736"/>
                <a:ext cx="8640638" cy="5400600"/>
              </a:xfrm>
              <a:blipFill rotWithShape="1">
                <a:blip r:embed="rId3"/>
                <a:stretch>
                  <a:fillRect l="-1622" t="-2935" r="-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648"/>
            <a:ext cx="8496300" cy="64928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Accurate reading of maths</a:t>
            </a:r>
            <a:r>
              <a:rPr lang="en-GB" dirty="0" smtClean="0"/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9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31640"/>
            <a:ext cx="8496300" cy="44896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numbers provided work out as many ways as possible to replicate in symbols:</a:t>
            </a:r>
          </a:p>
          <a:p>
            <a:pPr marL="0" indent="0" algn="ctr">
              <a:buNone/>
            </a:pPr>
            <a:r>
              <a:rPr lang="en-GB" dirty="0"/>
              <a:t>Three plus two minus </a:t>
            </a:r>
            <a:r>
              <a:rPr lang="en-GB" dirty="0" smtClean="0"/>
              <a:t>four squared</a:t>
            </a:r>
          </a:p>
          <a:p>
            <a:pPr marL="0" indent="0">
              <a:buNone/>
            </a:pPr>
            <a:r>
              <a:rPr lang="en-GB" dirty="0" smtClean="0"/>
              <a:t>Hint: </a:t>
            </a:r>
            <a:r>
              <a:rPr lang="en-GB" b="1" dirty="0" smtClean="0"/>
              <a:t>there are at least 3 answers to this sum</a:t>
            </a:r>
          </a:p>
          <a:p>
            <a:pPr marL="0" indent="0">
              <a:buNone/>
            </a:pPr>
            <a:r>
              <a:rPr lang="en-GB" dirty="0" smtClean="0"/>
              <a:t>PEMDAS – Please excuse my dear Aunt Sally.</a:t>
            </a:r>
          </a:p>
          <a:p>
            <a:pPr marL="0" indent="0">
              <a:buNone/>
            </a:pPr>
            <a:r>
              <a:rPr lang="en-GB" dirty="0"/>
              <a:t>Parentheses, Exponents, Multiplication and Division, and Addition and Subtraction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GB" b="1" dirty="0" smtClean="0"/>
                  <a:t>Order of operations Activity: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/>
                          </a:rPr>
                          <m:t>(</m:t>
                        </m:r>
                        <m:r>
                          <a:rPr lang="en-GB" b="1" i="1" smtClean="0">
                            <a:latin typeface="Cambria Math"/>
                          </a:rPr>
                          <m:t>𝟑</m:t>
                        </m:r>
                        <m:r>
                          <a:rPr lang="en-GB" b="1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GB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GB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b="1" i="1" smtClean="0">
                                <a:latin typeface="Cambria Math"/>
                              </a:rPr>
                              <m:t>𝟒</m:t>
                            </m:r>
                          </m:e>
                        </m:d>
                        <m:r>
                          <a:rPr lang="en-GB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GB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 smtClean="0"/>
                  <a:t/>
                </a:r>
                <a:br>
                  <a:rPr lang="en-GB" b="1" dirty="0" smtClean="0"/>
                </a:br>
                <a:endParaRPr lang="en-GB" b="1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t="-44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 bwMode="auto">
          <a:xfrm>
            <a:off x="2627784" y="548680"/>
            <a:ext cx="3528392" cy="792088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16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47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850" y="1387624"/>
                <a:ext cx="8496300" cy="4921696"/>
              </a:xfrm>
            </p:spPr>
            <p:txBody>
              <a:bodyPr/>
              <a:lstStyle/>
              <a:p>
                <a:r>
                  <a:rPr lang="en-GB" dirty="0" smtClean="0"/>
                  <a:t>Write down how you would read aloud the following to a student?</a:t>
                </a:r>
              </a:p>
              <a:p>
                <a:r>
                  <a:rPr lang="en-GB" dirty="0" smtClean="0"/>
                  <a:t>Consider if it would have to written differently if being read to a visually impaired candidate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+2)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850" y="1387624"/>
                <a:ext cx="8496300" cy="4921696"/>
              </a:xfrm>
              <a:blipFill rotWithShape="1">
                <a:blip r:embed="rId3"/>
                <a:stretch>
                  <a:fillRect l="-1578" t="-1611" r="-2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22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850" y="980728"/>
                <a:ext cx="8712646" cy="492169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A mathematical expression or equation = a sentence with grammar and semantic structure.</a:t>
                </a:r>
              </a:p>
              <a:p>
                <a:pPr marL="0" indent="0">
                  <a:buNone/>
                </a:pPr>
                <a:r>
                  <a:rPr lang="en-GB" dirty="0" smtClean="0"/>
                  <a:t>Simple expressions = simple sentences:</a:t>
                </a:r>
              </a:p>
              <a:p>
                <a:pPr marL="0" indent="0" algn="ctr">
                  <a:buNone/>
                </a:pPr>
                <a:r>
                  <a:rPr lang="en-GB" sz="2800" dirty="0" smtClean="0"/>
                  <a:t>“I can run” </a:t>
                </a:r>
                <a:r>
                  <a:rPr lang="en-GB" dirty="0" smtClean="0"/>
                  <a:t>……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</m:oMath>
                </a14:m>
                <a:endParaRPr lang="en-GB" b="0" dirty="0" smtClean="0"/>
              </a:p>
              <a:p>
                <a:pPr marL="0" indent="0">
                  <a:buNone/>
                </a:pPr>
                <a:r>
                  <a:rPr lang="en-GB" dirty="0" smtClean="0"/>
                  <a:t>Complex expressions can contain sub-clauses and conjugates</a:t>
                </a:r>
              </a:p>
              <a:p>
                <a:pPr marL="400050" lvl="1" indent="0">
                  <a:buNone/>
                </a:pPr>
                <a:r>
                  <a:rPr lang="en-GB" dirty="0"/>
                  <a:t>"I can run like the wind if the grizzly bear chases after </a:t>
                </a:r>
                <a:r>
                  <a:rPr lang="en-GB" dirty="0" smtClean="0"/>
                  <a:t>me“…</a:t>
                </a:r>
              </a:p>
              <a:p>
                <a:pPr marL="0" indent="0" algn="ctr">
                  <a:buNone/>
                </a:pP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6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36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36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3600" b="0" i="1" smtClean="0">
                                    <a:latin typeface="Cambria Math"/>
                                  </a:rPr>
                                  <m:t>+2</m:t>
                                </m:r>
                              </m:e>
                            </m:d>
                          </m:e>
                          <m:sup>
                            <m:r>
                              <a:rPr lang="en-GB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3600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850" y="980728"/>
                <a:ext cx="8712646" cy="4921696"/>
              </a:xfrm>
              <a:blipFill rotWithShape="1">
                <a:blip r:embed="rId3"/>
                <a:stretch>
                  <a:fillRect l="-1749" t="-1611" b="-63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8496300" cy="64928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Mathematical semantics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970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83568"/>
            <a:ext cx="8784976" cy="4489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If </a:t>
            </a:r>
            <a:r>
              <a:rPr lang="en-GB" dirty="0" smtClean="0"/>
              <a:t>possible to </a:t>
            </a:r>
            <a:r>
              <a:rPr lang="en-GB" dirty="0"/>
              <a:t>drill down into the semantics of an equation </a:t>
            </a:r>
            <a:r>
              <a:rPr lang="en-GB" dirty="0" smtClean="0"/>
              <a:t>then </a:t>
            </a:r>
          </a:p>
          <a:p>
            <a:r>
              <a:rPr lang="en-GB" dirty="0" smtClean="0"/>
              <a:t>audio </a:t>
            </a:r>
            <a:r>
              <a:rPr lang="en-GB" dirty="0"/>
              <a:t>representation of the notation may be more valuable &amp; put less strain on their working memory </a:t>
            </a:r>
            <a:r>
              <a:rPr lang="en-GB" dirty="0" smtClean="0"/>
              <a:t>capacity</a:t>
            </a:r>
          </a:p>
          <a:p>
            <a:r>
              <a:rPr lang="en-GB" dirty="0" smtClean="0"/>
              <a:t>However</a:t>
            </a:r>
            <a:r>
              <a:rPr lang="en-GB" dirty="0"/>
              <a:t>, </a:t>
            </a:r>
            <a:r>
              <a:rPr lang="en-GB" dirty="0" smtClean="0"/>
              <a:t>mathematical semantics may have consistent notation but not a consistent vocabulary.</a:t>
            </a:r>
          </a:p>
          <a:p>
            <a:r>
              <a:rPr lang="en-GB" dirty="0" smtClean="0"/>
              <a:t>Need to consider context and localisation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8352606" cy="649288"/>
          </a:xfrm>
        </p:spPr>
        <p:txBody>
          <a:bodyPr>
            <a:normAutofit fontScale="90000"/>
          </a:bodyPr>
          <a:lstStyle/>
          <a:p>
            <a:r>
              <a:rPr lang="en-GB" dirty="0"/>
              <a:t>Mathematical </a:t>
            </a:r>
            <a:r>
              <a:rPr lang="en-GB" dirty="0" smtClean="0"/>
              <a:t>semantics continued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4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MReader-sept14">
  <a:themeElements>
    <a:clrScheme name="Office">
      <a:dk1>
        <a:sysClr val="windowText" lastClr="000000"/>
      </a:dk1>
      <a:lt1>
        <a:sysClr val="window" lastClr="FFFFB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outhampton2">
  <a:themeElements>
    <a:clrScheme name="Office">
      <a:dk1>
        <a:sysClr val="windowText" lastClr="000000"/>
      </a:dk1>
      <a:lt1>
        <a:sysClr val="window" lastClr="FFFFB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B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B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STEMReader-sept14</Template>
  <TotalTime>3792</TotalTime>
  <Words>1102</Words>
  <Application>Microsoft Office PowerPoint</Application>
  <PresentationFormat>On-screen Show (4:3)</PresentationFormat>
  <Paragraphs>167</Paragraphs>
  <Slides>20</Slides>
  <Notes>10</Notes>
  <HiddenSlides>1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STEMReader-sept14</vt:lpstr>
      <vt:lpstr>UOS divider slide design</vt:lpstr>
      <vt:lpstr>UOS full bleed image</vt:lpstr>
      <vt:lpstr>Southampton2</vt:lpstr>
      <vt:lpstr>1_UOS divider slide design</vt:lpstr>
      <vt:lpstr>1_UOS full bleed image</vt:lpstr>
      <vt:lpstr>Office Theme</vt:lpstr>
      <vt:lpstr>Equation</vt:lpstr>
      <vt:lpstr>STEAM - Why Is Math Accessibility So Hard?  </vt:lpstr>
      <vt:lpstr>The difference between maths &amp; text</vt:lpstr>
      <vt:lpstr>Talking Maths: The difference between maths &amp; text</vt:lpstr>
      <vt:lpstr>The difference between maths &amp; text: non-linear representation and ambiguity</vt:lpstr>
      <vt:lpstr>Accurate reading of maths:</vt:lpstr>
      <vt:lpstr>Order of operations Activity: 〖(3+(2-4))〗^2 </vt:lpstr>
      <vt:lpstr>Activity</vt:lpstr>
      <vt:lpstr>Mathematical semantics</vt:lpstr>
      <vt:lpstr>Mathematical semantics continued</vt:lpstr>
      <vt:lpstr>Context and localisation example</vt:lpstr>
      <vt:lpstr>Then there are symbols</vt:lpstr>
      <vt:lpstr>The problem is…</vt:lpstr>
      <vt:lpstr>MathML supporting Math semantics: </vt:lpstr>
      <vt:lpstr>LaTeX</vt:lpstr>
      <vt:lpstr>LaTeX continued</vt:lpstr>
      <vt:lpstr>MathJax - www.mathjax.org</vt:lpstr>
      <vt:lpstr>Useful tools for creating accessible math</vt:lpstr>
      <vt:lpstr>Other tools</vt:lpstr>
      <vt:lpstr>Alternative formats</vt:lpstr>
      <vt:lpstr>ePub 3 support for Math?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Semantics &amp; Creating multi-sensory maths</dc:title>
  <dc:creator>Abi James</dc:creator>
  <cp:lastModifiedBy>Abi James</cp:lastModifiedBy>
  <cp:revision>24</cp:revision>
  <dcterms:created xsi:type="dcterms:W3CDTF">2015-10-23T15:48:10Z</dcterms:created>
  <dcterms:modified xsi:type="dcterms:W3CDTF">2015-11-16T18:44:07Z</dcterms:modified>
</cp:coreProperties>
</file>