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60" r:id="rId6"/>
    <p:sldId id="258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AF9AD-8EEF-48FD-9790-CF50AC81166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B60E2-59E4-4B47-9A30-8433C79D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9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nimal_pai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Science can include fields such as Chemistry</a:t>
            </a:r>
            <a:r>
              <a:rPr lang="en-US" baseline="0" dirty="0" smtClean="0"/>
              <a:t> and Physics</a:t>
            </a:r>
          </a:p>
          <a:p>
            <a:r>
              <a:rPr lang="en-US" baseline="0" dirty="0" smtClean="0"/>
              <a:t>Technology can include fields such as computer programming</a:t>
            </a:r>
          </a:p>
          <a:p>
            <a:r>
              <a:rPr lang="en-US" baseline="0" dirty="0" smtClean="0"/>
              <a:t>Arts includes foreign languages and music as well as visual 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60E2-59E4-4B47-9A30-8433C79D52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Logic…</a:t>
            </a:r>
          </a:p>
          <a:p>
            <a:r>
              <a:rPr lang="en-US" dirty="0" smtClean="0"/>
              <a:t>Binomial theorem</a:t>
            </a:r>
          </a:p>
          <a:p>
            <a:r>
              <a:rPr lang="en-US" dirty="0" smtClean="0"/>
              <a:t>Molecular notation for glucose, aka dextrose.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60E2-59E4-4B47-9A30-8433C79D5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(Symbols with different meanings)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(Real math versus keyboard)</a:t>
            </a:r>
          </a:p>
          <a:p>
            <a:r>
              <a:rPr lang="en-US" dirty="0" smtClean="0"/>
              <a:t>Russian A </a:t>
            </a:r>
            <a:r>
              <a:rPr lang="en-US" dirty="0" smtClean="0">
                <a:hlinkClick r:id="rId3" tooltip="Minimal pair"/>
              </a:rPr>
              <a:t>minimal pair</a:t>
            </a:r>
            <a:r>
              <a:rPr lang="en-US" dirty="0" smtClean="0"/>
              <a:t> is </a:t>
            </a:r>
            <a:r>
              <a:rPr lang="en-US" dirty="0" err="1" smtClean="0"/>
              <a:t>все</a:t>
            </a:r>
            <a:r>
              <a:rPr lang="en-US" dirty="0" smtClean="0"/>
              <a:t> (</a:t>
            </a:r>
            <a:r>
              <a:rPr lang="en-US" i="1" dirty="0" err="1" smtClean="0"/>
              <a:t>vs'e</a:t>
            </a:r>
            <a:r>
              <a:rPr lang="en-US" dirty="0" smtClean="0"/>
              <a:t>, "everybody" pl.) and </a:t>
            </a:r>
            <a:r>
              <a:rPr lang="en-US" dirty="0" err="1" smtClean="0"/>
              <a:t>всё</a:t>
            </a:r>
            <a:r>
              <a:rPr lang="en-US" dirty="0" smtClean="0"/>
              <a:t> (</a:t>
            </a:r>
            <a:r>
              <a:rPr lang="en-US" i="1" dirty="0" err="1" smtClean="0"/>
              <a:t>vs'o</a:t>
            </a:r>
            <a:r>
              <a:rPr lang="en-US" dirty="0" smtClean="0"/>
              <a:t>, "everything" n. sg.)</a:t>
            </a:r>
          </a:p>
          <a:p>
            <a:r>
              <a:rPr lang="en-US" dirty="0" smtClean="0"/>
              <a:t>Spanish Yes, If.  (Former worker who left out all the diacritics in a Spanish document because in his language, only kindergarteners used diacritics)</a:t>
            </a:r>
          </a:p>
          <a:p>
            <a:r>
              <a:rPr lang="en-US" dirty="0" smtClean="0"/>
              <a:t>Hawaiian “meal” vs. “land”</a:t>
            </a:r>
          </a:p>
          <a:p>
            <a:r>
              <a:rPr lang="en-US" dirty="0" smtClean="0"/>
              <a:t>Japanese error in punctuation (Japanese punctuation will voice correctly [silently], English</a:t>
            </a:r>
            <a:r>
              <a:rPr lang="en-US" baseline="0" dirty="0" smtClean="0"/>
              <a:t> will produce gibberish)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60E2-59E4-4B47-9A30-8433C79D52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5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2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4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5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2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0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1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4D18-D461-4D37-A4FC-8D7AC517EAC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CDE01-4BCC-4F77-9154-39822D026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STEAM Content and Alt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5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STEAM – step up from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Engineering</a:t>
            </a:r>
          </a:p>
          <a:p>
            <a:r>
              <a:rPr lang="en-US" b="1" dirty="0" smtClean="0"/>
              <a:t>Arts</a:t>
            </a:r>
          </a:p>
          <a:p>
            <a:r>
              <a:rPr lang="en-US" dirty="0" smtClean="0"/>
              <a:t>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Content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Symbolic content includes math, chemical notation, logic, and almost anything else aside from the basic set of alphanumeric characters found on your keyboard.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∃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/>
                          <m:t>Person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∧∀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/>
                              <m:t>Time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Happy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grow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r>
                  <a:rPr lang="pt-BR" dirty="0" smtClean="0"/>
                  <a:t>C</a:t>
                </a:r>
                <a:r>
                  <a:rPr lang="pt-BR" baseline="-25000" dirty="0" smtClean="0"/>
                  <a:t>6</a:t>
                </a:r>
                <a:r>
                  <a:rPr lang="pt-BR" dirty="0" smtClean="0"/>
                  <a:t>H</a:t>
                </a:r>
                <a:r>
                  <a:rPr lang="pt-BR" baseline="-25000" dirty="0" smtClean="0"/>
                  <a:t>12</a:t>
                </a:r>
                <a:r>
                  <a:rPr lang="pt-BR" dirty="0" smtClean="0"/>
                  <a:t>O</a:t>
                </a:r>
                <a:r>
                  <a:rPr lang="pt-BR" baseline="-25000" dirty="0" smtClean="0"/>
                  <a:t>6</a:t>
                </a:r>
                <a:r>
                  <a:rPr lang="pt-BR" dirty="0" smtClean="0"/>
                  <a:t> </a:t>
                </a:r>
                <a:r>
                  <a:rPr lang="pt-BR" dirty="0"/>
                  <a:t>or H-(C=O)-(CHOH)</a:t>
                </a:r>
                <a:r>
                  <a:rPr lang="pt-BR" baseline="-25000" dirty="0"/>
                  <a:t>5</a:t>
                </a:r>
                <a:r>
                  <a:rPr lang="pt-BR" dirty="0"/>
                  <a:t>-H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830" r="-2074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2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Languages: Roman/Non-Roman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English, French, German, Spanish, Portuguese, etc.: Roman writing systems (derived from Latin)</a:t>
            </a:r>
          </a:p>
          <a:p>
            <a:r>
              <a:rPr lang="en-US" dirty="0" smtClean="0"/>
              <a:t>Non-Roman systems are everything else, including Cyrillic (Russian and related), Greek, Chinese, Japanese, Korean, Hebrew, Arabic…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4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Expertise and Look-Alike Content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Pitfalls of trying to produce content you aren’t familiar with: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bar>
                  </m:oMath>
                </a14:m>
                <a:r>
                  <a:rPr lang="en-US" dirty="0"/>
                  <a:t>  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sz="33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300" i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33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y</a:t>
                </a:r>
                <a:r>
                  <a:rPr lang="en-US" sz="3300" i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>
                  <a:buNone/>
                </a:pPr>
                <a:r>
                  <a:rPr lang="az-Cyrl-AZ" dirty="0" smtClean="0"/>
                  <a:t>все</a:t>
                </a:r>
                <a:r>
                  <a:rPr lang="en-US" dirty="0" smtClean="0"/>
                  <a:t> </a:t>
                </a:r>
                <a:r>
                  <a:rPr lang="az-Cyrl-AZ" dirty="0" smtClean="0"/>
                  <a:t>всё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Sí</a:t>
                </a:r>
                <a:r>
                  <a:rPr lang="en-US" dirty="0" smtClean="0"/>
                  <a:t> </a:t>
                </a:r>
                <a:r>
                  <a:rPr lang="en-US" dirty="0"/>
                  <a:t>Si</a:t>
                </a:r>
                <a:r>
                  <a:rPr lang="az-Cyrl-AZ" dirty="0" smtClean="0"/>
                  <a:t> </a:t>
                </a:r>
                <a:r>
                  <a:rPr lang="en-US" dirty="0"/>
                  <a:t>	</a:t>
                </a:r>
                <a:r>
                  <a:rPr lang="en-US" dirty="0" smtClean="0"/>
                  <a:t>‘</a:t>
                </a:r>
                <a:r>
                  <a:rPr lang="en-US" dirty="0" err="1"/>
                  <a:t>aina</a:t>
                </a:r>
                <a:r>
                  <a:rPr lang="en-US" dirty="0"/>
                  <a:t> 	</a:t>
                </a:r>
                <a:r>
                  <a:rPr lang="en-US" dirty="0" smtClean="0"/>
                  <a:t>‘</a:t>
                </a:r>
                <a:r>
                  <a:rPr lang="en-US" dirty="0" err="1"/>
                  <a:t>āina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よろしくおねがいします</a:t>
                </a:r>
                <a:r>
                  <a:rPr lang="ja-JP" altLang="en-US" sz="2800" dirty="0" smtClean="0"/>
                  <a:t>。  よ</a:t>
                </a:r>
                <a:r>
                  <a:rPr lang="ja-JP" altLang="en-US" sz="2800" dirty="0"/>
                  <a:t>ろしくおねがいします</a:t>
                </a:r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19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The process of “writing the pronunciation” of a language in a writing system it doesn’t normally use, typically used for language study by a non-native speaker.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茶道</a:t>
            </a:r>
            <a:r>
              <a:rPr lang="en-US" altLang="ja-JP" dirty="0" smtClean="0"/>
              <a:t>	 </a:t>
            </a:r>
            <a:r>
              <a:rPr lang="ja-JP" altLang="en-US" dirty="0" smtClean="0"/>
              <a:t>ち</a:t>
            </a:r>
            <a:r>
              <a:rPr lang="ja-JP" altLang="en-US" dirty="0"/>
              <a:t>ゃ</a:t>
            </a:r>
            <a:r>
              <a:rPr lang="ja-JP" altLang="en-US" dirty="0" smtClean="0"/>
              <a:t>ど  </a:t>
            </a:r>
            <a:r>
              <a:rPr lang="en-US" dirty="0" err="1" smtClean="0"/>
              <a:t>chado</a:t>
            </a:r>
            <a:endParaRPr lang="en-US" dirty="0" smtClean="0"/>
          </a:p>
          <a:p>
            <a:pPr marL="0" indent="0">
              <a:buNone/>
            </a:pPr>
            <a:r>
              <a:rPr lang="az-Cyrl-AZ" dirty="0" smtClean="0"/>
              <a:t>Привет</a:t>
            </a:r>
            <a:r>
              <a:rPr lang="en-US" dirty="0" smtClean="0"/>
              <a:t>  Privet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4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Transliteration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languages have more than one transliteration system, depending on the goals of the user; choosing the right one is important for accurate TTS production.</a:t>
            </a:r>
          </a:p>
          <a:p>
            <a:pPr marL="0" indent="0">
              <a:buNone/>
            </a:pPr>
            <a:r>
              <a:rPr lang="ja-JP" altLang="en-US" dirty="0"/>
              <a:t>あつし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Atsushi (accurate pronunciation)</a:t>
            </a:r>
          </a:p>
          <a:p>
            <a:pPr marL="0" indent="0">
              <a:buNone/>
            </a:pPr>
            <a:r>
              <a:rPr lang="en-US" dirty="0" err="1" smtClean="0"/>
              <a:t>Atusi</a:t>
            </a:r>
            <a:r>
              <a:rPr lang="en-US" dirty="0" smtClean="0"/>
              <a:t> (formal phonemic representation)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4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in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tab on ribbon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Proofing language</a:t>
            </a:r>
          </a:p>
          <a:p>
            <a:endParaRPr lang="en-US" dirty="0"/>
          </a:p>
          <a:p>
            <a:r>
              <a:rPr lang="en-US" dirty="0" smtClean="0"/>
              <a:t>May require additional Windows setup (one-time process per machine/user)</a:t>
            </a:r>
          </a:p>
          <a:p>
            <a:pPr lvl="1"/>
            <a:r>
              <a:rPr lang="en-US" dirty="0" smtClean="0"/>
              <a:t>Language supports</a:t>
            </a:r>
          </a:p>
          <a:p>
            <a:pPr lvl="1"/>
            <a:r>
              <a:rPr lang="en-US" smtClean="0"/>
              <a:t>Keyboard supports</a:t>
            </a:r>
          </a:p>
        </p:txBody>
      </p:sp>
    </p:spTree>
    <p:extLst>
      <p:ext uri="{BB962C8B-B14F-4D97-AF65-F5344CB8AC3E}">
        <p14:creationId xmlns:p14="http://schemas.microsoft.com/office/powerpoint/2010/main" val="21238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study </a:t>
            </a:r>
            <a:r>
              <a:rPr lang="en-US" dirty="0" smtClean="0"/>
              <a:t>generally expects use of multiple senses, including visual observation, listening comprehension, and verbal production.</a:t>
            </a:r>
          </a:p>
          <a:p>
            <a:r>
              <a:rPr lang="en-US" dirty="0" smtClean="0"/>
              <a:t>Even alt-tagging an image will require understanding the underlying pedagogical strategy to ensure that the alt tag doesn’t defeat the purpose of </a:t>
            </a:r>
            <a:r>
              <a:rPr lang="en-US" smtClean="0"/>
              <a:t>the exercise.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7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469</Words>
  <Application>Microsoft Office PowerPoint</Application>
  <PresentationFormat>On-screen Show (4:3)</PresentationFormat>
  <Paragraphs>57</Paragraphs>
  <Slides>9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STEAM Content and Alt Format</vt:lpstr>
      <vt:lpstr>STEAM – step up from STEM</vt:lpstr>
      <vt:lpstr>Symbolic Content</vt:lpstr>
      <vt:lpstr>Languages: Roman/Non-Roman Scripts</vt:lpstr>
      <vt:lpstr>Expertise and Look-Alike Content</vt:lpstr>
      <vt:lpstr>Transliteration</vt:lpstr>
      <vt:lpstr>Transliteration Differences</vt:lpstr>
      <vt:lpstr>Languages in Word</vt:lpstr>
      <vt:lpstr>Additional complications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Language and Alt Format</dc:title>
  <dc:creator>Teresa Haven</dc:creator>
  <cp:lastModifiedBy>Teresa Haven</cp:lastModifiedBy>
  <cp:revision>17</cp:revision>
  <dcterms:created xsi:type="dcterms:W3CDTF">2015-10-22T20:54:05Z</dcterms:created>
  <dcterms:modified xsi:type="dcterms:W3CDTF">2015-11-13T18:50:48Z</dcterms:modified>
</cp:coreProperties>
</file>