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>
  <p:sldMasterIdLst>
    <p:sldMasterId id="2147483652" r:id="rId1"/>
  </p:sldMasterIdLst>
  <p:notesMasterIdLst>
    <p:notesMasterId r:id="rId45"/>
  </p:notesMasterIdLst>
  <p:handoutMasterIdLst>
    <p:handoutMasterId r:id="rId46"/>
  </p:handoutMasterIdLst>
  <p:sldIdLst>
    <p:sldId id="412" r:id="rId2"/>
    <p:sldId id="411" r:id="rId3"/>
    <p:sldId id="333" r:id="rId4"/>
    <p:sldId id="337" r:id="rId5"/>
    <p:sldId id="359" r:id="rId6"/>
    <p:sldId id="407" r:id="rId7"/>
    <p:sldId id="408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410" r:id="rId19"/>
    <p:sldId id="366" r:id="rId20"/>
    <p:sldId id="395" r:id="rId21"/>
    <p:sldId id="373" r:id="rId22"/>
    <p:sldId id="374" r:id="rId23"/>
    <p:sldId id="367" r:id="rId24"/>
    <p:sldId id="368" r:id="rId25"/>
    <p:sldId id="369" r:id="rId26"/>
    <p:sldId id="354" r:id="rId27"/>
    <p:sldId id="355" r:id="rId28"/>
    <p:sldId id="370" r:id="rId29"/>
    <p:sldId id="371" r:id="rId30"/>
    <p:sldId id="372" r:id="rId31"/>
    <p:sldId id="375" r:id="rId32"/>
    <p:sldId id="387" r:id="rId33"/>
    <p:sldId id="388" r:id="rId34"/>
    <p:sldId id="390" r:id="rId35"/>
    <p:sldId id="391" r:id="rId36"/>
    <p:sldId id="392" r:id="rId37"/>
    <p:sldId id="393" r:id="rId38"/>
    <p:sldId id="394" r:id="rId39"/>
    <p:sldId id="389" r:id="rId40"/>
    <p:sldId id="357" r:id="rId41"/>
    <p:sldId id="356" r:id="rId42"/>
    <p:sldId id="358" r:id="rId43"/>
    <p:sldId id="409" r:id="rId44"/>
  </p:sldIdLst>
  <p:sldSz cx="9144000" cy="6858000" type="screen4x3"/>
  <p:notesSz cx="7315200" cy="9601200"/>
  <p:embeddedFontLst>
    <p:embeddedFont>
      <p:font typeface="APHont" pitchFamily="34" charset="0"/>
      <p:regular r:id="rId47"/>
      <p:bold r:id="rId48"/>
      <p:italic r:id="rId49"/>
      <p:boldItalic r:id="rId50"/>
    </p:embeddedFont>
    <p:embeddedFont>
      <p:font typeface="Verdana" pitchFamily="34" charset="0"/>
      <p:regular r:id="rId51"/>
      <p:bold r:id="rId52"/>
      <p:italic r:id="rId53"/>
      <p:boldItalic r:id="rId5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>
        <p:scale>
          <a:sx n="90" d="100"/>
          <a:sy n="90" d="100"/>
        </p:scale>
        <p:origin x="-13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5616"/>
    </p:cViewPr>
  </p:sorterViewPr>
  <p:notesViewPr>
    <p:cSldViewPr>
      <p:cViewPr varScale="1">
        <p:scale>
          <a:sx n="66" d="100"/>
          <a:sy n="66" d="100"/>
        </p:scale>
        <p:origin x="-3432" y="-108"/>
      </p:cViewPr>
      <p:guideLst>
        <p:guide orient="horz" pos="3025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1.fntdata"/><Relationship Id="rId50" Type="http://schemas.openxmlformats.org/officeDocument/2006/relationships/font" Target="fonts/font4.fntdata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3" Type="http://schemas.openxmlformats.org/officeDocument/2006/relationships/font" Target="fonts/font7.fntdata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3.fntdata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2.fntdata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5.fntdata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7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58" tIns="48679" rIns="97358" bIns="48679" numCol="1" anchor="t" anchorCtr="0" compatLnSpc="1">
            <a:prstTxWarp prst="textNoShape">
              <a:avLst/>
            </a:prstTxWarp>
          </a:bodyPr>
          <a:lstStyle>
            <a:lvl1pPr defTabSz="973909" eaLnBrk="0" hangingPunct="0">
              <a:defRPr sz="1300" b="0" dirty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7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58" tIns="48679" rIns="97358" bIns="48679" numCol="1" anchor="t" anchorCtr="0" compatLnSpc="1">
            <a:prstTxWarp prst="textNoShape">
              <a:avLst/>
            </a:prstTxWarp>
          </a:bodyPr>
          <a:lstStyle>
            <a:lvl1pPr algn="r" defTabSz="973909" eaLnBrk="0" hangingPunct="0">
              <a:defRPr sz="1300" b="0" dirty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886"/>
            <a:ext cx="3169920" cy="47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58" tIns="48679" rIns="97358" bIns="48679" numCol="1" anchor="b" anchorCtr="0" compatLnSpc="1">
            <a:prstTxWarp prst="textNoShape">
              <a:avLst/>
            </a:prstTxWarp>
          </a:bodyPr>
          <a:lstStyle>
            <a:lvl1pPr defTabSz="973909" eaLnBrk="0" hangingPunct="0">
              <a:defRPr sz="1300" b="0" dirty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886"/>
            <a:ext cx="3169920" cy="47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58" tIns="48679" rIns="97358" bIns="48679" numCol="1" anchor="b" anchorCtr="0" compatLnSpc="1">
            <a:prstTxWarp prst="textNoShape">
              <a:avLst/>
            </a:prstTxWarp>
          </a:bodyPr>
          <a:lstStyle>
            <a:lvl1pPr algn="r" defTabSz="973909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4D52BDE-8B1A-4837-A36B-3FE5BC6F62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7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58" tIns="48679" rIns="97358" bIns="48679" numCol="1" anchor="t" anchorCtr="0" compatLnSpc="1">
            <a:prstTxWarp prst="textNoShape">
              <a:avLst/>
            </a:prstTxWarp>
          </a:bodyPr>
          <a:lstStyle>
            <a:lvl1pPr defTabSz="973909" eaLnBrk="0" hangingPunct="0">
              <a:defRPr sz="1300" b="0" dirty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7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58" tIns="48679" rIns="97358" bIns="48679" numCol="1" anchor="t" anchorCtr="0" compatLnSpc="1">
            <a:prstTxWarp prst="textNoShape">
              <a:avLst/>
            </a:prstTxWarp>
          </a:bodyPr>
          <a:lstStyle>
            <a:lvl1pPr algn="r" defTabSz="973909" eaLnBrk="0" hangingPunct="0">
              <a:defRPr sz="1300" b="0" dirty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59286"/>
            <a:ext cx="5364480" cy="432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58" tIns="48679" rIns="97358" bIns="486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886"/>
            <a:ext cx="3169920" cy="47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58" tIns="48679" rIns="97358" bIns="48679" numCol="1" anchor="b" anchorCtr="0" compatLnSpc="1">
            <a:prstTxWarp prst="textNoShape">
              <a:avLst/>
            </a:prstTxWarp>
          </a:bodyPr>
          <a:lstStyle>
            <a:lvl1pPr defTabSz="973909" eaLnBrk="0" hangingPunct="0">
              <a:defRPr sz="1300" b="0" dirty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Copyright, 2006 © Ron Stewart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886"/>
            <a:ext cx="3169920" cy="47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58" tIns="48679" rIns="97358" bIns="48679" numCol="1" anchor="b" anchorCtr="0" compatLnSpc="1">
            <a:prstTxWarp prst="textNoShape">
              <a:avLst/>
            </a:prstTxWarp>
          </a:bodyPr>
          <a:lstStyle>
            <a:lvl1pPr algn="r" defTabSz="973909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42FC1D1-7B9D-4F8B-B81F-A77695A7FC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BB90F-A0CD-4EE0-B55F-3D463D899BDE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122"/>
            <a:fld id="{EF5BE660-C6B7-4F57-BDE2-252375F5C408}" type="slidenum">
              <a:rPr lang="en-US" smtClean="0"/>
              <a:pPr defTabSz="965122"/>
              <a:t>20</a:t>
            </a:fld>
            <a:endParaRPr lang="en-US" dirty="0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0361F-EEF0-43BD-8AF1-4851D4844C4B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4316D-B979-4CA2-94CC-4402622F9251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BBA6E9-A1B5-44BB-AAB3-7671CDD7DC52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E75AA9-2102-477B-B97C-29F20CF2D7ED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AF3DF6-EE37-4922-805E-B7CAB0F6A61A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135BC-F643-4700-A1AA-3543DFB1F9C4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BF9330-6B89-4224-9CC7-EABE1CCFB4A8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9B027-AAF0-4BB7-8637-9BA1A9403A0B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90117-7A82-4257-B0BE-C703D2D2768D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692" y="4561226"/>
            <a:ext cx="5363818" cy="4320213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C7E7A5-2010-4F56-AEA1-E2EE376F4326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692" y="4561226"/>
            <a:ext cx="5363818" cy="4320213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122"/>
            <a:fld id="{C00E64A3-E496-48DC-96E0-7E76525DD9CC}" type="slidenum">
              <a:rPr lang="en-US" smtClean="0"/>
              <a:pPr defTabSz="965122"/>
              <a:t>33</a:t>
            </a:fld>
            <a:endParaRPr lang="en-US" dirty="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122"/>
            <a:fld id="{34CA76B5-23D7-4421-9091-D7E2618472E2}" type="slidenum">
              <a:rPr lang="en-US" smtClean="0"/>
              <a:pPr defTabSz="965122"/>
              <a:t>34</a:t>
            </a:fld>
            <a:endParaRPr lang="en-US" dirty="0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4" y="4560889"/>
            <a:ext cx="5362575" cy="432117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122"/>
            <a:fld id="{599FB0DF-8EFB-41E4-BB82-A7680C0994B7}" type="slidenum">
              <a:rPr lang="en-US" smtClean="0"/>
              <a:pPr defTabSz="965122"/>
              <a:t>35</a:t>
            </a:fld>
            <a:endParaRPr lang="en-US" dirty="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4" y="4560889"/>
            <a:ext cx="5362575" cy="432117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122"/>
            <a:fld id="{EAA96642-04E7-4149-BA9B-BB317272186C}" type="slidenum">
              <a:rPr lang="en-US" smtClean="0"/>
              <a:pPr defTabSz="965122"/>
              <a:t>36</a:t>
            </a:fld>
            <a:endParaRPr lang="en-US" dirty="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122"/>
            <a:fld id="{82272981-8BB1-4374-B1BF-63F9C2638579}" type="slidenum">
              <a:rPr lang="en-US" smtClean="0"/>
              <a:pPr defTabSz="965122"/>
              <a:t>37</a:t>
            </a:fld>
            <a:endParaRPr lang="en-US" dirty="0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122"/>
            <a:fld id="{86D7B4A7-25CB-4AF9-A992-A5031ABDC95E}" type="slidenum">
              <a:rPr lang="en-US" smtClean="0"/>
              <a:pPr defTabSz="965122"/>
              <a:t>38</a:t>
            </a:fld>
            <a:endParaRPr lang="en-US" dirty="0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122"/>
            <a:fld id="{685FA71E-D491-4B04-A1B2-8DD007ABDCD2}" type="slidenum">
              <a:rPr lang="en-US" smtClean="0"/>
              <a:pPr defTabSz="965122"/>
              <a:t>39</a:t>
            </a:fld>
            <a:endParaRPr lang="en-US" dirty="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362140-9477-40DD-898B-2BA4C05D1433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4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>
            <a:lvl1pPr>
              <a:defRPr>
                <a:latin typeface="APHon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876800"/>
          </a:xfrm>
        </p:spPr>
        <p:txBody>
          <a:bodyPr/>
          <a:lstStyle>
            <a:lvl1pPr>
              <a:buNone/>
              <a:defRPr sz="2800">
                <a:latin typeface="APHont" pitchFamily="34" charset="0"/>
              </a:defRPr>
            </a:lvl1pPr>
            <a:lvl2pPr>
              <a:buNone/>
              <a:defRPr sz="2000">
                <a:latin typeface="APHont" pitchFamily="34" charset="0"/>
              </a:defRPr>
            </a:lvl2pPr>
            <a:lvl3pPr>
              <a:buNone/>
              <a:defRPr sz="2000">
                <a:latin typeface="APHont" pitchFamily="34" charset="0"/>
              </a:defRPr>
            </a:lvl3pPr>
            <a:lvl4pPr>
              <a:buNone/>
              <a:defRPr sz="1800">
                <a:latin typeface="APHont" pitchFamily="34" charset="0"/>
              </a:defRPr>
            </a:lvl4pPr>
            <a:lvl5pPr>
              <a:buNone/>
              <a:defRPr sz="1600">
                <a:latin typeface="APHon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_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0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PHon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PHon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PHon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PHon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PHon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chemeClr val="bg1"/>
          </a:solidFill>
          <a:latin typeface="APHon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800" b="1">
          <a:solidFill>
            <a:schemeClr val="bg1"/>
          </a:solidFill>
          <a:latin typeface="APHon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400" b="1">
          <a:solidFill>
            <a:schemeClr val="bg1"/>
          </a:solidFill>
          <a:latin typeface="APHon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b="1">
          <a:solidFill>
            <a:schemeClr val="bg1"/>
          </a:solidFill>
          <a:latin typeface="APHon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 b="1">
          <a:solidFill>
            <a:schemeClr val="bg1"/>
          </a:solidFill>
          <a:latin typeface="APHon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0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0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0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Teresa Haven</a:t>
            </a:r>
          </a:p>
          <a:p>
            <a:r>
              <a:rPr lang="en-US" sz="2000" dirty="0" smtClean="0"/>
              <a:t>Accessibility Analyst</a:t>
            </a:r>
          </a:p>
          <a:p>
            <a:r>
              <a:rPr lang="en-US" sz="2000" dirty="0" smtClean="0"/>
              <a:t>Northern Arizona University</a:t>
            </a:r>
          </a:p>
          <a:p>
            <a:endParaRPr lang="en-US" sz="2400" dirty="0" smtClean="0"/>
          </a:p>
          <a:p>
            <a:r>
              <a:rPr lang="en-US" sz="2400" dirty="0" smtClean="0"/>
              <a:t>Abi James</a:t>
            </a:r>
          </a:p>
          <a:p>
            <a:r>
              <a:rPr lang="en-US" sz="2000" dirty="0" smtClean="0"/>
              <a:t>Visiting Research Fellow</a:t>
            </a:r>
          </a:p>
          <a:p>
            <a:r>
              <a:rPr lang="en-US" sz="2000" dirty="0" smtClean="0"/>
              <a:t>University of Southampton</a:t>
            </a:r>
          </a:p>
          <a:p>
            <a:endParaRPr lang="en-US" sz="2400" dirty="0" smtClean="0"/>
          </a:p>
          <a:p>
            <a:r>
              <a:rPr lang="en-US" sz="2400" dirty="0" smtClean="0"/>
              <a:t>Ron Stewart</a:t>
            </a:r>
          </a:p>
          <a:p>
            <a:r>
              <a:rPr lang="en-US" sz="2000" dirty="0" smtClean="0"/>
              <a:t>Managing Consultant </a:t>
            </a:r>
          </a:p>
          <a:p>
            <a:r>
              <a:rPr lang="en-US" sz="2000" dirty="0" smtClean="0"/>
              <a:t>Altformat Solutions LLC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Institutional Responsibilities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Provide access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Access includes access to and all instructional materials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Follow legal mandates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Develop implementation policies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Enforce consequences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Disability Services Responsibilities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Verify student documentation</a:t>
            </a:r>
          </a:p>
          <a:p>
            <a:pPr eaLnBrk="1" hangingPunct="1"/>
            <a:r>
              <a:rPr lang="en-US" dirty="0" smtClean="0"/>
              <a:t>Keep documentation on file</a:t>
            </a:r>
          </a:p>
          <a:p>
            <a:pPr eaLnBrk="1" hangingPunct="1"/>
            <a:r>
              <a:rPr lang="en-US" dirty="0" smtClean="0"/>
              <a:t>Protect file distribution</a:t>
            </a:r>
          </a:p>
          <a:p>
            <a:pPr eaLnBrk="1" hangingPunct="1"/>
            <a:r>
              <a:rPr lang="en-US" dirty="0" smtClean="0"/>
              <a:t>Verify ownership of material</a:t>
            </a:r>
          </a:p>
          <a:p>
            <a:pPr eaLnBrk="1" hangingPunct="1"/>
            <a:r>
              <a:rPr lang="en-US" dirty="0" smtClean="0"/>
              <a:t>Enforce DRM practices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 Format Specialist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Scan and OCR books</a:t>
            </a:r>
          </a:p>
          <a:p>
            <a:r>
              <a:rPr lang="en-US" dirty="0" smtClean="0"/>
              <a:t>Order publisher files</a:t>
            </a:r>
          </a:p>
          <a:p>
            <a:r>
              <a:rPr lang="en-US" dirty="0" smtClean="0"/>
              <a:t>Convert publisher files to usable formats</a:t>
            </a:r>
          </a:p>
          <a:p>
            <a:r>
              <a:rPr lang="en-US" dirty="0" smtClean="0"/>
              <a:t>Process files into preferred format</a:t>
            </a:r>
          </a:p>
          <a:p>
            <a:pPr lvl="1"/>
            <a:r>
              <a:rPr lang="en-US" dirty="0" smtClean="0"/>
              <a:t>E-text, Braille, MP3, DAISY</a:t>
            </a:r>
          </a:p>
          <a:p>
            <a:r>
              <a:rPr lang="en-US" dirty="0" smtClean="0"/>
              <a:t>Archive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Managing Files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Archive your e-text</a:t>
            </a:r>
          </a:p>
          <a:p>
            <a:pPr lvl="1" eaLnBrk="1" hangingPunct="1"/>
            <a:r>
              <a:rPr lang="en-US" sz="2400" dirty="0" smtClean="0"/>
              <a:t>Keep copies for other students' requests</a:t>
            </a:r>
          </a:p>
          <a:p>
            <a:pPr lvl="1" eaLnBrk="1" hangingPunct="1"/>
            <a:r>
              <a:rPr lang="en-US" sz="2400" dirty="0" smtClean="0"/>
              <a:t>Keep every file created at every step</a:t>
            </a:r>
          </a:p>
          <a:p>
            <a:pPr lvl="2" eaLnBrk="1" hangingPunct="1"/>
            <a:r>
              <a:rPr lang="en-US" sz="2400" dirty="0" smtClean="0"/>
              <a:t>TIFF files, OCR files, Word files, etc</a:t>
            </a:r>
            <a:endParaRPr lang="en-US" dirty="0" smtClean="0"/>
          </a:p>
          <a:p>
            <a:pPr lvl="2"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Document use of file sharing systems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Secure distribution systems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Reporting and data collection systems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Always provide feedback about quality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Student Responsibilities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Request services</a:t>
            </a:r>
          </a:p>
          <a:p>
            <a:pPr eaLnBrk="1" hangingPunct="1"/>
            <a:r>
              <a:rPr lang="en-US" dirty="0" smtClean="0"/>
              <a:t>Provide documentation</a:t>
            </a:r>
          </a:p>
          <a:p>
            <a:pPr eaLnBrk="1" hangingPunct="1"/>
            <a:r>
              <a:rPr lang="en-US" dirty="0" smtClean="0"/>
              <a:t>Agree not to duplicate or share material</a:t>
            </a:r>
          </a:p>
          <a:p>
            <a:pPr eaLnBrk="1" hangingPunct="1"/>
            <a:r>
              <a:rPr lang="en-US" dirty="0" smtClean="0"/>
              <a:t>Sign policies and procedures</a:t>
            </a:r>
          </a:p>
          <a:p>
            <a:pPr eaLnBrk="1" hangingPunct="1"/>
            <a:r>
              <a:rPr lang="en-US" dirty="0" smtClean="0"/>
              <a:t>Own copy of book</a:t>
            </a:r>
          </a:p>
          <a:p>
            <a:pPr eaLnBrk="1" hangingPunct="1"/>
            <a:r>
              <a:rPr lang="en-US" dirty="0" smtClean="0"/>
              <a:t>Return materials if required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Student Responsibilities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10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Have an idea of what they want/need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/>
              <a:t>Which format?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/>
              <a:t>Which technology?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/>
              <a:t>Multiple formats for in class and at home?</a:t>
            </a:r>
          </a:p>
          <a:p>
            <a:pPr eaLnBrk="1" hangingPunct="1"/>
            <a:r>
              <a:rPr lang="en-US" sz="2800" dirty="0" smtClean="0"/>
              <a:t>Must learn to use the technology</a:t>
            </a:r>
            <a:endParaRPr lang="en-US" dirty="0" smtClean="0"/>
          </a:p>
          <a:p>
            <a:pPr eaLnBrk="1" hangingPunct="1"/>
            <a:r>
              <a:rPr lang="en-US" sz="2800" dirty="0" smtClean="0"/>
              <a:t>Be willing to communicate with support staff</a:t>
            </a:r>
          </a:p>
          <a:p>
            <a:pPr eaLnBrk="1" hangingPunct="1"/>
            <a:r>
              <a:rPr lang="en-US" sz="2800" dirty="0" smtClean="0"/>
              <a:t>Understand and become part of the process</a:t>
            </a:r>
          </a:p>
          <a:p>
            <a:pPr eaLnBrk="1" hangingPunct="1"/>
            <a:r>
              <a:rPr lang="en-US" sz="2800" dirty="0" smtClean="0"/>
              <a:t>Preferably be able to handle class handouts selves for quicker turn-around time</a:t>
            </a:r>
          </a:p>
          <a:p>
            <a:pPr eaLnBrk="1" hangingPunct="1"/>
            <a:r>
              <a:rPr lang="en-US" sz="2800" dirty="0" smtClean="0"/>
              <a:t>Learn to create e-text for library 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What, No Book Fairy?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Be aware that blind students in particular may be underprepared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May not realize they buy books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May not realize that alternate formats don’t just “appear”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May lack good navigation skills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May not realize they have to request test accommodations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Students may also have unrealistic expectations about the helpfulness </a:t>
            </a:r>
            <a:br>
              <a:rPr lang="en-US" dirty="0" smtClean="0"/>
            </a:br>
            <a:r>
              <a:rPr lang="en-US" dirty="0" smtClean="0"/>
              <a:t>of e-text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Honor the preferences of students unless we can find an equally effective modification</a:t>
            </a:r>
          </a:p>
          <a:p>
            <a:pPr marL="914400" lvl="2" indent="9525"/>
            <a:r>
              <a:rPr lang="en-US" sz="2400" dirty="0" smtClean="0"/>
              <a:t>If the student wants e-text or Braille, audio is not the same thing!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It’s okay to provide more than one format</a:t>
            </a:r>
          </a:p>
          <a:p>
            <a:pPr marL="914400" lvl="2" indent="0"/>
            <a:r>
              <a:rPr lang="en-US" sz="2400" dirty="0" smtClean="0"/>
              <a:t>LD student may want KESI at school and MP3 at home</a:t>
            </a:r>
          </a:p>
          <a:p>
            <a:pPr lvl="1"/>
            <a:r>
              <a:rPr lang="en-US" sz="2400" dirty="0" smtClean="0"/>
              <a:t>		Blind student may want DAISY and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Sourcing Materials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Sources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Contact publishers</a:t>
            </a:r>
          </a:p>
          <a:p>
            <a:pPr marL="457200" indent="-392113" eaLnBrk="1" hangingPunct="1">
              <a:defRPr/>
            </a:pPr>
            <a:r>
              <a:rPr lang="en-US" sz="2800" dirty="0" smtClean="0"/>
              <a:t>	</a:t>
            </a:r>
            <a:r>
              <a:rPr lang="en-US" sz="2400" dirty="0" smtClean="0"/>
              <a:t>ATN Network</a:t>
            </a:r>
          </a:p>
          <a:p>
            <a:pPr marL="457200" indent="-392113" eaLnBrk="1" hangingPunct="1">
              <a:defRPr/>
            </a:pPr>
            <a:r>
              <a:rPr lang="en-US" sz="2400" dirty="0" smtClean="0"/>
              <a:t>	Publisherlookup.o</a:t>
            </a:r>
            <a:r>
              <a:rPr lang="en-US" sz="2800" dirty="0" smtClean="0"/>
              <a:t>rg</a:t>
            </a:r>
          </a:p>
          <a:p>
            <a:pPr eaLnBrk="1" hangingPunct="1">
              <a:defRPr/>
            </a:pPr>
            <a:r>
              <a:rPr lang="en-US" sz="2800" dirty="0" smtClean="0"/>
              <a:t>Order books from other sources</a:t>
            </a:r>
          </a:p>
          <a:p>
            <a:pPr lvl="1" eaLnBrk="1" hangingPunct="1">
              <a:defRPr/>
            </a:pPr>
            <a:r>
              <a:rPr lang="en-US" sz="2400" dirty="0" smtClean="0"/>
              <a:t>Bookshare</a:t>
            </a:r>
          </a:p>
          <a:p>
            <a:pPr lvl="1">
              <a:defRPr/>
            </a:pPr>
            <a:r>
              <a:rPr lang="en-US" sz="2400" dirty="0" smtClean="0"/>
              <a:t>LearningAlly</a:t>
            </a:r>
          </a:p>
          <a:p>
            <a:pPr lvl="1" eaLnBrk="1" hangingPunct="1">
              <a:defRPr/>
            </a:pPr>
            <a:r>
              <a:rPr lang="en-US" sz="2400" dirty="0" smtClean="0"/>
              <a:t>Mainstream sources (Amazon, audible.com, etc.)</a:t>
            </a:r>
          </a:p>
          <a:p>
            <a:pPr lvl="1" eaLnBrk="1" hangingPunct="1">
              <a:defRPr/>
            </a:pPr>
            <a:r>
              <a:rPr lang="en-US" sz="2400" dirty="0" smtClean="0"/>
              <a:t>Various e-text sources online</a:t>
            </a:r>
          </a:p>
          <a:p>
            <a:pPr>
              <a:defRPr/>
            </a:pPr>
            <a:r>
              <a:rPr lang="en-US" sz="2800" dirty="0" smtClean="0"/>
              <a:t>Outsourcing</a:t>
            </a:r>
          </a:p>
          <a:p>
            <a:pPr>
              <a:defRPr/>
            </a:pPr>
            <a:r>
              <a:rPr lang="en-US" sz="2800" dirty="0" smtClean="0"/>
              <a:t>Create files in-house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Today's Agenda (sort 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 Media Management </a:t>
            </a:r>
          </a:p>
          <a:p>
            <a:r>
              <a:rPr lang="en-US" dirty="0" smtClean="0"/>
              <a:t>Workflow Modernization</a:t>
            </a:r>
          </a:p>
          <a:p>
            <a:r>
              <a:rPr lang="en-US" dirty="0" smtClean="0"/>
              <a:t>STEAM Content</a:t>
            </a:r>
          </a:p>
          <a:p>
            <a:r>
              <a:rPr lang="en-US" dirty="0" smtClean="0"/>
              <a:t>Multimedia Accessibility</a:t>
            </a:r>
          </a:p>
          <a:p>
            <a:r>
              <a:rPr lang="en-US" dirty="0" smtClean="0"/>
              <a:t>BYOD</a:t>
            </a:r>
          </a:p>
          <a:p>
            <a:r>
              <a:rPr lang="en-US" dirty="0" smtClean="0"/>
              <a:t>Legal and Legislative </a:t>
            </a:r>
            <a:r>
              <a:rPr lang="en-US" dirty="0" smtClean="0"/>
              <a:t>Trends</a:t>
            </a:r>
            <a:endParaRPr lang="en-US" dirty="0" smtClean="0"/>
          </a:p>
          <a:p>
            <a:r>
              <a:rPr lang="en-US" dirty="0" smtClean="0"/>
              <a:t>Q&amp;A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Please Note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Most commercially available e-text is not accessible</a:t>
            </a:r>
          </a:p>
          <a:p>
            <a:pPr lvl="2" eaLnBrk="1" hangingPunct="1">
              <a:defRPr/>
            </a:pPr>
            <a:r>
              <a:rPr lang="en-US" sz="2400" dirty="0" smtClean="0"/>
              <a:t>Generally it is a picture of text, not real text</a:t>
            </a:r>
          </a:p>
          <a:p>
            <a:pPr lvl="2" eaLnBrk="1" hangingPunct="1">
              <a:defRPr/>
            </a:pPr>
            <a:r>
              <a:rPr lang="en-US" sz="2400" dirty="0" smtClean="0"/>
              <a:t>Computers cannot read a picture</a:t>
            </a:r>
          </a:p>
          <a:p>
            <a:pPr lvl="2"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dirty="0" smtClean="0"/>
              <a:t>Most online books are not accessible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File Formats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Choices are generally</a:t>
            </a:r>
          </a:p>
          <a:p>
            <a:pPr lvl="1" eaLnBrk="1" hangingPunct="1">
              <a:defRPr/>
            </a:pPr>
            <a:r>
              <a:rPr lang="en-US" sz="2400" dirty="0" smtClean="0"/>
              <a:t>Word</a:t>
            </a:r>
          </a:p>
          <a:p>
            <a:pPr lvl="1" eaLnBrk="1" hangingPunct="1">
              <a:defRPr/>
            </a:pPr>
            <a:r>
              <a:rPr lang="en-US" sz="2400" dirty="0" smtClean="0"/>
              <a:t>PDF</a:t>
            </a:r>
          </a:p>
          <a:p>
            <a:pPr lvl="1" eaLnBrk="1" hangingPunct="1">
              <a:defRPr/>
            </a:pPr>
            <a:r>
              <a:rPr lang="en-US" sz="2400" dirty="0" smtClean="0"/>
              <a:t>ASCII</a:t>
            </a:r>
          </a:p>
          <a:p>
            <a:pPr lvl="1" eaLnBrk="1" hangingPunct="1">
              <a:defRPr/>
            </a:pPr>
            <a:r>
              <a:rPr lang="en-US" sz="2400" dirty="0" smtClean="0"/>
              <a:t>Layout program file (Quark, PageMaker)</a:t>
            </a:r>
          </a:p>
          <a:p>
            <a:pPr lvl="1" eaLnBrk="1" hangingPunct="1">
              <a:defRPr/>
            </a:pPr>
            <a:r>
              <a:rPr lang="en-US" sz="2400" dirty="0" smtClean="0"/>
              <a:t>Occasionally 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Receiving Files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defRPr/>
            </a:pPr>
            <a:r>
              <a:rPr lang="en-US" sz="3200" dirty="0" smtClean="0"/>
              <a:t>Books are big.</a:t>
            </a:r>
          </a:p>
          <a:p>
            <a:pPr marL="457200" indent="-457200" eaLnBrk="1" hangingPunct="1">
              <a:defRPr/>
            </a:pPr>
            <a:r>
              <a:rPr lang="en-US" dirty="0" smtClean="0"/>
              <a:t>	Talk to IT about allowing you more mailbox space.</a:t>
            </a:r>
          </a:p>
          <a:p>
            <a:pPr marL="457200" indent="-457200" eaLnBrk="1" hangingPunct="1">
              <a:defRPr/>
            </a:pPr>
            <a:r>
              <a:rPr lang="en-US" dirty="0" smtClean="0"/>
              <a:t>	If IT blocks zipped files, set up a private e-mail account (GMail, Yahoo, etc.) for alt media.</a:t>
            </a:r>
          </a:p>
          <a:p>
            <a:pPr marL="457200" indent="-457200" eaLnBrk="1" hangingPunct="1">
              <a:defRPr/>
            </a:pPr>
            <a:r>
              <a:rPr lang="en-US" dirty="0" smtClean="0"/>
              <a:t>	There’s always snail mail…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User Files vs. Source Files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What you get from publishers are Source Files</a:t>
            </a:r>
          </a:p>
          <a:p>
            <a:pPr lvl="1" eaLnBrk="1" hangingPunct="1">
              <a:defRPr/>
            </a:pPr>
            <a:r>
              <a:rPr lang="en-US" sz="2400" dirty="0" smtClean="0"/>
              <a:t>They are not typically user-ready</a:t>
            </a:r>
          </a:p>
          <a:p>
            <a:pPr lvl="1" eaLnBrk="1" hangingPunct="1">
              <a:defRPr/>
            </a:pPr>
            <a:r>
              <a:rPr lang="en-US" sz="2400" dirty="0" smtClean="0"/>
              <a:t>The files can sometimes save you time—but not always</a:t>
            </a:r>
          </a:p>
          <a:p>
            <a:pPr lvl="1" eaLnBrk="1" hangingPunct="1">
              <a:defRPr/>
            </a:pPr>
            <a:r>
              <a:rPr lang="en-US" sz="2400" dirty="0" smtClean="0"/>
              <a:t>They will require clean-up and processing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800" dirty="0" smtClean="0"/>
              <a:t>Don’t assume that getting files from publishers will solve all your AIM needs!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to Expect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Various formats</a:t>
            </a:r>
          </a:p>
          <a:p>
            <a:pPr eaLnBrk="1" hangingPunct="1">
              <a:defRPr/>
            </a:pPr>
            <a:r>
              <a:rPr lang="en-US" dirty="0" smtClean="0"/>
              <a:t>Unexpected file organization</a:t>
            </a:r>
          </a:p>
          <a:p>
            <a:pPr eaLnBrk="1" hangingPunct="1">
              <a:defRPr/>
            </a:pPr>
            <a:r>
              <a:rPr lang="en-US" dirty="0" smtClean="0"/>
              <a:t>Incomplete/wrong files</a:t>
            </a:r>
          </a:p>
          <a:p>
            <a:pPr eaLnBrk="1" hangingPunct="1">
              <a:defRPr/>
            </a:pPr>
            <a:r>
              <a:rPr lang="en-US" dirty="0" smtClean="0"/>
              <a:t>Teacher</a:t>
            </a:r>
            <a:r>
              <a:rPr lang="en-US" dirty="0" smtClean="0">
                <a:latin typeface="APHont"/>
              </a:rPr>
              <a:t>’</a:t>
            </a:r>
            <a:r>
              <a:rPr lang="en-US" dirty="0" smtClean="0"/>
              <a:t>s editions</a:t>
            </a:r>
          </a:p>
          <a:p>
            <a:pPr eaLnBrk="1" hangingPunct="1">
              <a:defRPr/>
            </a:pPr>
            <a:r>
              <a:rPr lang="en-US" dirty="0" smtClean="0"/>
              <a:t>Entire book in one huge computer-killing PDF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Particularly Problematic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Word and ASCII files are “extractions”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Programs automatically pull out the text, leaving graphics out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No page numbers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Figure captions in the middle of the text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Strange characters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Boxes, random letters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Headings run in with previous paragraph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Headings and graphics may be at chapter end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Some spaces between words lost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Extracted files are not edited by the publishers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Publishers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257800"/>
          </a:xfrm>
        </p:spPr>
        <p:txBody>
          <a:bodyPr/>
          <a:lstStyle/>
          <a:p>
            <a:r>
              <a:rPr lang="en-US" dirty="0" smtClean="0"/>
              <a:t>Publisher Lookup</a:t>
            </a:r>
          </a:p>
          <a:p>
            <a:r>
              <a:rPr lang="en-US" sz="2400" dirty="0" smtClean="0"/>
              <a:t>	publisherlookup.org</a:t>
            </a:r>
            <a:endParaRPr lang="en-US" dirty="0" smtClean="0"/>
          </a:p>
          <a:p>
            <a:r>
              <a:rPr lang="en-US" dirty="0" smtClean="0"/>
              <a:t>Access Text Network</a:t>
            </a:r>
          </a:p>
          <a:p>
            <a:r>
              <a:rPr lang="en-US" sz="2400" dirty="0" smtClean="0"/>
              <a:t>	www.accesstext.org</a:t>
            </a:r>
          </a:p>
          <a:p>
            <a:r>
              <a:rPr lang="en-US" sz="2800" dirty="0" smtClean="0"/>
              <a:t>Secondary Distribution</a:t>
            </a:r>
          </a:p>
          <a:p>
            <a:r>
              <a:rPr lang="en-US" sz="2400" dirty="0" smtClean="0"/>
              <a:t>		VitalSource</a:t>
            </a:r>
          </a:p>
          <a:p>
            <a:r>
              <a:rPr lang="en-US" sz="2400" dirty="0" smtClean="0"/>
              <a:t>		vitalsource.com/Pages/home.aspx</a:t>
            </a:r>
          </a:p>
          <a:p>
            <a:r>
              <a:rPr lang="en-US" sz="2400" dirty="0" smtClean="0"/>
              <a:t>	</a:t>
            </a:r>
            <a:endParaRPr lang="en-US" sz="2800" dirty="0" smtClean="0"/>
          </a:p>
          <a:p>
            <a:r>
              <a:rPr lang="en-US" sz="2800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Publishers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r>
              <a:rPr lang="en-US" dirty="0" smtClean="0"/>
              <a:t>Custom Editions</a:t>
            </a:r>
          </a:p>
          <a:p>
            <a:r>
              <a:rPr lang="en-US" dirty="0" smtClean="0"/>
              <a:t>Proprietary Digital Formats</a:t>
            </a:r>
          </a:p>
          <a:p>
            <a:r>
              <a:rPr lang="en-US" dirty="0" smtClean="0"/>
              <a:t>	</a:t>
            </a:r>
            <a:r>
              <a:rPr lang="en-US" sz="2400" dirty="0" smtClean="0"/>
              <a:t>Adobe Digital Editions</a:t>
            </a:r>
          </a:p>
          <a:p>
            <a:r>
              <a:rPr lang="en-US" sz="2400" dirty="0" smtClean="0"/>
              <a:t>	McGraw/Hill Connect</a:t>
            </a:r>
          </a:p>
          <a:p>
            <a:r>
              <a:rPr lang="en-US" sz="2400" dirty="0" smtClean="0"/>
              <a:t>	Pearson MyLab</a:t>
            </a:r>
          </a:p>
          <a:p>
            <a:r>
              <a:rPr lang="en-US" sz="2400" dirty="0" smtClean="0"/>
              <a:t>	Cengage Brain</a:t>
            </a:r>
            <a:endParaRPr lang="en-US" dirty="0" smtClean="0"/>
          </a:p>
          <a:p>
            <a:r>
              <a:rPr lang="en-US" dirty="0" smtClean="0"/>
              <a:t>ATN Accessible Textbook Finder</a:t>
            </a:r>
          </a:p>
          <a:p>
            <a:r>
              <a:rPr lang="en-US" sz="2400" dirty="0" smtClean="0"/>
              <a:t>	www.accesstext.org/atf.php</a:t>
            </a:r>
            <a:endParaRPr lang="en-US" dirty="0" smtClean="0"/>
          </a:p>
          <a:p>
            <a:r>
              <a:rPr lang="en-US" dirty="0" smtClean="0"/>
              <a:t>Bookshare University Partners Program</a:t>
            </a:r>
          </a:p>
          <a:p>
            <a:r>
              <a:rPr lang="en-US" sz="1600" dirty="0" smtClean="0"/>
              <a:t>	</a:t>
            </a:r>
            <a:r>
              <a:rPr lang="en-US" sz="2000" dirty="0" smtClean="0"/>
              <a:t>www.bookshare.org/_/community/postsecondary/home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Request Process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You will need</a:t>
            </a:r>
          </a:p>
          <a:p>
            <a:pPr lvl="1" eaLnBrk="1" hangingPunct="1">
              <a:defRPr/>
            </a:pPr>
            <a:r>
              <a:rPr lang="en-US" sz="2400" dirty="0" smtClean="0"/>
              <a:t>Publisher</a:t>
            </a:r>
          </a:p>
          <a:p>
            <a:pPr lvl="1" eaLnBrk="1" hangingPunct="1">
              <a:defRPr/>
            </a:pPr>
            <a:r>
              <a:rPr lang="en-US" sz="2400" dirty="0" smtClean="0"/>
              <a:t>Title</a:t>
            </a:r>
          </a:p>
          <a:p>
            <a:pPr lvl="1" eaLnBrk="1" hangingPunct="1">
              <a:defRPr/>
            </a:pPr>
            <a:r>
              <a:rPr lang="en-US" sz="2400" dirty="0" smtClean="0"/>
              <a:t>Author(s)</a:t>
            </a:r>
          </a:p>
          <a:p>
            <a:pPr lvl="1" eaLnBrk="1" hangingPunct="1">
              <a:defRPr/>
            </a:pPr>
            <a:r>
              <a:rPr lang="en-US" sz="2400" dirty="0" smtClean="0"/>
              <a:t>Version/Edition</a:t>
            </a:r>
          </a:p>
          <a:p>
            <a:pPr lvl="1" eaLnBrk="1" hangingPunct="1">
              <a:defRPr/>
            </a:pPr>
            <a:r>
              <a:rPr lang="en-US" sz="2400" dirty="0" smtClean="0"/>
              <a:t>Copyright date</a:t>
            </a:r>
          </a:p>
          <a:p>
            <a:pPr lvl="1" eaLnBrk="1" hangingPunct="1">
              <a:defRPr/>
            </a:pPr>
            <a:r>
              <a:rPr lang="en-US" sz="2400" dirty="0" smtClean="0"/>
              <a:t>ISBN</a:t>
            </a:r>
          </a:p>
          <a:p>
            <a:pPr eaLnBrk="1" hangingPunct="1">
              <a:defRPr/>
            </a:pPr>
            <a:r>
              <a:rPr lang="en-US" sz="2800" dirty="0" smtClean="0"/>
              <a:t>Some publishers also ask for cost of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Note on ISBN Numbers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ISBN numbers are product codes, *not* book IDs</a:t>
            </a:r>
          </a:p>
          <a:p>
            <a:pPr eaLnBrk="1" hangingPunct="1">
              <a:defRPr/>
            </a:pPr>
            <a:r>
              <a:rPr lang="en-US" dirty="0" smtClean="0"/>
              <a:t>A book (same content) will have different ISBN numbers</a:t>
            </a:r>
          </a:p>
          <a:p>
            <a:pPr lvl="2" eaLnBrk="1" hangingPunct="1">
              <a:defRPr/>
            </a:pPr>
            <a:r>
              <a:rPr lang="en-US" sz="2400" dirty="0" smtClean="0"/>
              <a:t>In paper vs. hard cover</a:t>
            </a:r>
          </a:p>
          <a:p>
            <a:pPr lvl="2" eaLnBrk="1" hangingPunct="1">
              <a:defRPr/>
            </a:pPr>
            <a:r>
              <a:rPr lang="en-US" sz="2400" dirty="0" smtClean="0"/>
              <a:t>Bundled vs. alone</a:t>
            </a:r>
          </a:p>
          <a:p>
            <a:pPr lvl="2" eaLnBrk="1" hangingPunct="1">
              <a:defRPr/>
            </a:pPr>
            <a:r>
              <a:rPr lang="en-US" sz="2400" dirty="0" smtClean="0"/>
              <a:t>When sold with online tools vs. without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Considerations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5334000"/>
          </a:xfrm>
        </p:spPr>
        <p:txBody>
          <a:bodyPr/>
          <a:lstStyle/>
          <a:p>
            <a:r>
              <a:rPr lang="en-US" sz="2800" dirty="0" smtClean="0"/>
              <a:t>Academic Freedom</a:t>
            </a:r>
          </a:p>
          <a:p>
            <a:pPr lvl="1"/>
            <a:r>
              <a:rPr lang="en-US" sz="2400" dirty="0" smtClean="0"/>
              <a:t>	"The law is not about the content, it is about the container the content is in"</a:t>
            </a:r>
          </a:p>
          <a:p>
            <a:r>
              <a:rPr lang="en-US" sz="2800" dirty="0" smtClean="0"/>
              <a:t>"Unreasonableness“</a:t>
            </a:r>
          </a:p>
          <a:p>
            <a:r>
              <a:rPr lang="en-US" sz="2800" dirty="0" smtClean="0"/>
              <a:t>		</a:t>
            </a:r>
            <a:r>
              <a:rPr lang="en-US" sz="2400" dirty="0" smtClean="0"/>
              <a:t>Technical Feasibility</a:t>
            </a:r>
          </a:p>
          <a:p>
            <a:r>
              <a:rPr lang="en-US" sz="2400" dirty="0" smtClean="0"/>
              <a:t>		Administrative Burden</a:t>
            </a:r>
          </a:p>
          <a:p>
            <a:r>
              <a:rPr lang="en-US" sz="2400" dirty="0" smtClean="0"/>
              <a:t>		Pedagogical Integrity</a:t>
            </a:r>
          </a:p>
          <a:p>
            <a:r>
              <a:rPr lang="en-US" sz="2400" dirty="0" smtClean="0"/>
              <a:t>		Financial Burden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Undue Burden</a:t>
            </a:r>
          </a:p>
          <a:p>
            <a:pPr lvl="1"/>
            <a:r>
              <a:rPr lang="en-US" sz="2400" dirty="0" smtClean="0"/>
              <a:t>"undue burden" does not mean *no* burden</a:t>
            </a:r>
          </a:p>
          <a:p>
            <a:r>
              <a:rPr lang="en-US" sz="2800" dirty="0" smtClean="0"/>
              <a:t>Responsibilities are Shared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One More ISBN Note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ISBN numbers have moved from 10 to 13 digits</a:t>
            </a:r>
          </a:p>
          <a:p>
            <a:pPr eaLnBrk="1" hangingPunct="1">
              <a:defRPr/>
            </a:pPr>
            <a:r>
              <a:rPr lang="en-US" dirty="0" smtClean="0"/>
              <a:t>This will affect database fields</a:t>
            </a:r>
          </a:p>
          <a:p>
            <a:pPr eaLnBrk="1" hangingPunct="1">
              <a:defRPr/>
            </a:pPr>
            <a:r>
              <a:rPr lang="en-US" dirty="0" smtClean="0"/>
              <a:t>Here is a conversion site:</a:t>
            </a:r>
          </a:p>
          <a:p>
            <a:pPr lvl="2" eaLnBrk="1" hangingPunct="1">
              <a:defRPr/>
            </a:pPr>
            <a:r>
              <a:rPr lang="en-US" sz="2400" dirty="0" smtClean="0"/>
              <a:t>www.isbn.org/converterpub.asp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Minimal Cleanup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Make sure the file format is readable.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Check the files!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Make sure the chapters are clearly labeled and in folders if each chapter is not a separate document.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Put front matter and back matter in separate folders.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Add page numbers if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Finishing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PHont" pitchFamily="2" charset="0"/>
              </a:rPr>
              <a:t>Archive all formats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PHont" pitchFamily="2" charset="0"/>
              </a:rPr>
              <a:t>Word, PDF, MP3</a:t>
            </a:r>
          </a:p>
          <a:p>
            <a:pPr eaLnBrk="1" hangingPunct="1">
              <a:defRPr/>
            </a:pPr>
            <a:r>
              <a:rPr lang="en-US" dirty="0" smtClean="0">
                <a:latin typeface="APHont" pitchFamily="2" charset="0"/>
              </a:rPr>
              <a:t>Create media, upload files for students</a:t>
            </a:r>
          </a:p>
          <a:p>
            <a:pPr eaLnBrk="1" hangingPunct="1">
              <a:defRPr/>
            </a:pPr>
            <a:r>
              <a:rPr lang="en-US" dirty="0" smtClean="0">
                <a:latin typeface="APHont" pitchFamily="2" charset="0"/>
              </a:rPr>
              <a:t>Include legal notice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PHont" pitchFamily="2" charset="0"/>
              </a:rPr>
              <a:t>On CD label and as e-text on CD?DVD</a:t>
            </a:r>
            <a:endParaRPr lang="en-US" dirty="0" smtClean="0">
              <a:latin typeface="APHont" pitchFamily="2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9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Options for Acquiring E-Text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Resources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Learning Ally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www.learningally.org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Membership fee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Bookshare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www.bookshare.org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Now free for students and colleges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Project Gutenberg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www.gutenberg.org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Learning Ally</a:t>
            </a:r>
            <a:endParaRPr lang="en-US" baseline="30000" dirty="0" smtClean="0">
              <a:cs typeface="Arial" charset="0"/>
            </a:endParaRP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Copy-protected DAISY books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DAISY playback devices must have “key” built in to play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Purchase DAISY hardware and software players at cost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Third-party devices must be authorized to play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Players can play all DAISY books (and MP3 files)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Bookshare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Full text of the publication (not pre-recorded audio)</a:t>
            </a:r>
          </a:p>
          <a:p>
            <a:pPr eaLnBrk="1" hangingPunct="1">
              <a:defRPr/>
            </a:pPr>
            <a:r>
              <a:rPr lang="en-US" sz="2800" dirty="0" smtClean="0"/>
              <a:t>Can be read with the adaptive technology of the reader's choice</a:t>
            </a:r>
          </a:p>
          <a:p>
            <a:pPr eaLnBrk="1" hangingPunct="1">
              <a:defRPr/>
            </a:pPr>
            <a:r>
              <a:rPr lang="en-US" sz="2800" dirty="0" smtClean="0"/>
              <a:t>Membership includes “tied” Reader software</a:t>
            </a:r>
          </a:p>
          <a:p>
            <a:pPr eaLnBrk="1" hangingPunct="1">
              <a:defRPr/>
            </a:pPr>
            <a:r>
              <a:rPr lang="en-US" sz="2800" dirty="0" smtClean="0"/>
              <a:t>Contracted digital Braille also available</a:t>
            </a:r>
          </a:p>
          <a:p>
            <a:pPr eaLnBrk="1" hangingPunct="1">
              <a:defRPr/>
            </a:pPr>
            <a:r>
              <a:rPr lang="en-US" sz="2800" dirty="0" smtClean="0"/>
              <a:t>	Quality of BRF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Project Gutenberg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Over 20,000 free books</a:t>
            </a:r>
          </a:p>
          <a:p>
            <a:pPr eaLnBrk="1" hangingPunct="1">
              <a:defRPr/>
            </a:pPr>
            <a:r>
              <a:rPr lang="en-US" dirty="0" smtClean="0"/>
              <a:t>	In Word, HTML, and PDF</a:t>
            </a:r>
          </a:p>
          <a:p>
            <a:pPr eaLnBrk="1" hangingPunct="1">
              <a:defRPr/>
            </a:pPr>
            <a:r>
              <a:rPr lang="en-US" dirty="0" smtClean="0"/>
              <a:t>	Public domain works</a:t>
            </a:r>
          </a:p>
          <a:p>
            <a:pPr eaLnBrk="1" hangingPunct="1">
              <a:defRPr/>
            </a:pPr>
            <a:r>
              <a:rPr lang="en-US" sz="2400" dirty="0" smtClean="0"/>
              <a:t>	Good source for classics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Mainstream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Audio books available for minimal fees</a:t>
            </a:r>
          </a:p>
          <a:p>
            <a:pPr lvl="1" eaLnBrk="1" hangingPunct="1">
              <a:defRPr/>
            </a:pPr>
            <a:r>
              <a:rPr lang="en-US" sz="2400" dirty="0" smtClean="0"/>
              <a:t>Amazon.com</a:t>
            </a:r>
          </a:p>
          <a:p>
            <a:pPr lvl="1" eaLnBrk="1" hangingPunct="1">
              <a:defRPr/>
            </a:pPr>
            <a:r>
              <a:rPr lang="en-US" sz="2400" dirty="0" smtClean="0"/>
              <a:t>audible.com</a:t>
            </a:r>
          </a:p>
          <a:p>
            <a:pPr lvl="1" eaLnBrk="1" hangingPunct="1">
              <a:defRPr/>
            </a:pPr>
            <a:r>
              <a:rPr lang="en-US" sz="2400" dirty="0" smtClean="0"/>
              <a:t>Simplyaudiobooks.com</a:t>
            </a:r>
          </a:p>
          <a:p>
            <a:pPr lvl="1" eaLnBrk="1" hangingPunct="1">
              <a:defRPr/>
            </a:pPr>
            <a:r>
              <a:rPr lang="en-US" sz="2400" dirty="0" smtClean="0"/>
              <a:t>Audiobooks.com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Creating E-text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Original documents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Many documents are created in a word processor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Scanned documents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Scan a document, create a TIFF, use an OCR program, open the document in a word processor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Created from other electronic source files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5257800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en-US" sz="3400" dirty="0" smtClean="0"/>
              <a:t>	</a:t>
            </a:r>
            <a:r>
              <a:rPr lang="en-US" sz="7400" dirty="0" smtClean="0"/>
              <a:t>“Accessible” software claims</a:t>
            </a:r>
            <a:endParaRPr lang="en-US" sz="6200" dirty="0" smtClean="0"/>
          </a:p>
          <a:p>
            <a:pPr>
              <a:defRPr/>
            </a:pPr>
            <a:r>
              <a:rPr lang="en-US" sz="6200" dirty="0" smtClean="0"/>
              <a:t>	</a:t>
            </a:r>
          </a:p>
          <a:p>
            <a:pPr>
              <a:defRPr/>
            </a:pPr>
            <a:r>
              <a:rPr lang="en-US" sz="6200" dirty="0" smtClean="0"/>
              <a:t>	</a:t>
            </a:r>
            <a:r>
              <a:rPr lang="en-US" sz="7400" dirty="0" smtClean="0"/>
              <a:t>Google Apps Complaint</a:t>
            </a:r>
            <a:endParaRPr lang="en-US" sz="6200" dirty="0" smtClean="0"/>
          </a:p>
          <a:p>
            <a:r>
              <a:rPr lang="en-US" sz="6200" dirty="0" smtClean="0"/>
              <a:t>	</a:t>
            </a:r>
          </a:p>
          <a:p>
            <a:r>
              <a:rPr lang="en-US" sz="6200" dirty="0" smtClean="0"/>
              <a:t>	</a:t>
            </a:r>
            <a:r>
              <a:rPr lang="en-US" sz="7400" dirty="0" smtClean="0"/>
              <a:t>Penn State Settlement</a:t>
            </a:r>
            <a:r>
              <a:rPr lang="en-US" sz="6200" dirty="0" smtClean="0"/>
              <a:t>	</a:t>
            </a:r>
          </a:p>
          <a:p>
            <a:r>
              <a:rPr lang="en-US" sz="6200" dirty="0" smtClean="0"/>
              <a:t>	</a:t>
            </a:r>
          </a:p>
          <a:p>
            <a:r>
              <a:rPr lang="en-US" sz="6200" dirty="0" smtClean="0"/>
              <a:t>	Re-Ratification of the DMCA</a:t>
            </a:r>
          </a:p>
          <a:p>
            <a:r>
              <a:rPr lang="en-US" sz="6200" dirty="0" smtClean="0"/>
              <a:t>	</a:t>
            </a:r>
          </a:p>
          <a:p>
            <a:r>
              <a:rPr lang="en-US" sz="6200" dirty="0" smtClean="0"/>
              <a:t>	AIM Commission Report</a:t>
            </a:r>
          </a:p>
          <a:p>
            <a:r>
              <a:rPr lang="en-US" sz="6200" dirty="0" smtClean="0"/>
              <a:t>	</a:t>
            </a:r>
          </a:p>
          <a:p>
            <a:r>
              <a:rPr lang="en-US" sz="6200" dirty="0" smtClean="0"/>
              <a:t>	NFB AIM Legislation</a:t>
            </a:r>
          </a:p>
          <a:p>
            <a:endParaRPr lang="en-US" sz="3300" dirty="0" smtClean="0"/>
          </a:p>
          <a:p>
            <a:pPr>
              <a:defRPr/>
            </a:pPr>
            <a:r>
              <a:rPr lang="en-US" sz="1600" dirty="0" smtClean="0"/>
              <a:t>	</a:t>
            </a:r>
            <a:endParaRPr lang="en-US" sz="1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	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Models</a:t>
            </a:r>
          </a:p>
          <a:p>
            <a:r>
              <a:rPr lang="en-US" dirty="0" smtClean="0"/>
              <a:t>	</a:t>
            </a:r>
            <a:r>
              <a:rPr lang="en-US" sz="2400" dirty="0" smtClean="0"/>
              <a:t>CUA</a:t>
            </a:r>
          </a:p>
          <a:p>
            <a:r>
              <a:rPr lang="en-US" sz="2400" dirty="0" smtClean="0"/>
              <a:t>	George Mason</a:t>
            </a:r>
          </a:p>
          <a:p>
            <a:r>
              <a:rPr lang="en-US" sz="2400" dirty="0" smtClean="0"/>
              <a:t>	</a:t>
            </a:r>
          </a:p>
          <a:p>
            <a:r>
              <a:rPr lang="en-US" dirty="0" smtClean="0"/>
              <a:t>Outsourcing</a:t>
            </a:r>
          </a:p>
          <a:p>
            <a:r>
              <a:rPr lang="en-US" dirty="0" smtClean="0"/>
              <a:t>	</a:t>
            </a:r>
            <a:r>
              <a:rPr lang="en-US" sz="2400" dirty="0" smtClean="0"/>
              <a:t>Central Access</a:t>
            </a:r>
          </a:p>
          <a:p>
            <a:r>
              <a:rPr lang="en-US" sz="2400" dirty="0" smtClean="0"/>
              <a:t>		www.cwu.edu/central-access</a:t>
            </a:r>
          </a:p>
          <a:p>
            <a:r>
              <a:rPr lang="en-US" sz="2400" dirty="0" smtClean="0"/>
              <a:t>	AMAC</a:t>
            </a:r>
          </a:p>
          <a:p>
            <a:r>
              <a:rPr lang="en-US" sz="2400" dirty="0" smtClean="0"/>
              <a:t>		www.amacusg.org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OhioLink</a:t>
            </a:r>
          </a:p>
          <a:p>
            <a:r>
              <a:rPr lang="en-US" sz="2400" dirty="0" smtClean="0"/>
              <a:t>	ebooks.ohiolink.edu/ebc-home/</a:t>
            </a:r>
          </a:p>
          <a:p>
            <a:r>
              <a:rPr lang="en-US" dirty="0" smtClean="0"/>
              <a:t>CSU-ATI</a:t>
            </a:r>
          </a:p>
          <a:p>
            <a:r>
              <a:rPr lang="en-US" sz="2400" dirty="0" smtClean="0"/>
              <a:t>	www.calstate.edu/accessibility/resources</a:t>
            </a:r>
          </a:p>
          <a:p>
            <a:endParaRPr lang="en-US" sz="2400" dirty="0" smtClean="0"/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HTML5+ARIA</a:t>
            </a:r>
          </a:p>
          <a:p>
            <a:r>
              <a:rPr lang="en-US" dirty="0" smtClean="0"/>
              <a:t>	</a:t>
            </a:r>
            <a:r>
              <a:rPr lang="en-US" sz="2400" dirty="0" smtClean="0"/>
              <a:t>etext.illinois.edu/myBooks/</a:t>
            </a:r>
          </a:p>
          <a:p>
            <a:endParaRPr lang="en-US" sz="2400" dirty="0" smtClean="0"/>
          </a:p>
          <a:p>
            <a:r>
              <a:rPr lang="en-US" dirty="0" smtClean="0"/>
              <a:t>DAISY + MathML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ePub3</a:t>
            </a:r>
          </a:p>
          <a:p>
            <a:r>
              <a:rPr lang="en-US" sz="2400" dirty="0" smtClean="0"/>
              <a:t>	cnx.org/help/viewing/downloads#epub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Contact Info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Ron Stewart</a:t>
            </a:r>
          </a:p>
          <a:p>
            <a:pPr lvl="1" eaLnBrk="1" hangingPunct="1">
              <a:defRPr/>
            </a:pPr>
            <a:r>
              <a:rPr lang="en-US" dirty="0" smtClean="0"/>
              <a:t>ron@altformatsolutions.com</a:t>
            </a:r>
          </a:p>
          <a:p>
            <a:pPr lvl="1" eaLnBrk="1" hangingPunct="1">
              <a:defRPr/>
            </a:pPr>
            <a:r>
              <a:rPr lang="en-US" dirty="0" smtClean="0"/>
              <a:t>www.altformatsolutions.com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Unresolved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Guild Litigation</a:t>
            </a:r>
          </a:p>
          <a:p>
            <a:r>
              <a:rPr lang="en-US" sz="2000" dirty="0" smtClean="0"/>
              <a:t>	www.hathitrust.org/authors_guild_lawsuit_information</a:t>
            </a:r>
          </a:p>
          <a:p>
            <a:endParaRPr lang="en-US" sz="1000" dirty="0" smtClean="0"/>
          </a:p>
          <a:p>
            <a:r>
              <a:rPr lang="en-US" sz="2800" dirty="0" smtClean="0"/>
              <a:t>E-Reader Accessibility Exemption Request</a:t>
            </a:r>
          </a:p>
          <a:p>
            <a:r>
              <a:rPr lang="en-US" sz="2000" dirty="0" smtClean="0"/>
              <a:t>	www.disabilityscoop.com/2013/08/14/sony-amazon-accessibility/18514/Website Accessibility </a:t>
            </a:r>
          </a:p>
          <a:p>
            <a:endParaRPr lang="en-US" sz="1000" dirty="0" smtClean="0"/>
          </a:p>
          <a:p>
            <a:r>
              <a:rPr lang="en-US" sz="2800" dirty="0" smtClean="0"/>
              <a:t>DOJ</a:t>
            </a:r>
            <a:r>
              <a:rPr lang="en-US" sz="2400" dirty="0" smtClean="0"/>
              <a:t> Web Accessibility Regulations</a:t>
            </a:r>
          </a:p>
          <a:p>
            <a:r>
              <a:rPr lang="en-US" sz="2000" dirty="0" smtClean="0"/>
              <a:t>	lflegal.com/2011/07/web-delay/</a:t>
            </a:r>
          </a:p>
          <a:p>
            <a:endParaRPr lang="en-US" sz="1000" dirty="0" smtClean="0"/>
          </a:p>
          <a:p>
            <a:r>
              <a:rPr lang="en-US" sz="2800" dirty="0" smtClean="0"/>
              <a:t>Section 508 refresh</a:t>
            </a:r>
          </a:p>
          <a:p>
            <a:r>
              <a:rPr lang="en-US" sz="2000" dirty="0" smtClean="0"/>
              <a:t>	www.access-board.gov/guidelines-and-standards/communications-and-it/about-the-ict-refresh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PHont" pitchFamily="2" charset="0"/>
              </a:rPr>
              <a:t>AIM Myths and Concerns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latin typeface="APHont" pitchFamily="2" charset="0"/>
              </a:rPr>
              <a:t>Creation is seen as difficult &amp; time consuming.</a:t>
            </a:r>
          </a:p>
          <a:p>
            <a:pPr>
              <a:lnSpc>
                <a:spcPct val="90000"/>
              </a:lnSpc>
            </a:pPr>
            <a:endParaRPr lang="en-GB" sz="800" dirty="0" smtClean="0">
              <a:latin typeface="APHont" pitchFamily="2" charset="0"/>
            </a:endParaRPr>
          </a:p>
          <a:p>
            <a:pPr>
              <a:lnSpc>
                <a:spcPct val="90000"/>
              </a:lnSpc>
            </a:pPr>
            <a:r>
              <a:rPr lang="en-GB" sz="2400" dirty="0" smtClean="0">
                <a:latin typeface="APHont" pitchFamily="2" charset="0"/>
              </a:rPr>
              <a:t>Important information/materials are not readily converted and are therefore inaccessible (course notes, pdf files, images, etc)</a:t>
            </a:r>
          </a:p>
          <a:p>
            <a:pPr>
              <a:lnSpc>
                <a:spcPct val="90000"/>
              </a:lnSpc>
            </a:pPr>
            <a:endParaRPr lang="en-GB" sz="800" dirty="0" smtClean="0">
              <a:latin typeface="APHont" pitchFamily="2" charset="0"/>
            </a:endParaRPr>
          </a:p>
          <a:p>
            <a:pPr>
              <a:lnSpc>
                <a:spcPct val="90000"/>
              </a:lnSpc>
            </a:pPr>
            <a:r>
              <a:rPr lang="en-GB" sz="2400" dirty="0" smtClean="0">
                <a:latin typeface="APHont" pitchFamily="2" charset="0"/>
              </a:rPr>
              <a:t>Hardware and software currently in the field is not used to its full potential.</a:t>
            </a:r>
          </a:p>
          <a:p>
            <a:pPr>
              <a:lnSpc>
                <a:spcPct val="90000"/>
              </a:lnSpc>
            </a:pPr>
            <a:endParaRPr lang="en-GB" sz="800" dirty="0" smtClean="0">
              <a:latin typeface="APHont" pitchFamily="2" charset="0"/>
            </a:endParaRPr>
          </a:p>
          <a:p>
            <a:pPr>
              <a:lnSpc>
                <a:spcPct val="90000"/>
              </a:lnSpc>
            </a:pPr>
            <a:r>
              <a:rPr lang="en-GB" sz="2400" dirty="0" smtClean="0">
                <a:latin typeface="APHont" pitchFamily="2" charset="0"/>
              </a:rPr>
              <a:t>Technologies are in development.</a:t>
            </a:r>
          </a:p>
          <a:p>
            <a:pPr>
              <a:lnSpc>
                <a:spcPct val="90000"/>
              </a:lnSpc>
            </a:pPr>
            <a:endParaRPr lang="en-GB" sz="800" dirty="0" smtClean="0">
              <a:latin typeface="APHont" pitchFamily="2" charset="0"/>
            </a:endParaRPr>
          </a:p>
          <a:p>
            <a:pPr>
              <a:lnSpc>
                <a:spcPct val="90000"/>
              </a:lnSpc>
            </a:pPr>
            <a:r>
              <a:rPr lang="en-GB" sz="2400" dirty="0" smtClean="0">
                <a:latin typeface="APHont" pitchFamily="2" charset="0"/>
              </a:rPr>
              <a:t>Non “physical” disabilities fall through the legal gap.</a:t>
            </a:r>
          </a:p>
          <a:p>
            <a:pPr>
              <a:lnSpc>
                <a:spcPct val="90000"/>
              </a:lnSpc>
            </a:pPr>
            <a:endParaRPr lang="en-GB" sz="2400" dirty="0" smtClean="0">
              <a:latin typeface="APHo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PHont" pitchFamily="2" charset="0"/>
              </a:rPr>
              <a:t>This Leads to-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PHont" pitchFamily="2" charset="0"/>
              </a:rPr>
              <a:t>Lack of use of effective AIM Provision by Schools, Colleges &amp; Universities.</a:t>
            </a:r>
          </a:p>
          <a:p>
            <a:endParaRPr lang="en-GB" sz="800" dirty="0" smtClean="0">
              <a:latin typeface="APHont" pitchFamily="2" charset="0"/>
            </a:endParaRPr>
          </a:p>
          <a:p>
            <a:r>
              <a:rPr lang="en-GB" sz="2400" dirty="0" smtClean="0">
                <a:latin typeface="APHont" pitchFamily="2" charset="0"/>
              </a:rPr>
              <a:t>DSS &amp; SPED offices not able to offer a standard model or service.</a:t>
            </a:r>
          </a:p>
          <a:p>
            <a:endParaRPr lang="en-GB" sz="800" dirty="0" smtClean="0">
              <a:latin typeface="APHont" pitchFamily="2" charset="0"/>
            </a:endParaRPr>
          </a:p>
          <a:p>
            <a:r>
              <a:rPr lang="en-GB" sz="2400" dirty="0" smtClean="0">
                <a:latin typeface="APHont" pitchFamily="2" charset="0"/>
              </a:rPr>
              <a:t>Reliance on varying types of content delivery </a:t>
            </a:r>
          </a:p>
          <a:p>
            <a:endParaRPr lang="en-GB" sz="800" dirty="0" smtClean="0">
              <a:latin typeface="APHont" pitchFamily="2" charset="0"/>
            </a:endParaRPr>
          </a:p>
          <a:p>
            <a:r>
              <a:rPr lang="en-GB" sz="2400" dirty="0" smtClean="0">
                <a:latin typeface="APHont" pitchFamily="2" charset="0"/>
              </a:rPr>
              <a:t>Lack of interest from Publishers due to perceived lack of demand</a:t>
            </a:r>
          </a:p>
          <a:p>
            <a:endParaRPr lang="en-GB" sz="800" dirty="0" smtClean="0">
              <a:latin typeface="APHont" pitchFamily="2" charset="0"/>
            </a:endParaRPr>
          </a:p>
          <a:p>
            <a:r>
              <a:rPr lang="en-GB" sz="2400" dirty="0" smtClean="0">
                <a:latin typeface="APHont" pitchFamily="2" charset="0"/>
              </a:rPr>
              <a:t>Frustration and failure for Students</a:t>
            </a:r>
          </a:p>
          <a:p>
            <a:endParaRPr lang="en-GB" sz="800" dirty="0" smtClean="0">
              <a:latin typeface="APHont" pitchFamily="2" charset="0"/>
            </a:endParaRPr>
          </a:p>
          <a:p>
            <a:r>
              <a:rPr lang="en-GB" sz="2400" dirty="0" smtClean="0">
                <a:latin typeface="APHont" pitchFamily="2" charset="0"/>
              </a:rPr>
              <a:t>Lack of life long tools for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Responsibilities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Who Is Responsible for What?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Who Is Responsible?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It is not the publishers responsibility to provide access for students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While publishers may assist us by providing files, the institution is responsible under the law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The student also has inherent responsibilities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Bits">
  <a:themeElements>
    <a:clrScheme name="GreenBit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eenBi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007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0078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reenBit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Bit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Bit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Bit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Bi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Bi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Bi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</TotalTime>
  <Words>1104</Words>
  <Application>Microsoft Office PowerPoint</Application>
  <PresentationFormat>On-screen Show (4:3)</PresentationFormat>
  <Paragraphs>358</Paragraphs>
  <Slides>43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APHont</vt:lpstr>
      <vt:lpstr>Wingdings</vt:lpstr>
      <vt:lpstr>Times New Roman</vt:lpstr>
      <vt:lpstr>Verdana</vt:lpstr>
      <vt:lpstr>GreenBits</vt:lpstr>
      <vt:lpstr>Your Presenters</vt:lpstr>
      <vt:lpstr>Today's Agenda (sort of)</vt:lpstr>
      <vt:lpstr>Legal Considerations</vt:lpstr>
      <vt:lpstr>Legal Issues</vt:lpstr>
      <vt:lpstr>Unresolved Issues</vt:lpstr>
      <vt:lpstr>AIM Myths and Concerns</vt:lpstr>
      <vt:lpstr>This Leads to-</vt:lpstr>
      <vt:lpstr>Responsibilities</vt:lpstr>
      <vt:lpstr>Who Is Responsible?</vt:lpstr>
      <vt:lpstr>Institutional Responsibilities</vt:lpstr>
      <vt:lpstr>Disability Services Responsibilities</vt:lpstr>
      <vt:lpstr>Alt Format Specialist</vt:lpstr>
      <vt:lpstr>Managing Files</vt:lpstr>
      <vt:lpstr>Student Responsibilities</vt:lpstr>
      <vt:lpstr>Student Responsibilities</vt:lpstr>
      <vt:lpstr>What, No Book Fairy?</vt:lpstr>
      <vt:lpstr>Other Issues</vt:lpstr>
      <vt:lpstr>Sourcing Materials</vt:lpstr>
      <vt:lpstr>Sources</vt:lpstr>
      <vt:lpstr>Please Note</vt:lpstr>
      <vt:lpstr>File Formats</vt:lpstr>
      <vt:lpstr>Receiving Files</vt:lpstr>
      <vt:lpstr>User Files vs. Source Files</vt:lpstr>
      <vt:lpstr>What to Expect</vt:lpstr>
      <vt:lpstr>Particularly Problematic</vt:lpstr>
      <vt:lpstr>Working with Publishers</vt:lpstr>
      <vt:lpstr>Working with Publishers Content</vt:lpstr>
      <vt:lpstr>Request Process</vt:lpstr>
      <vt:lpstr>A Note on ISBN Numbers</vt:lpstr>
      <vt:lpstr>One More ISBN Note</vt:lpstr>
      <vt:lpstr>Minimal Cleanup</vt:lpstr>
      <vt:lpstr>Finishing</vt:lpstr>
      <vt:lpstr>Other Options for Acquiring E-Text</vt:lpstr>
      <vt:lpstr>Other Resources</vt:lpstr>
      <vt:lpstr>Learning Ally</vt:lpstr>
      <vt:lpstr>Bookshare</vt:lpstr>
      <vt:lpstr>Project Gutenberg</vt:lpstr>
      <vt:lpstr>Mainstream</vt:lpstr>
      <vt:lpstr>Creating E-text</vt:lpstr>
      <vt:lpstr>AIM Production</vt:lpstr>
      <vt:lpstr>Collaborative Models</vt:lpstr>
      <vt:lpstr>The Future</vt:lpstr>
      <vt:lpstr>Contact Info</vt:lpstr>
    </vt:vector>
  </TitlesOfParts>
  <Company>RS Computer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Access In Higher</dc:title>
  <dc:creator>Ron Stewart</dc:creator>
  <cp:lastModifiedBy>Ron Stewart</cp:lastModifiedBy>
  <cp:revision>71</cp:revision>
  <cp:lastPrinted>1999-05-19T19:03:47Z</cp:lastPrinted>
  <dcterms:created xsi:type="dcterms:W3CDTF">1997-11-01T15:35:26Z</dcterms:created>
  <dcterms:modified xsi:type="dcterms:W3CDTF">2015-11-16T17:02:27Z</dcterms:modified>
</cp:coreProperties>
</file>