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1"/>
  </p:notesMasterIdLst>
  <p:sldIdLst>
    <p:sldId id="294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312" r:id="rId16"/>
    <p:sldId id="272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CC9900"/>
    <a:srgbClr val="EC7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51717" autoAdjust="0"/>
  </p:normalViewPr>
  <p:slideViewPr>
    <p:cSldViewPr snapToGrid="0">
      <p:cViewPr varScale="1">
        <p:scale>
          <a:sx n="42" d="100"/>
          <a:sy n="42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IT-Related Purchases - 2014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ICT</c:v>
                </c:pt>
                <c:pt idx="2">
                  <c:v>Individual-Use</c:v>
                </c:pt>
                <c:pt idx="3">
                  <c:v>Review for A11y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1621</c:v>
                </c:pt>
                <c:pt idx="1">
                  <c:v>700</c:v>
                </c:pt>
                <c:pt idx="2">
                  <c:v>497</c:v>
                </c:pt>
                <c:pt idx="3">
                  <c:v>203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2989112"/>
        <c:axId val="312989504"/>
      </c:barChart>
      <c:catAx>
        <c:axId val="312989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2989504"/>
        <c:crosses val="autoZero"/>
        <c:auto val="1"/>
        <c:lblAlgn val="ctr"/>
        <c:lblOffset val="100"/>
        <c:noMultiLvlLbl val="0"/>
      </c:catAx>
      <c:valAx>
        <c:axId val="312989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2989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5D2B9-8BA1-4007-9CC7-DC2D9BAEC51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3C9F-81A9-4C03-B094-9806ACCCF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5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snostate.edu/" TargetMode="External"/><Relationship Id="rId13" Type="http://schemas.openxmlformats.org/officeDocument/2006/relationships/hyperlink" Target="http://www.csum.edu/" TargetMode="External"/><Relationship Id="rId18" Type="http://schemas.openxmlformats.org/officeDocument/2006/relationships/hyperlink" Target="http://www.csusb.edu/" TargetMode="External"/><Relationship Id="rId3" Type="http://schemas.openxmlformats.org/officeDocument/2006/relationships/hyperlink" Target="http://www.csub.edu/" TargetMode="External"/><Relationship Id="rId21" Type="http://schemas.openxmlformats.org/officeDocument/2006/relationships/hyperlink" Target="http://www.sjsu.edu/" TargetMode="External"/><Relationship Id="rId7" Type="http://schemas.openxmlformats.org/officeDocument/2006/relationships/hyperlink" Target="http://www.csueastbay.edu/" TargetMode="External"/><Relationship Id="rId12" Type="http://schemas.openxmlformats.org/officeDocument/2006/relationships/hyperlink" Target="http://www.calstatela.edu/" TargetMode="External"/><Relationship Id="rId17" Type="http://schemas.openxmlformats.org/officeDocument/2006/relationships/hyperlink" Target="http://www.csus.edu/" TargetMode="External"/><Relationship Id="rId25" Type="http://schemas.openxmlformats.org/officeDocument/2006/relationships/hyperlink" Target="http://www.csustan.edu/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://www.cpp.edu/" TargetMode="External"/><Relationship Id="rId20" Type="http://schemas.openxmlformats.org/officeDocument/2006/relationships/hyperlink" Target="http://www.sfsu.edu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sudh.edu/" TargetMode="External"/><Relationship Id="rId11" Type="http://schemas.openxmlformats.org/officeDocument/2006/relationships/hyperlink" Target="http://www.csulb.edu/" TargetMode="External"/><Relationship Id="rId24" Type="http://schemas.openxmlformats.org/officeDocument/2006/relationships/hyperlink" Target="http://www.sonoma.edu/" TargetMode="External"/><Relationship Id="rId5" Type="http://schemas.openxmlformats.org/officeDocument/2006/relationships/hyperlink" Target="http://www.csuchico.edu/" TargetMode="External"/><Relationship Id="rId15" Type="http://schemas.openxmlformats.org/officeDocument/2006/relationships/hyperlink" Target="http://www.csun.edu/" TargetMode="External"/><Relationship Id="rId23" Type="http://schemas.openxmlformats.org/officeDocument/2006/relationships/hyperlink" Target="http://www.csusm.edu/" TargetMode="External"/><Relationship Id="rId10" Type="http://schemas.openxmlformats.org/officeDocument/2006/relationships/hyperlink" Target="http://www.humboldt.edu/" TargetMode="External"/><Relationship Id="rId19" Type="http://schemas.openxmlformats.org/officeDocument/2006/relationships/hyperlink" Target="http://www.sdsu.edu/" TargetMode="External"/><Relationship Id="rId4" Type="http://schemas.openxmlformats.org/officeDocument/2006/relationships/hyperlink" Target="http://www.csuci.edu/" TargetMode="External"/><Relationship Id="rId9" Type="http://schemas.openxmlformats.org/officeDocument/2006/relationships/hyperlink" Target="http://www.fullerton.edu/" TargetMode="External"/><Relationship Id="rId14" Type="http://schemas.openxmlformats.org/officeDocument/2006/relationships/hyperlink" Target="http://www.csumb.edu/" TargetMode="External"/><Relationship Id="rId22" Type="http://schemas.openxmlformats.org/officeDocument/2006/relationships/hyperlink" Target="http://www.calpoly.ed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cus.emc.com/wp-content/uploads/2012/04/ChoongPicElephant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silhouette of a elephant in a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0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stair image: http://thetalentcode.com/2012/11/07/the-power-of-micropractice-why-5-minutes-makes-a-big-difference/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157F-B396-4036-8E97-D1AB0CDFF3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5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157F-B396-4036-8E97-D1AB0CDFF3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 2014 Purchases total 161</a:t>
            </a:r>
          </a:p>
          <a:p>
            <a:r>
              <a:rPr lang="en-US" dirty="0" smtClean="0"/>
              <a:t>700 ICT</a:t>
            </a:r>
          </a:p>
          <a:p>
            <a:r>
              <a:rPr lang="en-US" dirty="0" smtClean="0"/>
              <a:t>497 Individual –Use</a:t>
            </a:r>
          </a:p>
          <a:p>
            <a:r>
              <a:rPr lang="en-US" dirty="0" smtClean="0"/>
              <a:t>203 Review for Accessibility (A11Y)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37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Categories of purchase: examples include </a:t>
            </a:r>
          </a:p>
          <a:p>
            <a:r>
              <a:rPr lang="en-US" dirty="0" smtClean="0"/>
              <a:t>software-custom, Boxed copy, Download, Upgrade, Mobile, Web, Computer Supplies, Computer System, Monitor, </a:t>
            </a:r>
          </a:p>
          <a:p>
            <a:r>
              <a:rPr lang="en-US" dirty="0" smtClean="0"/>
              <a:t>Category of Use: Individual/personal</a:t>
            </a:r>
            <a:r>
              <a:rPr lang="en-US" baseline="0" dirty="0" smtClean="0"/>
              <a:t> use  or Multi User, Student, Faculty/staff, Public</a:t>
            </a:r>
          </a:p>
          <a:p>
            <a:r>
              <a:rPr lang="en-US" baseline="0" dirty="0" smtClean="0"/>
              <a:t>Stores or Uses Protected data?</a:t>
            </a:r>
          </a:p>
          <a:p>
            <a:r>
              <a:rPr lang="en-US" baseline="0" dirty="0" smtClean="0"/>
              <a:t>IT Review Completed?</a:t>
            </a:r>
          </a:p>
          <a:p>
            <a:r>
              <a:rPr lang="en-US" baseline="0" dirty="0" smtClean="0"/>
              <a:t>Includes License Agreement?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State</a:t>
            </a:r>
            <a:r>
              <a:rPr lang="en-US" baseline="0" dirty="0" smtClean="0"/>
              <a:t> of Cal with campuses identified</a:t>
            </a:r>
          </a:p>
          <a:p>
            <a:endParaRPr lang="en-US" b="1" dirty="0" smtClean="0"/>
          </a:p>
          <a:p>
            <a:r>
              <a:rPr lang="en-US" dirty="0" smtClean="0">
                <a:effectLst/>
                <a:hlinkClick r:id="rId3"/>
              </a:rPr>
              <a:t>California State University, Bakersfield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4"/>
              </a:rPr>
              <a:t>California State University Channel Islands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5"/>
              </a:rPr>
              <a:t>California State University, Chico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6"/>
              </a:rPr>
              <a:t>California State University, Dominguez Hills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7"/>
              </a:rPr>
              <a:t>California State University, East Bay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8"/>
              </a:rPr>
              <a:t>California State University, Fresno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9"/>
              </a:rPr>
              <a:t>California State University, Fullerton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0"/>
              </a:rPr>
              <a:t>Humboldt State University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1"/>
              </a:rPr>
              <a:t>California State University, Long Beach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2"/>
              </a:rPr>
              <a:t>California State University, Los Angeles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3"/>
              </a:rPr>
              <a:t>California State University Maritime Academy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4"/>
              </a:rPr>
              <a:t>California State University, Monterey Bay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5"/>
              </a:rPr>
              <a:t>California State University, Northridge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6"/>
              </a:rPr>
              <a:t>California State Polytechnic University, Pomona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7"/>
              </a:rPr>
              <a:t>California State University, Sacramento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8"/>
              </a:rPr>
              <a:t>California State University, San Bernardino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19"/>
              </a:rPr>
              <a:t>San Diego State University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20"/>
              </a:rPr>
              <a:t>San Francisco State University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21"/>
              </a:rPr>
              <a:t>San José State University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22"/>
              </a:rPr>
              <a:t>California Polytechnic State University, San Luis Obispo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23"/>
              </a:rPr>
              <a:t>California State University San Marcos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24"/>
              </a:rPr>
              <a:t>Sonoma State University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25"/>
              </a:rPr>
              <a:t>California State University, Stanislaus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157F-B396-4036-8E97-D1AB0CDFF3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Elephant and people figures: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https://infocus.emc.com/wp-content/uploads/2012/04/ChoongPicElephant.jpg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BB72-95D4-4983-A060-14D9BA2AD62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9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8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of Expectations: </a:t>
            </a:r>
          </a:p>
          <a:p>
            <a:r>
              <a:rPr lang="en-US" dirty="0" smtClean="0"/>
              <a:t>What the CSU expects, Consultation needed and what the Vendor expects</a:t>
            </a:r>
          </a:p>
          <a:p>
            <a:r>
              <a:rPr lang="en-US" dirty="0" smtClean="0"/>
              <a:t>Accurate VPAT </a:t>
            </a:r>
            <a:r>
              <a:rPr lang="en-US" dirty="0" err="1" smtClean="0"/>
              <a:t>vrs</a:t>
            </a:r>
            <a:r>
              <a:rPr lang="en-US" dirty="0" smtClean="0"/>
              <a:t> VPAT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Accessibility validation (Demo,</a:t>
            </a:r>
            <a:r>
              <a:rPr lang="en-US" sz="1200" baseline="0" dirty="0" smtClean="0"/>
              <a:t> T</a:t>
            </a:r>
            <a:r>
              <a:rPr lang="en-US" sz="1200" dirty="0" smtClean="0"/>
              <a:t>esting)   </a:t>
            </a:r>
            <a:r>
              <a:rPr lang="en-US" sz="1200" dirty="0" err="1" smtClean="0"/>
              <a:t>vrs</a:t>
            </a:r>
            <a:r>
              <a:rPr lang="en-US" sz="1200" baseline="0" dirty="0" smtClean="0"/>
              <a:t> </a:t>
            </a:r>
            <a:r>
              <a:rPr lang="en-US" sz="1200" dirty="0" smtClean="0"/>
              <a:t>Filled out VPAT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Accessibility Road Map </a:t>
            </a:r>
            <a:r>
              <a:rPr lang="en-US" sz="1200" dirty="0" err="1" smtClean="0"/>
              <a:t>vrs</a:t>
            </a:r>
            <a:r>
              <a:rPr lang="en-US" sz="1200" dirty="0" smtClean="0"/>
              <a:t> Develop Cycle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Accessibility Statement</a:t>
            </a:r>
            <a:r>
              <a:rPr lang="en-US" sz="1200" baseline="0" dirty="0" smtClean="0"/>
              <a:t>  </a:t>
            </a:r>
            <a:r>
              <a:rPr lang="en-US" sz="1200" baseline="0" dirty="0" err="1" smtClean="0"/>
              <a:t>vrs</a:t>
            </a:r>
            <a:r>
              <a:rPr lang="en-US" sz="1200" baseline="0" dirty="0" smtClean="0"/>
              <a:t> </a:t>
            </a:r>
            <a:r>
              <a:rPr lang="en-US" sz="1200" dirty="0" smtClean="0"/>
              <a:t>Commitment to users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Contract Language – to ensure product improvements </a:t>
            </a:r>
            <a:r>
              <a:rPr lang="en-US" sz="1200" dirty="0" err="1" smtClean="0"/>
              <a:t>vrs</a:t>
            </a:r>
            <a:r>
              <a:rPr lang="en-US" sz="1200" dirty="0" smtClean="0"/>
              <a:t> Contract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Improvements</a:t>
            </a:r>
            <a:r>
              <a:rPr lang="en-US" sz="1200" baseline="0" dirty="0" smtClean="0"/>
              <a:t> based on Road Map </a:t>
            </a:r>
            <a:r>
              <a:rPr lang="en-US" sz="1200" dirty="0" err="1" smtClean="0"/>
              <a:t>vrs</a:t>
            </a:r>
            <a:r>
              <a:rPr lang="en-US" sz="1200" dirty="0" smtClean="0"/>
              <a:t> Product improvement overall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 areas need Consultation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4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VPAT Table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Criteria</a:t>
            </a:r>
            <a:r>
              <a:rPr lang="en-US" baseline="0" dirty="0" smtClean="0"/>
              <a:t> 1194, Supporting Features, Remarks and Explanation, and CSU ATN Remarks</a:t>
            </a:r>
          </a:p>
          <a:p>
            <a:r>
              <a:rPr lang="en-US" baseline="0" dirty="0" smtClean="0"/>
              <a:t>Good Examples of a vendor filling out the form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effectLst/>
              </a:rPr>
              <a:t>21(l) When electronic forms are used... field elements, and functionality including all directions and cues.</a:t>
            </a:r>
            <a:endParaRPr lang="en-US" sz="1200" dirty="0" smtClean="0"/>
          </a:p>
          <a:p>
            <a:r>
              <a:rPr lang="en-US" baseline="0" dirty="0" smtClean="0"/>
              <a:t>Supports</a:t>
            </a:r>
          </a:p>
          <a:p>
            <a:r>
              <a:rPr lang="en-US" sz="1200" dirty="0" smtClean="0"/>
              <a:t>All fields</a:t>
            </a:r>
            <a:r>
              <a:rPr lang="en-US" sz="1200" baseline="0" dirty="0" smtClean="0"/>
              <a:t> </a:t>
            </a:r>
            <a:r>
              <a:rPr lang="en-US" sz="1200" dirty="0" smtClean="0"/>
              <a:t>have the FOR Attribute and unique ID.</a:t>
            </a:r>
          </a:p>
          <a:p>
            <a:r>
              <a:rPr lang="en-US" sz="1200" dirty="0" smtClean="0"/>
              <a:t> Use the &lt;</a:t>
            </a:r>
            <a:r>
              <a:rPr lang="en-US" sz="1200" dirty="0" err="1" smtClean="0"/>
              <a:t>fieldset</a:t>
            </a:r>
            <a:r>
              <a:rPr lang="en-US" sz="1200" dirty="0" smtClean="0"/>
              <a:t>&gt; and &lt;legend&gt; elements to group and associate related form controls.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effectLst/>
              </a:rPr>
              <a:t>41(c) Support services for products shall accommodate the communication needs of end-users with disabilities.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Supports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Staff are trained</a:t>
            </a:r>
            <a:r>
              <a:rPr lang="en-US" sz="1200" baseline="0" dirty="0" smtClean="0"/>
              <a:t> in the use of TTY lines and national relay system. Modes include email, phone, chat- chat is an accessible interface. Staff are trained in responding to accessibility related questions</a:t>
            </a:r>
          </a:p>
          <a:p>
            <a:endParaRPr lang="en-US" sz="120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of</a:t>
            </a:r>
            <a:r>
              <a:rPr lang="en-US" baseline="0" dirty="0" smtClean="0"/>
              <a:t> Examples that do not provide enough information.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effectLst/>
              </a:rPr>
              <a:t>22(g) Row and column headers shall be identified for data tables.</a:t>
            </a:r>
            <a:endParaRPr lang="en-US" sz="1200" dirty="0" smtClean="0"/>
          </a:p>
          <a:p>
            <a:r>
              <a:rPr lang="en-US" baseline="0" dirty="0" smtClean="0"/>
              <a:t>Supports</a:t>
            </a:r>
          </a:p>
          <a:p>
            <a:r>
              <a:rPr lang="en-US" baseline="0" dirty="0" smtClean="0"/>
              <a:t>CSU ATN Remarks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was this tested?</a:t>
            </a:r>
            <a:r>
              <a:rPr lang="en-US" sz="1200" baseline="0" dirty="0" smtClean="0"/>
              <a:t> column &amp; row header code used throughout?</a:t>
            </a:r>
            <a:endParaRPr lang="en-US" sz="120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.22 </a:t>
            </a:r>
            <a:r>
              <a:rPr lang="en-US" sz="1200" kern="1200" dirty="0" smtClean="0">
                <a:effectLst/>
              </a:rPr>
              <a:t>(a) text</a:t>
            </a:r>
            <a:r>
              <a:rPr lang="en-US" sz="1200" kern="1200" baseline="0" dirty="0" smtClean="0">
                <a:effectLst/>
              </a:rPr>
              <a:t> </a:t>
            </a:r>
            <a:r>
              <a:rPr lang="en-US" sz="1200" kern="1200" dirty="0" smtClean="0">
                <a:effectLst/>
              </a:rPr>
              <a:t>equivalent non-text element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Some alt text missing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CSU ATN Remarks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Explain</a:t>
            </a:r>
            <a:r>
              <a:rPr lang="en-US" sz="1200" baseline="0" dirty="0" smtClean="0"/>
              <a:t> </a:t>
            </a:r>
            <a:r>
              <a:rPr lang="en-US" sz="1200" dirty="0" smtClean="0"/>
              <a:t>Impact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effectLst/>
              </a:rPr>
              <a:t>31 (f) fine motor skills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Supports</a:t>
            </a:r>
            <a:r>
              <a:rPr lang="en-US" sz="1200" baseline="0" dirty="0" smtClean="0"/>
              <a:t> with exceptions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effectLst/>
              </a:rPr>
              <a:t>Some pages require the use of mouse. 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CSU ATN Remarks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effectLst/>
              </a:rPr>
              <a:t>1194.21(a) is “Supported” for keyboard accessibility This appears</a:t>
            </a:r>
            <a:r>
              <a:rPr lang="en-US" sz="1200" kern="1200" baseline="0" dirty="0" smtClean="0">
                <a:effectLst/>
              </a:rPr>
              <a:t> to be in conflict.</a:t>
            </a:r>
            <a:r>
              <a:rPr lang="en-US" sz="1200" kern="1200" dirty="0" smtClean="0">
                <a:effectLst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effectLst/>
              </a:rPr>
              <a:t>.22 (d) readable without CSS</a:t>
            </a:r>
            <a:endParaRPr lang="en-US" sz="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Supports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CSU ATN Remarks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Address</a:t>
            </a:r>
            <a:r>
              <a:rPr lang="en-US" sz="1200" baseline="0" dirty="0" smtClean="0"/>
              <a:t> if function available in proper order w/o CSS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.31 (b) </a:t>
            </a:r>
            <a:r>
              <a:rPr lang="en-US" sz="1200" kern="1200" dirty="0" smtClean="0">
                <a:effectLst/>
              </a:rPr>
              <a:t>visual acuity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Supports, no known issues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CSU ATN Remarks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Can text</a:t>
            </a:r>
            <a:r>
              <a:rPr lang="en-US" sz="800" baseline="0" dirty="0" smtClean="0"/>
              <a:t> size be enlarged to 200% w/o loss of data and function?</a:t>
            </a:r>
            <a:endParaRPr lang="en-US" sz="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3C9F-81A9-4C03-B094-9806ACCCFB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1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71" y="170716"/>
            <a:ext cx="3366528" cy="5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9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6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1200" y="2901958"/>
            <a:ext cx="7021494" cy="210447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1200" y="5139346"/>
            <a:ext cx="7021494" cy="148420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3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579"/>
            <a:ext cx="8229600" cy="52863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8229600" cy="4465052"/>
          </a:xfrm>
        </p:spPr>
        <p:txBody>
          <a:bodyPr/>
          <a:lstStyle>
            <a:lvl1pPr>
              <a:buClr>
                <a:srgbClr val="A03B23"/>
              </a:buClr>
              <a:defRPr/>
            </a:lvl1pPr>
            <a:lvl3pPr>
              <a:buClr>
                <a:srgbClr val="17302D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3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8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4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0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lifornia State University, Accessible Technology Initiative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92" y="6314120"/>
            <a:ext cx="2336959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13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3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3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90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3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lifornia State University, Accessible Technology Initiative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92" y="6314120"/>
            <a:ext cx="2336959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9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0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lifornia State University, Accessible Technology Initiative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92" y="6314120"/>
            <a:ext cx="2336959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80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68116" cy="167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AACB1-E494-487D-B15B-B1B015E6D3D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23A1-F049-4F01-B05B-B7099A45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6F78CA6-45C0-A14A-9F11-FFAFDF7BF3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D940F2-1C3B-5749-B46C-3D314C161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4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commons.cdl.edu/access/procurement_process/documents/VPAT_GUIDE.doc" TargetMode="External"/><Relationship Id="rId2" Type="http://schemas.openxmlformats.org/officeDocument/2006/relationships/hyperlink" Target="http://teachingcommons.cdl.edu/access/procurement_proc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achingcommons.cdl.edu/access/procurement_process/documents/ATIProductAccessibilityStatementRecommendations-v1.05.docx" TargetMode="External"/><Relationship Id="rId4" Type="http://schemas.openxmlformats.org/officeDocument/2006/relationships/hyperlink" Target="http://teachingcommons.cdl.edu/access/procurement_process/documents/Accessibility_Roadmap_template_v1.02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" title="elephant silhouet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" y="0"/>
            <a:ext cx="9143867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843" y="120482"/>
            <a:ext cx="40010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Sue </a:t>
            </a:r>
            <a:r>
              <a:rPr lang="en-US" sz="2000" dirty="0"/>
              <a:t>Cullen – Assistant Director </a:t>
            </a:r>
          </a:p>
          <a:p>
            <a:r>
              <a:rPr lang="en-US" sz="2000" dirty="0"/>
              <a:t>Accessible Technology Initiative, California State </a:t>
            </a:r>
            <a:r>
              <a:rPr lang="en-US" sz="2000" dirty="0" smtClean="0"/>
              <a:t>University</a:t>
            </a:r>
          </a:p>
          <a:p>
            <a:endParaRPr lang="en-US" sz="1000" dirty="0" smtClean="0"/>
          </a:p>
          <a:p>
            <a:r>
              <a:rPr lang="en-US" sz="2000" dirty="0"/>
              <a:t>Dawn </a:t>
            </a:r>
            <a:r>
              <a:rPr lang="en-US" sz="2000" dirty="0" err="1"/>
              <a:t>Okinaka</a:t>
            </a:r>
            <a:r>
              <a:rPr lang="en-US" sz="2000" dirty="0"/>
              <a:t> - Accessible Technology Specialist</a:t>
            </a:r>
          </a:p>
          <a:p>
            <a:r>
              <a:rPr lang="en-US" sz="2000" dirty="0"/>
              <a:t>Accessible Technology Initiative, California State University</a:t>
            </a:r>
          </a:p>
          <a:p>
            <a:endParaRPr lang="en-US" sz="1000" dirty="0"/>
          </a:p>
          <a:p>
            <a:r>
              <a:rPr lang="en-US" sz="2000" dirty="0" smtClean="0"/>
              <a:t>Tom </a:t>
            </a:r>
            <a:r>
              <a:rPr lang="en-US" sz="2000" dirty="0" err="1"/>
              <a:t>Siechert</a:t>
            </a:r>
            <a:r>
              <a:rPr lang="en-US" sz="2000" dirty="0"/>
              <a:t>  – ATI Procurement </a:t>
            </a:r>
            <a:endParaRPr lang="en-US" sz="2000" dirty="0" smtClean="0"/>
          </a:p>
          <a:p>
            <a:r>
              <a:rPr lang="en-US" sz="2000" dirty="0" smtClean="0"/>
              <a:t>Program </a:t>
            </a:r>
            <a:r>
              <a:rPr lang="en-US" sz="2000" dirty="0"/>
              <a:t>Manager</a:t>
            </a:r>
          </a:p>
          <a:p>
            <a:r>
              <a:rPr lang="en-US" sz="2000" dirty="0"/>
              <a:t>California State University, Fresno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987" y="449317"/>
            <a:ext cx="5050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Taking on the elephant in the room: Implementing innovative procurement processes in a large</a:t>
            </a:r>
          </a:p>
          <a:p>
            <a:r>
              <a:rPr lang="en-US" sz="2400" b="1" dirty="0"/>
              <a:t>University system</a:t>
            </a:r>
          </a:p>
        </p:txBody>
      </p:sp>
    </p:spTree>
    <p:extLst>
      <p:ext uri="{BB962C8B-B14F-4D97-AF65-F5344CB8AC3E}">
        <p14:creationId xmlns:p14="http://schemas.microsoft.com/office/powerpoint/2010/main" val="36289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8275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 title="table of VPAT inf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2654836"/>
              </p:ext>
            </p:extLst>
          </p:nvPr>
        </p:nvGraphicFramePr>
        <p:xfrm>
          <a:off x="0" y="1014413"/>
          <a:ext cx="8856852" cy="5852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14213"/>
                <a:gridCol w="2214213"/>
                <a:gridCol w="3254035"/>
                <a:gridCol w="1174391"/>
              </a:tblGrid>
              <a:tr h="974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Criteria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1194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Supporting Features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(use defined terms)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Remarks and Explanations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CSU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ATN Remarks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</a:tr>
              <a:tr h="83496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Describes a specific guideline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effectLst/>
                        </a:rPr>
                        <a:t>Enter</a:t>
                      </a:r>
                      <a:r>
                        <a:rPr lang="en-US" sz="1800" kern="1200" dirty="0" smtClean="0">
                          <a:effectLst/>
                        </a:rPr>
                        <a:t> information summarizing a product’s  “level-of support”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effectLst/>
                        </a:rPr>
                        <a:t>Enter</a:t>
                      </a:r>
                      <a:r>
                        <a:rPr lang="en-US" sz="1800" kern="1200" dirty="0" smtClean="0">
                          <a:effectLst/>
                        </a:rPr>
                        <a:t> general comments regarding a product’s  “level-of-compliance”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CSU question</a:t>
                      </a:r>
                      <a:r>
                        <a:rPr lang="en-US" sz="1800" baseline="0" dirty="0" smtClean="0"/>
                        <a:t> or concerns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62080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.21(l) When electronic forms are used... field elements, and functionality including all directions and cues.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Supports 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fields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have the FOR Attribute and unique ID.</a:t>
                      </a:r>
                    </a:p>
                    <a:p>
                      <a:r>
                        <a:rPr lang="en-US" sz="1800" dirty="0" smtClean="0"/>
                        <a:t> Use the &lt;</a:t>
                      </a:r>
                      <a:r>
                        <a:rPr lang="en-US" sz="1800" dirty="0" err="1" smtClean="0"/>
                        <a:t>fieldset</a:t>
                      </a:r>
                      <a:r>
                        <a:rPr lang="en-US" sz="1800" dirty="0" smtClean="0"/>
                        <a:t>&gt; and &lt;legend&gt; elements to group and associate related form controls.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227886">
                <a:tc>
                  <a:txBody>
                    <a:bodyPr/>
                    <a:lstStyle/>
                    <a:p>
                      <a:r>
                        <a:rPr lang="en-US" sz="1350" kern="1200" dirty="0" smtClean="0">
                          <a:effectLst/>
                        </a:rPr>
                        <a:t>.</a:t>
                      </a:r>
                      <a:r>
                        <a:rPr lang="en-US" sz="1800" kern="1200" dirty="0" smtClean="0">
                          <a:effectLst/>
                        </a:rPr>
                        <a:t>41(c) Support services for products shall accommodate the communication needs of end-users with disabilities.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Staff are trained</a:t>
                      </a:r>
                      <a:r>
                        <a:rPr lang="en-US" sz="1800" baseline="0" dirty="0" smtClean="0"/>
                        <a:t> in the use of TTY lines and national relay system. Modes include email, phone, chat- chat is an accessible interface.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smtClean="0"/>
                        <a:t>Staff are trained in responding to accessibility related questions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7" name="Content Placeholder 3" title="Pencil marking a check list  - an X mark over 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6" y="168177"/>
            <a:ext cx="806221" cy="604666"/>
          </a:xfrm>
          <a:prstGeom prst="rect">
            <a:avLst/>
          </a:prstGeom>
        </p:spPr>
      </p:pic>
      <p:cxnSp>
        <p:nvCxnSpPr>
          <p:cNvPr id="9" name="Straight Connector 8" title="x"/>
          <p:cNvCxnSpPr/>
          <p:nvPr/>
        </p:nvCxnSpPr>
        <p:spPr>
          <a:xfrm flipH="1">
            <a:off x="411995" y="148783"/>
            <a:ext cx="378469" cy="610188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 title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79546">
            <a:off x="133735" y="280297"/>
            <a:ext cx="974891" cy="622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138" y="168177"/>
            <a:ext cx="347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VPATS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40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Criteria Table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4" title="table of VPAT inf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807898"/>
              </p:ext>
            </p:extLst>
          </p:nvPr>
        </p:nvGraphicFramePr>
        <p:xfrm>
          <a:off x="0" y="0"/>
          <a:ext cx="9120249" cy="669734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20186"/>
                <a:gridCol w="1597415"/>
                <a:gridCol w="2842956"/>
                <a:gridCol w="2459692"/>
              </a:tblGrid>
              <a:tr h="9541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Criteria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1194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Supporting Features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(use defined terms)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Remarks and Explanations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CSU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ATN Remarks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</a:tr>
              <a:tr h="116793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.22(g) Row and column headers shall be identified for data tables.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was this tested?</a:t>
                      </a:r>
                      <a:r>
                        <a:rPr lang="en-US" sz="1800" baseline="0" dirty="0" smtClean="0"/>
                        <a:t> column &amp; row header code used throughout?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6183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.22 </a:t>
                      </a:r>
                      <a:r>
                        <a:rPr lang="en-US" sz="1800" kern="1200" dirty="0" smtClean="0">
                          <a:effectLst/>
                        </a:rPr>
                        <a:t>(a) text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equivalent non-text element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Some alt text missing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Explain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Impact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717546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.31 (f) fine motor skills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Supports</a:t>
                      </a:r>
                      <a:r>
                        <a:rPr lang="en-US" sz="1800" baseline="0" dirty="0" smtClean="0"/>
                        <a:t> with exceptions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Some pages require the use of mouse. 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1194.21(a) is “Supported” for keyboard accessibility This appears</a:t>
                      </a:r>
                      <a:r>
                        <a:rPr lang="en-US" sz="1800" kern="1200" baseline="0" dirty="0" smtClean="0">
                          <a:effectLst/>
                        </a:rPr>
                        <a:t> to be in conflict.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</a:tr>
              <a:tr h="87125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.22 (d) readable without CSS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Address</a:t>
                      </a:r>
                      <a:r>
                        <a:rPr lang="en-US" sz="1800" baseline="0" dirty="0" smtClean="0"/>
                        <a:t> if function available in proper order w/o CSS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3478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.31 (b) </a:t>
                      </a:r>
                      <a:r>
                        <a:rPr lang="en-US" sz="1800" kern="1200" dirty="0" smtClean="0">
                          <a:effectLst/>
                        </a:rPr>
                        <a:t>visual acuity 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Supports, no known issues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 text</a:t>
                      </a:r>
                      <a:r>
                        <a:rPr lang="en-US" sz="1800" baseline="0" dirty="0" smtClean="0"/>
                        <a:t> size be enlarged to 200% w/o loss of data and function?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6717" y="1985963"/>
            <a:ext cx="6172200" cy="33940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Enhanced user experience for everyone!</a:t>
            </a:r>
          </a:p>
          <a:p>
            <a:r>
              <a:rPr lang="en-US" dirty="0" smtClean="0"/>
              <a:t>Increased user base</a:t>
            </a:r>
          </a:p>
          <a:p>
            <a:r>
              <a:rPr lang="en-US" dirty="0" smtClean="0"/>
              <a:t>Accessibility Standards increase operability/responsive design</a:t>
            </a:r>
          </a:p>
          <a:p>
            <a:r>
              <a:rPr lang="en-US" dirty="0" smtClean="0"/>
              <a:t>Increased sales - institution looking for compliant products</a:t>
            </a:r>
          </a:p>
          <a:p>
            <a:r>
              <a:rPr lang="en-US" dirty="0" smtClean="0"/>
              <a:t>Socially responsible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7855" y="898143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Pathway to Inclusion</a:t>
            </a:r>
            <a:endParaRPr lang="en-US" dirty="0"/>
          </a:p>
        </p:txBody>
      </p:sp>
      <p:pic>
        <p:nvPicPr>
          <p:cNvPr id="4" name="Picture 3" title="curving stairs going 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55721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531778"/>
            <a:ext cx="7886700" cy="1325563"/>
          </a:xfrm>
        </p:spPr>
        <p:txBody>
          <a:bodyPr/>
          <a:lstStyle/>
          <a:p>
            <a:r>
              <a:rPr lang="en-US" sz="3600" dirty="0"/>
              <a:t>Tom </a:t>
            </a:r>
            <a:r>
              <a:rPr lang="en-US" sz="3600" dirty="0" err="1"/>
              <a:t>Siechert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3055339"/>
            <a:ext cx="78867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ATI Procurement Program Manager, Senior IT Buyer</a:t>
            </a:r>
          </a:p>
          <a:p>
            <a:pPr marL="3429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Fresno State is piloting CSU Accessible Procurement process</a:t>
            </a:r>
            <a:endParaRPr lang="en-US" sz="2800" dirty="0"/>
          </a:p>
          <a:p>
            <a:pPr lvl="1"/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7" name="Picture 6" descr="Picture of Fresno State Logo" title="Fresno State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25" y="275444"/>
            <a:ext cx="2505350" cy="6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@ Fresno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38" y="1813034"/>
            <a:ext cx="7892612" cy="4363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Collaboration with the Accessible Technology Initiative, CSU Office of the </a:t>
            </a:r>
            <a:r>
              <a:rPr lang="en-US" sz="2400" dirty="0" smtClean="0"/>
              <a:t>Chancellor</a:t>
            </a:r>
          </a:p>
          <a:p>
            <a:pPr lvl="1"/>
            <a:r>
              <a:rPr lang="en-US" sz="2000" dirty="0" smtClean="0"/>
              <a:t>Start </a:t>
            </a:r>
            <a:r>
              <a:rPr lang="en-US" sz="2000" dirty="0"/>
              <a:t>Date: October 2014</a:t>
            </a:r>
          </a:p>
          <a:p>
            <a:pPr lvl="1"/>
            <a:r>
              <a:rPr lang="en-US" sz="2000" dirty="0"/>
              <a:t>Real-world proof of </a:t>
            </a:r>
            <a:r>
              <a:rPr lang="en-US" sz="2000" dirty="0" smtClean="0"/>
              <a:t>concept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Deliverables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Implement CSU Accessible Procurement process</a:t>
            </a:r>
          </a:p>
          <a:p>
            <a:pPr lvl="1"/>
            <a:r>
              <a:rPr lang="en-US" sz="2000" dirty="0"/>
              <a:t>Create training program</a:t>
            </a:r>
          </a:p>
          <a:p>
            <a:pPr lvl="1"/>
            <a:r>
              <a:rPr lang="en-US" sz="2000" dirty="0"/>
              <a:t>Launch outreach program and activities;</a:t>
            </a:r>
          </a:p>
          <a:p>
            <a:pPr lvl="1"/>
            <a:r>
              <a:rPr lang="en-US" sz="2000" dirty="0"/>
              <a:t>Launch new online forms; and</a:t>
            </a:r>
          </a:p>
          <a:p>
            <a:pPr lvl="1"/>
            <a:r>
              <a:rPr lang="en-US" sz="2000" dirty="0"/>
              <a:t>Develop campus capacity to perform </a:t>
            </a:r>
            <a:r>
              <a:rPr lang="en-US" sz="2000" dirty="0" smtClean="0"/>
              <a:t>hands-on testing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4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CSU Accessible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Keys to success:</a:t>
            </a:r>
          </a:p>
          <a:p>
            <a:pPr lvl="1"/>
            <a:r>
              <a:rPr lang="en-US" dirty="0" smtClean="0"/>
              <a:t>Easy for end-users to adapt to new processes</a:t>
            </a:r>
          </a:p>
          <a:p>
            <a:pPr lvl="1"/>
            <a:r>
              <a:rPr lang="en-US" dirty="0" smtClean="0"/>
              <a:t>Processes aren’t too “heavy”</a:t>
            </a:r>
          </a:p>
          <a:p>
            <a:pPr lvl="1"/>
            <a:r>
              <a:rPr lang="en-US" dirty="0"/>
              <a:t>Processes need to work for both </a:t>
            </a:r>
            <a:r>
              <a:rPr lang="en-US" dirty="0" smtClean="0"/>
              <a:t>proactive and reactive purchase requests</a:t>
            </a:r>
            <a:endParaRPr lang="en-US" dirty="0"/>
          </a:p>
          <a:p>
            <a:pPr lvl="1"/>
            <a:r>
              <a:rPr lang="en-US" dirty="0"/>
              <a:t>Processes need to work regardless of funding </a:t>
            </a:r>
            <a:r>
              <a:rPr lang="en-US" dirty="0" smtClean="0"/>
              <a:t>source</a:t>
            </a:r>
          </a:p>
          <a:p>
            <a:pPr lvl="1"/>
            <a:endParaRPr lang="en-US" dirty="0"/>
          </a:p>
          <a:p>
            <a:r>
              <a:rPr lang="en-US" sz="3000" dirty="0" smtClean="0"/>
              <a:t>Challenges:</a:t>
            </a:r>
          </a:p>
          <a:p>
            <a:pPr lvl="1"/>
            <a:r>
              <a:rPr lang="en-US" dirty="0"/>
              <a:t>Requisitions are missing key information</a:t>
            </a:r>
          </a:p>
          <a:p>
            <a:pPr lvl="1"/>
            <a:r>
              <a:rPr lang="en-US" dirty="0" smtClean="0"/>
              <a:t>Departments expect, are accustomed to fast turnaround</a:t>
            </a:r>
            <a:endParaRPr lang="en-US" dirty="0"/>
          </a:p>
          <a:p>
            <a:pPr lvl="1"/>
            <a:r>
              <a:rPr lang="en-US" dirty="0"/>
              <a:t>Large numbers of IT-related purchases (&gt;1600 in 2014)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7300" y="444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need for IT purchases triage</a:t>
            </a:r>
          </a:p>
        </p:txBody>
      </p:sp>
      <p:graphicFrame>
        <p:nvGraphicFramePr>
          <p:cNvPr id="6" name="Chart 5" title="purchase table see lecture notes"/>
          <p:cNvGraphicFramePr/>
          <p:nvPr>
            <p:extLst>
              <p:ext uri="{D42A27DB-BD31-4B8C-83A1-F6EECF244321}">
                <p14:modId xmlns:p14="http://schemas.microsoft.com/office/powerpoint/2010/main" val="653138124"/>
              </p:ext>
            </p:extLst>
          </p:nvPr>
        </p:nvGraphicFramePr>
        <p:xfrm>
          <a:off x="496712" y="1072444"/>
          <a:ext cx="7620000" cy="482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0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74" y="81347"/>
            <a:ext cx="8368116" cy="1672901"/>
          </a:xfrm>
        </p:spPr>
        <p:txBody>
          <a:bodyPr/>
          <a:lstStyle/>
          <a:p>
            <a:r>
              <a:rPr lang="en-US" dirty="0" smtClean="0"/>
              <a:t>New Processes to Support Accessible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Resigned Online Requisition form</a:t>
            </a:r>
          </a:p>
          <a:p>
            <a:pPr lvl="1"/>
            <a:r>
              <a:rPr lang="en-US" sz="3200" dirty="0" smtClean="0"/>
              <a:t>Gives ability to intelligently “triage” based upon predefined rules/logic</a:t>
            </a:r>
          </a:p>
          <a:p>
            <a:pPr lvl="2"/>
            <a:r>
              <a:rPr lang="en-US" sz="3200" dirty="0" smtClean="0"/>
              <a:t>Pass-through: Non-E&amp;IT, pre-approved, low impact (87%)</a:t>
            </a:r>
          </a:p>
          <a:p>
            <a:pPr lvl="2"/>
            <a:r>
              <a:rPr lang="en-US" sz="3200" dirty="0" smtClean="0"/>
              <a:t>Further review needed (13%)</a:t>
            </a:r>
          </a:p>
          <a:p>
            <a:pPr lvl="1"/>
            <a:r>
              <a:rPr lang="en-US" sz="3200" dirty="0" smtClean="0"/>
              <a:t>Trigger IT Review form (when appropriate)</a:t>
            </a:r>
          </a:p>
          <a:p>
            <a:pPr lvl="1"/>
            <a:endParaRPr lang="en-US" dirty="0"/>
          </a:p>
          <a:p>
            <a:r>
              <a:rPr lang="en-US" sz="4000" b="1" dirty="0"/>
              <a:t>IT Review Form</a:t>
            </a:r>
          </a:p>
          <a:p>
            <a:pPr lvl="1"/>
            <a:r>
              <a:rPr lang="en-US" sz="3200" dirty="0" smtClean="0"/>
              <a:t>Comprehensive approach to array of Enterprise-level considerations:</a:t>
            </a:r>
          </a:p>
          <a:p>
            <a:pPr lvl="2"/>
            <a:r>
              <a:rPr lang="en-US" sz="3200" dirty="0" smtClean="0"/>
              <a:t>Accessibility</a:t>
            </a:r>
            <a:endParaRPr lang="en-US" sz="3200" dirty="0"/>
          </a:p>
          <a:p>
            <a:pPr lvl="2"/>
            <a:r>
              <a:rPr lang="en-US" sz="3200" dirty="0" smtClean="0"/>
              <a:t>Information Security</a:t>
            </a:r>
            <a:endParaRPr lang="en-US" sz="3200" dirty="0"/>
          </a:p>
          <a:p>
            <a:pPr lvl="2"/>
            <a:r>
              <a:rPr lang="en-US" sz="3200" dirty="0"/>
              <a:t>Software Licensing</a:t>
            </a:r>
          </a:p>
          <a:p>
            <a:pPr lvl="2"/>
            <a:r>
              <a:rPr lang="en-US" sz="3200" dirty="0"/>
              <a:t>Enterprise Support </a:t>
            </a:r>
            <a:r>
              <a:rPr lang="en-US" sz="3200" dirty="0" smtClean="0"/>
              <a:t>(Implementation &amp; Ongoing)</a:t>
            </a:r>
          </a:p>
          <a:p>
            <a:pPr lvl="1"/>
            <a:r>
              <a:rPr lang="en-US" sz="3200" dirty="0" smtClean="0"/>
              <a:t>Works across all business units and funding sources</a:t>
            </a:r>
          </a:p>
          <a:p>
            <a:pPr lvl="1"/>
            <a:r>
              <a:rPr lang="en-US" sz="3200" dirty="0" smtClean="0"/>
              <a:t>Users can complete </a:t>
            </a:r>
            <a:r>
              <a:rPr lang="en-US" sz="3200" dirty="0"/>
              <a:t>[</a:t>
            </a:r>
            <a:r>
              <a:rPr lang="en-US" sz="3200" dirty="0" smtClean="0"/>
              <a:t>proactive] or at time requisition is generated [reactive]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Online Requisition Screenshot</a:t>
            </a:r>
            <a:endParaRPr lang="en-US" dirty="0"/>
          </a:p>
        </p:txBody>
      </p:sp>
      <p:pic>
        <p:nvPicPr>
          <p:cNvPr id="5" name="Picture 4" descr="Categories of purchase" title="screen shot of f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888"/>
            <a:ext cx="9144000" cy="55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Accessible Procurement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Goal for Step 1: </a:t>
            </a:r>
            <a:r>
              <a:rPr lang="en-US" dirty="0"/>
              <a:t>Gather key information about purchases </a:t>
            </a:r>
            <a:r>
              <a:rPr lang="en-US" dirty="0" smtClean="0"/>
              <a:t>of E&amp;IT</a:t>
            </a:r>
            <a:endParaRPr lang="en-US" dirty="0"/>
          </a:p>
          <a:p>
            <a:pPr lvl="1"/>
            <a:r>
              <a:rPr lang="en-US" dirty="0" smtClean="0"/>
              <a:t>Buy </a:t>
            </a:r>
            <a:r>
              <a:rPr lang="en-US" dirty="0"/>
              <a:t>most Accessible product(s) available in market </a:t>
            </a:r>
            <a:endParaRPr lang="en-US" dirty="0" smtClean="0"/>
          </a:p>
          <a:p>
            <a:pPr lvl="1"/>
            <a:r>
              <a:rPr lang="en-US" dirty="0" smtClean="0"/>
              <a:t>Exclude low-impact, pre-approved and non E&amp;IT purchases from process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smtClean="0"/>
              <a:t>Goal for Step 2: </a:t>
            </a:r>
            <a:r>
              <a:rPr lang="en-US" dirty="0" smtClean="0"/>
              <a:t>Determine review process, based upon impact</a:t>
            </a:r>
          </a:p>
          <a:p>
            <a:endParaRPr lang="en-US" dirty="0"/>
          </a:p>
          <a:p>
            <a:r>
              <a:rPr lang="en-US" b="1" dirty="0" smtClean="0"/>
              <a:t>Goal for Step 3: </a:t>
            </a:r>
            <a:r>
              <a:rPr lang="en-US" dirty="0" smtClean="0"/>
              <a:t>Identify </a:t>
            </a:r>
            <a:r>
              <a:rPr lang="en-US" dirty="0"/>
              <a:t>specific Accessibility </a:t>
            </a:r>
            <a:r>
              <a:rPr lang="en-US" dirty="0" smtClean="0"/>
              <a:t>gaps/barriers</a:t>
            </a:r>
            <a:endParaRPr lang="en-US" dirty="0"/>
          </a:p>
          <a:p>
            <a:pPr lvl="1"/>
            <a:r>
              <a:rPr lang="en-US" dirty="0"/>
              <a:t>Work with vendors to </a:t>
            </a:r>
            <a:r>
              <a:rPr lang="en-US" dirty="0" smtClean="0"/>
              <a:t>remediate gaps in reasonable amount of time</a:t>
            </a:r>
            <a:endParaRPr lang="en-US" dirty="0"/>
          </a:p>
          <a:p>
            <a:pPr lvl="1"/>
            <a:r>
              <a:rPr lang="en-US" dirty="0"/>
              <a:t>Proactively plan for the provision of alternate access 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Goal for Step 4: </a:t>
            </a:r>
            <a:r>
              <a:rPr lang="en-US" dirty="0" smtClean="0"/>
              <a:t>Ensure </a:t>
            </a:r>
            <a:r>
              <a:rPr lang="en-US" dirty="0"/>
              <a:t>contract documents include Accessibility requirements and provisions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28" y="86094"/>
            <a:ext cx="924247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Getting to know</a:t>
            </a:r>
            <a:br>
              <a:rPr lang="en-US" dirty="0" smtClean="0"/>
            </a:br>
            <a:r>
              <a:rPr lang="en-US" dirty="0" smtClean="0"/>
              <a:t>the California State University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887" y="1411657"/>
            <a:ext cx="3350748" cy="435133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23 campuses – </a:t>
            </a:r>
            <a:r>
              <a:rPr lang="en-US" dirty="0" smtClean="0"/>
              <a:t>460,000 </a:t>
            </a:r>
            <a:r>
              <a:rPr lang="en-US" dirty="0"/>
              <a:t>students, 45,000 faculty and staff</a:t>
            </a:r>
          </a:p>
          <a:p>
            <a:pPr lvl="1"/>
            <a:r>
              <a:rPr lang="en-US" dirty="0"/>
              <a:t>Varying Campus Sizes: From 1,000 – </a:t>
            </a:r>
            <a:r>
              <a:rPr lang="en-US" dirty="0" smtClean="0"/>
              <a:t>44,000 </a:t>
            </a:r>
            <a:r>
              <a:rPr lang="en-US" dirty="0"/>
              <a:t>students</a:t>
            </a:r>
          </a:p>
          <a:p>
            <a:pPr lvl="1"/>
            <a:r>
              <a:rPr lang="en-US" dirty="0"/>
              <a:t>Most ethnically diverse student body in U.S.</a:t>
            </a:r>
          </a:p>
          <a:p>
            <a:pPr lvl="1"/>
            <a:r>
              <a:rPr lang="en-US" dirty="0"/>
              <a:t>Unique campus cultures, human resources, technical </a:t>
            </a:r>
            <a:r>
              <a:rPr lang="en-US" dirty="0" smtClean="0"/>
              <a:t>expertise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~ 14,000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students with disabilities registered with our campus disability services offices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map" title="STATE of CA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8" y="1411657"/>
            <a:ext cx="4170025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Gather Info</a:t>
            </a:r>
            <a:br>
              <a:rPr lang="en-US" dirty="0" smtClean="0"/>
            </a:br>
            <a:r>
              <a:rPr lang="en-US" dirty="0" smtClean="0"/>
              <a:t>[End-user]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Goal: </a:t>
            </a:r>
            <a:r>
              <a:rPr lang="en-US" dirty="0"/>
              <a:t>Gather key information about </a:t>
            </a:r>
            <a:r>
              <a:rPr lang="en-US" dirty="0" smtClean="0"/>
              <a:t>purchases of E&amp;IT</a:t>
            </a:r>
          </a:p>
          <a:p>
            <a:r>
              <a:rPr lang="en-US" b="1" dirty="0" smtClean="0"/>
              <a:t>How:</a:t>
            </a:r>
          </a:p>
          <a:p>
            <a:pPr lvl="1"/>
            <a:r>
              <a:rPr lang="en-US" dirty="0" smtClean="0"/>
              <a:t>End-User completes IT review form. Accessibility related questions include:</a:t>
            </a:r>
          </a:p>
          <a:p>
            <a:pPr lvl="2"/>
            <a:r>
              <a:rPr lang="en-US" dirty="0" smtClean="0"/>
              <a:t>What is it?</a:t>
            </a:r>
          </a:p>
          <a:p>
            <a:pPr lvl="2"/>
            <a:r>
              <a:rPr lang="en-US" dirty="0" smtClean="0"/>
              <a:t>Who are the End-Users?</a:t>
            </a:r>
          </a:p>
          <a:p>
            <a:pPr lvl="2"/>
            <a:r>
              <a:rPr lang="en-US" dirty="0" smtClean="0"/>
              <a:t>How will it be used?</a:t>
            </a:r>
          </a:p>
          <a:p>
            <a:pPr lvl="2"/>
            <a:r>
              <a:rPr lang="en-US" dirty="0" smtClean="0"/>
              <a:t>How many people will use it?</a:t>
            </a:r>
          </a:p>
          <a:p>
            <a:pPr lvl="2"/>
            <a:r>
              <a:rPr lang="en-US" dirty="0" smtClean="0"/>
              <a:t>Does the use involve a critical program/benefit?</a:t>
            </a:r>
          </a:p>
          <a:p>
            <a:pPr lvl="1"/>
            <a:r>
              <a:rPr lang="en-US" dirty="0" smtClean="0"/>
              <a:t>End-User gets VPAT from vendor</a:t>
            </a:r>
          </a:p>
        </p:txBody>
      </p:sp>
    </p:spTree>
    <p:extLst>
      <p:ext uri="{BB962C8B-B14F-4D97-AF65-F5344CB8AC3E}">
        <p14:creationId xmlns:p14="http://schemas.microsoft.com/office/powerpoint/2010/main" val="2676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Review Info</a:t>
            </a:r>
            <a:br>
              <a:rPr lang="en-US" dirty="0" smtClean="0"/>
            </a:br>
            <a:r>
              <a:rPr lang="en-US" dirty="0" smtClean="0"/>
              <a:t>[ATI Designee]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Determine review process, based upon impact</a:t>
            </a:r>
            <a:endParaRPr lang="en-US" dirty="0" smtClean="0"/>
          </a:p>
          <a:p>
            <a:r>
              <a:rPr lang="en-US" b="1" dirty="0" smtClean="0"/>
              <a:t>How:</a:t>
            </a:r>
            <a:endParaRPr lang="en-US" b="1" dirty="0"/>
          </a:p>
          <a:p>
            <a:pPr lvl="1"/>
            <a:r>
              <a:rPr lang="en-US" dirty="0" smtClean="0"/>
              <a:t>ATI Designee reviews Accessibility documentation:</a:t>
            </a:r>
          </a:p>
          <a:p>
            <a:pPr lvl="2"/>
            <a:r>
              <a:rPr lang="en-US" dirty="0" smtClean="0"/>
              <a:t>IT Review form</a:t>
            </a:r>
          </a:p>
          <a:p>
            <a:pPr lvl="2"/>
            <a:r>
              <a:rPr lang="en-US" dirty="0" smtClean="0"/>
              <a:t>VPAT(s)</a:t>
            </a:r>
          </a:p>
          <a:p>
            <a:pPr lvl="1"/>
            <a:r>
              <a:rPr lang="en-US" dirty="0" smtClean="0"/>
              <a:t>ATI Designee prioritizes review efforts by impact</a:t>
            </a:r>
          </a:p>
          <a:p>
            <a:pPr lvl="2"/>
            <a:r>
              <a:rPr lang="en-US" dirty="0" smtClean="0"/>
              <a:t>Choose review type, tasks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3a:  Review Product</a:t>
            </a:r>
            <a:br>
              <a:rPr lang="en-US" dirty="0" smtClean="0"/>
            </a:br>
            <a:r>
              <a:rPr lang="en-US" dirty="0" smtClean="0"/>
              <a:t>[ATI Designee]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Identify </a:t>
            </a:r>
            <a:r>
              <a:rPr lang="en-US" dirty="0"/>
              <a:t>specific Accessibility gaps/barriers</a:t>
            </a:r>
            <a:endParaRPr lang="en-US" dirty="0" smtClean="0"/>
          </a:p>
          <a:p>
            <a:r>
              <a:rPr lang="en-US" b="1" dirty="0" smtClean="0"/>
              <a:t>How:</a:t>
            </a:r>
          </a:p>
          <a:p>
            <a:pPr lvl="1"/>
            <a:r>
              <a:rPr lang="en-US" dirty="0" smtClean="0"/>
              <a:t>ATI Designee and/or other campus staff complete review steps to find, document gaps/barriers. Review steps may include:</a:t>
            </a:r>
          </a:p>
          <a:p>
            <a:pPr lvl="2"/>
            <a:r>
              <a:rPr lang="en-US" dirty="0" smtClean="0"/>
              <a:t>VPAT review</a:t>
            </a:r>
            <a:endParaRPr lang="en-US" dirty="0"/>
          </a:p>
          <a:p>
            <a:pPr lvl="2"/>
            <a:r>
              <a:rPr lang="en-US" dirty="0"/>
              <a:t>Vendor demo</a:t>
            </a:r>
          </a:p>
          <a:p>
            <a:pPr lvl="2"/>
            <a:r>
              <a:rPr lang="en-US" dirty="0" smtClean="0"/>
              <a:t>Automated </a:t>
            </a:r>
            <a:r>
              <a:rPr lang="en-US" dirty="0"/>
              <a:t>testing </a:t>
            </a:r>
            <a:r>
              <a:rPr lang="en-US" dirty="0" smtClean="0"/>
              <a:t>(Free or </a:t>
            </a:r>
            <a:r>
              <a:rPr lang="en-US" dirty="0"/>
              <a:t>Enterprise Tools) </a:t>
            </a:r>
          </a:p>
          <a:p>
            <a:pPr lvl="2"/>
            <a:r>
              <a:rPr lang="en-US" dirty="0"/>
              <a:t>Manual testing (Quick or </a:t>
            </a:r>
            <a:r>
              <a:rPr lang="en-US" dirty="0" smtClean="0"/>
              <a:t>Comprehensive)</a:t>
            </a:r>
          </a:p>
          <a:p>
            <a:pPr lvl="2"/>
            <a:r>
              <a:rPr lang="en-US" dirty="0" smtClean="0"/>
              <a:t>End-User testing</a:t>
            </a:r>
          </a:p>
          <a:p>
            <a:pPr lvl="1"/>
            <a:r>
              <a:rPr lang="en-US" dirty="0" smtClean="0"/>
              <a:t>ATI Designee completes </a:t>
            </a:r>
            <a:r>
              <a:rPr lang="en-US" dirty="0"/>
              <a:t>Review Form</a:t>
            </a:r>
          </a:p>
          <a:p>
            <a:pPr lvl="1"/>
            <a:r>
              <a:rPr lang="en-US" dirty="0" smtClean="0"/>
              <a:t>ATI Designee completes </a:t>
            </a:r>
            <a:r>
              <a:rPr lang="en-US" dirty="0"/>
              <a:t>Summary &amp; Recommendations</a:t>
            </a:r>
          </a:p>
          <a:p>
            <a:pPr lvl="2"/>
            <a:r>
              <a:rPr lang="en-US" dirty="0"/>
              <a:t>Obtain Accessibility Roadmap</a:t>
            </a:r>
          </a:p>
          <a:p>
            <a:pPr lvl="2"/>
            <a:r>
              <a:rPr lang="en-US" dirty="0"/>
              <a:t>Prepare Equally Effective Alternate Access Plan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4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Place Order - no bid</a:t>
            </a:r>
            <a:br>
              <a:rPr lang="en-US" dirty="0" smtClean="0"/>
            </a:br>
            <a:r>
              <a:rPr lang="en-US" dirty="0" smtClean="0"/>
              <a:t>[Purchasing Department Buyer]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Goal: </a:t>
            </a:r>
            <a:r>
              <a:rPr lang="en-US" dirty="0"/>
              <a:t>Ensure </a:t>
            </a:r>
            <a:r>
              <a:rPr lang="en-US" dirty="0" smtClean="0"/>
              <a:t>all process steps have been completed, ensure that contract </a:t>
            </a:r>
            <a:r>
              <a:rPr lang="en-US" dirty="0"/>
              <a:t>documents include Accessibility requirements and </a:t>
            </a:r>
            <a:r>
              <a:rPr lang="en-US" dirty="0" smtClean="0"/>
              <a:t>provisions</a:t>
            </a:r>
          </a:p>
          <a:p>
            <a:endParaRPr lang="en-US" dirty="0" smtClean="0"/>
          </a:p>
          <a:p>
            <a:r>
              <a:rPr lang="en-US" b="1" dirty="0" smtClean="0"/>
              <a:t>How:</a:t>
            </a:r>
          </a:p>
          <a:p>
            <a:pPr lvl="1"/>
            <a:r>
              <a:rPr lang="en-US" dirty="0" smtClean="0"/>
              <a:t>Buyer completes EIT Buyer Checklist to verify completeness and documentation (e.g. bid documents, process, ATI review processes and recommendations)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Buyer drafts contract documents (General Provisions for IT - including Clause 45</a:t>
            </a:r>
            <a:r>
              <a:rPr lang="en-US" dirty="0"/>
              <a:t>, Rider(s) to address Accessibility Roadmap, future </a:t>
            </a:r>
            <a:r>
              <a:rPr lang="en-US" dirty="0" smtClean="0"/>
              <a:t>testing)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Place Order – bid considerations</a:t>
            </a:r>
            <a:br>
              <a:rPr lang="en-US" dirty="0" smtClean="0"/>
            </a:br>
            <a:r>
              <a:rPr lang="en-US" dirty="0" smtClean="0"/>
              <a:t>[Purchasing Department Buyer]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Special considerations for bid process:</a:t>
            </a:r>
          </a:p>
          <a:p>
            <a:pPr lvl="1"/>
            <a:r>
              <a:rPr lang="en-US" b="1" dirty="0" smtClean="0"/>
              <a:t>Ensure </a:t>
            </a:r>
            <a:r>
              <a:rPr lang="en-US" b="1" dirty="0"/>
              <a:t>bid documents clearly spell-out role of Accessibility</a:t>
            </a:r>
          </a:p>
          <a:p>
            <a:pPr lvl="2"/>
            <a:r>
              <a:rPr lang="en-US" dirty="0"/>
              <a:t>Include Accessibility language in bid specs: </a:t>
            </a:r>
          </a:p>
          <a:p>
            <a:pPr lvl="3"/>
            <a:r>
              <a:rPr lang="en-US" dirty="0"/>
              <a:t>define minimum requirements (e.g. WCAG 2.0 AA, provide VPAT)</a:t>
            </a:r>
          </a:p>
          <a:p>
            <a:pPr lvl="3"/>
            <a:r>
              <a:rPr lang="en-US" dirty="0"/>
              <a:t>describe bid process (demo, testing requirements)</a:t>
            </a:r>
          </a:p>
          <a:p>
            <a:pPr lvl="3"/>
            <a:r>
              <a:rPr lang="en-US" dirty="0"/>
              <a:t>include accessibility as scored criterion (score based upon narrative, testing, demo)</a:t>
            </a:r>
          </a:p>
          <a:p>
            <a:pPr lvl="3"/>
            <a:r>
              <a:rPr lang="en-US" dirty="0"/>
              <a:t>provide an example of required contract language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7170" name="Picture 2" descr="https://c2.staticflickr.com/4/3612/3552123084_28b0cb7484.jpg" title="question mark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950" y="2197894"/>
            <a:ext cx="53721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dirty="0" smtClean="0"/>
              <a:t>Procuring the most accessible products</a:t>
            </a:r>
          </a:p>
          <a:p>
            <a:pPr>
              <a:spcAft>
                <a:spcPts val="450"/>
              </a:spcAft>
            </a:pPr>
            <a:r>
              <a:rPr lang="en-US" dirty="0" smtClean="0"/>
              <a:t>Building a culture of accessibility</a:t>
            </a:r>
          </a:p>
          <a:p>
            <a:pPr>
              <a:spcAft>
                <a:spcPts val="450"/>
              </a:spcAft>
            </a:pPr>
            <a:r>
              <a:rPr lang="en-US" dirty="0" smtClean="0"/>
              <a:t>Promoting institution-wide effort</a:t>
            </a:r>
          </a:p>
          <a:p>
            <a:pPr>
              <a:spcAft>
                <a:spcPts val="450"/>
              </a:spcAft>
            </a:pPr>
            <a:r>
              <a:rPr lang="en-US" dirty="0" smtClean="0"/>
              <a:t>Driving accessibility improvements to products</a:t>
            </a:r>
          </a:p>
          <a:p>
            <a:pPr>
              <a:spcAft>
                <a:spcPts val="450"/>
              </a:spcAft>
            </a:pPr>
            <a:r>
              <a:rPr lang="en-US" dirty="0" smtClean="0"/>
              <a:t>Implementing a consistent, repeatable, and effective accessible procurement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Challenge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190"/>
            <a:ext cx="7886700" cy="4351338"/>
          </a:xfrm>
        </p:spPr>
        <p:txBody>
          <a:bodyPr>
            <a:noAutofit/>
          </a:bodyPr>
          <a:lstStyle/>
          <a:p>
            <a:r>
              <a:rPr lang="en-US" sz="3000" dirty="0"/>
              <a:t>Integrating accessibility into the procurement business process </a:t>
            </a:r>
          </a:p>
          <a:p>
            <a:r>
              <a:rPr lang="en-US" sz="3000" dirty="0"/>
              <a:t>Campuses implement Accessible procurement differently</a:t>
            </a:r>
          </a:p>
          <a:p>
            <a:pPr lvl="1"/>
            <a:r>
              <a:rPr lang="en-US" sz="3000" dirty="0"/>
              <a:t>Different forms</a:t>
            </a:r>
          </a:p>
          <a:p>
            <a:pPr lvl="1"/>
            <a:r>
              <a:rPr lang="en-US" sz="3000" dirty="0"/>
              <a:t>Different processes</a:t>
            </a:r>
          </a:p>
          <a:p>
            <a:pPr lvl="1"/>
            <a:r>
              <a:rPr lang="en-US" sz="3000" dirty="0"/>
              <a:t>Different evaluation techniques</a:t>
            </a:r>
          </a:p>
          <a:p>
            <a:r>
              <a:rPr lang="en-US" sz="3000" dirty="0"/>
              <a:t>Vendor</a:t>
            </a:r>
            <a:r>
              <a:rPr lang="en-US" sz="3000" dirty="0" smtClean="0"/>
              <a:t> </a:t>
            </a:r>
          </a:p>
          <a:p>
            <a:pPr lvl="1"/>
            <a:r>
              <a:rPr lang="en-US" sz="3000" dirty="0" smtClean="0"/>
              <a:t>Accessibility knowledge</a:t>
            </a:r>
          </a:p>
          <a:p>
            <a:pPr lvl="1"/>
            <a:r>
              <a:rPr lang="en-US" sz="3000" dirty="0" smtClean="0"/>
              <a:t>Meeting CSU Accessibility Requirements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Breaking down the problem</a:t>
            </a:r>
            <a:endParaRPr lang="en-US" sz="4400" dirty="0"/>
          </a:p>
        </p:txBody>
      </p:sp>
      <p:pic>
        <p:nvPicPr>
          <p:cNvPr id="3074" name="Picture 2" descr="elephant with round stick people &#10;examining it w/o seeing it and &#10;thinking each section is &#10;something different: a fan,&#10; a wall, a spear etc." title="carto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805153"/>
            <a:ext cx="6147348" cy="349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b="1" dirty="0" smtClean="0">
                <a:hlinkClick r:id="rId2"/>
              </a:rPr>
              <a:t>CSU </a:t>
            </a:r>
            <a:r>
              <a:rPr lang="en-US" b="1" dirty="0">
                <a:hlinkClick r:id="rId2"/>
              </a:rPr>
              <a:t>Accessible Procurement Process</a:t>
            </a:r>
            <a:endParaRPr lang="en-US" b="1" dirty="0"/>
          </a:p>
          <a:p>
            <a:pPr lvl="2">
              <a:spcAft>
                <a:spcPts val="450"/>
              </a:spcAft>
            </a:pPr>
            <a:r>
              <a:rPr lang="en-US" dirty="0" smtClean="0"/>
              <a:t>An accessible </a:t>
            </a:r>
            <a:r>
              <a:rPr lang="en-US" dirty="0"/>
              <a:t>procurement process that can be adopted and adapted by CSU </a:t>
            </a:r>
            <a:r>
              <a:rPr lang="en-US" dirty="0" smtClean="0"/>
              <a:t>campuses</a:t>
            </a:r>
          </a:p>
          <a:p>
            <a:pPr lvl="2">
              <a:spcAft>
                <a:spcPts val="450"/>
              </a:spcAft>
            </a:pPr>
            <a:r>
              <a:rPr lang="en-US" dirty="0" smtClean="0"/>
              <a:t>Created for and with CSU campuses</a:t>
            </a:r>
          </a:p>
          <a:p>
            <a:pPr>
              <a:spcAft>
                <a:spcPts val="450"/>
              </a:spcAft>
            </a:pPr>
            <a:r>
              <a:rPr lang="en-US" b="1" dirty="0" smtClean="0"/>
              <a:t>Collaborative outreach with Vendors</a:t>
            </a:r>
          </a:p>
          <a:p>
            <a:pPr lvl="2">
              <a:spcAft>
                <a:spcPts val="450"/>
              </a:spcAft>
            </a:pPr>
            <a:r>
              <a:rPr lang="en-US" dirty="0">
                <a:hlinkClick r:id="rId3"/>
              </a:rPr>
              <a:t>CSU Guide to Completing a VPAT and </a:t>
            </a:r>
            <a:r>
              <a:rPr lang="en-US" dirty="0" smtClean="0">
                <a:hlinkClick r:id="rId3"/>
              </a:rPr>
              <a:t>Template</a:t>
            </a:r>
            <a:endParaRPr lang="en-US" dirty="0" smtClean="0"/>
          </a:p>
          <a:p>
            <a:pPr lvl="2">
              <a:spcAft>
                <a:spcPts val="450"/>
              </a:spcAft>
            </a:pPr>
            <a:r>
              <a:rPr lang="en-US" dirty="0">
                <a:hlinkClick r:id="rId4"/>
              </a:rPr>
              <a:t>Accessibility Roadmap </a:t>
            </a:r>
            <a:r>
              <a:rPr lang="en-US" dirty="0" smtClean="0">
                <a:hlinkClick r:id="rId4"/>
              </a:rPr>
              <a:t>Template</a:t>
            </a:r>
            <a:endParaRPr lang="en-US" dirty="0" smtClean="0"/>
          </a:p>
          <a:p>
            <a:pPr lvl="2">
              <a:spcAft>
                <a:spcPts val="450"/>
              </a:spcAft>
            </a:pPr>
            <a:r>
              <a:rPr lang="en-US" dirty="0">
                <a:hlinkClick r:id="rId5"/>
              </a:rPr>
              <a:t>Accessibility Statement Recommendations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7300" y="397510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BC5908"/>
                </a:solidFill>
              </a:rPr>
              <a:t>What to expect when engaging the </a:t>
            </a:r>
            <a:r>
              <a:rPr lang="en-US" sz="3200" dirty="0" smtClean="0">
                <a:solidFill>
                  <a:srgbClr val="BC5908"/>
                </a:solidFill>
              </a:rPr>
              <a:t>CSU.</a:t>
            </a:r>
            <a:endParaRPr lang="en-US" dirty="0"/>
          </a:p>
        </p:txBody>
      </p:sp>
      <p:pic>
        <p:nvPicPr>
          <p:cNvPr id="4" name="Picture 2" title="entwined heart wedding rings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200151"/>
            <a:ext cx="2397919" cy="23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title="flourish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1" y="1577276"/>
            <a:ext cx="1806230" cy="1223075"/>
          </a:xfrm>
          <a:prstGeom prst="rect">
            <a:avLst/>
          </a:prstGeom>
        </p:spPr>
      </p:pic>
      <p:pic>
        <p:nvPicPr>
          <p:cNvPr id="7" name="Picture 6" title="flourish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1" y="1600200"/>
            <a:ext cx="1810669" cy="12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236745" y="19076"/>
            <a:ext cx="2378075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Expectations </a:t>
            </a:r>
          </a:p>
        </p:txBody>
      </p:sp>
      <p:graphicFrame>
        <p:nvGraphicFramePr>
          <p:cNvPr id="4" name="Content Placeholder 3" descr="see lecture notes" title="Check Marks demarking Consultation needed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4121789"/>
              </p:ext>
            </p:extLst>
          </p:nvPr>
        </p:nvGraphicFramePr>
        <p:xfrm>
          <a:off x="361950" y="989013"/>
          <a:ext cx="8782756" cy="554984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00267"/>
                <a:gridCol w="1794470"/>
                <a:gridCol w="3888019"/>
              </a:tblGrid>
              <a:tr h="3891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CSU Expectation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Consultation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Vendor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Expectation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6A300"/>
                    </a:solidFill>
                  </a:tcPr>
                </a:tc>
              </a:tr>
              <a:tr h="804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Accurate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VPAT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VPAT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0130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Accessibility validation (Demo,</a:t>
                      </a:r>
                      <a:r>
                        <a:rPr lang="en-US" sz="1800" baseline="0" dirty="0" smtClean="0"/>
                        <a:t> T</a:t>
                      </a:r>
                      <a:r>
                        <a:rPr lang="en-US" sz="1800" dirty="0" smtClean="0"/>
                        <a:t>esting) 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Filled out VPAT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804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Accessibility Road Map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Develop Cycle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804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Accessibility Statement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Commitment to users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804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Contract Language – to ensure product improvements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Contract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931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Improvements</a:t>
                      </a:r>
                      <a:r>
                        <a:rPr lang="en-US" sz="1800" baseline="0" dirty="0" smtClean="0"/>
                        <a:t> based on Road Map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 improvement overall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7" name="Picture 6" title="flouri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46" y="249303"/>
            <a:ext cx="1810669" cy="685801"/>
          </a:xfrm>
          <a:prstGeom prst="rect">
            <a:avLst/>
          </a:prstGeom>
        </p:spPr>
      </p:pic>
      <p:pic>
        <p:nvPicPr>
          <p:cNvPr id="8" name="Picture 7" title="flouri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51" y="210524"/>
            <a:ext cx="1804546" cy="763361"/>
          </a:xfrm>
          <a:prstGeom prst="rect">
            <a:avLst/>
          </a:prstGeom>
        </p:spPr>
      </p:pic>
      <p:grpSp>
        <p:nvGrpSpPr>
          <p:cNvPr id="2" name="Group 1" title="Check Marks demarking Consultation needed"/>
          <p:cNvGrpSpPr/>
          <p:nvPr/>
        </p:nvGrpSpPr>
        <p:grpSpPr>
          <a:xfrm>
            <a:off x="3815831" y="1579862"/>
            <a:ext cx="452455" cy="4722272"/>
            <a:chOff x="3815831" y="1579862"/>
            <a:chExt cx="452455" cy="4722272"/>
          </a:xfrm>
        </p:grpSpPr>
        <p:pic>
          <p:nvPicPr>
            <p:cNvPr id="9" name="Picture 2" title="check 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631" y="2492618"/>
              <a:ext cx="391862" cy="36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title="check mark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1413" y="3405374"/>
              <a:ext cx="393226" cy="361220"/>
            </a:xfrm>
            <a:prstGeom prst="rect">
              <a:avLst/>
            </a:prstGeom>
          </p:spPr>
        </p:pic>
        <p:pic>
          <p:nvPicPr>
            <p:cNvPr id="11" name="Picture 10" title="see lecture note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5831" y="4232530"/>
              <a:ext cx="393226" cy="3612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5060" y="5940914"/>
              <a:ext cx="393226" cy="3612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5060" y="5001121"/>
              <a:ext cx="393226" cy="361220"/>
            </a:xfrm>
            <a:prstGeom prst="rect">
              <a:avLst/>
            </a:prstGeom>
          </p:spPr>
        </p:pic>
        <p:pic>
          <p:nvPicPr>
            <p:cNvPr id="14" name="Picture 2" descr="http://www.clker.com/cliparts/W/F/2/F/Z/B/check-mark-purple-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061" y="1579862"/>
              <a:ext cx="391862" cy="36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42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51340" y="452284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BC5908"/>
                </a:solidFill>
              </a:rPr>
              <a:t>A disconnect occurs when a VPAT is used as a checklist.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pic>
        <p:nvPicPr>
          <p:cNvPr id="5" name="Picture 4" title="flouri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1" y="1577276"/>
            <a:ext cx="1806230" cy="1223075"/>
          </a:xfrm>
          <a:prstGeom prst="rect">
            <a:avLst/>
          </a:prstGeom>
        </p:spPr>
      </p:pic>
      <p:pic>
        <p:nvPicPr>
          <p:cNvPr id="7" name="Picture 6" title="flouri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1" y="1600200"/>
            <a:ext cx="1810669" cy="1225403"/>
          </a:xfrm>
          <a:prstGeom prst="rect">
            <a:avLst/>
          </a:prstGeom>
        </p:spPr>
      </p:pic>
      <p:pic>
        <p:nvPicPr>
          <p:cNvPr id="2" name="Picture 1" descr="http://bloote.com/wp-content/uploads/2015/07/heart-to-heart-ring.jpg&#10;" title="Broken wedding ring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420" y="1624694"/>
            <a:ext cx="2221088" cy="12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I LogoMasterSlides.pptx" id="{6AFD92CF-3E09-4E09-AEE3-553F1BEB55F7}" vid="{3D97097D-8648-4FF3-87AA-C976C777AE7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534C3C9F41549A26D4523EF7C0055" ma:contentTypeVersion="0" ma:contentTypeDescription="Create a new document." ma:contentTypeScope="" ma:versionID="7c61b929b123145f0de0458773cb2d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0686EF-F0BF-46DE-8B1F-2E408EBA2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011CC1-02ED-4AFA-ADB7-E990207C05B1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DB991DA-0800-4CF1-873F-8C5AC418D3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ATI LogoMasterSlides</Template>
  <TotalTime>467</TotalTime>
  <Words>1749</Words>
  <Application>Microsoft Office PowerPoint</Application>
  <PresentationFormat>On-screen Show (4:3)</PresentationFormat>
  <Paragraphs>324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PowerPoint Presentation</vt:lpstr>
      <vt:lpstr>Getting to know the California State University System</vt:lpstr>
      <vt:lpstr>Expectations</vt:lpstr>
      <vt:lpstr>The Challenge</vt:lpstr>
      <vt:lpstr>Breaking down the problem</vt:lpstr>
      <vt:lpstr>Solutions</vt:lpstr>
      <vt:lpstr>What to expect when engaging the CSU.</vt:lpstr>
      <vt:lpstr>Expectations </vt:lpstr>
      <vt:lpstr>A disconnect occurs when a VPAT is used as a checklist.  </vt:lpstr>
      <vt:lpstr> </vt:lpstr>
      <vt:lpstr>Criteria Table</vt:lpstr>
      <vt:lpstr>Pathway to Inclusion</vt:lpstr>
      <vt:lpstr>Tom Siechert </vt:lpstr>
      <vt:lpstr>Pilot @ Fresno State</vt:lpstr>
      <vt:lpstr>Implementing CSU Accessible Procurement</vt:lpstr>
      <vt:lpstr>The need for IT purchases triage</vt:lpstr>
      <vt:lpstr>New Processes to Support Accessible Procurement</vt:lpstr>
      <vt:lpstr>Online Requisition Screenshot</vt:lpstr>
      <vt:lpstr>Goals for Accessible Procurement Process</vt:lpstr>
      <vt:lpstr>STEP 1: Gather Info [End-user]</vt:lpstr>
      <vt:lpstr>STEP 2: Review Info [ATI Designee]</vt:lpstr>
      <vt:lpstr>STEP 3a:  Review Product [ATI Designee]</vt:lpstr>
      <vt:lpstr>STEP 4: Place Order - no bid [Purchasing Department Buyer]</vt:lpstr>
      <vt:lpstr>STEP 4: Place Order – bid considerations [Purchasing Department Buyer]</vt:lpstr>
      <vt:lpstr>Questions</vt:lpstr>
    </vt:vector>
  </TitlesOfParts>
  <Company>CSU Office of the Chancellor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on the Elephant in the Room: Implementing Innovative Procurement Processes</dc:title>
  <dc:creator>Cullen, Susan</dc:creator>
  <cp:lastModifiedBy>Cullen, Susan</cp:lastModifiedBy>
  <cp:revision>48</cp:revision>
  <dcterms:created xsi:type="dcterms:W3CDTF">2015-10-14T21:23:03Z</dcterms:created>
  <dcterms:modified xsi:type="dcterms:W3CDTF">2015-11-30T18:33:09Z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0x010100BE8534C3C9F41549A26D4523EF7C0055</vt:lpwstr>
  </property>
</Properties>
</file>