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2" r:id="rId9"/>
    <p:sldId id="264" r:id="rId10"/>
    <p:sldId id="266" r:id="rId11"/>
    <p:sldId id="265" r:id="rId12"/>
    <p:sldId id="268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4" autoAdjust="0"/>
    <p:restoredTop sz="86414" autoAdjust="0"/>
  </p:normalViewPr>
  <p:slideViewPr>
    <p:cSldViewPr snapToGrid="0" snapToObjects="1">
      <p:cViewPr varScale="1">
        <p:scale>
          <a:sx n="46" d="100"/>
          <a:sy n="46" d="100"/>
        </p:scale>
        <p:origin x="-9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186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08172-29E0-5A4E-8A10-0069AA852715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480AF-E49E-574B-A5E0-97542429A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7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480AF-E49E-574B-A5E0-97542429AB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5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aseline="0" dirty="0" smtClean="0"/>
              <a:t>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480AF-E49E-574B-A5E0-97542429AB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37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iagramcenter.org/table-of-contents-2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ts169@psu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eOtHT_flaoY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Audio-Tactile Graphics on the Fly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Alexa </a:t>
            </a:r>
            <a:r>
              <a:rPr lang="en-US" dirty="0" err="1" smtClean="0"/>
              <a:t>Schriempf</a:t>
            </a:r>
            <a:endParaRPr lang="en-US" dirty="0" smtClean="0"/>
          </a:p>
          <a:p>
            <a:r>
              <a:rPr lang="en-US" dirty="0" smtClean="0"/>
              <a:t>Penn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3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Attempt</a:t>
            </a:r>
            <a:endParaRPr lang="en-US" dirty="0"/>
          </a:p>
        </p:txBody>
      </p:sp>
      <p:pic>
        <p:nvPicPr>
          <p:cNvPr id="4" name="Content Placeholder 3" descr="Photo of second attempt to make a tactile of pascal's triangle, this time on swell paper with Livescribe stickers in the first 5 rows." title="Pascal Second Attempt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114" r="-471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4215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Observations and Take-</a:t>
            </a:r>
            <a:r>
              <a:rPr lang="en-US" dirty="0" err="1" smtClean="0"/>
              <a:t>Aways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No difference between cut-out windows and overlay </a:t>
            </a:r>
          </a:p>
          <a:p>
            <a:pPr lvl="1"/>
            <a:r>
              <a:rPr lang="en-US" dirty="0" smtClean="0"/>
              <a:t>Users drag the pen rather than tap</a:t>
            </a:r>
          </a:p>
          <a:p>
            <a:pPr lvl="1"/>
            <a:r>
              <a:rPr lang="en-US" dirty="0" smtClean="0"/>
              <a:t>Users </a:t>
            </a:r>
            <a:r>
              <a:rPr lang="en-US" dirty="0" err="1" smtClean="0"/>
              <a:t>didn</a:t>
            </a:r>
            <a:r>
              <a:rPr lang="uk-UA" dirty="0" smtClean="0"/>
              <a:t>’</a:t>
            </a:r>
            <a:r>
              <a:rPr lang="en-US" dirty="0" smtClean="0"/>
              <a:t>t immediately grasp concept without verbal introduction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19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Attempt</a:t>
            </a:r>
            <a:endParaRPr lang="en-US" dirty="0"/>
          </a:p>
        </p:txBody>
      </p:sp>
      <p:pic>
        <p:nvPicPr>
          <p:cNvPr id="4" name="Content Placeholder 3" descr="Photo of my third attempt with Pascal's Triangle. Honeycombed structure on 11 by 11.5 swell form paper. A pen friend small sticker is stuck inside each cell. " title="Pascals Triangle Third Attempt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09" r="-382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5249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 Friend Benefits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 Friend (from RNIB)</a:t>
            </a:r>
          </a:p>
          <a:p>
            <a:pPr lvl="1"/>
            <a:r>
              <a:rPr lang="en-US" dirty="0" smtClean="0"/>
              <a:t>Differently sized stickers!!!</a:t>
            </a:r>
          </a:p>
          <a:p>
            <a:pPr lvl="1"/>
            <a:r>
              <a:rPr lang="en-US" dirty="0" smtClean="0"/>
              <a:t>Accessible pen!!</a:t>
            </a:r>
          </a:p>
          <a:p>
            <a:pPr lvl="1"/>
            <a:r>
              <a:rPr lang="en-US" dirty="0" smtClean="0"/>
              <a:t>No need for </a:t>
            </a:r>
            <a:r>
              <a:rPr lang="en-US" dirty="0" err="1" smtClean="0"/>
              <a:t>Livescribe</a:t>
            </a:r>
            <a:r>
              <a:rPr lang="en-US" dirty="0" smtClean="0"/>
              <a:t> operator buttons on paper!!</a:t>
            </a:r>
          </a:p>
          <a:p>
            <a:pPr lvl="1"/>
            <a:r>
              <a:rPr lang="en-US" dirty="0" smtClean="0"/>
              <a:t>Camera is more responsive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52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Important to have audio description as well as audio labels</a:t>
            </a:r>
            <a:endParaRPr lang="en-US" dirty="0"/>
          </a:p>
          <a:p>
            <a:pPr lvl="1"/>
            <a:r>
              <a:rPr lang="en-US" dirty="0" smtClean="0"/>
              <a:t>Upper left corner sticker for overview and orientation</a:t>
            </a:r>
          </a:p>
          <a:p>
            <a:pPr lvl="1"/>
            <a:r>
              <a:rPr lang="en-US" dirty="0" smtClean="0"/>
              <a:t>Image overview description</a:t>
            </a:r>
          </a:p>
          <a:p>
            <a:pPr lvl="2"/>
            <a:r>
              <a:rPr lang="en-US" dirty="0" smtClean="0"/>
              <a:t>Follow guidelines! DIAGRAM/NCAM: </a:t>
            </a:r>
            <a:r>
              <a:rPr lang="en-US" dirty="0">
                <a:hlinkClick r:id="rId2"/>
              </a:rPr>
              <a:t>http://diagramcenter.org/table-of-contents-2.</a:t>
            </a:r>
            <a:r>
              <a:rPr lang="en-US" dirty="0" smtClean="0">
                <a:hlinkClick r:id="rId2"/>
              </a:rPr>
              <a:t>html</a:t>
            </a:r>
            <a:endParaRPr lang="en-US" dirty="0" smtClean="0"/>
          </a:p>
          <a:p>
            <a:r>
              <a:rPr lang="en-US" dirty="0" smtClean="0"/>
              <a:t>End-user training is helpful: </a:t>
            </a:r>
          </a:p>
          <a:p>
            <a:pPr lvl="1"/>
            <a:r>
              <a:rPr lang="en-US" dirty="0" smtClean="0"/>
              <a:t>Tap not scan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one hand to scan and anchor, one hand to tap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0686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(Untested) Hack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625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err="1" smtClean="0"/>
              <a:t>Livescribe</a:t>
            </a:r>
            <a:r>
              <a:rPr lang="en-US" dirty="0" smtClean="0"/>
              <a:t> Paper + 3D Doodler Pen + </a:t>
            </a:r>
            <a:r>
              <a:rPr lang="en-US" dirty="0" err="1" smtClean="0"/>
              <a:t>Livescribe</a:t>
            </a:r>
            <a:r>
              <a:rPr lang="en-US" dirty="0" smtClean="0"/>
              <a:t> Pen</a:t>
            </a:r>
          </a:p>
          <a:p>
            <a:pPr lvl="1"/>
            <a:r>
              <a:rPr lang="en-US" dirty="0" smtClean="0"/>
              <a:t>Print</a:t>
            </a:r>
            <a:r>
              <a:rPr lang="en-US" dirty="0"/>
              <a:t> Pascal Triangle on </a:t>
            </a:r>
            <a:r>
              <a:rPr lang="en-US" dirty="0" err="1"/>
              <a:t>LiveScribe</a:t>
            </a:r>
            <a:r>
              <a:rPr lang="en-US" dirty="0"/>
              <a:t> Paper with ink printer</a:t>
            </a:r>
            <a:endParaRPr lang="en-US" sz="1600" dirty="0"/>
          </a:p>
          <a:p>
            <a:pPr lvl="1"/>
            <a:r>
              <a:rPr lang="en-US" dirty="0"/>
              <a:t>Trace over honeycombs with 3Doodler, creating tactile feedback and keeping the placement of the numbers where they need to be.</a:t>
            </a:r>
            <a:endParaRPr lang="en-US" sz="1600" dirty="0"/>
          </a:p>
          <a:p>
            <a:pPr lvl="1"/>
            <a:r>
              <a:rPr lang="en-US" dirty="0"/>
              <a:t>Grab the </a:t>
            </a:r>
            <a:r>
              <a:rPr lang="en-US" dirty="0" err="1"/>
              <a:t>smartpen</a:t>
            </a:r>
            <a:r>
              <a:rPr lang="en-US" dirty="0"/>
              <a:t>, hit record, touch number area while reading aloud, then stop recording</a:t>
            </a:r>
            <a:endParaRPr lang="en-US" sz="1600" dirty="0"/>
          </a:p>
          <a:p>
            <a:pPr lvl="1"/>
            <a:r>
              <a:rPr lang="en-US" dirty="0"/>
              <a:t>Tip from Josh </a:t>
            </a:r>
            <a:r>
              <a:rPr lang="en-US" dirty="0" err="1"/>
              <a:t>Miele</a:t>
            </a:r>
            <a:r>
              <a:rPr lang="en-US" dirty="0"/>
              <a:t>/Steve </a:t>
            </a:r>
            <a:r>
              <a:rPr lang="en-US" dirty="0" smtClean="0"/>
              <a:t>Landau</a:t>
            </a:r>
            <a:endParaRPr lang="en-US" sz="1600" dirty="0"/>
          </a:p>
          <a:p>
            <a:pPr lvl="2"/>
            <a:r>
              <a:rPr lang="en-US" dirty="0"/>
              <a:t>Hit record button on </a:t>
            </a:r>
            <a:r>
              <a:rPr lang="en-US" dirty="0" err="1"/>
              <a:t>livescribe</a:t>
            </a:r>
            <a:r>
              <a:rPr lang="en-US" dirty="0"/>
              <a:t> notebook paper</a:t>
            </a:r>
            <a:endParaRPr lang="en-US" sz="1400" dirty="0"/>
          </a:p>
          <a:p>
            <a:pPr lvl="2"/>
            <a:r>
              <a:rPr lang="en-US" dirty="0"/>
              <a:t>Hit pause immediately in a 1-2 sequence</a:t>
            </a:r>
            <a:endParaRPr lang="en-US" sz="1400" dirty="0"/>
          </a:p>
          <a:p>
            <a:pPr lvl="2"/>
            <a:r>
              <a:rPr lang="en-US" dirty="0"/>
              <a:t>Scribble in an area – like you are coloring it in. Doesn’t have to be perfect but get overlapping lines. </a:t>
            </a:r>
            <a:endParaRPr lang="en-US" sz="1400" dirty="0"/>
          </a:p>
          <a:p>
            <a:pPr lvl="2"/>
            <a:r>
              <a:rPr lang="en-US" dirty="0"/>
              <a:t>Hit record button</a:t>
            </a:r>
            <a:endParaRPr lang="en-US" sz="1400" dirty="0"/>
          </a:p>
          <a:p>
            <a:pPr lvl="2"/>
            <a:r>
              <a:rPr lang="en-US" dirty="0"/>
              <a:t>Put pen near mouth and speak label or whatever content</a:t>
            </a:r>
            <a:endParaRPr lang="en-US" sz="1400" dirty="0"/>
          </a:p>
          <a:p>
            <a:pPr lvl="2"/>
            <a:r>
              <a:rPr lang="en-US" dirty="0"/>
              <a:t>Hit the stop button on the </a:t>
            </a:r>
            <a:r>
              <a:rPr lang="en-US" dirty="0" err="1"/>
              <a:t>livescribe</a:t>
            </a:r>
            <a:r>
              <a:rPr lang="en-US" dirty="0"/>
              <a:t> notebook paper. </a:t>
            </a: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055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How-To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Handouts available online with conference site</a:t>
            </a:r>
          </a:p>
          <a:p>
            <a:r>
              <a:rPr lang="en-US" dirty="0" smtClean="0"/>
              <a:t>Email me: </a:t>
            </a:r>
            <a:r>
              <a:rPr lang="en-US" dirty="0" smtClean="0">
                <a:hlinkClick r:id="rId2"/>
              </a:rPr>
              <a:t>ats169@psu.edu</a:t>
            </a:r>
            <a:endParaRPr lang="en-US" dirty="0" smtClean="0"/>
          </a:p>
          <a:p>
            <a:pPr marL="342900" lvl="2" indent="-342900"/>
            <a:r>
              <a:rPr lang="en-US" sz="3200" dirty="0" smtClean="0"/>
              <a:t>Soon available at Lucia </a:t>
            </a:r>
            <a:r>
              <a:rPr lang="en-US" sz="3200" dirty="0" err="1" smtClean="0"/>
              <a:t>Hasty’s</a:t>
            </a:r>
            <a:r>
              <a:rPr lang="en-US" sz="3200" dirty="0" smtClean="0"/>
              <a:t> site: </a:t>
            </a:r>
          </a:p>
          <a:p>
            <a:pPr marL="457200" lvl="3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http</a:t>
            </a:r>
            <a:r>
              <a:rPr lang="en-US" sz="2800" dirty="0"/>
              <a:t>://</a:t>
            </a:r>
            <a:r>
              <a:rPr lang="en-US" sz="2800" dirty="0" err="1"/>
              <a:t>www.tactilegraphics.org</a:t>
            </a:r>
            <a:r>
              <a:rPr lang="en-US" sz="2800" dirty="0"/>
              <a:t>/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1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Scalable – not yet</a:t>
            </a:r>
            <a:endParaRPr lang="en-US" dirty="0"/>
          </a:p>
          <a:p>
            <a:r>
              <a:rPr lang="en-US" dirty="0" smtClean="0"/>
              <a:t>Credits:</a:t>
            </a:r>
          </a:p>
          <a:p>
            <a:pPr lvl="1"/>
            <a:r>
              <a:rPr lang="en-US" dirty="0"/>
              <a:t>Lucia Hasty (Rocky </a:t>
            </a:r>
            <a:r>
              <a:rPr lang="en-US" dirty="0" err="1"/>
              <a:t>Mtn</a:t>
            </a:r>
            <a:r>
              <a:rPr lang="en-US" dirty="0"/>
              <a:t> Braille)</a:t>
            </a:r>
          </a:p>
          <a:p>
            <a:pPr lvl="2"/>
            <a:r>
              <a:rPr lang="en-US" dirty="0"/>
              <a:t>http://</a:t>
            </a:r>
            <a:r>
              <a:rPr lang="en-US" dirty="0" err="1"/>
              <a:t>www.tactilegraphics.org</a:t>
            </a:r>
            <a:r>
              <a:rPr lang="en-US" dirty="0"/>
              <a:t>/</a:t>
            </a:r>
          </a:p>
          <a:p>
            <a:pPr lvl="1"/>
            <a:r>
              <a:rPr lang="en-US" dirty="0"/>
              <a:t>Steve Landau (</a:t>
            </a:r>
            <a:r>
              <a:rPr lang="en-US" dirty="0" err="1"/>
              <a:t>TouchGraphics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http://</a:t>
            </a:r>
            <a:r>
              <a:rPr lang="en-US" dirty="0" err="1"/>
              <a:t>touchgraphics.com</a:t>
            </a:r>
            <a:r>
              <a:rPr lang="en-US" dirty="0" smtClean="0"/>
              <a:t>/</a:t>
            </a:r>
          </a:p>
          <a:p>
            <a:pPr lvl="1"/>
            <a:r>
              <a:rPr lang="en-US" dirty="0" smtClean="0"/>
              <a:t>Josh </a:t>
            </a:r>
            <a:r>
              <a:rPr lang="en-US" dirty="0" err="1" smtClean="0"/>
              <a:t>Miele</a:t>
            </a:r>
            <a:r>
              <a:rPr lang="en-US" dirty="0" smtClean="0"/>
              <a:t> (Smith </a:t>
            </a:r>
            <a:r>
              <a:rPr lang="en-US" dirty="0" err="1" smtClean="0"/>
              <a:t>Kettlewell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http://</a:t>
            </a:r>
            <a:r>
              <a:rPr lang="en-US" dirty="0" err="1"/>
              <a:t>www.ski.org</a:t>
            </a:r>
            <a:r>
              <a:rPr lang="en-US" dirty="0"/>
              <a:t>/lab/</a:t>
            </a:r>
            <a:r>
              <a:rPr lang="en-US" dirty="0" err="1"/>
              <a:t>miele</a:t>
            </a:r>
            <a:r>
              <a:rPr lang="en-US" dirty="0"/>
              <a:t>-lab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993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Pascal’s </a:t>
            </a:r>
            <a:r>
              <a:rPr lang="en-US" dirty="0"/>
              <a:t>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 002</a:t>
            </a:r>
          </a:p>
          <a:p>
            <a:r>
              <a:rPr lang="en-US" dirty="0" smtClean="0"/>
              <a:t>Residential course</a:t>
            </a:r>
          </a:p>
          <a:p>
            <a:r>
              <a:rPr lang="en-US" dirty="0" smtClean="0"/>
              <a:t>Blind student with Braille 1 and 2 but no Nemeth skills</a:t>
            </a:r>
          </a:p>
          <a:p>
            <a:r>
              <a:rPr lang="en-US" dirty="0" smtClean="0"/>
              <a:t>Humanities major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44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Pascal’s Triangle</a:t>
            </a:r>
            <a:endParaRPr lang="en-US" dirty="0"/>
          </a:p>
        </p:txBody>
      </p:sp>
      <p:pic>
        <p:nvPicPr>
          <p:cNvPr id="6" name="Content Placeholder 5" descr="Pascal's Triangle in honeycombed pyramid shape. Each cell contains a number. First row is Row 0, last row is Row 13, for a total of 14 rows. Three groups of cells are outlined in red, blue, and green. The outlines are a hockey stick shape and capture adjacent cells going downward from one row to the next. " title="Pascal's Triangle Hockey Stick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" b="-4206"/>
          <a:stretch/>
        </p:blipFill>
        <p:spPr>
          <a:xfrm>
            <a:off x="1588098" y="1733968"/>
            <a:ext cx="5967804" cy="5124032"/>
          </a:xfrm>
        </p:spPr>
      </p:pic>
    </p:spTree>
    <p:extLst>
      <p:ext uri="{BB962C8B-B14F-4D97-AF65-F5344CB8AC3E}">
        <p14:creationId xmlns:p14="http://schemas.microsoft.com/office/powerpoint/2010/main" val="125652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Tactile with Braille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Unsatisfactory </a:t>
            </a:r>
            <a:r>
              <a:rPr lang="en-US" dirty="0" smtClean="0"/>
              <a:t>(for me)</a:t>
            </a:r>
          </a:p>
          <a:p>
            <a:pPr lvl="1"/>
            <a:r>
              <a:rPr lang="en-US" dirty="0" smtClean="0"/>
              <a:t>Too big</a:t>
            </a:r>
          </a:p>
          <a:p>
            <a:pPr lvl="1"/>
            <a:r>
              <a:rPr lang="en-US" dirty="0" smtClean="0"/>
              <a:t>Too inaccurate</a:t>
            </a:r>
          </a:p>
          <a:p>
            <a:pPr lvl="1"/>
            <a:r>
              <a:rPr lang="en-US" dirty="0" smtClean="0"/>
              <a:t>Not independent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12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TouchGraphics</a:t>
            </a:r>
            <a:r>
              <a:rPr lang="en-US" smtClean="0"/>
              <a:t>’ </a:t>
            </a:r>
            <a:r>
              <a:rPr lang="en-US" dirty="0" smtClean="0"/>
              <a:t>STEM Binder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https://www.youtube.com/watch?v=eOtHT_flaoY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21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First </a:t>
            </a:r>
            <a:r>
              <a:rPr lang="en-US" dirty="0"/>
              <a:t>A</a:t>
            </a:r>
            <a:r>
              <a:rPr lang="en-US" dirty="0" smtClean="0"/>
              <a:t>ttempt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TIE and Flexi-Paper by Repro-</a:t>
            </a:r>
            <a:r>
              <a:rPr lang="en-US" dirty="0" err="1" smtClean="0"/>
              <a:t>Tronics</a:t>
            </a:r>
            <a:endParaRPr lang="en-US" dirty="0" smtClean="0"/>
          </a:p>
          <a:p>
            <a:r>
              <a:rPr lang="en-US" dirty="0" err="1" smtClean="0"/>
              <a:t>Soundstickers</a:t>
            </a:r>
            <a:endParaRPr lang="en-US" dirty="0" smtClean="0"/>
          </a:p>
          <a:p>
            <a:r>
              <a:rPr lang="en-US" dirty="0" smtClean="0"/>
              <a:t>Braille labeler</a:t>
            </a:r>
          </a:p>
          <a:p>
            <a:r>
              <a:rPr lang="en-US" dirty="0" smtClean="0"/>
              <a:t>X-</a:t>
            </a:r>
            <a:r>
              <a:rPr lang="en-US" dirty="0" err="1" smtClean="0"/>
              <a:t>acto</a:t>
            </a:r>
            <a:r>
              <a:rPr lang="en-US" dirty="0" smtClean="0"/>
              <a:t> knife</a:t>
            </a:r>
          </a:p>
          <a:p>
            <a:r>
              <a:rPr lang="en-US" dirty="0" err="1" smtClean="0"/>
              <a:t>Bandaids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16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First Attempt Result</a:t>
            </a:r>
            <a:endParaRPr lang="en-US" dirty="0"/>
          </a:p>
        </p:txBody>
      </p:sp>
      <p:pic>
        <p:nvPicPr>
          <p:cNvPr id="4" name="Content Placeholder 3" descr="A photo of my first attempt to make a tactile version of Pascal's triangle, with flexi-paper, exacto knife, and livescribe paper underlay." title="Pascals Triangle First Attempt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94" r="-190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264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use almost all of the sound sticker’s area</a:t>
            </a:r>
          </a:p>
          <a:p>
            <a:r>
              <a:rPr lang="en-US" dirty="0" smtClean="0"/>
              <a:t>Scale the triangle up to 11 x 11</a:t>
            </a:r>
          </a:p>
          <a:p>
            <a:r>
              <a:rPr lang="en-US" dirty="0" smtClean="0"/>
              <a:t>Put stickers directly on, not under, diagram</a:t>
            </a:r>
          </a:p>
          <a:p>
            <a:r>
              <a:rPr lang="en-US" dirty="0" smtClean="0"/>
              <a:t>Ordered a new Swell machine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2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320</TotalTime>
  <Words>349</Words>
  <Application>Microsoft Macintosh PowerPoint</Application>
  <PresentationFormat>On-screen Show (4:3)</PresentationFormat>
  <Paragraphs>78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 Black </vt:lpstr>
      <vt:lpstr>Creating Audio-Tactile Graphics on the Fly </vt:lpstr>
      <vt:lpstr>Disclaimers</vt:lpstr>
      <vt:lpstr>Pascal’s Triangle</vt:lpstr>
      <vt:lpstr>Pascal’s Triangle</vt:lpstr>
      <vt:lpstr>Tactile with Braille</vt:lpstr>
      <vt:lpstr>TouchGraphics’ STEM Binder</vt:lpstr>
      <vt:lpstr>My First Attempt</vt:lpstr>
      <vt:lpstr>My First Attempt Result</vt:lpstr>
      <vt:lpstr>New Plan</vt:lpstr>
      <vt:lpstr>Second Attempt</vt:lpstr>
      <vt:lpstr>Testing and Analysis</vt:lpstr>
      <vt:lpstr>Third Attempt</vt:lpstr>
      <vt:lpstr>Pen Friend Benefits </vt:lpstr>
      <vt:lpstr>Lessons Learned</vt:lpstr>
      <vt:lpstr>One More (Untested) Hack</vt:lpstr>
      <vt:lpstr>How-To 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Audio-Tactile Graphics on the Fly </dc:title>
  <dc:creator>Alexa</dc:creator>
  <cp:lastModifiedBy>Alexa</cp:lastModifiedBy>
  <cp:revision>29</cp:revision>
  <dcterms:created xsi:type="dcterms:W3CDTF">2015-11-12T22:31:53Z</dcterms:created>
  <dcterms:modified xsi:type="dcterms:W3CDTF">2015-11-15T01:35:33Z</dcterms:modified>
</cp:coreProperties>
</file>