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57" r:id="rId3"/>
    <p:sldId id="272" r:id="rId4"/>
    <p:sldId id="258" r:id="rId5"/>
    <p:sldId id="259" r:id="rId6"/>
    <p:sldId id="260" r:id="rId7"/>
    <p:sldId id="273" r:id="rId8"/>
    <p:sldId id="266" r:id="rId9"/>
    <p:sldId id="262" r:id="rId10"/>
    <p:sldId id="263" r:id="rId11"/>
    <p:sldId id="276" r:id="rId12"/>
    <p:sldId id="267" r:id="rId13"/>
    <p:sldId id="264" r:id="rId14"/>
    <p:sldId id="268" r:id="rId15"/>
    <p:sldId id="269" r:id="rId16"/>
    <p:sldId id="270" r:id="rId17"/>
    <p:sldId id="265"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3943" autoAdjust="0"/>
  </p:normalViewPr>
  <p:slideViewPr>
    <p:cSldViewPr>
      <p:cViewPr varScale="1">
        <p:scale>
          <a:sx n="54" d="100"/>
          <a:sy n="54" d="100"/>
        </p:scale>
        <p:origin x="83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62F6A-8B54-47D0-A5D7-887BBE30563E}" type="datetimeFigureOut">
              <a:rPr lang="en-US" smtClean="0"/>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356B2-A162-4032-934A-77834EC51B29}" type="slidenum">
              <a:rPr lang="en-US" smtClean="0"/>
              <a:t>‹#›</a:t>
            </a:fld>
            <a:endParaRPr lang="en-US"/>
          </a:p>
        </p:txBody>
      </p:sp>
    </p:spTree>
    <p:extLst>
      <p:ext uri="{BB962C8B-B14F-4D97-AF65-F5344CB8AC3E}">
        <p14:creationId xmlns:p14="http://schemas.microsoft.com/office/powerpoint/2010/main" val="3654883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a:t>
            </a:fld>
            <a:endParaRPr lang="en-US"/>
          </a:p>
        </p:txBody>
      </p:sp>
    </p:spTree>
    <p:extLst>
      <p:ext uri="{BB962C8B-B14F-4D97-AF65-F5344CB8AC3E}">
        <p14:creationId xmlns:p14="http://schemas.microsoft.com/office/powerpoint/2010/main" val="2085707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10</a:t>
            </a:fld>
            <a:endParaRPr lang="en-US"/>
          </a:p>
        </p:txBody>
      </p:sp>
    </p:spTree>
    <p:extLst>
      <p:ext uri="{BB962C8B-B14F-4D97-AF65-F5344CB8AC3E}">
        <p14:creationId xmlns:p14="http://schemas.microsoft.com/office/powerpoint/2010/main" val="3981552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12</a:t>
            </a:fld>
            <a:endParaRPr lang="en-US"/>
          </a:p>
        </p:txBody>
      </p:sp>
    </p:spTree>
    <p:extLst>
      <p:ext uri="{BB962C8B-B14F-4D97-AF65-F5344CB8AC3E}">
        <p14:creationId xmlns:p14="http://schemas.microsoft.com/office/powerpoint/2010/main" val="1988745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13</a:t>
            </a:fld>
            <a:endParaRPr lang="en-US"/>
          </a:p>
        </p:txBody>
      </p:sp>
    </p:spTree>
    <p:extLst>
      <p:ext uri="{BB962C8B-B14F-4D97-AF65-F5344CB8AC3E}">
        <p14:creationId xmlns:p14="http://schemas.microsoft.com/office/powerpoint/2010/main" val="605786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14</a:t>
            </a:fld>
            <a:endParaRPr lang="en-US"/>
          </a:p>
        </p:txBody>
      </p:sp>
    </p:spTree>
    <p:extLst>
      <p:ext uri="{BB962C8B-B14F-4D97-AF65-F5344CB8AC3E}">
        <p14:creationId xmlns:p14="http://schemas.microsoft.com/office/powerpoint/2010/main" val="3468726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16</a:t>
            </a:fld>
            <a:endParaRPr lang="en-US"/>
          </a:p>
        </p:txBody>
      </p:sp>
    </p:spTree>
    <p:extLst>
      <p:ext uri="{BB962C8B-B14F-4D97-AF65-F5344CB8AC3E}">
        <p14:creationId xmlns:p14="http://schemas.microsoft.com/office/powerpoint/2010/main" val="3996965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17</a:t>
            </a:fld>
            <a:endParaRPr lang="en-US"/>
          </a:p>
        </p:txBody>
      </p:sp>
    </p:spTree>
    <p:extLst>
      <p:ext uri="{BB962C8B-B14F-4D97-AF65-F5344CB8AC3E}">
        <p14:creationId xmlns:p14="http://schemas.microsoft.com/office/powerpoint/2010/main" val="3494008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18</a:t>
            </a:fld>
            <a:endParaRPr lang="en-US"/>
          </a:p>
        </p:txBody>
      </p:sp>
    </p:spTree>
    <p:extLst>
      <p:ext uri="{BB962C8B-B14F-4D97-AF65-F5344CB8AC3E}">
        <p14:creationId xmlns:p14="http://schemas.microsoft.com/office/powerpoint/2010/main" val="346996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2</a:t>
            </a:fld>
            <a:endParaRPr lang="en-US"/>
          </a:p>
        </p:txBody>
      </p:sp>
    </p:spTree>
    <p:extLst>
      <p:ext uri="{BB962C8B-B14F-4D97-AF65-F5344CB8AC3E}">
        <p14:creationId xmlns:p14="http://schemas.microsoft.com/office/powerpoint/2010/main" val="4271587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3</a:t>
            </a:fld>
            <a:endParaRPr lang="en-US"/>
          </a:p>
        </p:txBody>
      </p:sp>
    </p:spTree>
    <p:extLst>
      <p:ext uri="{BB962C8B-B14F-4D97-AF65-F5344CB8AC3E}">
        <p14:creationId xmlns:p14="http://schemas.microsoft.com/office/powerpoint/2010/main" val="128212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4</a:t>
            </a:fld>
            <a:endParaRPr lang="en-US"/>
          </a:p>
        </p:txBody>
      </p:sp>
    </p:spTree>
    <p:extLst>
      <p:ext uri="{BB962C8B-B14F-4D97-AF65-F5344CB8AC3E}">
        <p14:creationId xmlns:p14="http://schemas.microsoft.com/office/powerpoint/2010/main" val="312434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5</a:t>
            </a:fld>
            <a:endParaRPr lang="en-US"/>
          </a:p>
        </p:txBody>
      </p:sp>
    </p:spTree>
    <p:extLst>
      <p:ext uri="{BB962C8B-B14F-4D97-AF65-F5344CB8AC3E}">
        <p14:creationId xmlns:p14="http://schemas.microsoft.com/office/powerpoint/2010/main" val="282540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6</a:t>
            </a:fld>
            <a:endParaRPr lang="en-US"/>
          </a:p>
        </p:txBody>
      </p:sp>
    </p:spTree>
    <p:extLst>
      <p:ext uri="{BB962C8B-B14F-4D97-AF65-F5344CB8AC3E}">
        <p14:creationId xmlns:p14="http://schemas.microsoft.com/office/powerpoint/2010/main" val="2622148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7</a:t>
            </a:fld>
            <a:endParaRPr lang="en-US"/>
          </a:p>
        </p:txBody>
      </p:sp>
    </p:spTree>
    <p:extLst>
      <p:ext uri="{BB962C8B-B14F-4D97-AF65-F5344CB8AC3E}">
        <p14:creationId xmlns:p14="http://schemas.microsoft.com/office/powerpoint/2010/main" val="583862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8</a:t>
            </a:fld>
            <a:endParaRPr lang="en-US"/>
          </a:p>
        </p:txBody>
      </p:sp>
    </p:spTree>
    <p:extLst>
      <p:ext uri="{BB962C8B-B14F-4D97-AF65-F5344CB8AC3E}">
        <p14:creationId xmlns:p14="http://schemas.microsoft.com/office/powerpoint/2010/main" val="3149448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356B2-A162-4032-934A-77834EC51B29}" type="slidenum">
              <a:rPr lang="en-US" smtClean="0"/>
              <a:t>9</a:t>
            </a:fld>
            <a:endParaRPr lang="en-US"/>
          </a:p>
        </p:txBody>
      </p:sp>
    </p:spTree>
    <p:extLst>
      <p:ext uri="{BB962C8B-B14F-4D97-AF65-F5344CB8AC3E}">
        <p14:creationId xmlns:p14="http://schemas.microsoft.com/office/powerpoint/2010/main" val="91367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9C36E0-6B09-4AAF-9E42-14D287AAD1C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41839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C36E0-6B09-4AAF-9E42-14D287AAD1C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202395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C36E0-6B09-4AAF-9E42-14D287AAD1C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393691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C36E0-6B09-4AAF-9E42-14D287AAD1C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384074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C36E0-6B09-4AAF-9E42-14D287AAD1C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270333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9C36E0-6B09-4AAF-9E42-14D287AAD1C2}"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196014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C36E0-6B09-4AAF-9E42-14D287AAD1C2}"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142565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C36E0-6B09-4AAF-9E42-14D287AAD1C2}"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249022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C36E0-6B09-4AAF-9E42-14D287AAD1C2}"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333376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C36E0-6B09-4AAF-9E42-14D287AAD1C2}"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284270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C36E0-6B09-4AAF-9E42-14D287AAD1C2}"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F2B79-0F34-4D8E-952A-DF91B157A3AF}" type="slidenum">
              <a:rPr lang="en-US" smtClean="0"/>
              <a:t>‹#›</a:t>
            </a:fld>
            <a:endParaRPr lang="en-US"/>
          </a:p>
        </p:txBody>
      </p:sp>
    </p:spTree>
    <p:extLst>
      <p:ext uri="{BB962C8B-B14F-4D97-AF65-F5344CB8AC3E}">
        <p14:creationId xmlns:p14="http://schemas.microsoft.com/office/powerpoint/2010/main" val="210924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C36E0-6B09-4AAF-9E42-14D287AAD1C2}"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F2B79-0F34-4D8E-952A-DF91B157A3AF}" type="slidenum">
              <a:rPr lang="en-US" smtClean="0"/>
              <a:t>‹#›</a:t>
            </a:fld>
            <a:endParaRPr lang="en-US"/>
          </a:p>
        </p:txBody>
      </p:sp>
    </p:spTree>
    <p:extLst>
      <p:ext uri="{BB962C8B-B14F-4D97-AF65-F5344CB8AC3E}">
        <p14:creationId xmlns:p14="http://schemas.microsoft.com/office/powerpoint/2010/main" val="385930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Accessibility Testing: </a:t>
            </a:r>
          </a:p>
        </p:txBody>
      </p:sp>
      <p:sp>
        <p:nvSpPr>
          <p:cNvPr id="3" name="Subtitle 2"/>
          <p:cNvSpPr>
            <a:spLocks noGrp="1"/>
          </p:cNvSpPr>
          <p:nvPr>
            <p:ph type="subTitle" idx="1"/>
          </p:nvPr>
        </p:nvSpPr>
        <p:spPr/>
        <p:txBody>
          <a:bodyPr/>
          <a:lstStyle/>
          <a:p>
            <a:r>
              <a:rPr lang="en-US" dirty="0">
                <a:solidFill>
                  <a:schemeClr val="tx1"/>
                </a:solidFill>
              </a:rPr>
              <a:t>Is there a gap between </a:t>
            </a:r>
            <a:r>
              <a:rPr lang="en-US" dirty="0" smtClean="0">
                <a:solidFill>
                  <a:schemeClr val="tx1"/>
                </a:solidFill>
              </a:rPr>
              <a:t>development </a:t>
            </a:r>
            <a:r>
              <a:rPr lang="en-US" dirty="0">
                <a:solidFill>
                  <a:schemeClr val="tx1"/>
                </a:solidFill>
              </a:rPr>
              <a:t>and end </a:t>
            </a:r>
            <a:r>
              <a:rPr lang="en-US" dirty="0" smtClean="0">
                <a:solidFill>
                  <a:schemeClr val="tx1"/>
                </a:solidFill>
              </a:rPr>
              <a:t>user experience </a:t>
            </a:r>
            <a:r>
              <a:rPr lang="en-US" dirty="0">
                <a:solidFill>
                  <a:schemeClr val="tx1"/>
                </a:solidFill>
              </a:rPr>
              <a:t>that needs to be bridged?</a:t>
            </a:r>
            <a:endParaRPr lang="en-US" dirty="0"/>
          </a:p>
          <a:p>
            <a:endParaRPr lang="en-US" dirty="0"/>
          </a:p>
        </p:txBody>
      </p:sp>
    </p:spTree>
    <p:extLst>
      <p:ext uri="{BB962C8B-B14F-4D97-AF65-F5344CB8AC3E}">
        <p14:creationId xmlns:p14="http://schemas.microsoft.com/office/powerpoint/2010/main" val="408487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Without an End User</a:t>
            </a:r>
          </a:p>
        </p:txBody>
      </p:sp>
      <p:sp>
        <p:nvSpPr>
          <p:cNvPr id="3" name="Content Placeholder 2"/>
          <p:cNvSpPr>
            <a:spLocks noGrp="1"/>
          </p:cNvSpPr>
          <p:nvPr>
            <p:ph idx="1"/>
          </p:nvPr>
        </p:nvSpPr>
        <p:spPr/>
        <p:txBody>
          <a:bodyPr/>
          <a:lstStyle/>
          <a:p>
            <a:r>
              <a:rPr lang="en-US" b="1" dirty="0" smtClean="0"/>
              <a:t>Gap</a:t>
            </a:r>
            <a:r>
              <a:rPr lang="en-US" dirty="0" smtClean="0"/>
              <a:t>: While valuable, it may not show all usability issues</a:t>
            </a:r>
          </a:p>
          <a:p>
            <a:endParaRPr lang="en-US" dirty="0" smtClean="0"/>
          </a:p>
          <a:p>
            <a:r>
              <a:rPr lang="en-US" b="1" dirty="0"/>
              <a:t>Gap</a:t>
            </a:r>
            <a:r>
              <a:rPr lang="en-US" dirty="0"/>
              <a:t>: Keyboard </a:t>
            </a:r>
            <a:r>
              <a:rPr lang="en-US" dirty="0" smtClean="0"/>
              <a:t>accessibility is not always synonymous with screen reader accessibility</a:t>
            </a:r>
          </a:p>
          <a:p>
            <a:pPr marL="0" indent="0">
              <a:buNone/>
            </a:pPr>
            <a:r>
              <a:rPr lang="en-US" dirty="0" smtClean="0"/>
              <a:t>(for example, a button may not be labeled)</a:t>
            </a:r>
          </a:p>
          <a:p>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62181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creen shot of the Accessible building features map showing the drop down menus for campus and building option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6863" y="880706"/>
            <a:ext cx="6430273" cy="5096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67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 website meets accessibility standards</a:t>
            </a:r>
            <a:endParaRPr lang="en-US" dirty="0"/>
          </a:p>
        </p:txBody>
      </p:sp>
      <p:sp>
        <p:nvSpPr>
          <p:cNvPr id="3" name="Content Placeholder 2"/>
          <p:cNvSpPr>
            <a:spLocks noGrp="1"/>
          </p:cNvSpPr>
          <p:nvPr>
            <p:ph idx="1"/>
          </p:nvPr>
        </p:nvSpPr>
        <p:spPr/>
        <p:txBody>
          <a:bodyPr/>
          <a:lstStyle/>
          <a:p>
            <a:r>
              <a:rPr lang="en-US" dirty="0" smtClean="0"/>
              <a:t>…and a screen reader user doesn’t use the site to its full benefit</a:t>
            </a:r>
          </a:p>
          <a:p>
            <a:endParaRPr lang="en-US" dirty="0"/>
          </a:p>
          <a:p>
            <a:r>
              <a:rPr lang="en-US" dirty="0" smtClean="0"/>
              <a:t>Who is responsible for the gap? </a:t>
            </a:r>
            <a:endParaRPr lang="en-US" dirty="0"/>
          </a:p>
        </p:txBody>
      </p:sp>
    </p:spTree>
    <p:extLst>
      <p:ext uri="{BB962C8B-B14F-4D97-AF65-F5344CB8AC3E}">
        <p14:creationId xmlns:p14="http://schemas.microsoft.com/office/powerpoint/2010/main" val="3659950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Solutions</a:t>
            </a:r>
            <a:br>
              <a:rPr lang="en-US" dirty="0" smtClean="0"/>
            </a:br>
            <a:r>
              <a:rPr lang="en-US" dirty="0" smtClean="0"/>
              <a:t>Ways to bridge the gaps</a:t>
            </a:r>
            <a:endParaRPr lang="en-US" dirty="0"/>
          </a:p>
        </p:txBody>
      </p:sp>
      <p:sp>
        <p:nvSpPr>
          <p:cNvPr id="3" name="Content Placeholder 2"/>
          <p:cNvSpPr>
            <a:spLocks noGrp="1"/>
          </p:cNvSpPr>
          <p:nvPr>
            <p:ph idx="1"/>
          </p:nvPr>
        </p:nvSpPr>
        <p:spPr/>
        <p:txBody>
          <a:bodyPr/>
          <a:lstStyle/>
          <a:p>
            <a:r>
              <a:rPr lang="en-US" dirty="0" smtClean="0"/>
              <a:t>Involving faculty</a:t>
            </a:r>
          </a:p>
          <a:p>
            <a:endParaRPr lang="en-US" dirty="0"/>
          </a:p>
          <a:p>
            <a:r>
              <a:rPr lang="en-US" dirty="0" smtClean="0"/>
              <a:t>Working with publishers</a:t>
            </a:r>
          </a:p>
          <a:p>
            <a:endParaRPr lang="en-US" dirty="0"/>
          </a:p>
          <a:p>
            <a:r>
              <a:rPr lang="en-US" dirty="0" smtClean="0"/>
              <a:t>Working with students</a:t>
            </a:r>
          </a:p>
          <a:p>
            <a:endParaRPr lang="en-US" dirty="0"/>
          </a:p>
          <a:p>
            <a:r>
              <a:rPr lang="en-US" dirty="0" smtClean="0"/>
              <a:t>Testing &amp; documentation</a:t>
            </a:r>
          </a:p>
          <a:p>
            <a:endParaRPr lang="en-US" dirty="0"/>
          </a:p>
          <a:p>
            <a:endParaRPr lang="en-US" dirty="0"/>
          </a:p>
        </p:txBody>
      </p:sp>
    </p:spTree>
    <p:extLst>
      <p:ext uri="{BB962C8B-B14F-4D97-AF65-F5344CB8AC3E}">
        <p14:creationId xmlns:p14="http://schemas.microsoft.com/office/powerpoint/2010/main" val="253083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Bridge: Involving Faculty</a:t>
            </a:r>
            <a:endParaRPr lang="en-US" dirty="0"/>
          </a:p>
        </p:txBody>
      </p:sp>
      <p:sp>
        <p:nvSpPr>
          <p:cNvPr id="4" name="Content Placeholder 3"/>
          <p:cNvSpPr>
            <a:spLocks noGrp="1"/>
          </p:cNvSpPr>
          <p:nvPr>
            <p:ph idx="1"/>
          </p:nvPr>
        </p:nvSpPr>
        <p:spPr/>
        <p:txBody>
          <a:bodyPr/>
          <a:lstStyle/>
          <a:p>
            <a:r>
              <a:rPr lang="en-US" dirty="0" smtClean="0"/>
              <a:t>Regular appointments where faculty can see how a screen reader user accesses  (or doesn’t access) their course and publisher content</a:t>
            </a:r>
          </a:p>
          <a:p>
            <a:r>
              <a:rPr lang="en-US" dirty="0" smtClean="0"/>
              <a:t>Subject area studies</a:t>
            </a:r>
          </a:p>
          <a:p>
            <a:pPr lvl="1"/>
            <a:r>
              <a:rPr lang="en-US" dirty="0" smtClean="0"/>
              <a:t>Math</a:t>
            </a:r>
          </a:p>
          <a:p>
            <a:pPr lvl="1"/>
            <a:r>
              <a:rPr lang="en-US" dirty="0" smtClean="0"/>
              <a:t>Computer Science, Computer Information Systems, Computer Application Systems</a:t>
            </a:r>
          </a:p>
          <a:p>
            <a:endParaRPr lang="en-US" dirty="0"/>
          </a:p>
        </p:txBody>
      </p:sp>
    </p:spTree>
    <p:extLst>
      <p:ext uri="{BB962C8B-B14F-4D97-AF65-F5344CB8AC3E}">
        <p14:creationId xmlns:p14="http://schemas.microsoft.com/office/powerpoint/2010/main" val="1261061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 Working with Publishers</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Invite publishers to be part of the solution</a:t>
            </a:r>
          </a:p>
          <a:p>
            <a:r>
              <a:rPr lang="en-US" dirty="0" smtClean="0"/>
              <a:t>Invite book representatives to testing of their online content</a:t>
            </a:r>
          </a:p>
          <a:p>
            <a:r>
              <a:rPr lang="en-US" dirty="0" smtClean="0"/>
              <a:t>Send feedback and questions to accessibility representatives</a:t>
            </a:r>
          </a:p>
          <a:p>
            <a:r>
              <a:rPr lang="en-US" dirty="0" smtClean="0"/>
              <a:t>Ask that they help develop alternative accessible content</a:t>
            </a:r>
          </a:p>
          <a:p>
            <a:r>
              <a:rPr lang="en-US" dirty="0" smtClean="0"/>
              <a:t>Two accessibility managers from leading publishing companies have attended AT Committee Meetings at PCC</a:t>
            </a:r>
          </a:p>
          <a:p>
            <a:endParaRPr lang="en-US" dirty="0"/>
          </a:p>
          <a:p>
            <a:endParaRPr lang="en-US" dirty="0"/>
          </a:p>
        </p:txBody>
      </p:sp>
    </p:spTree>
    <p:extLst>
      <p:ext uri="{BB962C8B-B14F-4D97-AF65-F5344CB8AC3E}">
        <p14:creationId xmlns:p14="http://schemas.microsoft.com/office/powerpoint/2010/main" val="3197170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 Working with Students</a:t>
            </a:r>
            <a:endParaRPr lang="en-US" dirty="0"/>
          </a:p>
        </p:txBody>
      </p:sp>
      <p:sp>
        <p:nvSpPr>
          <p:cNvPr id="3" name="Content Placeholder 2"/>
          <p:cNvSpPr>
            <a:spLocks noGrp="1"/>
          </p:cNvSpPr>
          <p:nvPr>
            <p:ph idx="1"/>
          </p:nvPr>
        </p:nvSpPr>
        <p:spPr>
          <a:xfrm>
            <a:off x="457200" y="1600200"/>
            <a:ext cx="8305800" cy="5257800"/>
          </a:xfrm>
        </p:spPr>
        <p:txBody>
          <a:bodyPr>
            <a:normAutofit/>
          </a:bodyPr>
          <a:lstStyle/>
          <a:p>
            <a:r>
              <a:rPr lang="en-US" dirty="0" smtClean="0"/>
              <a:t>Collaboration with the Oregon Commission for the Blind</a:t>
            </a:r>
          </a:p>
          <a:p>
            <a:r>
              <a:rPr lang="en-US" dirty="0" smtClean="0"/>
              <a:t>Provide college readiness training at PCC to ensure and highly recommend level of screen reading skills</a:t>
            </a:r>
            <a:endParaRPr lang="en-US" dirty="0"/>
          </a:p>
          <a:p>
            <a:r>
              <a:rPr lang="en-US" dirty="0" smtClean="0"/>
              <a:t>Documentation and Orientation Guides to complex platforms</a:t>
            </a:r>
          </a:p>
          <a:p>
            <a:r>
              <a:rPr lang="en-US" dirty="0" smtClean="0"/>
              <a:t>Individual trainings</a:t>
            </a:r>
          </a:p>
          <a:p>
            <a:pPr marL="0" indent="0">
              <a:buNone/>
            </a:pPr>
            <a:endParaRPr lang="en-US" dirty="0"/>
          </a:p>
          <a:p>
            <a:pPr marL="0" indent="0">
              <a:buNone/>
            </a:pPr>
            <a:endParaRPr lang="en-US" dirty="0"/>
          </a:p>
          <a:p>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42462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Bridging the Gaps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addition to following accessibility guidelines, incorporate end user testing into the development of all digital content. And provide end user guides for users with disabilities. </a:t>
            </a:r>
          </a:p>
          <a:p>
            <a:endParaRPr lang="en-US" dirty="0"/>
          </a:p>
          <a:p>
            <a:r>
              <a:rPr lang="en-US" dirty="0" smtClean="0"/>
              <a:t>Encourage developers, publishers and faculty to witness the end user experience even if they are cognizant of accessibility standards.</a:t>
            </a:r>
          </a:p>
          <a:p>
            <a:endParaRPr lang="en-US" dirty="0"/>
          </a:p>
          <a:p>
            <a:r>
              <a:rPr lang="en-US" dirty="0" smtClean="0"/>
              <a:t>Develop ways for end users to increase their skills.</a:t>
            </a:r>
            <a:endParaRPr lang="en-US" dirty="0"/>
          </a:p>
        </p:txBody>
      </p:sp>
    </p:spTree>
    <p:extLst>
      <p:ext uri="{BB962C8B-B14F-4D97-AF65-F5344CB8AC3E}">
        <p14:creationId xmlns:p14="http://schemas.microsoft.com/office/powerpoint/2010/main" val="2896429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Appendix A</a:t>
            </a:r>
            <a:br>
              <a:rPr lang="en-US" dirty="0" smtClean="0"/>
            </a:br>
            <a:r>
              <a:rPr lang="en-US" sz="4000" dirty="0" smtClean="0"/>
              <a:t>Testing Documentation</a:t>
            </a:r>
            <a:endParaRPr lang="en-US" sz="4000" dirty="0"/>
          </a:p>
        </p:txBody>
      </p:sp>
      <p:sp>
        <p:nvSpPr>
          <p:cNvPr id="5" name="Content Placeholder 4"/>
          <p:cNvSpPr>
            <a:spLocks noGrp="1"/>
          </p:cNvSpPr>
          <p:nvPr>
            <p:ph idx="1"/>
          </p:nvPr>
        </p:nvSpPr>
        <p:spPr>
          <a:xfrm>
            <a:off x="457200" y="1600200"/>
            <a:ext cx="8382000" cy="5257800"/>
          </a:xfrm>
        </p:spPr>
        <p:txBody>
          <a:bodyPr>
            <a:normAutofit fontScale="40000" lnSpcReduction="20000"/>
          </a:bodyPr>
          <a:lstStyle/>
          <a:p>
            <a:pPr marL="0" indent="0">
              <a:buNone/>
            </a:pPr>
            <a:r>
              <a:rPr lang="en-US" b="1" dirty="0"/>
              <a:t>Accessibility Assessment Form</a:t>
            </a:r>
          </a:p>
          <a:p>
            <a:pPr marL="0" indent="0">
              <a:buNone/>
            </a:pPr>
            <a:r>
              <a:rPr lang="en-US" dirty="0"/>
              <a:t>(For accessibility/usability testing 3</a:t>
            </a:r>
            <a:r>
              <a:rPr lang="en-US" baseline="30000" dirty="0"/>
              <a:t>rd</a:t>
            </a:r>
            <a:r>
              <a:rPr lang="en-US" dirty="0"/>
              <a:t> party products)</a:t>
            </a:r>
          </a:p>
          <a:p>
            <a:pPr lvl="0"/>
            <a:r>
              <a:rPr lang="en-US" dirty="0"/>
              <a:t>Name and URL of product: </a:t>
            </a:r>
          </a:p>
          <a:p>
            <a:pPr lvl="0"/>
            <a:r>
              <a:rPr lang="en-US" dirty="0"/>
              <a:t>Tester Name:</a:t>
            </a:r>
          </a:p>
          <a:p>
            <a:pPr lvl="0"/>
            <a:r>
              <a:rPr lang="en-US" dirty="0"/>
              <a:t>Instructor Name:</a:t>
            </a:r>
          </a:p>
          <a:p>
            <a:pPr lvl="0"/>
            <a:r>
              <a:rPr lang="en-US" dirty="0"/>
              <a:t>Testing Date:</a:t>
            </a:r>
          </a:p>
          <a:p>
            <a:pPr lvl="0"/>
            <a:r>
              <a:rPr lang="en-US" dirty="0"/>
              <a:t>Computer Operating System: </a:t>
            </a:r>
          </a:p>
          <a:p>
            <a:pPr lvl="0"/>
            <a:r>
              <a:rPr lang="en-US" dirty="0"/>
              <a:t>Browser Type and Version:</a:t>
            </a:r>
          </a:p>
          <a:p>
            <a:pPr lvl="0"/>
            <a:r>
              <a:rPr lang="en-US" dirty="0"/>
              <a:t>List any browser plug-ins used:</a:t>
            </a:r>
          </a:p>
          <a:p>
            <a:pPr lvl="0"/>
            <a:r>
              <a:rPr lang="en-US" dirty="0"/>
              <a:t>List any special settings to your browser or screen reader:</a:t>
            </a:r>
          </a:p>
          <a:p>
            <a:pPr lvl="0"/>
            <a:r>
              <a:rPr lang="en-US" dirty="0"/>
              <a:t>Can you login?</a:t>
            </a:r>
          </a:p>
          <a:p>
            <a:pPr lvl="0"/>
            <a:r>
              <a:rPr lang="en-US" dirty="0"/>
              <a:t>Can you access help documentation?</a:t>
            </a:r>
          </a:p>
          <a:p>
            <a:pPr lvl="0"/>
            <a:r>
              <a:rPr lang="en-US" dirty="0"/>
              <a:t>How well can you navigate?</a:t>
            </a:r>
          </a:p>
          <a:p>
            <a:pPr lvl="0"/>
            <a:r>
              <a:rPr lang="en-US" dirty="0"/>
              <a:t>Can you complete the different types of assignment questions?</a:t>
            </a:r>
            <a:br>
              <a:rPr lang="en-US" dirty="0"/>
            </a:br>
            <a:r>
              <a:rPr lang="en-US" dirty="0"/>
              <a:t>(Can you read the assignments, fill in answers and submit them? Sometimes there are different types of questions. Ask instructor to help you find them all.)</a:t>
            </a:r>
          </a:p>
          <a:p>
            <a:pPr lvl="0"/>
            <a:r>
              <a:rPr lang="en-US" dirty="0"/>
              <a:t>Can you check your answers?</a:t>
            </a:r>
          </a:p>
          <a:p>
            <a:pPr lvl="0"/>
            <a:r>
              <a:rPr lang="en-US" dirty="0"/>
              <a:t>If there are study tools, which ones are accessible? </a:t>
            </a:r>
          </a:p>
          <a:p>
            <a:pPr lvl="0"/>
            <a:r>
              <a:rPr lang="en-US" dirty="0"/>
              <a:t>Can you complete a quiz?</a:t>
            </a:r>
          </a:p>
          <a:p>
            <a:pPr marL="0" indent="0">
              <a:buNone/>
            </a:pPr>
            <a:r>
              <a:rPr lang="en-US" b="1" dirty="0"/>
              <a:t>Summary</a:t>
            </a:r>
          </a:p>
          <a:p>
            <a:pPr lvl="0"/>
            <a:r>
              <a:rPr lang="en-US" dirty="0"/>
              <a:t>Overall, would you say this product is usable for a student using a screen reader?</a:t>
            </a:r>
          </a:p>
          <a:p>
            <a:pPr lvl="0"/>
            <a:r>
              <a:rPr lang="en-US" dirty="0"/>
              <a:t>Notes:</a:t>
            </a:r>
          </a:p>
          <a:p>
            <a:pPr lvl="0"/>
            <a:r>
              <a:rPr lang="en-US" dirty="0"/>
              <a:t>End-user notes:</a:t>
            </a:r>
            <a:br>
              <a:rPr lang="en-US" dirty="0"/>
            </a:br>
            <a:r>
              <a:rPr lang="en-US" dirty="0"/>
              <a:t>Tips for the user with a screen reader on settings or navigation tricks you would </a:t>
            </a:r>
            <a:r>
              <a:rPr lang="en-US" dirty="0" smtClean="0"/>
              <a:t>recommend</a:t>
            </a:r>
            <a:endParaRPr lang="en-US" dirty="0"/>
          </a:p>
          <a:p>
            <a:endParaRPr lang="en-US" dirty="0"/>
          </a:p>
        </p:txBody>
      </p:sp>
    </p:spTree>
    <p:extLst>
      <p:ext uri="{BB962C8B-B14F-4D97-AF65-F5344CB8AC3E}">
        <p14:creationId xmlns:p14="http://schemas.microsoft.com/office/powerpoint/2010/main" val="2630006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Presenters</a:t>
            </a:r>
            <a:endParaRPr lang="en-US" dirty="0"/>
          </a:p>
        </p:txBody>
      </p:sp>
      <p:sp>
        <p:nvSpPr>
          <p:cNvPr id="4" name="Content Placeholder 3"/>
          <p:cNvSpPr>
            <a:spLocks noGrp="1"/>
          </p:cNvSpPr>
          <p:nvPr>
            <p:ph idx="1"/>
          </p:nvPr>
        </p:nvSpPr>
        <p:spPr/>
        <p:txBody>
          <a:bodyPr>
            <a:normAutofit/>
          </a:bodyPr>
          <a:lstStyle/>
          <a:p>
            <a:r>
              <a:rPr lang="en-US" dirty="0"/>
              <a:t>Phyllis </a:t>
            </a:r>
            <a:r>
              <a:rPr lang="en-US" dirty="0" err="1"/>
              <a:t>Petteys</a:t>
            </a:r>
            <a:r>
              <a:rPr lang="en-US" dirty="0"/>
              <a:t> - Accessibility Specialist, Disability Services</a:t>
            </a:r>
          </a:p>
          <a:p>
            <a:endParaRPr lang="en-US" dirty="0"/>
          </a:p>
          <a:p>
            <a:r>
              <a:rPr lang="en-US" dirty="0"/>
              <a:t>Karen Sorensen - Accessibility Advocate for Online </a:t>
            </a:r>
            <a:r>
              <a:rPr lang="en-US" dirty="0" smtClean="0"/>
              <a:t>Courses, Distance Education</a:t>
            </a:r>
            <a:endParaRPr lang="en-US" dirty="0"/>
          </a:p>
          <a:p>
            <a:endParaRPr lang="en-US" dirty="0"/>
          </a:p>
          <a:p>
            <a:r>
              <a:rPr lang="en-US" dirty="0"/>
              <a:t>Angel </a:t>
            </a:r>
            <a:r>
              <a:rPr lang="en-US" dirty="0" err="1"/>
              <a:t>Chesimet</a:t>
            </a:r>
            <a:r>
              <a:rPr lang="en-US" dirty="0"/>
              <a:t> - Counselor and Accessibility Technician, Disability Services</a:t>
            </a:r>
          </a:p>
          <a:p>
            <a:endParaRPr lang="en-US" dirty="0"/>
          </a:p>
          <a:p>
            <a:endParaRPr lang="en-US" dirty="0"/>
          </a:p>
        </p:txBody>
      </p:sp>
      <p:pic>
        <p:nvPicPr>
          <p:cNvPr id="1026" name="Picture 2" descr="C:\Users\pccuser\Downloads\pcc-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57200"/>
            <a:ext cx="19812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97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does accessible mean?</a:t>
            </a:r>
            <a:endParaRPr lang="en-US" dirty="0"/>
          </a:p>
        </p:txBody>
      </p:sp>
      <p:sp>
        <p:nvSpPr>
          <p:cNvPr id="4" name="Content Placeholder 3"/>
          <p:cNvSpPr>
            <a:spLocks noGrp="1"/>
          </p:cNvSpPr>
          <p:nvPr>
            <p:ph idx="1"/>
          </p:nvPr>
        </p:nvSpPr>
        <p:spPr/>
        <p:txBody>
          <a:bodyPr>
            <a:normAutofit fontScale="70000" lnSpcReduction="20000"/>
          </a:bodyPr>
          <a:lstStyle/>
          <a:p>
            <a:pPr marL="36830">
              <a:spcBef>
                <a:spcPts val="600"/>
              </a:spcBef>
            </a:pPr>
            <a:r>
              <a:rPr lang="en-US" i="1" dirty="0">
                <a:solidFill>
                  <a:srgbClr val="222222"/>
                </a:solidFill>
                <a:latin typeface="arial" panose="020B0604020202020204" pitchFamily="34" charset="0"/>
              </a:rPr>
              <a:t>"Accessible" means a person with a disability is afforded the opportunity to acquire the same information, engage in the same interactions, and enjoy the same services as a person without a disability in an </a:t>
            </a:r>
            <a:r>
              <a:rPr lang="en-US" b="1" i="1" dirty="0">
                <a:solidFill>
                  <a:srgbClr val="222222"/>
                </a:solidFill>
                <a:latin typeface="arial" panose="020B0604020202020204" pitchFamily="34" charset="0"/>
              </a:rPr>
              <a:t>equally effective and equally integrated manner, with substantially equivalent ease of use</a:t>
            </a:r>
            <a:r>
              <a:rPr lang="en-US" i="1" dirty="0">
                <a:solidFill>
                  <a:srgbClr val="222222"/>
                </a:solidFill>
                <a:latin typeface="arial" panose="020B0604020202020204" pitchFamily="34" charset="0"/>
              </a:rPr>
              <a:t>. </a:t>
            </a:r>
            <a:r>
              <a:rPr lang="en-US" b="1" i="1" dirty="0">
                <a:solidFill>
                  <a:srgbClr val="222222"/>
                </a:solidFill>
                <a:latin typeface="arial" panose="020B0604020202020204" pitchFamily="34" charset="0"/>
              </a:rPr>
              <a:t>The person with a disability must be able to obtain the information as fully, equally and independently as a person without a disability</a:t>
            </a:r>
            <a:r>
              <a:rPr lang="en-US" i="1" dirty="0">
                <a:solidFill>
                  <a:srgbClr val="222222"/>
                </a:solidFill>
                <a:latin typeface="arial" panose="020B0604020202020204" pitchFamily="34" charset="0"/>
              </a:rPr>
              <a:t>. Although this might not result in identical ease of use compared to that of persons without disabilities, it still must ensure equal opportunity to the educational benefits and opportunities afforded by the technology and equal treatment in the use of such technology.</a:t>
            </a:r>
            <a:endParaRPr lang="en-US" dirty="0">
              <a:solidFill>
                <a:srgbClr val="222222"/>
              </a:solidFill>
              <a:latin typeface="arial" panose="020B0604020202020204" pitchFamily="34" charset="0"/>
            </a:endParaRPr>
          </a:p>
          <a:p>
            <a:pPr algn="r">
              <a:spcBef>
                <a:spcPts val="600"/>
              </a:spcBef>
              <a:spcAft>
                <a:spcPts val="1800"/>
              </a:spcAft>
            </a:pPr>
            <a:r>
              <a:rPr lang="en-US" dirty="0">
                <a:solidFill>
                  <a:srgbClr val="222222"/>
                </a:solidFill>
                <a:latin typeface="arial" panose="020B0604020202020204" pitchFamily="34" charset="0"/>
              </a:rPr>
              <a:t>Source - Resolution Agreement South Carolina Technical College System OCR Compliance Review No. 11-11-600.</a:t>
            </a:r>
          </a:p>
          <a:p>
            <a:endParaRPr lang="en-US" dirty="0"/>
          </a:p>
        </p:txBody>
      </p:sp>
    </p:spTree>
    <p:extLst>
      <p:ext uri="{BB962C8B-B14F-4D97-AF65-F5344CB8AC3E}">
        <p14:creationId xmlns:p14="http://schemas.microsoft.com/office/powerpoint/2010/main" val="595864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 y="0"/>
            <a:ext cx="9144000" cy="2209800"/>
          </a:xfrm>
        </p:spPr>
        <p:txBody>
          <a:bodyPr>
            <a:normAutofit/>
          </a:bodyPr>
          <a:lstStyle/>
          <a:p>
            <a:r>
              <a:rPr lang="en-US" sz="8000" baseline="-25000" dirty="0"/>
              <a:t>Outcomes for the session</a:t>
            </a:r>
            <a:br>
              <a:rPr lang="en-US" sz="8000" baseline="-25000" dirty="0"/>
            </a:br>
            <a:endParaRPr lang="en-US" sz="8000" baseline="-25000" dirty="0"/>
          </a:p>
        </p:txBody>
      </p:sp>
      <p:sp>
        <p:nvSpPr>
          <p:cNvPr id="3" name="Subtitle 2"/>
          <p:cNvSpPr>
            <a:spLocks noGrp="1"/>
          </p:cNvSpPr>
          <p:nvPr>
            <p:ph type="subTitle" idx="1"/>
          </p:nvPr>
        </p:nvSpPr>
        <p:spPr>
          <a:xfrm>
            <a:off x="0" y="1828800"/>
            <a:ext cx="9144000" cy="3581400"/>
          </a:xfrm>
        </p:spPr>
        <p:txBody>
          <a:bodyPr>
            <a:normAutofit/>
          </a:bodyPr>
          <a:lstStyle/>
          <a:p>
            <a:pPr marL="457200" indent="-457200">
              <a:buFont typeface="Arial" panose="020B0604020202020204" pitchFamily="34" charset="0"/>
              <a:buChar char="•"/>
            </a:pPr>
            <a:r>
              <a:rPr lang="en-US" sz="4000" dirty="0" smtClean="0">
                <a:solidFill>
                  <a:schemeClr val="tx1"/>
                </a:solidFill>
              </a:rPr>
              <a:t>Awareness of the gap </a:t>
            </a:r>
          </a:p>
          <a:p>
            <a:pPr marL="457200" indent="-457200">
              <a:buFont typeface="Arial" panose="020B0604020202020204" pitchFamily="34" charset="0"/>
              <a:buChar char="•"/>
            </a:pPr>
            <a:r>
              <a:rPr lang="en-US" sz="4000" dirty="0" smtClean="0">
                <a:solidFill>
                  <a:schemeClr val="tx1"/>
                </a:solidFill>
              </a:rPr>
              <a:t>The importance of end-user testing</a:t>
            </a:r>
          </a:p>
          <a:p>
            <a:pPr marL="457200" indent="-457200">
              <a:buFont typeface="Arial" panose="020B0604020202020204" pitchFamily="34" charset="0"/>
              <a:buChar char="•"/>
            </a:pPr>
            <a:r>
              <a:rPr lang="en-US" sz="4000" dirty="0" smtClean="0">
                <a:solidFill>
                  <a:schemeClr val="tx1"/>
                </a:solidFill>
              </a:rPr>
              <a:t>Ways to bridge the gap</a:t>
            </a:r>
            <a:endParaRPr lang="en-US" sz="4000" dirty="0">
              <a:solidFill>
                <a:schemeClr val="tx1"/>
              </a:solidFill>
            </a:endParaRPr>
          </a:p>
        </p:txBody>
      </p:sp>
    </p:spTree>
    <p:extLst>
      <p:ext uri="{BB962C8B-B14F-4D97-AF65-F5344CB8AC3E}">
        <p14:creationId xmlns:p14="http://schemas.microsoft.com/office/powerpoint/2010/main" val="241614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Perspectives</a:t>
            </a:r>
            <a:endParaRPr lang="en-US" dirty="0"/>
          </a:p>
        </p:txBody>
      </p:sp>
      <p:sp>
        <p:nvSpPr>
          <p:cNvPr id="3" name="Content Placeholder 2"/>
          <p:cNvSpPr>
            <a:spLocks noGrp="1"/>
          </p:cNvSpPr>
          <p:nvPr>
            <p:ph idx="1"/>
          </p:nvPr>
        </p:nvSpPr>
        <p:spPr/>
        <p:txBody>
          <a:bodyPr/>
          <a:lstStyle/>
          <a:p>
            <a:r>
              <a:rPr lang="en-US" dirty="0" smtClean="0"/>
              <a:t>Web developer with understanding of web standards/guidelines</a:t>
            </a:r>
            <a:endParaRPr lang="en-US" dirty="0"/>
          </a:p>
          <a:p>
            <a:r>
              <a:rPr lang="en-US" dirty="0" smtClean="0"/>
              <a:t>AT Specialist familiar with obstacles but not necessarily web standards/guidelines</a:t>
            </a:r>
            <a:endParaRPr lang="en-US" dirty="0"/>
          </a:p>
          <a:p>
            <a:r>
              <a:rPr lang="en-US" dirty="0" smtClean="0"/>
              <a:t>End user tester with graduate education</a:t>
            </a:r>
            <a:endParaRPr lang="en-US" dirty="0"/>
          </a:p>
        </p:txBody>
      </p:sp>
    </p:spTree>
    <p:extLst>
      <p:ext uri="{BB962C8B-B14F-4D97-AF65-F5344CB8AC3E}">
        <p14:creationId xmlns:p14="http://schemas.microsoft.com/office/powerpoint/2010/main" val="14049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Discovering the Gap</a:t>
            </a:r>
            <a:endParaRPr lang="en-US" dirty="0"/>
          </a:p>
        </p:txBody>
      </p:sp>
      <p:pic>
        <p:nvPicPr>
          <p:cNvPr id="6" name="Content Placeholder 5" descr="A photo of a subway station platform with the words &quot;Mind the Gap&quot; written at the edge of platform. It is referring to the gap between the platform and the subway car.  "/>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47642" y="1600200"/>
            <a:ext cx="6048716" cy="4525963"/>
          </a:xfrm>
        </p:spPr>
      </p:pic>
      <p:sp>
        <p:nvSpPr>
          <p:cNvPr id="7" name="TextBox 6"/>
          <p:cNvSpPr txBox="1"/>
          <p:nvPr/>
        </p:nvSpPr>
        <p:spPr>
          <a:xfrm>
            <a:off x="457200" y="6126163"/>
            <a:ext cx="8229600" cy="369332"/>
          </a:xfrm>
          <a:prstGeom prst="rect">
            <a:avLst/>
          </a:prstGeom>
          <a:noFill/>
        </p:spPr>
        <p:txBody>
          <a:bodyPr wrap="square" rtlCol="0">
            <a:spAutoFit/>
          </a:bodyPr>
          <a:lstStyle/>
          <a:p>
            <a:pPr algn="ctr"/>
            <a:r>
              <a:rPr lang="en-US" dirty="0"/>
              <a:t>Photo from: http://wolfinlondon.com/2007/10/07/mind-the-gap/</a:t>
            </a:r>
          </a:p>
        </p:txBody>
      </p:sp>
    </p:spTree>
    <p:extLst>
      <p:ext uri="{BB962C8B-B14F-4D97-AF65-F5344CB8AC3E}">
        <p14:creationId xmlns:p14="http://schemas.microsoft.com/office/powerpoint/2010/main" val="829853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More Linear Experience</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“the pronounced </a:t>
            </a:r>
            <a:r>
              <a:rPr lang="en-US" dirty="0"/>
              <a:t>difference between the blind </a:t>
            </a:r>
            <a:r>
              <a:rPr lang="en-US" dirty="0" smtClean="0"/>
              <a:t>and </a:t>
            </a:r>
            <a:r>
              <a:rPr lang="en-US" dirty="0"/>
              <a:t>sighted students was the manner in which they moved through the material. The sighted students jumped back and forth far more than the blind students who tended to advance through the content in a more linear fashion” (p. 4). </a:t>
            </a:r>
            <a:endParaRPr lang="en-US" dirty="0" smtClean="0"/>
          </a:p>
          <a:p>
            <a:pPr marL="0" indent="0" algn="just">
              <a:buNone/>
            </a:pPr>
            <a:endParaRPr lang="en-US" dirty="0" smtClean="0"/>
          </a:p>
          <a:p>
            <a:pPr marL="0" indent="0" algn="just">
              <a:buNone/>
            </a:pPr>
            <a:endParaRPr lang="en-US" dirty="0" smtClean="0"/>
          </a:p>
          <a:p>
            <a:pPr marL="0" indent="0" algn="just">
              <a:buNone/>
            </a:pPr>
            <a:r>
              <a:rPr lang="en-US" sz="2400" dirty="0" smtClean="0"/>
              <a:t>Kearns</a:t>
            </a:r>
            <a:r>
              <a:rPr lang="en-US" sz="2400" dirty="0"/>
              <a:t>, L.R., Frey, B.A., </a:t>
            </a:r>
            <a:r>
              <a:rPr lang="en-US" sz="2400" dirty="0" err="1"/>
              <a:t>McMorland</a:t>
            </a:r>
            <a:r>
              <a:rPr lang="en-US" sz="2400" dirty="0"/>
              <a:t>, G. (</a:t>
            </a:r>
            <a:r>
              <a:rPr lang="en-US" sz="2400" dirty="0" err="1"/>
              <a:t>n.d.</a:t>
            </a:r>
            <a:r>
              <a:rPr lang="en-US" sz="2400" dirty="0"/>
              <a:t>) Designing Online Courses for Screen Reader Users, </a:t>
            </a:r>
            <a:r>
              <a:rPr lang="en-US" sz="2400" i="1" dirty="0"/>
              <a:t>Journal of Asynchronous Learning Networks</a:t>
            </a:r>
            <a:r>
              <a:rPr lang="en-US" sz="2400" dirty="0"/>
              <a:t>, Vol. 17; Issue 3.</a:t>
            </a:r>
          </a:p>
          <a:p>
            <a:pPr marL="0" indent="0" algn="just">
              <a:buNone/>
            </a:pPr>
            <a:endParaRPr lang="en-US" dirty="0"/>
          </a:p>
        </p:txBody>
      </p:sp>
    </p:spTree>
    <p:extLst>
      <p:ext uri="{BB962C8B-B14F-4D97-AF65-F5344CB8AC3E}">
        <p14:creationId xmlns:p14="http://schemas.microsoft.com/office/powerpoint/2010/main" val="284153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3" name="Content Placeholder 2"/>
          <p:cNvSpPr>
            <a:spLocks noGrp="1"/>
          </p:cNvSpPr>
          <p:nvPr>
            <p:ph idx="1"/>
          </p:nvPr>
        </p:nvSpPr>
        <p:spPr/>
        <p:txBody>
          <a:bodyPr/>
          <a:lstStyle/>
          <a:p>
            <a:r>
              <a:rPr lang="en-US" dirty="0" smtClean="0"/>
              <a:t>Does an end user need to know html?</a:t>
            </a:r>
          </a:p>
          <a:p>
            <a:r>
              <a:rPr lang="en-US" dirty="0"/>
              <a:t>Are there benefits to acknowledging that a user may have ways  that they feel most comfortable navigating with assistive </a:t>
            </a:r>
            <a:r>
              <a:rPr lang="en-US" dirty="0" smtClean="0"/>
              <a:t>technology?</a:t>
            </a:r>
          </a:p>
          <a:p>
            <a:r>
              <a:rPr lang="en-US" dirty="0" smtClean="0"/>
              <a:t>Should we consider technology skills of students?</a:t>
            </a:r>
          </a:p>
          <a:p>
            <a:pPr marL="0" indent="0">
              <a:buNone/>
            </a:pPr>
            <a:endParaRPr lang="en-US" dirty="0"/>
          </a:p>
        </p:txBody>
      </p:sp>
    </p:spTree>
    <p:extLst>
      <p:ext uri="{BB962C8B-B14F-4D97-AF65-F5344CB8AC3E}">
        <p14:creationId xmlns:p14="http://schemas.microsoft.com/office/powerpoint/2010/main" val="421715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Third Party Software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Often there are claims of accessibility from publishers, but what if our users have a hard time accessing their content? It’s a </a:t>
            </a:r>
            <a:r>
              <a:rPr lang="en-US" b="1" dirty="0" smtClean="0"/>
              <a:t>Gap</a:t>
            </a:r>
            <a:r>
              <a:rPr lang="en-US" dirty="0" smtClean="0"/>
              <a:t> to providing an accessible experience. </a:t>
            </a:r>
            <a:endParaRPr lang="en-US" dirty="0"/>
          </a:p>
          <a:p>
            <a:r>
              <a:rPr lang="en-US" dirty="0" smtClean="0"/>
              <a:t>VPATs</a:t>
            </a:r>
          </a:p>
          <a:p>
            <a:pPr lvl="1"/>
            <a:r>
              <a:rPr lang="en-US" b="1" dirty="0" smtClean="0"/>
              <a:t>Bridge</a:t>
            </a:r>
            <a:r>
              <a:rPr lang="en-US" dirty="0" smtClean="0"/>
              <a:t>: More end user guides for users of AT needed.</a:t>
            </a:r>
          </a:p>
          <a:p>
            <a:r>
              <a:rPr lang="en-US" dirty="0" smtClean="0"/>
              <a:t>Math accessibility:</a:t>
            </a:r>
          </a:p>
          <a:p>
            <a:pPr lvl="1"/>
            <a:r>
              <a:rPr lang="en-US" b="1" dirty="0" smtClean="0"/>
              <a:t>Gap:</a:t>
            </a:r>
            <a:r>
              <a:rPr lang="en-US" dirty="0" smtClean="0"/>
              <a:t> Complex screen reader settings unique to that application. </a:t>
            </a:r>
          </a:p>
          <a:p>
            <a:pPr lvl="1"/>
            <a:r>
              <a:rPr lang="en-US" b="1" dirty="0" smtClean="0"/>
              <a:t>Gap</a:t>
            </a:r>
            <a:r>
              <a:rPr lang="en-US" dirty="0" smtClean="0"/>
              <a:t>: </a:t>
            </a:r>
            <a:r>
              <a:rPr lang="en-US" dirty="0"/>
              <a:t>Math </a:t>
            </a:r>
            <a:r>
              <a:rPr lang="en-US" dirty="0" smtClean="0"/>
              <a:t>equations read accurately but cannot be read by a screen reader one character at a time. </a:t>
            </a:r>
            <a:endParaRPr lang="en-US" dirty="0"/>
          </a:p>
        </p:txBody>
      </p:sp>
    </p:spTree>
    <p:extLst>
      <p:ext uri="{BB962C8B-B14F-4D97-AF65-F5344CB8AC3E}">
        <p14:creationId xmlns:p14="http://schemas.microsoft.com/office/powerpoint/2010/main" val="1957088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735</Words>
  <Application>Microsoft Office PowerPoint</Application>
  <PresentationFormat>On-screen Show (4:3)</PresentationFormat>
  <Paragraphs>118</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vt:lpstr>
      <vt:lpstr>Calibri</vt:lpstr>
      <vt:lpstr>Office Theme</vt:lpstr>
      <vt:lpstr>Accessibility Testing: </vt:lpstr>
      <vt:lpstr>Presenters</vt:lpstr>
      <vt:lpstr>What does accessible mean?</vt:lpstr>
      <vt:lpstr>Outcomes for the session </vt:lpstr>
      <vt:lpstr>Our Perspectives</vt:lpstr>
      <vt:lpstr>Discovering the Gap</vt:lpstr>
      <vt:lpstr>A More Linear Experience</vt:lpstr>
      <vt:lpstr>Consider:</vt:lpstr>
      <vt:lpstr>Testing Third Party Software</vt:lpstr>
      <vt:lpstr>Testing Without an End User</vt:lpstr>
      <vt:lpstr>PowerPoint Presentation</vt:lpstr>
      <vt:lpstr>When a website meets accessibility standards</vt:lpstr>
      <vt:lpstr>Recommended Solutions Ways to bridge the gaps</vt:lpstr>
      <vt:lpstr>Bridge: Involving Faculty</vt:lpstr>
      <vt:lpstr>Bridge: Working with Publishers</vt:lpstr>
      <vt:lpstr>Bridge: Working with Students</vt:lpstr>
      <vt:lpstr>Bridging the Gaps</vt:lpstr>
      <vt:lpstr>Appendix A Testing Documentation</vt:lpstr>
    </vt:vector>
  </TitlesOfParts>
  <Company>Portland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Phyllis Petteys</cp:lastModifiedBy>
  <cp:revision>77</cp:revision>
  <dcterms:created xsi:type="dcterms:W3CDTF">2015-11-04T20:40:14Z</dcterms:created>
  <dcterms:modified xsi:type="dcterms:W3CDTF">2015-11-16T23:47:11Z</dcterms:modified>
</cp:coreProperties>
</file>