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256" r:id="rId3"/>
    <p:sldId id="258" r:id="rId4"/>
    <p:sldId id="259" r:id="rId5"/>
    <p:sldId id="260" r:id="rId6"/>
    <p:sldId id="262" r:id="rId7"/>
    <p:sldId id="267" r:id="rId8"/>
    <p:sldId id="261" r:id="rId9"/>
    <p:sldId id="265" r:id="rId10"/>
    <p:sldId id="266" r:id="rId11"/>
    <p:sldId id="264" r:id="rId12"/>
    <p:sldId id="269" r:id="rId13"/>
    <p:sldId id="263" r:id="rId14"/>
    <p:sldId id="268" r:id="rId15"/>
    <p:sldId id="270" r:id="rId16"/>
    <p:sldId id="272" r:id="rId17"/>
    <p:sldId id="273" r:id="rId18"/>
    <p:sldId id="274" r:id="rId19"/>
    <p:sldId id="275" r:id="rId20"/>
    <p:sldId id="276" r:id="rId21"/>
    <p:sldId id="271" r:id="rId22"/>
    <p:sldId id="279" r:id="rId23"/>
    <p:sldId id="278" r:id="rId24"/>
    <p:sldId id="280" r:id="rId25"/>
    <p:sldId id="281" r:id="rId26"/>
    <p:sldId id="283" r:id="rId27"/>
    <p:sldId id="284" r:id="rId28"/>
    <p:sldId id="286" r:id="rId29"/>
    <p:sldId id="290" r:id="rId30"/>
    <p:sldId id="285" r:id="rId31"/>
    <p:sldId id="287" r:id="rId32"/>
    <p:sldId id="288" r:id="rId33"/>
    <p:sldId id="289" r:id="rId34"/>
    <p:sldId id="282" r:id="rId35"/>
    <p:sldId id="277" r:id="rId36"/>
    <p:sldId id="292" r:id="rId37"/>
    <p:sldId id="293" r:id="rId38"/>
    <p:sldId id="295" r:id="rId39"/>
    <p:sldId id="294" r:id="rId40"/>
    <p:sldId id="298" r:id="rId41"/>
    <p:sldId id="296" r:id="rId42"/>
    <p:sldId id="29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4" d="100"/>
          <a:sy n="94" d="100"/>
        </p:scale>
        <p:origin x="-132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26CA17-C9AC-F143-870E-56AA7B2CEC97}" type="datetimeFigureOut">
              <a:rPr lang="en-US" smtClean="0"/>
              <a:t>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B2249B-0D50-BF42-A456-FF9873746667}" type="slidenum">
              <a:rPr lang="en-US" smtClean="0"/>
              <a:t>‹#›</a:t>
            </a:fld>
            <a:endParaRPr lang="en-US"/>
          </a:p>
        </p:txBody>
      </p:sp>
    </p:spTree>
    <p:extLst>
      <p:ext uri="{BB962C8B-B14F-4D97-AF65-F5344CB8AC3E}">
        <p14:creationId xmlns:p14="http://schemas.microsoft.com/office/powerpoint/2010/main" val="14443747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Decentralizes knowledge base in an</a:t>
            </a:r>
            <a:r>
              <a:rPr lang="en-US" baseline="0" dirty="0" smtClean="0"/>
              <a:t> organization</a:t>
            </a:r>
            <a:endParaRPr lang="en-US" dirty="0"/>
          </a:p>
        </p:txBody>
      </p:sp>
      <p:sp>
        <p:nvSpPr>
          <p:cNvPr id="4" name="Slide Number Placeholder 3"/>
          <p:cNvSpPr>
            <a:spLocks noGrp="1"/>
          </p:cNvSpPr>
          <p:nvPr>
            <p:ph type="sldNum" sz="quarter" idx="10"/>
          </p:nvPr>
        </p:nvSpPr>
        <p:spPr/>
        <p:txBody>
          <a:bodyPr/>
          <a:lstStyle/>
          <a:p>
            <a:fld id="{84B2249B-0D50-BF42-A456-FF9873746667}" type="slidenum">
              <a:rPr lang="en-US" smtClean="0"/>
              <a:t>6</a:t>
            </a:fld>
            <a:endParaRPr lang="en-US"/>
          </a:p>
        </p:txBody>
      </p:sp>
    </p:spTree>
    <p:extLst>
      <p:ext uri="{BB962C8B-B14F-4D97-AF65-F5344CB8AC3E}">
        <p14:creationId xmlns:p14="http://schemas.microsoft.com/office/powerpoint/2010/main" val="2742122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1967-</a:t>
            </a:r>
            <a:r>
              <a:rPr lang="en-US" baseline="0" dirty="0" smtClean="0"/>
              <a:t> Jamey </a:t>
            </a:r>
            <a:r>
              <a:rPr lang="en-US" baseline="0" dirty="0" err="1" smtClean="0"/>
              <a:t>Aebersold</a:t>
            </a:r>
            <a:endParaRPr lang="en-US" dirty="0"/>
          </a:p>
        </p:txBody>
      </p:sp>
      <p:sp>
        <p:nvSpPr>
          <p:cNvPr id="4" name="Slide Number Placeholder 3"/>
          <p:cNvSpPr>
            <a:spLocks noGrp="1"/>
          </p:cNvSpPr>
          <p:nvPr>
            <p:ph type="sldNum" sz="quarter" idx="10"/>
          </p:nvPr>
        </p:nvSpPr>
        <p:spPr/>
        <p:txBody>
          <a:bodyPr/>
          <a:lstStyle/>
          <a:p>
            <a:fld id="{84B2249B-0D50-BF42-A456-FF9873746667}" type="slidenum">
              <a:rPr lang="en-US" smtClean="0"/>
              <a:t>8</a:t>
            </a:fld>
            <a:endParaRPr lang="en-US"/>
          </a:p>
        </p:txBody>
      </p:sp>
    </p:spTree>
    <p:extLst>
      <p:ext uri="{BB962C8B-B14F-4D97-AF65-F5344CB8AC3E}">
        <p14:creationId xmlns:p14="http://schemas.microsoft.com/office/powerpoint/2010/main" val="2053762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CoP</a:t>
            </a:r>
            <a:r>
              <a:rPr lang="en-US" dirty="0" smtClean="0"/>
              <a:t> joke</a:t>
            </a:r>
            <a:endParaRPr lang="en-US" dirty="0"/>
          </a:p>
        </p:txBody>
      </p:sp>
      <p:sp>
        <p:nvSpPr>
          <p:cNvPr id="4" name="Slide Number Placeholder 3"/>
          <p:cNvSpPr>
            <a:spLocks noGrp="1"/>
          </p:cNvSpPr>
          <p:nvPr>
            <p:ph type="sldNum" sz="quarter" idx="10"/>
          </p:nvPr>
        </p:nvSpPr>
        <p:spPr/>
        <p:txBody>
          <a:bodyPr/>
          <a:lstStyle/>
          <a:p>
            <a:fld id="{84B2249B-0D50-BF42-A456-FF9873746667}" type="slidenum">
              <a:rPr lang="en-US" smtClean="0"/>
              <a:t>10</a:t>
            </a:fld>
            <a:endParaRPr lang="en-US"/>
          </a:p>
        </p:txBody>
      </p:sp>
    </p:spTree>
    <p:extLst>
      <p:ext uri="{BB962C8B-B14F-4D97-AF65-F5344CB8AC3E}">
        <p14:creationId xmlns:p14="http://schemas.microsoft.com/office/powerpoint/2010/main" val="765589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Tool from which you can open conversation.</a:t>
            </a:r>
            <a:endParaRPr lang="en-US" dirty="0"/>
          </a:p>
        </p:txBody>
      </p:sp>
      <p:sp>
        <p:nvSpPr>
          <p:cNvPr id="4" name="Slide Number Placeholder 3"/>
          <p:cNvSpPr>
            <a:spLocks noGrp="1"/>
          </p:cNvSpPr>
          <p:nvPr>
            <p:ph type="sldNum" sz="quarter" idx="10"/>
          </p:nvPr>
        </p:nvSpPr>
        <p:spPr/>
        <p:txBody>
          <a:bodyPr/>
          <a:lstStyle/>
          <a:p>
            <a:fld id="{84B2249B-0D50-BF42-A456-FF9873746667}" type="slidenum">
              <a:rPr lang="en-US" smtClean="0"/>
              <a:t>16</a:t>
            </a:fld>
            <a:endParaRPr lang="en-US"/>
          </a:p>
        </p:txBody>
      </p:sp>
    </p:spTree>
    <p:extLst>
      <p:ext uri="{BB962C8B-B14F-4D97-AF65-F5344CB8AC3E}">
        <p14:creationId xmlns:p14="http://schemas.microsoft.com/office/powerpoint/2010/main" val="3304421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As they address current problems, meanwhile, communities are also building sustained value by developing an ongoing practice that will serve the organization’s long-term </a:t>
            </a:r>
            <a:r>
              <a:rPr lang="en-US" dirty="0" err="1" smtClean="0"/>
              <a:t>strategy.Wenger</a:t>
            </a:r>
            <a:r>
              <a:rPr lang="en-US" dirty="0" smtClean="0"/>
              <a:t>, Etienne; McDermott, Richard A.; Snyder, William (2002-01-08). Cultivating Communities of Practice: A Guide to Managing Knowledge (p. 15). Harvard Business Review Press. Kindle Edition. </a:t>
            </a:r>
          </a:p>
          <a:p>
            <a:pPr marL="171450" indent="-171450">
              <a:buFont typeface="Arial"/>
              <a:buChar char="•"/>
            </a:pPr>
            <a:r>
              <a:rPr lang="en-US" dirty="0" smtClean="0"/>
              <a:t>communities of practice create value by connecting the personal development and professional identities of practitioners to the strategy of the </a:t>
            </a:r>
            <a:r>
              <a:rPr lang="en-US" dirty="0" err="1" smtClean="0"/>
              <a:t>organization.Wenger</a:t>
            </a:r>
            <a:r>
              <a:rPr lang="en-US" dirty="0" smtClean="0"/>
              <a:t>, Etienne; McDermott, Richard A.; Snyder, William (2002-01-08). Cultivating Communities of Practice: A Guide to Managing Knowledge (p. 17). Harvard Business Review Press. Kindle Edition. </a:t>
            </a:r>
          </a:p>
          <a:p>
            <a:pPr marL="171450" indent="-171450">
              <a:buFont typeface="Arial"/>
              <a:buChar char="•"/>
            </a:pPr>
            <a:r>
              <a:rPr lang="en-US" dirty="0" smtClean="0"/>
              <a:t>Relying explicitly on communities of practice fundamentally transforms the landscape of the organization. Domains of knowledge become focal points for connecting people in different units who are working on potentially related </a:t>
            </a:r>
            <a:r>
              <a:rPr lang="en-US" dirty="0" err="1" smtClean="0"/>
              <a:t>projects.Wenger</a:t>
            </a:r>
            <a:r>
              <a:rPr lang="en-US" dirty="0" smtClean="0"/>
              <a:t>, Etienne; McDermott, Richard A.; Snyder, William (2002-01-08). Cultivating Communities of Practice: A Guide to Managing Knowledge (p. 20). Harvard Business Review Press. Kindle Edition. </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84B2249B-0D50-BF42-A456-FF9873746667}" type="slidenum">
              <a:rPr lang="en-US" smtClean="0"/>
              <a:t>39</a:t>
            </a:fld>
            <a:endParaRPr lang="en-US"/>
          </a:p>
        </p:txBody>
      </p:sp>
    </p:spTree>
    <p:extLst>
      <p:ext uri="{BB962C8B-B14F-4D97-AF65-F5344CB8AC3E}">
        <p14:creationId xmlns:p14="http://schemas.microsoft.com/office/powerpoint/2010/main" val="1918650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6836"/>
            <a:ext cx="7772400" cy="1470025"/>
          </a:xfrm>
        </p:spPr>
        <p:txBody>
          <a:bodyPr/>
          <a:lstStyle/>
          <a:p>
            <a:r>
              <a:rPr lang="en-US" dirty="0" smtClean="0">
                <a:solidFill>
                  <a:schemeClr val="bg1"/>
                </a:solidFill>
              </a:rPr>
              <a:t>Fostering a Course Accessibility Community of Practice</a:t>
            </a:r>
            <a:endParaRPr lang="en-US" dirty="0">
              <a:solidFill>
                <a:schemeClr val="bg1"/>
              </a:solidFill>
            </a:endParaRPr>
          </a:p>
        </p:txBody>
      </p:sp>
      <p:sp>
        <p:nvSpPr>
          <p:cNvPr id="3" name="Subtitle 2"/>
          <p:cNvSpPr>
            <a:spLocks noGrp="1"/>
          </p:cNvSpPr>
          <p:nvPr>
            <p:ph type="subTitle" idx="1"/>
          </p:nvPr>
        </p:nvSpPr>
        <p:spPr>
          <a:xfrm>
            <a:off x="1371600" y="4445792"/>
            <a:ext cx="6400800" cy="1284670"/>
          </a:xfrm>
        </p:spPr>
        <p:txBody>
          <a:bodyPr/>
          <a:lstStyle/>
          <a:p>
            <a:r>
              <a:rPr lang="en-US" dirty="0" smtClean="0">
                <a:solidFill>
                  <a:srgbClr val="000000"/>
                </a:solidFill>
              </a:rPr>
              <a:t>AHG 2015</a:t>
            </a:r>
          </a:p>
          <a:p>
            <a:r>
              <a:rPr lang="en-US" dirty="0" smtClean="0">
                <a:solidFill>
                  <a:srgbClr val="000000"/>
                </a:solidFill>
              </a:rPr>
              <a:t>November 20, 11:45 am</a:t>
            </a:r>
            <a:endParaRPr lang="en-US" dirty="0">
              <a:solidFill>
                <a:srgbClr val="000000"/>
              </a:solidFill>
            </a:endParaRPr>
          </a:p>
        </p:txBody>
      </p:sp>
      <p:pic>
        <p:nvPicPr>
          <p:cNvPr id="4" name="Picture 3" descr="Ohio University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0516" y="769078"/>
            <a:ext cx="3519461" cy="1361347"/>
          </a:xfrm>
          <a:prstGeom prst="rect">
            <a:avLst/>
          </a:prstGeom>
        </p:spPr>
      </p:pic>
    </p:spTree>
    <p:extLst>
      <p:ext uri="{BB962C8B-B14F-4D97-AF65-F5344CB8AC3E}">
        <p14:creationId xmlns:p14="http://schemas.microsoft.com/office/powerpoint/2010/main" val="12114522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Story of OHIO’s (Course) Accessibility </a:t>
            </a:r>
            <a:r>
              <a:rPr lang="en-US" dirty="0" err="1" smtClean="0"/>
              <a:t>CoP</a:t>
            </a:r>
            <a:endParaRPr lang="en-US" dirty="0"/>
          </a:p>
        </p:txBody>
      </p:sp>
      <p:sp>
        <p:nvSpPr>
          <p:cNvPr id="3" name="Content Placeholder 2"/>
          <p:cNvSpPr>
            <a:spLocks noGrp="1"/>
          </p:cNvSpPr>
          <p:nvPr>
            <p:ph idx="1"/>
          </p:nvPr>
        </p:nvSpPr>
        <p:spPr>
          <a:xfrm>
            <a:off x="457201" y="1600200"/>
            <a:ext cx="3550947" cy="4525963"/>
          </a:xfrm>
        </p:spPr>
        <p:txBody>
          <a:bodyPr/>
          <a:lstStyle/>
          <a:p>
            <a:pPr marL="0" indent="0">
              <a:buNone/>
            </a:pPr>
            <a:r>
              <a:rPr lang="en-US" dirty="0" smtClean="0"/>
              <a:t>Intentional </a:t>
            </a:r>
          </a:p>
          <a:p>
            <a:pPr marL="0" indent="0">
              <a:buNone/>
            </a:pPr>
            <a:endParaRPr lang="en-US" dirty="0"/>
          </a:p>
          <a:p>
            <a:pPr marL="0" indent="0">
              <a:buNone/>
            </a:pPr>
            <a:r>
              <a:rPr lang="en-US" dirty="0" smtClean="0"/>
              <a:t>Organizational in AT (Academic Technologies)</a:t>
            </a:r>
          </a:p>
          <a:p>
            <a:pPr marL="0" indent="0">
              <a:buNone/>
            </a:pPr>
            <a:endParaRPr lang="en-US" dirty="0"/>
          </a:p>
          <a:p>
            <a:pPr marL="0" indent="0">
              <a:buNone/>
            </a:pPr>
            <a:r>
              <a:rPr lang="en-US" dirty="0" smtClean="0"/>
              <a:t>Formal</a:t>
            </a:r>
            <a:endParaRPr lang="en-US" dirty="0"/>
          </a:p>
        </p:txBody>
      </p:sp>
      <p:grpSp>
        <p:nvGrpSpPr>
          <p:cNvPr id="8" name="Group 7"/>
          <p:cNvGrpSpPr/>
          <p:nvPr/>
        </p:nvGrpSpPr>
        <p:grpSpPr>
          <a:xfrm>
            <a:off x="3174770" y="1600200"/>
            <a:ext cx="5512030" cy="4525963"/>
            <a:chOff x="3174770" y="1600200"/>
            <a:chExt cx="5512030" cy="4525963"/>
          </a:xfrm>
        </p:grpSpPr>
        <p:sp>
          <p:nvSpPr>
            <p:cNvPr id="4" name="Content Placeholder 2"/>
            <p:cNvSpPr txBox="1">
              <a:spLocks/>
            </p:cNvSpPr>
            <p:nvPr/>
          </p:nvSpPr>
          <p:spPr>
            <a:xfrm>
              <a:off x="5135853" y="1600200"/>
              <a:ext cx="3550947"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More intentional </a:t>
              </a:r>
            </a:p>
            <a:p>
              <a:pPr marL="0" indent="0">
                <a:buFont typeface="Arial" pitchFamily="34" charset="0"/>
                <a:buNone/>
              </a:pPr>
              <a:endParaRPr lang="en-US" dirty="0" smtClean="0"/>
            </a:p>
            <a:p>
              <a:pPr marL="0" indent="0">
                <a:buFont typeface="Arial" pitchFamily="34" charset="0"/>
                <a:buNone/>
              </a:pPr>
              <a:r>
                <a:rPr lang="en-US" dirty="0" smtClean="0"/>
                <a:t>Intra-organizational (Ohio University)</a:t>
              </a:r>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r>
                <a:rPr lang="en-US" dirty="0" smtClean="0"/>
                <a:t>Informal</a:t>
              </a:r>
              <a:endParaRPr lang="en-US" dirty="0"/>
            </a:p>
          </p:txBody>
        </p:sp>
        <p:sp>
          <p:nvSpPr>
            <p:cNvPr id="5" name="Right Arrow 4"/>
            <p:cNvSpPr/>
            <p:nvPr/>
          </p:nvSpPr>
          <p:spPr>
            <a:xfrm>
              <a:off x="3174770" y="1971241"/>
              <a:ext cx="1825493" cy="52919"/>
            </a:xfrm>
            <a:prstGeom prst="rightArrow">
              <a:avLst/>
            </a:prstGeom>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a:off x="3174770" y="3645068"/>
              <a:ext cx="1825493" cy="52919"/>
            </a:xfrm>
            <a:prstGeom prst="rightArrow">
              <a:avLst/>
            </a:prstGeom>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a:off x="3174770" y="5318896"/>
              <a:ext cx="1825493" cy="52919"/>
            </a:xfrm>
            <a:prstGeom prst="rightArrow">
              <a:avLst/>
            </a:prstGeom>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081748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t>Fostering a Course Accessibility </a:t>
            </a:r>
            <a:r>
              <a:rPr lang="en-US" sz="4000" dirty="0" err="1"/>
              <a:t>CoP</a:t>
            </a:r>
            <a:endParaRPr lang="en-US" sz="4000" dirty="0"/>
          </a:p>
        </p:txBody>
      </p:sp>
      <p:sp>
        <p:nvSpPr>
          <p:cNvPr id="3" name="Subtitle 2"/>
          <p:cNvSpPr>
            <a:spLocks noGrp="1"/>
          </p:cNvSpPr>
          <p:nvPr>
            <p:ph type="subTitle" idx="1"/>
          </p:nvPr>
        </p:nvSpPr>
        <p:spPr/>
        <p:txBody>
          <a:bodyPr/>
          <a:lstStyle/>
          <a:p>
            <a:r>
              <a:rPr lang="en-US" dirty="0" smtClean="0"/>
              <a:t>Step 1</a:t>
            </a:r>
            <a:endParaRPr lang="en-US" dirty="0"/>
          </a:p>
        </p:txBody>
      </p:sp>
    </p:spTree>
    <p:extLst>
      <p:ext uri="{BB962C8B-B14F-4D97-AF65-F5344CB8AC3E}">
        <p14:creationId xmlns:p14="http://schemas.microsoft.com/office/powerpoint/2010/main" val="199174563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a:t>
            </a:r>
            <a:endParaRPr lang="en-US" dirty="0"/>
          </a:p>
        </p:txBody>
      </p:sp>
      <p:sp>
        <p:nvSpPr>
          <p:cNvPr id="3" name="Content Placeholder 2"/>
          <p:cNvSpPr>
            <a:spLocks noGrp="1"/>
          </p:cNvSpPr>
          <p:nvPr>
            <p:ph idx="1"/>
          </p:nvPr>
        </p:nvSpPr>
        <p:spPr/>
        <p:txBody>
          <a:bodyPr/>
          <a:lstStyle/>
          <a:p>
            <a:pPr marL="0" indent="0" algn="ctr">
              <a:buNone/>
            </a:pPr>
            <a:r>
              <a:rPr lang="en-US" dirty="0" smtClean="0"/>
              <a:t>Gather the Troops</a:t>
            </a:r>
          </a:p>
          <a:p>
            <a:pPr marL="0" indent="0" algn="ctr">
              <a:buNone/>
            </a:pPr>
            <a:r>
              <a:rPr lang="en-US" dirty="0" smtClean="0"/>
              <a:t>September 2014 – January 2015</a:t>
            </a:r>
            <a:endParaRPr lang="en-US" dirty="0"/>
          </a:p>
        </p:txBody>
      </p:sp>
    </p:spTree>
    <p:extLst>
      <p:ext uri="{BB962C8B-B14F-4D97-AF65-F5344CB8AC3E}">
        <p14:creationId xmlns:p14="http://schemas.microsoft.com/office/powerpoint/2010/main" val="141690618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Fostering a Course Accessibility </a:t>
            </a:r>
            <a:r>
              <a:rPr lang="en-US" dirty="0" err="1" smtClean="0"/>
              <a:t>CoP</a:t>
            </a:r>
            <a:endParaRPr lang="en-US" dirty="0"/>
          </a:p>
        </p:txBody>
      </p:sp>
      <p:sp>
        <p:nvSpPr>
          <p:cNvPr id="3" name="Content Placeholder 2"/>
          <p:cNvSpPr>
            <a:spLocks noGrp="1"/>
          </p:cNvSpPr>
          <p:nvPr>
            <p:ph idx="1"/>
          </p:nvPr>
        </p:nvSpPr>
        <p:spPr/>
        <p:txBody>
          <a:bodyPr/>
          <a:lstStyle/>
          <a:p>
            <a:pPr marL="0" indent="0">
              <a:buNone/>
            </a:pPr>
            <a:r>
              <a:rPr lang="en-US" dirty="0" smtClean="0"/>
              <a:t>Came from Director of AT who wanted an Accessibility Committee</a:t>
            </a:r>
          </a:p>
          <a:p>
            <a:pPr lvl="1"/>
            <a:r>
              <a:rPr lang="en-US" dirty="0" smtClean="0"/>
              <a:t>Develop, clarify and train on the accessibility standards that Instruction Technologists will use to guide course design</a:t>
            </a:r>
          </a:p>
          <a:p>
            <a:pPr lvl="1"/>
            <a:r>
              <a:rPr lang="en-US" dirty="0" smtClean="0"/>
              <a:t>9 IT in AT</a:t>
            </a:r>
            <a:endParaRPr lang="en-US" dirty="0"/>
          </a:p>
        </p:txBody>
      </p:sp>
    </p:spTree>
    <p:extLst>
      <p:ext uri="{BB962C8B-B14F-4D97-AF65-F5344CB8AC3E}">
        <p14:creationId xmlns:p14="http://schemas.microsoft.com/office/powerpoint/2010/main" val="17164241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a </a:t>
            </a:r>
            <a:r>
              <a:rPr lang="en-US" dirty="0" err="1" smtClean="0"/>
              <a:t>CoP</a:t>
            </a:r>
            <a:endParaRPr lang="en-US" dirty="0"/>
          </a:p>
        </p:txBody>
      </p:sp>
      <p:sp>
        <p:nvSpPr>
          <p:cNvPr id="3" name="Content Placeholder 2"/>
          <p:cNvSpPr>
            <a:spLocks noGrp="1"/>
          </p:cNvSpPr>
          <p:nvPr>
            <p:ph idx="1"/>
          </p:nvPr>
        </p:nvSpPr>
        <p:spPr/>
        <p:txBody>
          <a:bodyPr/>
          <a:lstStyle/>
          <a:p>
            <a:pPr marL="0" indent="0">
              <a:buNone/>
            </a:pPr>
            <a:r>
              <a:rPr lang="en-US" dirty="0" smtClean="0"/>
              <a:t>Domain: </a:t>
            </a:r>
            <a:r>
              <a:rPr lang="en-US" i="1" dirty="0" smtClean="0"/>
              <a:t>Digital Accessibility at OHIO</a:t>
            </a:r>
          </a:p>
          <a:p>
            <a:pPr marL="0" indent="0">
              <a:buNone/>
            </a:pPr>
            <a:endParaRPr lang="en-US" i="1" dirty="0"/>
          </a:p>
          <a:p>
            <a:pPr marL="0" indent="0">
              <a:buNone/>
            </a:pPr>
            <a:r>
              <a:rPr lang="en-US" dirty="0" smtClean="0"/>
              <a:t>Community: </a:t>
            </a:r>
            <a:r>
              <a:rPr lang="en-US" i="1" dirty="0" smtClean="0"/>
              <a:t>IT staff in AT; faculty</a:t>
            </a:r>
          </a:p>
          <a:p>
            <a:pPr marL="0" indent="0">
              <a:buNone/>
            </a:pPr>
            <a:endParaRPr lang="en-US" dirty="0"/>
          </a:p>
          <a:p>
            <a:pPr marL="0" indent="0">
              <a:buNone/>
            </a:pPr>
            <a:r>
              <a:rPr lang="en-US" dirty="0" smtClean="0"/>
              <a:t>Practice: </a:t>
            </a:r>
            <a:r>
              <a:rPr lang="en-US" i="1" dirty="0" smtClean="0"/>
              <a:t>Course Accessibility</a:t>
            </a:r>
            <a:endParaRPr lang="en-US" dirty="0"/>
          </a:p>
        </p:txBody>
      </p:sp>
    </p:spTree>
    <p:extLst>
      <p:ext uri="{BB962C8B-B14F-4D97-AF65-F5344CB8AC3E}">
        <p14:creationId xmlns:p14="http://schemas.microsoft.com/office/powerpoint/2010/main" val="196659010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descr="Diagram of Academic Technologies in center with arrows radiating out to each of the colleges directly served by an Instructional Technologist: Engineering, Health Science Professions, Business, Arts and Science, Communications and Fine Arts."/>
          <p:cNvGrpSpPr/>
          <p:nvPr/>
        </p:nvGrpSpPr>
        <p:grpSpPr>
          <a:xfrm>
            <a:off x="457200" y="1599450"/>
            <a:ext cx="8229600" cy="4267179"/>
            <a:chOff x="457200" y="1599450"/>
            <a:chExt cx="8229600" cy="4267179"/>
          </a:xfrm>
        </p:grpSpPr>
        <p:sp>
          <p:nvSpPr>
            <p:cNvPr id="11" name="Oval 10"/>
            <p:cNvSpPr/>
            <p:nvPr/>
          </p:nvSpPr>
          <p:spPr>
            <a:xfrm>
              <a:off x="3326192" y="1599450"/>
              <a:ext cx="2501538" cy="2501538"/>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dirty="0" smtClean="0"/>
                <a:t>Academic</a:t>
              </a:r>
            </a:p>
            <a:p>
              <a:pPr algn="ctr"/>
              <a:r>
                <a:rPr lang="en-US" dirty="0" smtClean="0"/>
                <a:t>Technologies/Course Accessibility</a:t>
              </a:r>
              <a:endParaRPr lang="en-US" dirty="0"/>
            </a:p>
          </p:txBody>
        </p:sp>
        <p:sp>
          <p:nvSpPr>
            <p:cNvPr id="13" name="Oval 12"/>
            <p:cNvSpPr/>
            <p:nvPr/>
          </p:nvSpPr>
          <p:spPr>
            <a:xfrm>
              <a:off x="3492249" y="2540121"/>
              <a:ext cx="385021" cy="385021"/>
            </a:xfrm>
            <a:prstGeom prst="ellipse">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r>
                <a:rPr lang="en-US" sz="1000" dirty="0" smtClean="0"/>
                <a:t>IT</a:t>
              </a:r>
              <a:endParaRPr lang="en-US" sz="1000" dirty="0"/>
            </a:p>
          </p:txBody>
        </p:sp>
        <p:sp>
          <p:nvSpPr>
            <p:cNvPr id="14" name="Oval 13"/>
            <p:cNvSpPr/>
            <p:nvPr/>
          </p:nvSpPr>
          <p:spPr>
            <a:xfrm>
              <a:off x="4069780" y="3537872"/>
              <a:ext cx="385021" cy="385021"/>
            </a:xfrm>
            <a:prstGeom prst="ellipse">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r>
                <a:rPr lang="en-US" sz="1000" dirty="0" smtClean="0"/>
                <a:t>IT</a:t>
              </a:r>
              <a:endParaRPr lang="en-US" sz="1000" dirty="0"/>
            </a:p>
          </p:txBody>
        </p:sp>
        <p:sp>
          <p:nvSpPr>
            <p:cNvPr id="15" name="Oval 14"/>
            <p:cNvSpPr/>
            <p:nvPr/>
          </p:nvSpPr>
          <p:spPr>
            <a:xfrm>
              <a:off x="5278609" y="2540121"/>
              <a:ext cx="385021" cy="385021"/>
            </a:xfrm>
            <a:prstGeom prst="ellipse">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r>
                <a:rPr lang="en-US" sz="1000" dirty="0" smtClean="0"/>
                <a:t>IT</a:t>
              </a:r>
              <a:endParaRPr lang="en-US" sz="1000" dirty="0"/>
            </a:p>
          </p:txBody>
        </p:sp>
        <p:sp>
          <p:nvSpPr>
            <p:cNvPr id="16" name="Oval 15"/>
            <p:cNvSpPr/>
            <p:nvPr/>
          </p:nvSpPr>
          <p:spPr>
            <a:xfrm>
              <a:off x="5246367" y="3152851"/>
              <a:ext cx="385021" cy="385021"/>
            </a:xfrm>
            <a:prstGeom prst="ellipse">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r>
                <a:rPr lang="en-US" sz="1000" dirty="0" smtClean="0"/>
                <a:t>IT</a:t>
              </a:r>
              <a:endParaRPr lang="en-US" sz="1000" dirty="0"/>
            </a:p>
          </p:txBody>
        </p:sp>
        <p:sp>
          <p:nvSpPr>
            <p:cNvPr id="17" name="Oval 16"/>
            <p:cNvSpPr/>
            <p:nvPr/>
          </p:nvSpPr>
          <p:spPr>
            <a:xfrm>
              <a:off x="4861346" y="3537872"/>
              <a:ext cx="385021" cy="385021"/>
            </a:xfrm>
            <a:prstGeom prst="ellipse">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r>
                <a:rPr lang="en-US" sz="1000" dirty="0" smtClean="0"/>
                <a:t>IT</a:t>
              </a:r>
              <a:endParaRPr lang="en-US" sz="1000" dirty="0"/>
            </a:p>
          </p:txBody>
        </p:sp>
        <p:sp>
          <p:nvSpPr>
            <p:cNvPr id="18" name="Oval 17"/>
            <p:cNvSpPr/>
            <p:nvPr/>
          </p:nvSpPr>
          <p:spPr>
            <a:xfrm>
              <a:off x="3684759" y="3152851"/>
              <a:ext cx="385021" cy="385021"/>
            </a:xfrm>
            <a:prstGeom prst="ellipse">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r>
                <a:rPr lang="en-US" sz="1000" dirty="0" smtClean="0"/>
                <a:t>IT</a:t>
              </a:r>
              <a:endParaRPr lang="en-US" sz="1000" dirty="0"/>
            </a:p>
          </p:txBody>
        </p:sp>
        <p:sp>
          <p:nvSpPr>
            <p:cNvPr id="22" name="Oval 21"/>
            <p:cNvSpPr/>
            <p:nvPr/>
          </p:nvSpPr>
          <p:spPr>
            <a:xfrm>
              <a:off x="457200" y="1827258"/>
              <a:ext cx="1244857" cy="1244857"/>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pPr algn="dist"/>
              <a:endParaRPr lang="en-US" sz="1050" dirty="0"/>
            </a:p>
            <a:p>
              <a:pPr algn="ctr"/>
              <a:r>
                <a:rPr lang="en-US" sz="2400" dirty="0" smtClean="0"/>
                <a:t>ENG</a:t>
              </a:r>
              <a:endParaRPr lang="en-US" sz="2400" dirty="0"/>
            </a:p>
          </p:txBody>
        </p:sp>
        <p:sp>
          <p:nvSpPr>
            <p:cNvPr id="23" name="Oval 22"/>
            <p:cNvSpPr/>
            <p:nvPr/>
          </p:nvSpPr>
          <p:spPr>
            <a:xfrm>
              <a:off x="1232028" y="3300464"/>
              <a:ext cx="1244857" cy="1244857"/>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pPr algn="dist"/>
              <a:endParaRPr lang="en-US" sz="1050" dirty="0"/>
            </a:p>
            <a:p>
              <a:pPr algn="ctr"/>
              <a:r>
                <a:rPr lang="en-US" sz="2400" dirty="0" smtClean="0"/>
                <a:t>CHSP</a:t>
              </a:r>
              <a:endParaRPr lang="en-US" sz="2400" dirty="0"/>
            </a:p>
          </p:txBody>
        </p:sp>
        <p:sp>
          <p:nvSpPr>
            <p:cNvPr id="24" name="Oval 23"/>
            <p:cNvSpPr/>
            <p:nvPr/>
          </p:nvSpPr>
          <p:spPr>
            <a:xfrm>
              <a:off x="3209944" y="4621772"/>
              <a:ext cx="1244857" cy="1244857"/>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pPr algn="dist"/>
              <a:endParaRPr lang="en-US" sz="1050" dirty="0"/>
            </a:p>
            <a:p>
              <a:pPr algn="ctr"/>
              <a:r>
                <a:rPr lang="en-US" sz="2400" dirty="0" smtClean="0"/>
                <a:t>BUS</a:t>
              </a:r>
              <a:endParaRPr lang="en-US" sz="2400" dirty="0"/>
            </a:p>
          </p:txBody>
        </p:sp>
        <p:sp>
          <p:nvSpPr>
            <p:cNvPr id="25" name="Oval 24"/>
            <p:cNvSpPr/>
            <p:nvPr/>
          </p:nvSpPr>
          <p:spPr>
            <a:xfrm>
              <a:off x="4861346" y="4621772"/>
              <a:ext cx="1244857" cy="1244857"/>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pPr algn="dist"/>
              <a:endParaRPr lang="en-US" sz="1050" dirty="0"/>
            </a:p>
            <a:p>
              <a:pPr algn="ctr"/>
              <a:r>
                <a:rPr lang="en-US" sz="2400" dirty="0" smtClean="0"/>
                <a:t>A&amp;S</a:t>
              </a:r>
              <a:endParaRPr lang="en-US" sz="2400" dirty="0"/>
            </a:p>
          </p:txBody>
        </p:sp>
        <p:sp>
          <p:nvSpPr>
            <p:cNvPr id="26" name="Oval 25"/>
            <p:cNvSpPr/>
            <p:nvPr/>
          </p:nvSpPr>
          <p:spPr>
            <a:xfrm>
              <a:off x="6819514" y="3376915"/>
              <a:ext cx="1244857" cy="1244857"/>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pPr algn="dist"/>
              <a:endParaRPr lang="en-US" sz="1050" dirty="0"/>
            </a:p>
            <a:p>
              <a:pPr algn="ctr"/>
              <a:r>
                <a:rPr lang="en-US" sz="2000" dirty="0" err="1" smtClean="0"/>
                <a:t>Comm</a:t>
              </a:r>
              <a:endParaRPr lang="en-US" sz="2000" dirty="0"/>
            </a:p>
          </p:txBody>
        </p:sp>
        <p:sp>
          <p:nvSpPr>
            <p:cNvPr id="27" name="Oval 26"/>
            <p:cNvSpPr/>
            <p:nvPr/>
          </p:nvSpPr>
          <p:spPr>
            <a:xfrm>
              <a:off x="7441943" y="1827258"/>
              <a:ext cx="1244857" cy="1244857"/>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pPr algn="dist"/>
              <a:endParaRPr lang="en-US" sz="1050" dirty="0"/>
            </a:p>
            <a:p>
              <a:pPr algn="ctr"/>
              <a:r>
                <a:rPr lang="en-US" sz="2400" dirty="0" err="1" smtClean="0"/>
                <a:t>CoFA</a:t>
              </a:r>
              <a:endParaRPr lang="en-US" sz="2400" dirty="0"/>
            </a:p>
          </p:txBody>
        </p:sp>
        <p:cxnSp>
          <p:nvCxnSpPr>
            <p:cNvPr id="32" name="Straight Arrow Connector 31"/>
            <p:cNvCxnSpPr/>
            <p:nvPr/>
          </p:nvCxnSpPr>
          <p:spPr>
            <a:xfrm flipH="1" flipV="1">
              <a:off x="1441875" y="2540121"/>
              <a:ext cx="1884317" cy="158759"/>
            </a:xfrm>
            <a:prstGeom prst="straightConnector1">
              <a:avLst/>
            </a:prstGeom>
            <a:ln>
              <a:solidFill>
                <a:schemeClr val="accent2">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H="1">
              <a:off x="2275252" y="3459224"/>
              <a:ext cx="1203341" cy="463669"/>
            </a:xfrm>
            <a:prstGeom prst="straightConnector1">
              <a:avLst/>
            </a:prstGeom>
            <a:ln>
              <a:solidFill>
                <a:schemeClr val="accent2">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a:off x="3877270" y="3922893"/>
              <a:ext cx="289616" cy="945675"/>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5206682" y="3922893"/>
              <a:ext cx="203656" cy="945675"/>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5699954" y="3450055"/>
              <a:ext cx="1297769" cy="472838"/>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5827730" y="2698880"/>
              <a:ext cx="1778491" cy="0"/>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47" name="TextBox 46"/>
          <p:cNvSpPr txBox="1"/>
          <p:nvPr/>
        </p:nvSpPr>
        <p:spPr>
          <a:xfrm>
            <a:off x="2377272" y="370986"/>
            <a:ext cx="4442242" cy="523220"/>
          </a:xfrm>
          <a:prstGeom prst="rect">
            <a:avLst/>
          </a:prstGeom>
          <a:noFill/>
        </p:spPr>
        <p:txBody>
          <a:bodyPr wrap="none" rtlCol="0">
            <a:spAutoFit/>
          </a:bodyPr>
          <a:lstStyle/>
          <a:p>
            <a:r>
              <a:rPr lang="en-US" sz="2800" dirty="0" smtClean="0"/>
              <a:t>First Inception of Community</a:t>
            </a:r>
            <a:endParaRPr lang="en-US" sz="2800" dirty="0"/>
          </a:p>
        </p:txBody>
      </p:sp>
    </p:spTree>
    <p:extLst>
      <p:ext uri="{BB962C8B-B14F-4D97-AF65-F5344CB8AC3E}">
        <p14:creationId xmlns:p14="http://schemas.microsoft.com/office/powerpoint/2010/main" val="173573833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Fostering Community </a:t>
            </a:r>
            <a:br>
              <a:rPr lang="en-US" dirty="0" smtClean="0"/>
            </a:br>
            <a:r>
              <a:rPr lang="en-US" dirty="0" smtClean="0"/>
              <a:t>through Outreach</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dirty="0" smtClean="0"/>
              <a:t>10 Easy Things You Can Do NOW to </a:t>
            </a:r>
          </a:p>
          <a:p>
            <a:pPr marL="0" indent="0" algn="ctr">
              <a:buNone/>
            </a:pPr>
            <a:r>
              <a:rPr lang="en-US" dirty="0" smtClean="0"/>
              <a:t>Make Your Course Accessible</a:t>
            </a:r>
            <a:endParaRPr lang="en-US" dirty="0"/>
          </a:p>
        </p:txBody>
      </p:sp>
    </p:spTree>
    <p:extLst>
      <p:ext uri="{BB962C8B-B14F-4D97-AF65-F5344CB8AC3E}">
        <p14:creationId xmlns:p14="http://schemas.microsoft.com/office/powerpoint/2010/main" val="344011737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descr="Same diagram as in slide 15 with the addition of one arrow headed from Engineering back to Academic Technologies and two arrows headed from Helth Sciences back to Academic Technlogies."/>
          <p:cNvGrpSpPr/>
          <p:nvPr/>
        </p:nvGrpSpPr>
        <p:grpSpPr>
          <a:xfrm>
            <a:off x="457200" y="1599450"/>
            <a:ext cx="8229600" cy="4267179"/>
            <a:chOff x="457200" y="1599450"/>
            <a:chExt cx="8229600" cy="4267179"/>
          </a:xfrm>
        </p:grpSpPr>
        <p:sp>
          <p:nvSpPr>
            <p:cNvPr id="11" name="Oval 10"/>
            <p:cNvSpPr/>
            <p:nvPr/>
          </p:nvSpPr>
          <p:spPr>
            <a:xfrm>
              <a:off x="3326192" y="1599450"/>
              <a:ext cx="2501538" cy="2501538"/>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dirty="0" smtClean="0"/>
                <a:t>Academic</a:t>
              </a:r>
            </a:p>
            <a:p>
              <a:pPr algn="ctr"/>
              <a:r>
                <a:rPr lang="en-US" dirty="0" smtClean="0"/>
                <a:t>Technologies/Course Accessibility</a:t>
              </a:r>
              <a:endParaRPr lang="en-US" dirty="0"/>
            </a:p>
          </p:txBody>
        </p:sp>
        <p:sp>
          <p:nvSpPr>
            <p:cNvPr id="13" name="Oval 12"/>
            <p:cNvSpPr/>
            <p:nvPr/>
          </p:nvSpPr>
          <p:spPr>
            <a:xfrm>
              <a:off x="3492249" y="2540121"/>
              <a:ext cx="385021" cy="385021"/>
            </a:xfrm>
            <a:prstGeom prst="ellipse">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r>
                <a:rPr lang="en-US" sz="1000" dirty="0" smtClean="0"/>
                <a:t>IT</a:t>
              </a:r>
              <a:endParaRPr lang="en-US" sz="1000" dirty="0"/>
            </a:p>
          </p:txBody>
        </p:sp>
        <p:sp>
          <p:nvSpPr>
            <p:cNvPr id="14" name="Oval 13"/>
            <p:cNvSpPr/>
            <p:nvPr/>
          </p:nvSpPr>
          <p:spPr>
            <a:xfrm>
              <a:off x="4069780" y="3537872"/>
              <a:ext cx="385021" cy="385021"/>
            </a:xfrm>
            <a:prstGeom prst="ellipse">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r>
                <a:rPr lang="en-US" sz="1000" dirty="0" smtClean="0"/>
                <a:t>IT</a:t>
              </a:r>
              <a:endParaRPr lang="en-US" sz="1000" dirty="0"/>
            </a:p>
          </p:txBody>
        </p:sp>
        <p:sp>
          <p:nvSpPr>
            <p:cNvPr id="15" name="Oval 14"/>
            <p:cNvSpPr/>
            <p:nvPr/>
          </p:nvSpPr>
          <p:spPr>
            <a:xfrm>
              <a:off x="5278609" y="2540121"/>
              <a:ext cx="385021" cy="385021"/>
            </a:xfrm>
            <a:prstGeom prst="ellipse">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r>
                <a:rPr lang="en-US" sz="1000" dirty="0" smtClean="0"/>
                <a:t>IT</a:t>
              </a:r>
              <a:endParaRPr lang="en-US" sz="1000" dirty="0"/>
            </a:p>
          </p:txBody>
        </p:sp>
        <p:sp>
          <p:nvSpPr>
            <p:cNvPr id="16" name="Oval 15"/>
            <p:cNvSpPr/>
            <p:nvPr/>
          </p:nvSpPr>
          <p:spPr>
            <a:xfrm>
              <a:off x="5246367" y="3152851"/>
              <a:ext cx="385021" cy="385021"/>
            </a:xfrm>
            <a:prstGeom prst="ellipse">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r>
                <a:rPr lang="en-US" sz="1000" dirty="0" smtClean="0"/>
                <a:t>IT</a:t>
              </a:r>
              <a:endParaRPr lang="en-US" sz="1000" dirty="0"/>
            </a:p>
          </p:txBody>
        </p:sp>
        <p:sp>
          <p:nvSpPr>
            <p:cNvPr id="17" name="Oval 16"/>
            <p:cNvSpPr/>
            <p:nvPr/>
          </p:nvSpPr>
          <p:spPr>
            <a:xfrm>
              <a:off x="4861346" y="3537872"/>
              <a:ext cx="385021" cy="385021"/>
            </a:xfrm>
            <a:prstGeom prst="ellipse">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r>
                <a:rPr lang="en-US" sz="1000" dirty="0" smtClean="0"/>
                <a:t>IT</a:t>
              </a:r>
              <a:endParaRPr lang="en-US" sz="1000" dirty="0"/>
            </a:p>
          </p:txBody>
        </p:sp>
        <p:sp>
          <p:nvSpPr>
            <p:cNvPr id="18" name="Oval 17"/>
            <p:cNvSpPr/>
            <p:nvPr/>
          </p:nvSpPr>
          <p:spPr>
            <a:xfrm>
              <a:off x="3684759" y="3152851"/>
              <a:ext cx="385021" cy="385021"/>
            </a:xfrm>
            <a:prstGeom prst="ellipse">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r>
                <a:rPr lang="en-US" sz="1000" dirty="0" smtClean="0"/>
                <a:t>IT</a:t>
              </a:r>
              <a:endParaRPr lang="en-US" sz="1000" dirty="0"/>
            </a:p>
          </p:txBody>
        </p:sp>
        <p:sp>
          <p:nvSpPr>
            <p:cNvPr id="22" name="Oval 21"/>
            <p:cNvSpPr/>
            <p:nvPr/>
          </p:nvSpPr>
          <p:spPr>
            <a:xfrm>
              <a:off x="457200" y="1827258"/>
              <a:ext cx="1244857" cy="1244857"/>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pPr algn="dist"/>
              <a:endParaRPr lang="en-US" sz="1050" dirty="0"/>
            </a:p>
            <a:p>
              <a:pPr algn="ctr"/>
              <a:r>
                <a:rPr lang="en-US" sz="2400" dirty="0" smtClean="0"/>
                <a:t>ENG</a:t>
              </a:r>
              <a:endParaRPr lang="en-US" sz="2400" dirty="0"/>
            </a:p>
          </p:txBody>
        </p:sp>
        <p:sp>
          <p:nvSpPr>
            <p:cNvPr id="23" name="Oval 22"/>
            <p:cNvSpPr/>
            <p:nvPr/>
          </p:nvSpPr>
          <p:spPr>
            <a:xfrm>
              <a:off x="1232028" y="3300464"/>
              <a:ext cx="1244857" cy="1244857"/>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pPr algn="dist"/>
              <a:endParaRPr lang="en-US" sz="1050" dirty="0"/>
            </a:p>
            <a:p>
              <a:pPr algn="ctr"/>
              <a:r>
                <a:rPr lang="en-US" sz="2400" dirty="0" smtClean="0"/>
                <a:t>CHSP</a:t>
              </a:r>
              <a:endParaRPr lang="en-US" sz="2400" dirty="0"/>
            </a:p>
          </p:txBody>
        </p:sp>
        <p:sp>
          <p:nvSpPr>
            <p:cNvPr id="24" name="Oval 23"/>
            <p:cNvSpPr/>
            <p:nvPr/>
          </p:nvSpPr>
          <p:spPr>
            <a:xfrm>
              <a:off x="3209944" y="4621772"/>
              <a:ext cx="1244857" cy="1244857"/>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pPr algn="dist"/>
              <a:endParaRPr lang="en-US" sz="1050" dirty="0"/>
            </a:p>
            <a:p>
              <a:pPr algn="ctr"/>
              <a:r>
                <a:rPr lang="en-US" sz="2400" dirty="0" smtClean="0"/>
                <a:t>BUS</a:t>
              </a:r>
              <a:endParaRPr lang="en-US" sz="2400" dirty="0"/>
            </a:p>
          </p:txBody>
        </p:sp>
        <p:sp>
          <p:nvSpPr>
            <p:cNvPr id="25" name="Oval 24"/>
            <p:cNvSpPr/>
            <p:nvPr/>
          </p:nvSpPr>
          <p:spPr>
            <a:xfrm>
              <a:off x="4861346" y="4621772"/>
              <a:ext cx="1244857" cy="1244857"/>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pPr algn="dist"/>
              <a:endParaRPr lang="en-US" sz="1050" dirty="0"/>
            </a:p>
            <a:p>
              <a:pPr algn="ctr"/>
              <a:r>
                <a:rPr lang="en-US" sz="2400" dirty="0" smtClean="0"/>
                <a:t>A&amp;S</a:t>
              </a:r>
              <a:endParaRPr lang="en-US" sz="2400" dirty="0"/>
            </a:p>
          </p:txBody>
        </p:sp>
        <p:sp>
          <p:nvSpPr>
            <p:cNvPr id="26" name="Oval 25"/>
            <p:cNvSpPr/>
            <p:nvPr/>
          </p:nvSpPr>
          <p:spPr>
            <a:xfrm>
              <a:off x="6819514" y="3376915"/>
              <a:ext cx="1244857" cy="1244857"/>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pPr algn="dist"/>
              <a:endParaRPr lang="en-US" sz="1050" dirty="0"/>
            </a:p>
            <a:p>
              <a:pPr algn="ctr"/>
              <a:r>
                <a:rPr lang="en-US" sz="2000" dirty="0" err="1" smtClean="0"/>
                <a:t>Comm</a:t>
              </a:r>
              <a:endParaRPr lang="en-US" sz="2000" dirty="0"/>
            </a:p>
          </p:txBody>
        </p:sp>
        <p:sp>
          <p:nvSpPr>
            <p:cNvPr id="27" name="Oval 26"/>
            <p:cNvSpPr/>
            <p:nvPr/>
          </p:nvSpPr>
          <p:spPr>
            <a:xfrm>
              <a:off x="7441943" y="1827258"/>
              <a:ext cx="1244857" cy="1244857"/>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pPr algn="dist"/>
              <a:endParaRPr lang="en-US" sz="1050" dirty="0"/>
            </a:p>
            <a:p>
              <a:pPr algn="ctr"/>
              <a:r>
                <a:rPr lang="en-US" sz="2400" dirty="0" err="1" smtClean="0"/>
                <a:t>CoFA</a:t>
              </a:r>
              <a:endParaRPr lang="en-US" sz="2400" dirty="0"/>
            </a:p>
          </p:txBody>
        </p:sp>
        <p:cxnSp>
          <p:nvCxnSpPr>
            <p:cNvPr id="32" name="Straight Arrow Connector 31"/>
            <p:cNvCxnSpPr/>
            <p:nvPr/>
          </p:nvCxnSpPr>
          <p:spPr>
            <a:xfrm flipH="1" flipV="1">
              <a:off x="1441875" y="2540121"/>
              <a:ext cx="1884317" cy="158759"/>
            </a:xfrm>
            <a:prstGeom prst="straightConnector1">
              <a:avLst/>
            </a:prstGeom>
            <a:ln>
              <a:solidFill>
                <a:schemeClr val="accent2">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H="1">
              <a:off x="2275252" y="3459224"/>
              <a:ext cx="1203341" cy="463669"/>
            </a:xfrm>
            <a:prstGeom prst="straightConnector1">
              <a:avLst/>
            </a:prstGeom>
            <a:ln>
              <a:solidFill>
                <a:schemeClr val="accent2">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a:off x="3877270" y="3922893"/>
              <a:ext cx="289616" cy="945675"/>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5206682" y="3922893"/>
              <a:ext cx="203656" cy="945675"/>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5699954" y="3450055"/>
              <a:ext cx="1297769" cy="472838"/>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5827730" y="2698880"/>
              <a:ext cx="1778491" cy="0"/>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47" name="TextBox 46"/>
          <p:cNvSpPr txBox="1"/>
          <p:nvPr/>
        </p:nvSpPr>
        <p:spPr>
          <a:xfrm>
            <a:off x="2377272" y="370986"/>
            <a:ext cx="4442242" cy="523220"/>
          </a:xfrm>
          <a:prstGeom prst="rect">
            <a:avLst/>
          </a:prstGeom>
          <a:noFill/>
        </p:spPr>
        <p:txBody>
          <a:bodyPr wrap="none" rtlCol="0">
            <a:spAutoFit/>
          </a:bodyPr>
          <a:lstStyle/>
          <a:p>
            <a:r>
              <a:rPr lang="en-US" sz="2800" dirty="0" smtClean="0"/>
              <a:t>First Inception of Community</a:t>
            </a:r>
            <a:endParaRPr lang="en-US" sz="2800" dirty="0"/>
          </a:p>
        </p:txBody>
      </p:sp>
      <p:cxnSp>
        <p:nvCxnSpPr>
          <p:cNvPr id="3" name="Straight Arrow Connector 2"/>
          <p:cNvCxnSpPr/>
          <p:nvPr/>
        </p:nvCxnSpPr>
        <p:spPr>
          <a:xfrm flipH="1">
            <a:off x="2275252" y="2925142"/>
            <a:ext cx="2931430" cy="1268706"/>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1713329" y="2427926"/>
            <a:ext cx="1931320" cy="79379"/>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1931319" y="3072115"/>
            <a:ext cx="1702058" cy="387109"/>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459501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4400" b="1" dirty="0" smtClean="0"/>
          </a:p>
          <a:p>
            <a:pPr marL="0" indent="0" algn="ctr">
              <a:buNone/>
            </a:pPr>
            <a:endParaRPr lang="en-US" sz="4400" b="1" dirty="0"/>
          </a:p>
          <a:p>
            <a:pPr marL="0" indent="0" algn="ctr">
              <a:buNone/>
            </a:pPr>
            <a:r>
              <a:rPr lang="en-US" sz="4400" b="1" dirty="0" smtClean="0"/>
              <a:t>Policy</a:t>
            </a:r>
            <a:endParaRPr lang="en-US" sz="4400" b="1" dirty="0"/>
          </a:p>
        </p:txBody>
      </p:sp>
      <p:sp>
        <p:nvSpPr>
          <p:cNvPr id="4" name="&quot;No&quot; Symbol 3" descr="Circle with a line through it over the word Policy."/>
          <p:cNvSpPr/>
          <p:nvPr/>
        </p:nvSpPr>
        <p:spPr>
          <a:xfrm>
            <a:off x="3014625" y="2155101"/>
            <a:ext cx="3123263" cy="3123263"/>
          </a:xfrm>
          <a:prstGeom prst="noSmoking">
            <a:avLst/>
          </a:prstGeom>
          <a:solidFill>
            <a:schemeClr val="accent2">
              <a:lumMod val="60000"/>
              <a:lumOff val="40000"/>
              <a:alpha val="46000"/>
            </a:schemeClr>
          </a:solid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32496576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t>Fostering a Course Accessibility </a:t>
            </a:r>
            <a:r>
              <a:rPr lang="en-US" sz="4000" dirty="0" err="1"/>
              <a:t>CoP</a:t>
            </a:r>
            <a:endParaRPr lang="en-US" sz="4000" dirty="0"/>
          </a:p>
        </p:txBody>
      </p:sp>
      <p:sp>
        <p:nvSpPr>
          <p:cNvPr id="3" name="Subtitle 2"/>
          <p:cNvSpPr>
            <a:spLocks noGrp="1"/>
          </p:cNvSpPr>
          <p:nvPr>
            <p:ph type="subTitle" idx="1"/>
          </p:nvPr>
        </p:nvSpPr>
        <p:spPr/>
        <p:txBody>
          <a:bodyPr/>
          <a:lstStyle/>
          <a:p>
            <a:r>
              <a:rPr lang="en-US" dirty="0" smtClean="0"/>
              <a:t>Step 2</a:t>
            </a:r>
            <a:endParaRPr lang="en-US" dirty="0"/>
          </a:p>
        </p:txBody>
      </p:sp>
    </p:spTree>
    <p:extLst>
      <p:ext uri="{BB962C8B-B14F-4D97-AF65-F5344CB8AC3E}">
        <p14:creationId xmlns:p14="http://schemas.microsoft.com/office/powerpoint/2010/main" val="380518508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Co-Contributor</a:t>
            </a:r>
            <a:endParaRPr lang="en-US" dirty="0"/>
          </a:p>
        </p:txBody>
      </p:sp>
      <p:pic>
        <p:nvPicPr>
          <p:cNvPr id="7" name="Content Placeholder 6" descr="Audra Hilterbran"/>
          <p:cNvPicPr>
            <a:picLocks noGrp="1" noChangeAspect="1"/>
          </p:cNvPicPr>
          <p:nvPr>
            <p:ph idx="1"/>
          </p:nvPr>
        </p:nvPicPr>
        <p:blipFill>
          <a:blip r:embed="rId2" cstate="print">
            <a:extLst>
              <a:ext uri="{28A0092B-C50C-407E-A947-70E740481C1C}">
                <a14:useLocalDpi xmlns:a14="http://schemas.microsoft.com/office/drawing/2010/main" val="0"/>
              </a:ext>
            </a:extLst>
          </a:blip>
          <a:srcRect l="-84029" r="-84029"/>
          <a:stretch>
            <a:fillRect/>
          </a:stretch>
        </p:blipFill>
        <p:spPr>
          <a:xfrm>
            <a:off x="4059530" y="1417638"/>
            <a:ext cx="5573914" cy="3065438"/>
          </a:xfrm>
        </p:spPr>
      </p:pic>
      <p:sp>
        <p:nvSpPr>
          <p:cNvPr id="8" name="TextBox 7"/>
          <p:cNvSpPr txBox="1"/>
          <p:nvPr/>
        </p:nvSpPr>
        <p:spPr>
          <a:xfrm>
            <a:off x="830440" y="1929767"/>
            <a:ext cx="4480714" cy="2246769"/>
          </a:xfrm>
          <a:prstGeom prst="rect">
            <a:avLst/>
          </a:prstGeom>
          <a:noFill/>
        </p:spPr>
        <p:txBody>
          <a:bodyPr wrap="none" rtlCol="0">
            <a:spAutoFit/>
          </a:bodyPr>
          <a:lstStyle/>
          <a:p>
            <a:r>
              <a:rPr lang="en-US" sz="2800" dirty="0" smtClean="0"/>
              <a:t>Audra </a:t>
            </a:r>
            <a:r>
              <a:rPr lang="en-US" sz="2800" dirty="0" err="1" smtClean="0"/>
              <a:t>Hilterbran</a:t>
            </a:r>
            <a:endParaRPr lang="en-US" sz="2800" dirty="0" smtClean="0"/>
          </a:p>
          <a:p>
            <a:endParaRPr lang="en-US" sz="2800" dirty="0"/>
          </a:p>
          <a:p>
            <a:pPr marL="285750" indent="-285750">
              <a:buFont typeface="Arial"/>
              <a:buChar char="•"/>
            </a:pPr>
            <a:r>
              <a:rPr lang="en-US" sz="2800" dirty="0" smtClean="0"/>
              <a:t>Instructional Technologist</a:t>
            </a:r>
          </a:p>
          <a:p>
            <a:pPr marL="285750" indent="-285750">
              <a:buFont typeface="Arial"/>
              <a:buChar char="•"/>
            </a:pPr>
            <a:r>
              <a:rPr lang="en-US" sz="2800" dirty="0" smtClean="0"/>
              <a:t>Academic Technologies</a:t>
            </a:r>
          </a:p>
          <a:p>
            <a:pPr marL="285750" indent="-285750">
              <a:buFont typeface="Arial"/>
              <a:buChar char="•"/>
            </a:pPr>
            <a:r>
              <a:rPr lang="en-US" sz="2800" dirty="0" smtClean="0"/>
              <a:t>Russ College of Engineering</a:t>
            </a:r>
            <a:endParaRPr lang="en-US" sz="2800" dirty="0"/>
          </a:p>
        </p:txBody>
      </p:sp>
    </p:spTree>
    <p:extLst>
      <p:ext uri="{BB962C8B-B14F-4D97-AF65-F5344CB8AC3E}">
        <p14:creationId xmlns:p14="http://schemas.microsoft.com/office/powerpoint/2010/main" val="4025745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a:t>
            </a:r>
            <a:endParaRPr lang="en-US" dirty="0"/>
          </a:p>
        </p:txBody>
      </p:sp>
      <p:sp>
        <p:nvSpPr>
          <p:cNvPr id="3" name="Content Placeholder 2"/>
          <p:cNvSpPr>
            <a:spLocks noGrp="1"/>
          </p:cNvSpPr>
          <p:nvPr>
            <p:ph idx="1"/>
          </p:nvPr>
        </p:nvSpPr>
        <p:spPr/>
        <p:txBody>
          <a:bodyPr/>
          <a:lstStyle/>
          <a:p>
            <a:pPr marL="0" indent="0" algn="ctr">
              <a:buNone/>
            </a:pPr>
            <a:r>
              <a:rPr lang="en-US" dirty="0" smtClean="0"/>
              <a:t>Cast a Wider Net</a:t>
            </a:r>
          </a:p>
          <a:p>
            <a:pPr marL="0" indent="0" algn="ctr">
              <a:buNone/>
            </a:pPr>
            <a:r>
              <a:rPr lang="en-US" dirty="0" smtClean="0"/>
              <a:t>January – July 2015</a:t>
            </a:r>
            <a:endParaRPr lang="en-US" dirty="0"/>
          </a:p>
        </p:txBody>
      </p:sp>
    </p:spTree>
    <p:extLst>
      <p:ext uri="{BB962C8B-B14F-4D97-AF65-F5344CB8AC3E}">
        <p14:creationId xmlns:p14="http://schemas.microsoft.com/office/powerpoint/2010/main" val="243842061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descr="Same diagram as in slide 17 adding nodes for regional campuses, The College of Education and OIT/Service Delivery Staff. Arrow connections are added to Instructional Technologists and OIT staff who are allies in Education, Health Sciences, Arts and Sciences, OIT/Service Delivery and Regional Campuses."/>
          <p:cNvGrpSpPr/>
          <p:nvPr/>
        </p:nvGrpSpPr>
        <p:grpSpPr>
          <a:xfrm>
            <a:off x="871705" y="101766"/>
            <a:ext cx="7815096" cy="6303329"/>
            <a:chOff x="871705" y="101766"/>
            <a:chExt cx="7815096" cy="6303329"/>
          </a:xfrm>
        </p:grpSpPr>
        <p:grpSp>
          <p:nvGrpSpPr>
            <p:cNvPr id="36" name="Group 35"/>
            <p:cNvGrpSpPr/>
            <p:nvPr/>
          </p:nvGrpSpPr>
          <p:grpSpPr>
            <a:xfrm>
              <a:off x="871705" y="2352843"/>
              <a:ext cx="7815096" cy="4052252"/>
              <a:chOff x="457200" y="1599450"/>
              <a:chExt cx="8229600" cy="4267179"/>
            </a:xfrm>
          </p:grpSpPr>
          <p:sp>
            <p:nvSpPr>
              <p:cNvPr id="37" name="Oval 36"/>
              <p:cNvSpPr/>
              <p:nvPr/>
            </p:nvSpPr>
            <p:spPr>
              <a:xfrm>
                <a:off x="3326192" y="1599450"/>
                <a:ext cx="2501538" cy="2501538"/>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dirty="0" smtClean="0"/>
                  <a:t>Academic</a:t>
                </a:r>
              </a:p>
              <a:p>
                <a:pPr algn="ctr"/>
                <a:r>
                  <a:rPr lang="en-US" dirty="0" smtClean="0"/>
                  <a:t>Technologies</a:t>
                </a:r>
                <a:endParaRPr lang="en-US" dirty="0"/>
              </a:p>
            </p:txBody>
          </p:sp>
          <p:sp>
            <p:nvSpPr>
              <p:cNvPr id="38" name="Oval 37"/>
              <p:cNvSpPr/>
              <p:nvPr/>
            </p:nvSpPr>
            <p:spPr>
              <a:xfrm>
                <a:off x="3492249" y="2541509"/>
                <a:ext cx="385021" cy="385021"/>
              </a:xfrm>
              <a:prstGeom prst="ellipse">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r>
                  <a:rPr lang="en-US" sz="1000" dirty="0" smtClean="0"/>
                  <a:t>IT</a:t>
                </a:r>
                <a:endParaRPr lang="en-US" sz="1000" dirty="0"/>
              </a:p>
            </p:txBody>
          </p:sp>
          <p:sp>
            <p:nvSpPr>
              <p:cNvPr id="39" name="Oval 38"/>
              <p:cNvSpPr/>
              <p:nvPr/>
            </p:nvSpPr>
            <p:spPr>
              <a:xfrm>
                <a:off x="4069780" y="3537872"/>
                <a:ext cx="385021" cy="385021"/>
              </a:xfrm>
              <a:prstGeom prst="ellipse">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r>
                  <a:rPr lang="en-US" sz="1000" dirty="0" smtClean="0"/>
                  <a:t>IT</a:t>
                </a:r>
                <a:endParaRPr lang="en-US" sz="1000" dirty="0"/>
              </a:p>
            </p:txBody>
          </p:sp>
          <p:sp>
            <p:nvSpPr>
              <p:cNvPr id="40" name="Oval 39"/>
              <p:cNvSpPr/>
              <p:nvPr/>
            </p:nvSpPr>
            <p:spPr>
              <a:xfrm>
                <a:off x="5278609" y="2540121"/>
                <a:ext cx="385021" cy="385021"/>
              </a:xfrm>
              <a:prstGeom prst="ellipse">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r>
                  <a:rPr lang="en-US" sz="1000" dirty="0" smtClean="0"/>
                  <a:t>IT</a:t>
                </a:r>
                <a:endParaRPr lang="en-US" sz="1000" dirty="0"/>
              </a:p>
            </p:txBody>
          </p:sp>
          <p:sp>
            <p:nvSpPr>
              <p:cNvPr id="41" name="Oval 40"/>
              <p:cNvSpPr/>
              <p:nvPr/>
            </p:nvSpPr>
            <p:spPr>
              <a:xfrm>
                <a:off x="5246367" y="3152851"/>
                <a:ext cx="385021" cy="385021"/>
              </a:xfrm>
              <a:prstGeom prst="ellipse">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r>
                  <a:rPr lang="en-US" sz="1000" dirty="0" smtClean="0"/>
                  <a:t>IT</a:t>
                </a:r>
                <a:endParaRPr lang="en-US" sz="1000" dirty="0"/>
              </a:p>
            </p:txBody>
          </p:sp>
          <p:sp>
            <p:nvSpPr>
              <p:cNvPr id="42" name="Oval 41"/>
              <p:cNvSpPr/>
              <p:nvPr/>
            </p:nvSpPr>
            <p:spPr>
              <a:xfrm>
                <a:off x="4861346" y="3537872"/>
                <a:ext cx="385021" cy="385021"/>
              </a:xfrm>
              <a:prstGeom prst="ellipse">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r>
                  <a:rPr lang="en-US" sz="1000" dirty="0" smtClean="0"/>
                  <a:t>IT</a:t>
                </a:r>
                <a:endParaRPr lang="en-US" sz="1000" dirty="0"/>
              </a:p>
            </p:txBody>
          </p:sp>
          <p:sp>
            <p:nvSpPr>
              <p:cNvPr id="43" name="Oval 42"/>
              <p:cNvSpPr/>
              <p:nvPr/>
            </p:nvSpPr>
            <p:spPr>
              <a:xfrm>
                <a:off x="3684759" y="3152851"/>
                <a:ext cx="385021" cy="385021"/>
              </a:xfrm>
              <a:prstGeom prst="ellipse">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r>
                  <a:rPr lang="en-US" sz="1000" dirty="0" smtClean="0"/>
                  <a:t>IT</a:t>
                </a:r>
                <a:endParaRPr lang="en-US" sz="1000" dirty="0"/>
              </a:p>
            </p:txBody>
          </p:sp>
          <p:sp>
            <p:nvSpPr>
              <p:cNvPr id="44" name="Oval 43"/>
              <p:cNvSpPr/>
              <p:nvPr/>
            </p:nvSpPr>
            <p:spPr>
              <a:xfrm>
                <a:off x="457200" y="1827258"/>
                <a:ext cx="1244857" cy="1244857"/>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pPr algn="dist"/>
                <a:endParaRPr lang="en-US" sz="1050" dirty="0"/>
              </a:p>
              <a:p>
                <a:pPr algn="ctr"/>
                <a:r>
                  <a:rPr lang="en-US" sz="2400" dirty="0" smtClean="0"/>
                  <a:t>ENG</a:t>
                </a:r>
                <a:endParaRPr lang="en-US" sz="2400" dirty="0"/>
              </a:p>
            </p:txBody>
          </p:sp>
          <p:sp>
            <p:nvSpPr>
              <p:cNvPr id="45" name="Oval 44"/>
              <p:cNvSpPr/>
              <p:nvPr/>
            </p:nvSpPr>
            <p:spPr>
              <a:xfrm>
                <a:off x="1232028" y="3300464"/>
                <a:ext cx="1244857" cy="1244857"/>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pPr algn="dist"/>
                <a:endParaRPr lang="en-US" sz="1050" dirty="0"/>
              </a:p>
              <a:p>
                <a:pPr algn="ctr"/>
                <a:r>
                  <a:rPr lang="en-US" sz="2400" dirty="0" smtClean="0"/>
                  <a:t>CHSP</a:t>
                </a:r>
                <a:endParaRPr lang="en-US" sz="2400" dirty="0"/>
              </a:p>
            </p:txBody>
          </p:sp>
          <p:sp>
            <p:nvSpPr>
              <p:cNvPr id="46" name="Oval 45"/>
              <p:cNvSpPr/>
              <p:nvPr/>
            </p:nvSpPr>
            <p:spPr>
              <a:xfrm>
                <a:off x="3209944" y="4621772"/>
                <a:ext cx="1244857" cy="1244857"/>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pPr algn="dist"/>
                <a:endParaRPr lang="en-US" sz="1050" dirty="0"/>
              </a:p>
              <a:p>
                <a:pPr algn="ctr"/>
                <a:r>
                  <a:rPr lang="en-US" sz="2400" dirty="0" smtClean="0"/>
                  <a:t>BUS</a:t>
                </a:r>
                <a:endParaRPr lang="en-US" sz="2400" dirty="0"/>
              </a:p>
            </p:txBody>
          </p:sp>
          <p:sp>
            <p:nvSpPr>
              <p:cNvPr id="47" name="Oval 46"/>
              <p:cNvSpPr/>
              <p:nvPr/>
            </p:nvSpPr>
            <p:spPr>
              <a:xfrm>
                <a:off x="4861346" y="4621772"/>
                <a:ext cx="1244857" cy="1244857"/>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pPr algn="dist"/>
                <a:endParaRPr lang="en-US" sz="1050" dirty="0"/>
              </a:p>
              <a:p>
                <a:pPr algn="ctr"/>
                <a:r>
                  <a:rPr lang="en-US" sz="2400" dirty="0" smtClean="0"/>
                  <a:t>A&amp;S</a:t>
                </a:r>
                <a:endParaRPr lang="en-US" sz="2400" dirty="0"/>
              </a:p>
            </p:txBody>
          </p:sp>
          <p:sp>
            <p:nvSpPr>
              <p:cNvPr id="48" name="Oval 47"/>
              <p:cNvSpPr/>
              <p:nvPr/>
            </p:nvSpPr>
            <p:spPr>
              <a:xfrm>
                <a:off x="6819514" y="3376915"/>
                <a:ext cx="1244857" cy="1244857"/>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pPr algn="dist"/>
                <a:endParaRPr lang="en-US" sz="1050" dirty="0"/>
              </a:p>
              <a:p>
                <a:pPr algn="ctr"/>
                <a:r>
                  <a:rPr lang="en-US" sz="2000" dirty="0" smtClean="0"/>
                  <a:t>Com</a:t>
                </a:r>
                <a:endParaRPr lang="en-US" sz="2000" dirty="0"/>
              </a:p>
            </p:txBody>
          </p:sp>
          <p:sp>
            <p:nvSpPr>
              <p:cNvPr id="49" name="Oval 48"/>
              <p:cNvSpPr/>
              <p:nvPr/>
            </p:nvSpPr>
            <p:spPr>
              <a:xfrm>
                <a:off x="7441943" y="1827258"/>
                <a:ext cx="1244857" cy="1244857"/>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pPr algn="dist"/>
                <a:endParaRPr lang="en-US" sz="1050" dirty="0"/>
              </a:p>
              <a:p>
                <a:pPr algn="ctr"/>
                <a:r>
                  <a:rPr lang="en-US" sz="2400" dirty="0" err="1" smtClean="0"/>
                  <a:t>CoFA</a:t>
                </a:r>
                <a:endParaRPr lang="en-US" sz="2400" dirty="0"/>
              </a:p>
            </p:txBody>
          </p:sp>
          <p:cxnSp>
            <p:nvCxnSpPr>
              <p:cNvPr id="50" name="Straight Arrow Connector 49"/>
              <p:cNvCxnSpPr/>
              <p:nvPr/>
            </p:nvCxnSpPr>
            <p:spPr>
              <a:xfrm flipH="1" flipV="1">
                <a:off x="1441875" y="2540121"/>
                <a:ext cx="1884317" cy="158759"/>
              </a:xfrm>
              <a:prstGeom prst="straightConnector1">
                <a:avLst/>
              </a:prstGeom>
              <a:ln>
                <a:solidFill>
                  <a:schemeClr val="accent2">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H="1">
                <a:off x="2275252" y="3459224"/>
                <a:ext cx="1203341" cy="463669"/>
              </a:xfrm>
              <a:prstGeom prst="straightConnector1">
                <a:avLst/>
              </a:prstGeom>
              <a:ln>
                <a:solidFill>
                  <a:schemeClr val="accent2">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H="1">
                <a:off x="3877270" y="3922893"/>
                <a:ext cx="289616" cy="945675"/>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5206682" y="3922893"/>
                <a:ext cx="203656" cy="945675"/>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5699954" y="3450055"/>
                <a:ext cx="1297769" cy="472838"/>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5827730" y="2698880"/>
                <a:ext cx="1778491" cy="0"/>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24" name="Oval 23"/>
            <p:cNvSpPr/>
            <p:nvPr/>
          </p:nvSpPr>
          <p:spPr>
            <a:xfrm>
              <a:off x="5421694" y="5913116"/>
              <a:ext cx="365628" cy="365628"/>
            </a:xfrm>
            <a:prstGeom prst="ellipse">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r>
                <a:rPr lang="en-US" sz="1000" dirty="0" smtClean="0"/>
                <a:t>IT</a:t>
              </a:r>
              <a:endParaRPr lang="en-US" sz="1000" dirty="0"/>
            </a:p>
          </p:txBody>
        </p:sp>
        <p:sp>
          <p:nvSpPr>
            <p:cNvPr id="25" name="Oval 24"/>
            <p:cNvSpPr/>
            <p:nvPr/>
          </p:nvSpPr>
          <p:spPr>
            <a:xfrm>
              <a:off x="2053862" y="4728385"/>
              <a:ext cx="365628" cy="365628"/>
            </a:xfrm>
            <a:prstGeom prst="ellipse">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r>
                <a:rPr lang="en-US" sz="1000" dirty="0" smtClean="0"/>
                <a:t>IT</a:t>
              </a:r>
              <a:endParaRPr lang="en-US" sz="1000" dirty="0"/>
            </a:p>
          </p:txBody>
        </p:sp>
        <p:sp>
          <p:nvSpPr>
            <p:cNvPr id="26" name="Oval 25"/>
            <p:cNvSpPr/>
            <p:nvPr/>
          </p:nvSpPr>
          <p:spPr>
            <a:xfrm>
              <a:off x="2053862" y="4050681"/>
              <a:ext cx="365628" cy="365628"/>
            </a:xfrm>
            <a:prstGeom prst="ellipse">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r>
                <a:rPr lang="en-US" sz="1000" dirty="0" smtClean="0"/>
                <a:t>IT</a:t>
              </a:r>
              <a:endParaRPr lang="en-US" sz="1000" dirty="0"/>
            </a:p>
          </p:txBody>
        </p:sp>
        <p:sp>
          <p:nvSpPr>
            <p:cNvPr id="27" name="Oval 26"/>
            <p:cNvSpPr/>
            <p:nvPr/>
          </p:nvSpPr>
          <p:spPr>
            <a:xfrm>
              <a:off x="1615183" y="1125000"/>
              <a:ext cx="1182157" cy="1182157"/>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pPr algn="dist"/>
              <a:endParaRPr lang="en-US" sz="1050" dirty="0"/>
            </a:p>
            <a:p>
              <a:pPr algn="ctr"/>
              <a:r>
                <a:rPr lang="en-US" sz="2400" dirty="0" smtClean="0"/>
                <a:t>Ed</a:t>
              </a:r>
              <a:endParaRPr lang="en-US" sz="2400" dirty="0"/>
            </a:p>
          </p:txBody>
        </p:sp>
        <p:sp>
          <p:nvSpPr>
            <p:cNvPr id="28" name="Oval 27"/>
            <p:cNvSpPr/>
            <p:nvPr/>
          </p:nvSpPr>
          <p:spPr>
            <a:xfrm>
              <a:off x="2051559" y="1835748"/>
              <a:ext cx="365628" cy="365628"/>
            </a:xfrm>
            <a:prstGeom prst="ellipse">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r>
                <a:rPr lang="en-US" sz="1000" dirty="0" smtClean="0"/>
                <a:t>IT</a:t>
              </a:r>
              <a:endParaRPr lang="en-US" sz="1000" dirty="0"/>
            </a:p>
          </p:txBody>
        </p:sp>
        <p:sp>
          <p:nvSpPr>
            <p:cNvPr id="29" name="Oval 28"/>
            <p:cNvSpPr/>
            <p:nvPr/>
          </p:nvSpPr>
          <p:spPr>
            <a:xfrm>
              <a:off x="2051559" y="1173281"/>
              <a:ext cx="365628" cy="365628"/>
            </a:xfrm>
            <a:prstGeom prst="ellipse">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r>
                <a:rPr lang="en-US" sz="1000" dirty="0" smtClean="0"/>
                <a:t>IT</a:t>
              </a:r>
              <a:endParaRPr lang="en-US" sz="1000" dirty="0"/>
            </a:p>
          </p:txBody>
        </p:sp>
        <p:sp>
          <p:nvSpPr>
            <p:cNvPr id="30" name="Oval 29"/>
            <p:cNvSpPr/>
            <p:nvPr/>
          </p:nvSpPr>
          <p:spPr>
            <a:xfrm>
              <a:off x="6371280" y="234663"/>
              <a:ext cx="1966713" cy="1966713"/>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pPr algn="dist"/>
              <a:endParaRPr lang="en-US" sz="1050" dirty="0"/>
            </a:p>
            <a:p>
              <a:pPr algn="ctr"/>
              <a:r>
                <a:rPr lang="en-US" sz="2400" dirty="0" smtClean="0"/>
                <a:t>Regional</a:t>
              </a:r>
            </a:p>
            <a:p>
              <a:pPr algn="ctr"/>
              <a:r>
                <a:rPr lang="en-US" sz="2400" dirty="0" smtClean="0"/>
                <a:t>Camp</a:t>
              </a:r>
              <a:endParaRPr lang="en-US" sz="2400" dirty="0"/>
            </a:p>
          </p:txBody>
        </p:sp>
        <p:sp>
          <p:nvSpPr>
            <p:cNvPr id="31" name="Oval 30"/>
            <p:cNvSpPr/>
            <p:nvPr/>
          </p:nvSpPr>
          <p:spPr>
            <a:xfrm>
              <a:off x="6730751" y="1513712"/>
              <a:ext cx="365628" cy="365628"/>
            </a:xfrm>
            <a:prstGeom prst="ellipse">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sz="1000" dirty="0"/>
            </a:p>
          </p:txBody>
        </p:sp>
        <p:sp>
          <p:nvSpPr>
            <p:cNvPr id="32" name="Oval 31"/>
            <p:cNvSpPr/>
            <p:nvPr/>
          </p:nvSpPr>
          <p:spPr>
            <a:xfrm>
              <a:off x="7259627" y="1657045"/>
              <a:ext cx="365628" cy="365628"/>
            </a:xfrm>
            <a:prstGeom prst="ellipse">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sz="1000" dirty="0"/>
            </a:p>
          </p:txBody>
        </p:sp>
        <p:sp>
          <p:nvSpPr>
            <p:cNvPr id="33" name="Oval 32"/>
            <p:cNvSpPr/>
            <p:nvPr/>
          </p:nvSpPr>
          <p:spPr>
            <a:xfrm>
              <a:off x="7730094" y="1470120"/>
              <a:ext cx="365628" cy="365628"/>
            </a:xfrm>
            <a:prstGeom prst="ellipse">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sz="1000" dirty="0"/>
            </a:p>
          </p:txBody>
        </p:sp>
        <p:sp>
          <p:nvSpPr>
            <p:cNvPr id="56" name="Oval 55"/>
            <p:cNvSpPr/>
            <p:nvPr/>
          </p:nvSpPr>
          <p:spPr>
            <a:xfrm>
              <a:off x="3341874" y="101766"/>
              <a:ext cx="1920907" cy="1920907"/>
            </a:xfrm>
            <a:prstGeom prst="ellipse">
              <a:avLst/>
            </a:prstGeom>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en-US" dirty="0" smtClean="0"/>
                <a:t>OIT/</a:t>
              </a:r>
            </a:p>
            <a:p>
              <a:pPr algn="ctr"/>
              <a:r>
                <a:rPr lang="en-US" dirty="0" smtClean="0"/>
                <a:t>Service Delivery</a:t>
              </a:r>
              <a:endParaRPr lang="en-US" dirty="0"/>
            </a:p>
          </p:txBody>
        </p:sp>
        <p:sp>
          <p:nvSpPr>
            <p:cNvPr id="57" name="Oval 56"/>
            <p:cNvSpPr/>
            <p:nvPr/>
          </p:nvSpPr>
          <p:spPr>
            <a:xfrm>
              <a:off x="4549520" y="1291417"/>
              <a:ext cx="365628" cy="365628"/>
            </a:xfrm>
            <a:prstGeom prst="ellipse">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sz="1000" dirty="0"/>
            </a:p>
          </p:txBody>
        </p:sp>
        <p:sp>
          <p:nvSpPr>
            <p:cNvPr id="58" name="Oval 57"/>
            <p:cNvSpPr/>
            <p:nvPr/>
          </p:nvSpPr>
          <p:spPr>
            <a:xfrm>
              <a:off x="4119514" y="1483298"/>
              <a:ext cx="365628" cy="365628"/>
            </a:xfrm>
            <a:prstGeom prst="ellipse">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sz="1000" dirty="0"/>
            </a:p>
          </p:txBody>
        </p:sp>
        <p:sp>
          <p:nvSpPr>
            <p:cNvPr id="59" name="Oval 58"/>
            <p:cNvSpPr/>
            <p:nvPr/>
          </p:nvSpPr>
          <p:spPr>
            <a:xfrm>
              <a:off x="3571072" y="1205105"/>
              <a:ext cx="365628" cy="365628"/>
            </a:xfrm>
            <a:prstGeom prst="ellipse">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sz="1000" dirty="0"/>
            </a:p>
          </p:txBody>
        </p:sp>
        <p:sp>
          <p:nvSpPr>
            <p:cNvPr id="60" name="Oval 59"/>
            <p:cNvSpPr/>
            <p:nvPr/>
          </p:nvSpPr>
          <p:spPr>
            <a:xfrm>
              <a:off x="4732334" y="788677"/>
              <a:ext cx="365628" cy="365628"/>
            </a:xfrm>
            <a:prstGeom prst="ellipse">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sz="1000" dirty="0"/>
            </a:p>
          </p:txBody>
        </p:sp>
        <p:sp>
          <p:nvSpPr>
            <p:cNvPr id="61" name="Oval 60"/>
            <p:cNvSpPr/>
            <p:nvPr/>
          </p:nvSpPr>
          <p:spPr>
            <a:xfrm>
              <a:off x="3542083" y="729596"/>
              <a:ext cx="365628" cy="365628"/>
            </a:xfrm>
            <a:prstGeom prst="ellipse">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sz="1000" dirty="0"/>
            </a:p>
          </p:txBody>
        </p:sp>
        <p:cxnSp>
          <p:nvCxnSpPr>
            <p:cNvPr id="7" name="Straight Arrow Connector 6"/>
            <p:cNvCxnSpPr/>
            <p:nvPr/>
          </p:nvCxnSpPr>
          <p:spPr>
            <a:xfrm>
              <a:off x="2419490" y="2201376"/>
              <a:ext cx="1488221" cy="819887"/>
            </a:xfrm>
            <a:prstGeom prst="straightConnector1">
              <a:avLst/>
            </a:prstGeom>
            <a:ln>
              <a:solidFill>
                <a:schemeClr val="accent2">
                  <a:lumMod val="40000"/>
                  <a:lumOff val="6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4518670" y="1749290"/>
              <a:ext cx="213664" cy="819887"/>
            </a:xfrm>
            <a:prstGeom prst="straightConnector1">
              <a:avLst/>
            </a:prstGeom>
            <a:ln>
              <a:solidFill>
                <a:schemeClr val="accent2">
                  <a:lumMod val="40000"/>
                  <a:lumOff val="6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a:off x="4915148" y="4559260"/>
              <a:ext cx="466820" cy="1122319"/>
            </a:xfrm>
            <a:prstGeom prst="straightConnector1">
              <a:avLst/>
            </a:prstGeom>
            <a:ln>
              <a:solidFill>
                <a:schemeClr val="accent2">
                  <a:lumMod val="40000"/>
                  <a:lumOff val="6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V="1">
              <a:off x="2518185" y="3828003"/>
              <a:ext cx="1389526" cy="331047"/>
            </a:xfrm>
            <a:prstGeom prst="straightConnector1">
              <a:avLst/>
            </a:prstGeom>
            <a:ln>
              <a:solidFill>
                <a:schemeClr val="accent2">
                  <a:lumMod val="40000"/>
                  <a:lumOff val="6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a:off x="4986952" y="1205105"/>
              <a:ext cx="1743799" cy="86312"/>
            </a:xfrm>
            <a:prstGeom prst="straightConnector1">
              <a:avLst/>
            </a:prstGeom>
            <a:ln>
              <a:solidFill>
                <a:schemeClr val="accent2">
                  <a:lumMod val="40000"/>
                  <a:lumOff val="6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flipV="1">
              <a:off x="5461947" y="2022673"/>
              <a:ext cx="1488221" cy="588646"/>
            </a:xfrm>
            <a:prstGeom prst="straightConnector1">
              <a:avLst/>
            </a:prstGeom>
            <a:ln>
              <a:solidFill>
                <a:schemeClr val="accent2">
                  <a:lumMod val="40000"/>
                  <a:lumOff val="6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endCxn id="30" idx="3"/>
            </p:cNvCxnSpPr>
            <p:nvPr/>
          </p:nvCxnSpPr>
          <p:spPr>
            <a:xfrm>
              <a:off x="2571890" y="1791432"/>
              <a:ext cx="4087408" cy="121926"/>
            </a:xfrm>
            <a:prstGeom prst="straightConnector1">
              <a:avLst/>
            </a:prstGeom>
            <a:ln>
              <a:solidFill>
                <a:schemeClr val="accent2">
                  <a:lumMod val="40000"/>
                  <a:lumOff val="6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a:off x="1975554" y="2159233"/>
              <a:ext cx="78308" cy="1891448"/>
            </a:xfrm>
            <a:prstGeom prst="straightConnector1">
              <a:avLst/>
            </a:prstGeom>
            <a:ln>
              <a:solidFill>
                <a:schemeClr val="accent2">
                  <a:lumMod val="40000"/>
                  <a:lumOff val="6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a:off x="2518185" y="4812995"/>
              <a:ext cx="2579777" cy="868584"/>
            </a:xfrm>
            <a:prstGeom prst="straightConnector1">
              <a:avLst/>
            </a:prstGeom>
            <a:ln>
              <a:solidFill>
                <a:schemeClr val="accent2">
                  <a:lumMod val="40000"/>
                  <a:lumOff val="6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V="1">
              <a:off x="5823427" y="2022673"/>
              <a:ext cx="1436200" cy="3434631"/>
            </a:xfrm>
            <a:prstGeom prst="straightConnector1">
              <a:avLst/>
            </a:prstGeom>
            <a:ln>
              <a:solidFill>
                <a:schemeClr val="accent2">
                  <a:lumMod val="40000"/>
                  <a:lumOff val="60000"/>
                </a:schemeClr>
              </a:solidFill>
              <a:headEnd type="arrow"/>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7844229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Develop a Course Accessibility Training</a:t>
            </a: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Unpacking Digital Accessibility</a:t>
            </a:r>
          </a:p>
          <a:p>
            <a:pPr marL="514350" indent="-514350">
              <a:buFont typeface="+mj-lt"/>
              <a:buAutoNum type="arabicPeriod"/>
            </a:pPr>
            <a:r>
              <a:rPr lang="en-US" dirty="0" smtClean="0"/>
              <a:t>Creating Accessible Word Documents</a:t>
            </a:r>
          </a:p>
          <a:p>
            <a:pPr marL="514350" indent="-514350">
              <a:buFont typeface="+mj-lt"/>
              <a:buAutoNum type="arabicPeriod"/>
            </a:pPr>
            <a:r>
              <a:rPr lang="en-US" dirty="0" smtClean="0"/>
              <a:t>Best Practices in Closed Captioning and Transcripts</a:t>
            </a:r>
            <a:endParaRPr lang="en-US" dirty="0"/>
          </a:p>
        </p:txBody>
      </p:sp>
    </p:spTree>
    <p:extLst>
      <p:ext uri="{BB962C8B-B14F-4D97-AF65-F5344CB8AC3E}">
        <p14:creationId xmlns:p14="http://schemas.microsoft.com/office/powerpoint/2010/main" val="64410823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 a Course Accessibility Training</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Unpacking Digital Accessibility</a:t>
            </a:r>
          </a:p>
          <a:p>
            <a:pPr marL="914400" lvl="1" indent="-514350">
              <a:buFont typeface="+mj-lt"/>
              <a:buAutoNum type="alphaLcPeriod"/>
            </a:pPr>
            <a:r>
              <a:rPr lang="en-US" dirty="0" smtClean="0"/>
              <a:t>Why We Do What We Do</a:t>
            </a:r>
          </a:p>
          <a:p>
            <a:pPr marL="1314450" lvl="2" indent="-514350">
              <a:buFont typeface="+mj-lt"/>
              <a:buAutoNum type="romanLcPeriod"/>
            </a:pPr>
            <a:r>
              <a:rPr lang="en-US" dirty="0" smtClean="0"/>
              <a:t>History</a:t>
            </a:r>
          </a:p>
          <a:p>
            <a:pPr marL="914400" lvl="1" indent="-514350">
              <a:buFont typeface="+mj-lt"/>
              <a:buAutoNum type="alphaLcPeriod"/>
            </a:pPr>
            <a:r>
              <a:rPr lang="en-US" dirty="0" smtClean="0"/>
              <a:t>How Do We Know How to Do What We Do</a:t>
            </a:r>
          </a:p>
          <a:p>
            <a:pPr marL="1314450" lvl="2" indent="-514350">
              <a:buFont typeface="+mj-lt"/>
              <a:buAutoNum type="romanLcPeriod"/>
            </a:pPr>
            <a:r>
              <a:rPr lang="en-US" dirty="0" smtClean="0"/>
              <a:t>WCAG 2.0</a:t>
            </a:r>
          </a:p>
          <a:p>
            <a:pPr marL="1314450" lvl="2" indent="-514350">
              <a:buFont typeface="+mj-lt"/>
              <a:buAutoNum type="romanLcPeriod"/>
            </a:pPr>
            <a:r>
              <a:rPr lang="en-US" dirty="0" err="1" smtClean="0"/>
              <a:t>DoJ</a:t>
            </a:r>
            <a:r>
              <a:rPr lang="en-US" dirty="0" smtClean="0"/>
              <a:t> Resolution Agreements</a:t>
            </a:r>
          </a:p>
          <a:p>
            <a:pPr marL="914400" lvl="1" indent="-514350">
              <a:buFont typeface="+mj-lt"/>
              <a:buAutoNum type="alphaLcPeriod"/>
            </a:pPr>
            <a:r>
              <a:rPr lang="en-US" dirty="0" smtClean="0"/>
              <a:t>Navigation/Screen Readers</a:t>
            </a:r>
          </a:p>
          <a:p>
            <a:pPr marL="914400" lvl="1" indent="-514350">
              <a:buFont typeface="+mj-lt"/>
              <a:buAutoNum type="alphaLcPeriod"/>
            </a:pPr>
            <a:r>
              <a:rPr lang="en-US" dirty="0" smtClean="0"/>
              <a:t>Alt Text</a:t>
            </a:r>
          </a:p>
          <a:p>
            <a:pPr marL="914400" lvl="1" indent="-514350">
              <a:buFont typeface="+mj-lt"/>
              <a:buAutoNum type="alphaLcPeriod"/>
            </a:pPr>
            <a:r>
              <a:rPr lang="en-US" dirty="0" smtClean="0"/>
              <a:t>Color Contrast Checking</a:t>
            </a:r>
          </a:p>
          <a:p>
            <a:pPr marL="914400" lvl="1" indent="-514350">
              <a:buFont typeface="+mj-lt"/>
              <a:buAutoNum type="alphaLcPeriod"/>
            </a:pPr>
            <a:endParaRPr lang="en-US" dirty="0" smtClean="0"/>
          </a:p>
        </p:txBody>
      </p:sp>
    </p:spTree>
    <p:extLst>
      <p:ext uri="{BB962C8B-B14F-4D97-AF65-F5344CB8AC3E}">
        <p14:creationId xmlns:p14="http://schemas.microsoft.com/office/powerpoint/2010/main" val="2662731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Develop a Course Accessibility Training</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startAt="2"/>
            </a:pPr>
            <a:r>
              <a:rPr lang="en-US" dirty="0"/>
              <a:t>Creating Accessible Word </a:t>
            </a:r>
            <a:r>
              <a:rPr lang="en-US" dirty="0" smtClean="0"/>
              <a:t>Documents</a:t>
            </a:r>
          </a:p>
          <a:p>
            <a:pPr marL="914400" lvl="1" indent="-514350">
              <a:buFont typeface="+mj-lt"/>
              <a:buAutoNum type="alphaLcPeriod"/>
            </a:pPr>
            <a:r>
              <a:rPr lang="en-US" dirty="0" smtClean="0"/>
              <a:t>Font Choice</a:t>
            </a:r>
          </a:p>
          <a:p>
            <a:pPr marL="914400" lvl="1" indent="-514350">
              <a:buFont typeface="+mj-lt"/>
              <a:buAutoNum type="alphaLcPeriod"/>
            </a:pPr>
            <a:r>
              <a:rPr lang="en-US" dirty="0" smtClean="0"/>
              <a:t>Heading Styles</a:t>
            </a:r>
          </a:p>
          <a:p>
            <a:pPr marL="914400" lvl="1" indent="-514350">
              <a:buFont typeface="+mj-lt"/>
              <a:buAutoNum type="alphaLcPeriod"/>
            </a:pPr>
            <a:r>
              <a:rPr lang="en-US" dirty="0" smtClean="0"/>
              <a:t>Bullets and Numbering</a:t>
            </a:r>
          </a:p>
          <a:p>
            <a:pPr marL="914400" lvl="1" indent="-514350">
              <a:buFont typeface="+mj-lt"/>
              <a:buAutoNum type="alphaLcPeriod"/>
            </a:pPr>
            <a:r>
              <a:rPr lang="en-US" dirty="0" smtClean="0"/>
              <a:t>Alt Text</a:t>
            </a:r>
          </a:p>
          <a:p>
            <a:pPr marL="914400" lvl="1" indent="-514350">
              <a:buFont typeface="+mj-lt"/>
              <a:buAutoNum type="alphaLcPeriod"/>
            </a:pPr>
            <a:r>
              <a:rPr lang="en-US" dirty="0" smtClean="0"/>
              <a:t>Descriptive Anchor Text for Links</a:t>
            </a:r>
          </a:p>
          <a:p>
            <a:pPr marL="914400" lvl="1" indent="-514350">
              <a:buFont typeface="+mj-lt"/>
              <a:buAutoNum type="alphaLcPeriod"/>
            </a:pPr>
            <a:r>
              <a:rPr lang="en-US" dirty="0" smtClean="0"/>
              <a:t>Contrast</a:t>
            </a:r>
          </a:p>
          <a:p>
            <a:pPr marL="914400" lvl="1" indent="-514350">
              <a:buFont typeface="+mj-lt"/>
              <a:buAutoNum type="alphaLcPeriod"/>
            </a:pPr>
            <a:r>
              <a:rPr lang="en-US" dirty="0" smtClean="0"/>
              <a:t>Header Rows and Table Construction</a:t>
            </a:r>
          </a:p>
          <a:p>
            <a:pPr marL="914400" lvl="1" indent="-514350">
              <a:buFont typeface="+mj-lt"/>
              <a:buAutoNum type="alphaLcPeriod"/>
            </a:pPr>
            <a:r>
              <a:rPr lang="en-US" dirty="0" smtClean="0"/>
              <a:t>Document Flow</a:t>
            </a:r>
          </a:p>
          <a:p>
            <a:pPr marL="914400" lvl="1" indent="-514350">
              <a:buFont typeface="+mj-lt"/>
              <a:buAutoNum type="alphaLcPeriod"/>
            </a:pPr>
            <a:endParaRPr lang="en-US" dirty="0"/>
          </a:p>
          <a:p>
            <a:endParaRPr lang="en-US" dirty="0"/>
          </a:p>
        </p:txBody>
      </p:sp>
    </p:spTree>
    <p:extLst>
      <p:ext uri="{BB962C8B-B14F-4D97-AF65-F5344CB8AC3E}">
        <p14:creationId xmlns:p14="http://schemas.microsoft.com/office/powerpoint/2010/main" val="118871666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Develop a Course Accessibility Training</a:t>
            </a:r>
          </a:p>
        </p:txBody>
      </p:sp>
      <p:sp>
        <p:nvSpPr>
          <p:cNvPr id="3" name="Content Placeholder 2"/>
          <p:cNvSpPr>
            <a:spLocks noGrp="1"/>
          </p:cNvSpPr>
          <p:nvPr>
            <p:ph idx="1"/>
          </p:nvPr>
        </p:nvSpPr>
        <p:spPr/>
        <p:txBody>
          <a:bodyPr>
            <a:normAutofit/>
          </a:bodyPr>
          <a:lstStyle/>
          <a:p>
            <a:pPr marL="514350" indent="-514350">
              <a:buFont typeface="+mj-lt"/>
              <a:buAutoNum type="arabicPeriod" startAt="3"/>
            </a:pPr>
            <a:r>
              <a:rPr lang="en-US" dirty="0"/>
              <a:t>Best Practices in Closed Captioning and </a:t>
            </a:r>
            <a:r>
              <a:rPr lang="en-US" dirty="0" smtClean="0"/>
              <a:t>Transcripts</a:t>
            </a:r>
          </a:p>
          <a:p>
            <a:pPr marL="914400" lvl="1" indent="-514350">
              <a:buFont typeface="+mj-lt"/>
              <a:buAutoNum type="alphaLcPeriod"/>
            </a:pPr>
            <a:r>
              <a:rPr lang="en-US" dirty="0"/>
              <a:t>Difference between CC and Subtitles; different types of CC files</a:t>
            </a:r>
            <a:endParaRPr lang="en-US" sz="3600" dirty="0"/>
          </a:p>
          <a:p>
            <a:pPr marL="914400" lvl="1" indent="-514350">
              <a:buFont typeface="+mj-lt"/>
              <a:buAutoNum type="alphaLcPeriod"/>
            </a:pPr>
            <a:r>
              <a:rPr lang="en-US" dirty="0"/>
              <a:t>Amara (hands-</a:t>
            </a:r>
            <a:r>
              <a:rPr lang="en-US" dirty="0" smtClean="0"/>
              <a:t>on)</a:t>
            </a:r>
            <a:endParaRPr lang="en-US" sz="3600" dirty="0"/>
          </a:p>
          <a:p>
            <a:pPr marL="914400" lvl="1" indent="-514350">
              <a:buFont typeface="+mj-lt"/>
              <a:buAutoNum type="alphaLcPeriod"/>
            </a:pPr>
            <a:r>
              <a:rPr lang="en-US" dirty="0"/>
              <a:t>Downloading and Correcting a YouTube transcript</a:t>
            </a:r>
            <a:endParaRPr lang="en-US" sz="3600" dirty="0"/>
          </a:p>
          <a:p>
            <a:pPr marL="914400" lvl="1" indent="-514350">
              <a:buFont typeface="+mj-lt"/>
              <a:buAutoNum type="alphaLcPeriod"/>
            </a:pPr>
            <a:r>
              <a:rPr lang="en-US" dirty="0"/>
              <a:t>Best practices for producing </a:t>
            </a:r>
            <a:r>
              <a:rPr lang="en-US" dirty="0" err="1" smtClean="0"/>
              <a:t>usuability</a:t>
            </a:r>
            <a:endParaRPr lang="en-US" sz="3600" dirty="0"/>
          </a:p>
          <a:p>
            <a:endParaRPr lang="en-US" dirty="0"/>
          </a:p>
          <a:p>
            <a:pPr marL="914400" lvl="1" indent="-514350">
              <a:buFont typeface="+mj-lt"/>
              <a:buAutoNum type="alphaLcPeriod"/>
            </a:pPr>
            <a:endParaRPr lang="en-US" dirty="0" smtClean="0"/>
          </a:p>
          <a:p>
            <a:pPr marL="914400" lvl="1" indent="-514350">
              <a:buFont typeface="+mj-lt"/>
              <a:buAutoNum type="alphaLcPeriod"/>
            </a:pPr>
            <a:endParaRPr lang="en-US" dirty="0"/>
          </a:p>
          <a:p>
            <a:endParaRPr lang="en-US" dirty="0"/>
          </a:p>
        </p:txBody>
      </p:sp>
    </p:spTree>
    <p:extLst>
      <p:ext uri="{BB962C8B-B14F-4D97-AF65-F5344CB8AC3E}">
        <p14:creationId xmlns:p14="http://schemas.microsoft.com/office/powerpoint/2010/main" val="84808460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t>Fostering a Course Accessibility </a:t>
            </a:r>
            <a:r>
              <a:rPr lang="en-US" sz="4000" dirty="0" err="1"/>
              <a:t>CoP</a:t>
            </a:r>
            <a:endParaRPr lang="en-US" sz="4000" dirty="0"/>
          </a:p>
        </p:txBody>
      </p:sp>
      <p:sp>
        <p:nvSpPr>
          <p:cNvPr id="3" name="Subtitle 2"/>
          <p:cNvSpPr>
            <a:spLocks noGrp="1"/>
          </p:cNvSpPr>
          <p:nvPr>
            <p:ph type="subTitle" idx="1"/>
          </p:nvPr>
        </p:nvSpPr>
        <p:spPr/>
        <p:txBody>
          <a:bodyPr/>
          <a:lstStyle/>
          <a:p>
            <a:r>
              <a:rPr lang="en-US" dirty="0" smtClean="0"/>
              <a:t>Step 3</a:t>
            </a:r>
            <a:endParaRPr lang="en-US" dirty="0"/>
          </a:p>
        </p:txBody>
      </p:sp>
    </p:spTree>
    <p:extLst>
      <p:ext uri="{BB962C8B-B14F-4D97-AF65-F5344CB8AC3E}">
        <p14:creationId xmlns:p14="http://schemas.microsoft.com/office/powerpoint/2010/main" val="90454201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a:t>
            </a:r>
            <a:endParaRPr lang="en-US" dirty="0"/>
          </a:p>
        </p:txBody>
      </p:sp>
      <p:sp>
        <p:nvSpPr>
          <p:cNvPr id="3" name="Content Placeholder 2"/>
          <p:cNvSpPr>
            <a:spLocks noGrp="1"/>
          </p:cNvSpPr>
          <p:nvPr>
            <p:ph idx="1"/>
          </p:nvPr>
        </p:nvSpPr>
        <p:spPr/>
        <p:txBody>
          <a:bodyPr/>
          <a:lstStyle/>
          <a:p>
            <a:pPr marL="0" indent="0" algn="ctr">
              <a:buNone/>
            </a:pPr>
            <a:r>
              <a:rPr lang="en-US" dirty="0" smtClean="0"/>
              <a:t>Invite Yourself to Other Communities</a:t>
            </a:r>
          </a:p>
          <a:p>
            <a:pPr marL="0" indent="0" algn="ctr">
              <a:buNone/>
            </a:pPr>
            <a:r>
              <a:rPr lang="en-US" dirty="0" smtClean="0"/>
              <a:t>October 2014 – November 2015</a:t>
            </a:r>
            <a:endParaRPr lang="en-US" dirty="0"/>
          </a:p>
        </p:txBody>
      </p:sp>
    </p:spTree>
    <p:extLst>
      <p:ext uri="{BB962C8B-B14F-4D97-AF65-F5344CB8AC3E}">
        <p14:creationId xmlns:p14="http://schemas.microsoft.com/office/powerpoint/2010/main" val="301422264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Accessibility Services (SAS)</a:t>
            </a:r>
            <a:endParaRPr lang="en-US" dirty="0"/>
          </a:p>
        </p:txBody>
      </p:sp>
      <p:sp>
        <p:nvSpPr>
          <p:cNvPr id="3" name="Content Placeholder 2"/>
          <p:cNvSpPr>
            <a:spLocks noGrp="1"/>
          </p:cNvSpPr>
          <p:nvPr>
            <p:ph idx="1"/>
          </p:nvPr>
        </p:nvSpPr>
        <p:spPr/>
        <p:txBody>
          <a:bodyPr/>
          <a:lstStyle/>
          <a:p>
            <a:pPr marL="0" indent="0">
              <a:buNone/>
            </a:pPr>
            <a:r>
              <a:rPr lang="en-US" dirty="0" smtClean="0"/>
              <a:t>Accommodations</a:t>
            </a:r>
            <a:endParaRPr lang="en-US" dirty="0"/>
          </a:p>
        </p:txBody>
      </p:sp>
    </p:spTree>
    <p:extLst>
      <p:ext uri="{BB962C8B-B14F-4D97-AF65-F5344CB8AC3E}">
        <p14:creationId xmlns:p14="http://schemas.microsoft.com/office/powerpoint/2010/main" val="57077486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Advisory Group (WAG)</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7070974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a:t>
            </a:r>
            <a:endParaRPr lang="en-US" dirty="0"/>
          </a:p>
        </p:txBody>
      </p:sp>
      <p:sp>
        <p:nvSpPr>
          <p:cNvPr id="3" name="Content Placeholder 2"/>
          <p:cNvSpPr>
            <a:spLocks noGrp="1"/>
          </p:cNvSpPr>
          <p:nvPr>
            <p:ph idx="1"/>
          </p:nvPr>
        </p:nvSpPr>
        <p:spPr>
          <a:xfrm>
            <a:off x="457200" y="1600200"/>
            <a:ext cx="5236356" cy="4525963"/>
          </a:xfrm>
        </p:spPr>
        <p:txBody>
          <a:bodyPr>
            <a:normAutofit/>
          </a:bodyPr>
          <a:lstStyle/>
          <a:p>
            <a:pPr marL="0" indent="0">
              <a:buNone/>
            </a:pPr>
            <a:r>
              <a:rPr lang="en-US" sz="2800" dirty="0" smtClean="0"/>
              <a:t>Matt Dingo</a:t>
            </a:r>
          </a:p>
          <a:p>
            <a:pPr marL="0" indent="0">
              <a:buNone/>
            </a:pPr>
            <a:endParaRPr lang="en-US" sz="2800" dirty="0"/>
          </a:p>
          <a:p>
            <a:r>
              <a:rPr lang="en-US" sz="2800" dirty="0" smtClean="0"/>
              <a:t>Instructional Technologist</a:t>
            </a:r>
          </a:p>
          <a:p>
            <a:r>
              <a:rPr lang="en-US" sz="2800" dirty="0" smtClean="0"/>
              <a:t>Academic Technologies</a:t>
            </a:r>
          </a:p>
          <a:p>
            <a:r>
              <a:rPr lang="en-US" sz="2800" dirty="0" smtClean="0"/>
              <a:t>College of Fine Arts</a:t>
            </a:r>
          </a:p>
          <a:p>
            <a:r>
              <a:rPr lang="en-US" sz="2800" dirty="0" smtClean="0"/>
              <a:t>Past experience: </a:t>
            </a:r>
            <a:r>
              <a:rPr lang="en-US" sz="2800" dirty="0"/>
              <a:t>d</a:t>
            </a:r>
            <a:r>
              <a:rPr lang="en-US" sz="2800" dirty="0" smtClean="0"/>
              <a:t>igital accessibility designer for trainings in PA</a:t>
            </a:r>
            <a:endParaRPr lang="en-US" sz="2800" dirty="0"/>
          </a:p>
        </p:txBody>
      </p:sp>
      <p:pic>
        <p:nvPicPr>
          <p:cNvPr id="4" name="Picture 3" descr="Matt Din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3556" y="1600200"/>
            <a:ext cx="2993244" cy="2244933"/>
          </a:xfrm>
          <a:prstGeom prst="rect">
            <a:avLst/>
          </a:prstGeom>
        </p:spPr>
      </p:pic>
    </p:spTree>
    <p:extLst>
      <p:ext uri="{BB962C8B-B14F-4D97-AF65-F5344CB8AC3E}">
        <p14:creationId xmlns:p14="http://schemas.microsoft.com/office/powerpoint/2010/main" val="684717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WAG</a:t>
            </a:r>
            <a:r>
              <a:rPr lang="en-US" dirty="0"/>
              <a:t> Sub-Committee on </a:t>
            </a:r>
            <a:r>
              <a:rPr lang="en-US" dirty="0" smtClean="0"/>
              <a:t>Accessibility</a:t>
            </a:r>
            <a:endParaRPr lang="en-US" dirty="0"/>
          </a:p>
        </p:txBody>
      </p:sp>
      <p:sp>
        <p:nvSpPr>
          <p:cNvPr id="3" name="Content Placeholder 2"/>
          <p:cNvSpPr>
            <a:spLocks noGrp="1"/>
          </p:cNvSpPr>
          <p:nvPr>
            <p:ph idx="1"/>
          </p:nvPr>
        </p:nvSpPr>
        <p:spPr/>
        <p:txBody>
          <a:bodyPr/>
          <a:lstStyle/>
          <a:p>
            <a:r>
              <a:rPr lang="en-US" dirty="0" smtClean="0"/>
              <a:t>Charged to Draft Accessibility Statement</a:t>
            </a:r>
          </a:p>
          <a:p>
            <a:r>
              <a:rPr lang="en-US" dirty="0" smtClean="0"/>
              <a:t>Members</a:t>
            </a:r>
          </a:p>
          <a:p>
            <a:pPr lvl="1"/>
            <a:r>
              <a:rPr lang="en-US" dirty="0" smtClean="0"/>
              <a:t>AT</a:t>
            </a:r>
          </a:p>
          <a:p>
            <a:pPr lvl="1"/>
            <a:r>
              <a:rPr lang="en-US" dirty="0" smtClean="0"/>
              <a:t>OIT</a:t>
            </a:r>
          </a:p>
          <a:p>
            <a:pPr lvl="1"/>
            <a:r>
              <a:rPr lang="en-US" dirty="0" smtClean="0"/>
              <a:t>Engineering</a:t>
            </a:r>
          </a:p>
          <a:p>
            <a:pPr lvl="1"/>
            <a:r>
              <a:rPr lang="en-US" dirty="0" smtClean="0"/>
              <a:t>CHSP</a:t>
            </a:r>
          </a:p>
          <a:p>
            <a:pPr lvl="1"/>
            <a:r>
              <a:rPr lang="en-US" dirty="0" smtClean="0"/>
              <a:t>Ex officio: SAS</a:t>
            </a:r>
            <a:endParaRPr lang="en-US" dirty="0"/>
          </a:p>
        </p:txBody>
      </p:sp>
    </p:spTree>
    <p:extLst>
      <p:ext uri="{BB962C8B-B14F-4D97-AF65-F5344CB8AC3E}">
        <p14:creationId xmlns:p14="http://schemas.microsoft.com/office/powerpoint/2010/main" val="145505687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WAG Sub-Committee on Accessibility Recommendations- May 2015</a:t>
            </a:r>
            <a:endParaRPr lang="en-US" dirty="0"/>
          </a:p>
        </p:txBody>
      </p:sp>
      <p:sp>
        <p:nvSpPr>
          <p:cNvPr id="3" name="Content Placeholder 2"/>
          <p:cNvSpPr>
            <a:spLocks noGrp="1"/>
          </p:cNvSpPr>
          <p:nvPr>
            <p:ph idx="1"/>
          </p:nvPr>
        </p:nvSpPr>
        <p:spPr/>
        <p:txBody>
          <a:bodyPr/>
          <a:lstStyle/>
          <a:p>
            <a:r>
              <a:rPr lang="en-US" dirty="0" smtClean="0"/>
              <a:t>Policy</a:t>
            </a:r>
          </a:p>
          <a:p>
            <a:r>
              <a:rPr lang="en-US" dirty="0" smtClean="0"/>
              <a:t>Infrastructure</a:t>
            </a:r>
          </a:p>
          <a:p>
            <a:r>
              <a:rPr lang="en-US" dirty="0" smtClean="0"/>
              <a:t>Awareness</a:t>
            </a:r>
          </a:p>
          <a:p>
            <a:endParaRPr lang="en-US" dirty="0"/>
          </a:p>
        </p:txBody>
      </p:sp>
    </p:spTree>
    <p:extLst>
      <p:ext uri="{BB962C8B-B14F-4D97-AF65-F5344CB8AC3E}">
        <p14:creationId xmlns:p14="http://schemas.microsoft.com/office/powerpoint/2010/main" val="368085657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descr="Don Draper from Madmen with his arms up and hands held open into the ai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3839" y="1600200"/>
            <a:ext cx="6116982" cy="3425510"/>
          </a:xfrm>
          <a:prstGeom prst="rect">
            <a:avLst/>
          </a:prstGeom>
        </p:spPr>
      </p:pic>
    </p:spTree>
    <p:extLst>
      <p:ext uri="{BB962C8B-B14F-4D97-AF65-F5344CB8AC3E}">
        <p14:creationId xmlns:p14="http://schemas.microsoft.com/office/powerpoint/2010/main" val="334854873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September 2015</a:t>
            </a:r>
            <a:endParaRPr lang="en-US" dirty="0"/>
          </a:p>
        </p:txBody>
      </p:sp>
      <p:sp>
        <p:nvSpPr>
          <p:cNvPr id="3" name="Content Placeholder 2"/>
          <p:cNvSpPr>
            <a:spLocks noGrp="1"/>
          </p:cNvSpPr>
          <p:nvPr>
            <p:ph idx="1"/>
          </p:nvPr>
        </p:nvSpPr>
        <p:spPr/>
        <p:txBody>
          <a:bodyPr/>
          <a:lstStyle/>
          <a:p>
            <a:pPr marL="0" indent="0">
              <a:buNone/>
            </a:pPr>
            <a:r>
              <a:rPr lang="en-US" dirty="0" smtClean="0"/>
              <a:t>Co-chair of the Universal Design and Assistive Technology Team (UDAT) for the President’s Advisory Council on Disability and Accessibility Planning</a:t>
            </a:r>
            <a:endParaRPr lang="en-US" dirty="0"/>
          </a:p>
        </p:txBody>
      </p:sp>
    </p:spTree>
    <p:extLst>
      <p:ext uri="{BB962C8B-B14F-4D97-AF65-F5344CB8AC3E}">
        <p14:creationId xmlns:p14="http://schemas.microsoft.com/office/powerpoint/2010/main" val="1807425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a:t>
            </a:r>
            <a:endParaRPr lang="en-US" dirty="0"/>
          </a:p>
        </p:txBody>
      </p:sp>
      <p:sp>
        <p:nvSpPr>
          <p:cNvPr id="3" name="Content Placeholder 2"/>
          <p:cNvSpPr>
            <a:spLocks noGrp="1"/>
          </p:cNvSpPr>
          <p:nvPr>
            <p:ph idx="1"/>
          </p:nvPr>
        </p:nvSpPr>
        <p:spPr/>
        <p:txBody>
          <a:bodyPr/>
          <a:lstStyle/>
          <a:p>
            <a:pPr marL="0" indent="0" algn="ctr">
              <a:buNone/>
            </a:pPr>
            <a:r>
              <a:rPr lang="en-US" dirty="0" smtClean="0"/>
              <a:t>Cast an Even Wider Net</a:t>
            </a:r>
          </a:p>
          <a:p>
            <a:pPr marL="0" indent="0" algn="ctr">
              <a:buNone/>
            </a:pPr>
            <a:r>
              <a:rPr lang="en-US" dirty="0" smtClean="0"/>
              <a:t>(Seeking the Elusive Faculty Fish)</a:t>
            </a:r>
            <a:endParaRPr lang="en-US" dirty="0"/>
          </a:p>
        </p:txBody>
      </p:sp>
    </p:spTree>
    <p:extLst>
      <p:ext uri="{BB962C8B-B14F-4D97-AF65-F5344CB8AC3E}">
        <p14:creationId xmlns:p14="http://schemas.microsoft.com/office/powerpoint/2010/main" val="3421773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descr="Same diagram as in slide 21 with nodes added for the President's and Provot's office, University Marketing and Communications, Student Accessibiity Services, Web Advisory Group Committee and the Universal Design and Assistive Technology Committee. Arows point back and forth in many ways forming a net-like structure."/>
          <p:cNvGrpSpPr/>
          <p:nvPr/>
        </p:nvGrpSpPr>
        <p:grpSpPr>
          <a:xfrm>
            <a:off x="-830340" y="-847116"/>
            <a:ext cx="9712409" cy="8780774"/>
            <a:chOff x="-830340" y="-847116"/>
            <a:chExt cx="9712409" cy="8780774"/>
          </a:xfrm>
        </p:grpSpPr>
        <p:sp>
          <p:nvSpPr>
            <p:cNvPr id="54" name="Oval 53"/>
            <p:cNvSpPr/>
            <p:nvPr/>
          </p:nvSpPr>
          <p:spPr>
            <a:xfrm>
              <a:off x="3409300" y="193394"/>
              <a:ext cx="1345081" cy="1345081"/>
            </a:xfrm>
            <a:prstGeom prst="ellipse">
              <a:avLst/>
            </a:prstGeom>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en-US" dirty="0" smtClean="0">
                  <a:solidFill>
                    <a:srgbClr val="000000"/>
                  </a:solidFill>
                </a:rPr>
                <a:t>UDAT</a:t>
              </a:r>
              <a:endParaRPr lang="en-US" sz="4400" dirty="0">
                <a:solidFill>
                  <a:srgbClr val="000000"/>
                </a:solidFill>
              </a:endParaRPr>
            </a:p>
          </p:txBody>
        </p:sp>
        <p:grpSp>
          <p:nvGrpSpPr>
            <p:cNvPr id="3" name="Group 2"/>
            <p:cNvGrpSpPr/>
            <p:nvPr/>
          </p:nvGrpSpPr>
          <p:grpSpPr>
            <a:xfrm>
              <a:off x="3522449" y="1445884"/>
              <a:ext cx="5359620" cy="4310994"/>
              <a:chOff x="850220" y="101766"/>
              <a:chExt cx="7836580" cy="6303329"/>
            </a:xfrm>
          </p:grpSpPr>
          <p:grpSp>
            <p:nvGrpSpPr>
              <p:cNvPr id="4" name="Group 3"/>
              <p:cNvGrpSpPr/>
              <p:nvPr/>
            </p:nvGrpSpPr>
            <p:grpSpPr>
              <a:xfrm>
                <a:off x="850220" y="2352843"/>
                <a:ext cx="7836580" cy="4052252"/>
                <a:chOff x="434576" y="1599450"/>
                <a:chExt cx="8252224" cy="4267179"/>
              </a:xfrm>
            </p:grpSpPr>
            <p:sp>
              <p:nvSpPr>
                <p:cNvPr id="31" name="Oval 30"/>
                <p:cNvSpPr/>
                <p:nvPr/>
              </p:nvSpPr>
              <p:spPr>
                <a:xfrm>
                  <a:off x="3326192" y="1599450"/>
                  <a:ext cx="2501538" cy="2501538"/>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sz="1200" dirty="0" smtClean="0"/>
                    <a:t>Academic</a:t>
                  </a:r>
                </a:p>
                <a:p>
                  <a:pPr algn="ctr"/>
                  <a:r>
                    <a:rPr lang="en-US" sz="1200" dirty="0" smtClean="0"/>
                    <a:t>Technologies</a:t>
                  </a:r>
                  <a:endParaRPr lang="en-US" sz="1200" dirty="0"/>
                </a:p>
              </p:txBody>
            </p:sp>
            <p:sp>
              <p:nvSpPr>
                <p:cNvPr id="32" name="Oval 31"/>
                <p:cNvSpPr/>
                <p:nvPr/>
              </p:nvSpPr>
              <p:spPr>
                <a:xfrm>
                  <a:off x="3492249" y="2541509"/>
                  <a:ext cx="385021" cy="385021"/>
                </a:xfrm>
                <a:prstGeom prst="ellipse">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r>
                    <a:rPr lang="en-US" sz="700" dirty="0" smtClean="0"/>
                    <a:t>IT</a:t>
                  </a:r>
                  <a:endParaRPr lang="en-US" sz="700" dirty="0"/>
                </a:p>
              </p:txBody>
            </p:sp>
            <p:sp>
              <p:nvSpPr>
                <p:cNvPr id="33" name="Oval 32"/>
                <p:cNvSpPr/>
                <p:nvPr/>
              </p:nvSpPr>
              <p:spPr>
                <a:xfrm>
                  <a:off x="4069780" y="3537872"/>
                  <a:ext cx="385021" cy="385021"/>
                </a:xfrm>
                <a:prstGeom prst="ellipse">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r>
                    <a:rPr lang="en-US" sz="700" dirty="0" smtClean="0"/>
                    <a:t>IT</a:t>
                  </a:r>
                  <a:endParaRPr lang="en-US" sz="700" dirty="0"/>
                </a:p>
              </p:txBody>
            </p:sp>
            <p:sp>
              <p:nvSpPr>
                <p:cNvPr id="34" name="Oval 33"/>
                <p:cNvSpPr/>
                <p:nvPr/>
              </p:nvSpPr>
              <p:spPr>
                <a:xfrm>
                  <a:off x="5278609" y="2540121"/>
                  <a:ext cx="385021" cy="385021"/>
                </a:xfrm>
                <a:prstGeom prst="ellipse">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r>
                    <a:rPr lang="en-US" sz="700" dirty="0" smtClean="0"/>
                    <a:t>IT</a:t>
                  </a:r>
                  <a:endParaRPr lang="en-US" sz="700" dirty="0"/>
                </a:p>
              </p:txBody>
            </p:sp>
            <p:sp>
              <p:nvSpPr>
                <p:cNvPr id="35" name="Oval 34"/>
                <p:cNvSpPr/>
                <p:nvPr/>
              </p:nvSpPr>
              <p:spPr>
                <a:xfrm>
                  <a:off x="5246367" y="3152851"/>
                  <a:ext cx="385021" cy="385021"/>
                </a:xfrm>
                <a:prstGeom prst="ellipse">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r>
                    <a:rPr lang="en-US" sz="700" dirty="0" smtClean="0"/>
                    <a:t>IT</a:t>
                  </a:r>
                  <a:endParaRPr lang="en-US" sz="700" dirty="0"/>
                </a:p>
              </p:txBody>
            </p:sp>
            <p:sp>
              <p:nvSpPr>
                <p:cNvPr id="36" name="Oval 35"/>
                <p:cNvSpPr/>
                <p:nvPr/>
              </p:nvSpPr>
              <p:spPr>
                <a:xfrm>
                  <a:off x="4861346" y="3537872"/>
                  <a:ext cx="385021" cy="385021"/>
                </a:xfrm>
                <a:prstGeom prst="ellipse">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r>
                    <a:rPr lang="en-US" sz="700" dirty="0" smtClean="0"/>
                    <a:t>IT</a:t>
                  </a:r>
                  <a:endParaRPr lang="en-US" sz="700" dirty="0"/>
                </a:p>
              </p:txBody>
            </p:sp>
            <p:sp>
              <p:nvSpPr>
                <p:cNvPr id="37" name="Oval 36"/>
                <p:cNvSpPr/>
                <p:nvPr/>
              </p:nvSpPr>
              <p:spPr>
                <a:xfrm>
                  <a:off x="3684759" y="3152851"/>
                  <a:ext cx="385021" cy="385021"/>
                </a:xfrm>
                <a:prstGeom prst="ellipse">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r>
                    <a:rPr lang="en-US" sz="700" dirty="0" smtClean="0"/>
                    <a:t>IT</a:t>
                  </a:r>
                  <a:endParaRPr lang="en-US" sz="700" dirty="0"/>
                </a:p>
              </p:txBody>
            </p:sp>
            <p:sp>
              <p:nvSpPr>
                <p:cNvPr id="38" name="Oval 37"/>
                <p:cNvSpPr/>
                <p:nvPr/>
              </p:nvSpPr>
              <p:spPr>
                <a:xfrm>
                  <a:off x="434576" y="1852068"/>
                  <a:ext cx="1244858" cy="1244858"/>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pPr algn="dist"/>
                  <a:endParaRPr lang="en-US" sz="800" dirty="0"/>
                </a:p>
                <a:p>
                  <a:pPr algn="ctr"/>
                  <a:r>
                    <a:rPr lang="en-US" sz="1100" dirty="0" smtClean="0"/>
                    <a:t>ENG</a:t>
                  </a:r>
                  <a:endParaRPr lang="en-US" sz="1600" dirty="0"/>
                </a:p>
              </p:txBody>
            </p:sp>
            <p:sp>
              <p:nvSpPr>
                <p:cNvPr id="39" name="Oval 38"/>
                <p:cNvSpPr/>
                <p:nvPr/>
              </p:nvSpPr>
              <p:spPr>
                <a:xfrm>
                  <a:off x="1232028" y="3300464"/>
                  <a:ext cx="1244857" cy="1244857"/>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pPr algn="dist"/>
                  <a:endParaRPr lang="en-US" sz="800" dirty="0"/>
                </a:p>
                <a:p>
                  <a:pPr algn="ctr"/>
                  <a:r>
                    <a:rPr lang="en-US" sz="1600" dirty="0" smtClean="0"/>
                    <a:t>CHSP</a:t>
                  </a:r>
                  <a:endParaRPr lang="en-US" sz="1600" dirty="0"/>
                </a:p>
              </p:txBody>
            </p:sp>
            <p:sp>
              <p:nvSpPr>
                <p:cNvPr id="40" name="Oval 39"/>
                <p:cNvSpPr/>
                <p:nvPr/>
              </p:nvSpPr>
              <p:spPr>
                <a:xfrm>
                  <a:off x="3209944" y="4621772"/>
                  <a:ext cx="1244857" cy="1244857"/>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pPr algn="dist"/>
                  <a:endParaRPr lang="en-US" sz="800" dirty="0"/>
                </a:p>
                <a:p>
                  <a:pPr algn="ctr"/>
                  <a:r>
                    <a:rPr lang="en-US" sz="1600" dirty="0" smtClean="0"/>
                    <a:t>BUS</a:t>
                  </a:r>
                  <a:endParaRPr lang="en-US" sz="1600" dirty="0"/>
                </a:p>
              </p:txBody>
            </p:sp>
            <p:sp>
              <p:nvSpPr>
                <p:cNvPr id="41" name="Oval 40"/>
                <p:cNvSpPr/>
                <p:nvPr/>
              </p:nvSpPr>
              <p:spPr>
                <a:xfrm>
                  <a:off x="4861346" y="4621772"/>
                  <a:ext cx="1244857" cy="1244857"/>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pPr algn="dist"/>
                  <a:endParaRPr lang="en-US" sz="800" dirty="0"/>
                </a:p>
                <a:p>
                  <a:pPr algn="ctr"/>
                  <a:r>
                    <a:rPr lang="en-US" sz="1600" dirty="0" smtClean="0"/>
                    <a:t>A&amp;S</a:t>
                  </a:r>
                  <a:endParaRPr lang="en-US" sz="1600" dirty="0"/>
                </a:p>
              </p:txBody>
            </p:sp>
            <p:sp>
              <p:nvSpPr>
                <p:cNvPr id="42" name="Oval 41"/>
                <p:cNvSpPr/>
                <p:nvPr/>
              </p:nvSpPr>
              <p:spPr>
                <a:xfrm>
                  <a:off x="6819514" y="3376915"/>
                  <a:ext cx="1244857" cy="1244857"/>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pPr algn="dist"/>
                  <a:endParaRPr lang="en-US" sz="800" dirty="0"/>
                </a:p>
                <a:p>
                  <a:pPr algn="ctr"/>
                  <a:r>
                    <a:rPr lang="en-US" sz="1400" dirty="0" smtClean="0"/>
                    <a:t>Com</a:t>
                  </a:r>
                  <a:endParaRPr lang="en-US" sz="1400" dirty="0"/>
                </a:p>
              </p:txBody>
            </p:sp>
            <p:sp>
              <p:nvSpPr>
                <p:cNvPr id="43" name="Oval 42"/>
                <p:cNvSpPr/>
                <p:nvPr/>
              </p:nvSpPr>
              <p:spPr>
                <a:xfrm>
                  <a:off x="7441943" y="1827258"/>
                  <a:ext cx="1244857" cy="1244857"/>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pPr algn="dist"/>
                  <a:endParaRPr lang="en-US" sz="800" dirty="0"/>
                </a:p>
                <a:p>
                  <a:pPr algn="ctr"/>
                  <a:r>
                    <a:rPr lang="en-US" sz="1600" dirty="0" err="1" smtClean="0"/>
                    <a:t>CoFA</a:t>
                  </a:r>
                  <a:endParaRPr lang="en-US" sz="1600" dirty="0"/>
                </a:p>
              </p:txBody>
            </p:sp>
            <p:cxnSp>
              <p:nvCxnSpPr>
                <p:cNvPr id="44" name="Straight Arrow Connector 43"/>
                <p:cNvCxnSpPr/>
                <p:nvPr/>
              </p:nvCxnSpPr>
              <p:spPr>
                <a:xfrm flipH="1" flipV="1">
                  <a:off x="1441875" y="2540121"/>
                  <a:ext cx="1884317" cy="158759"/>
                </a:xfrm>
                <a:prstGeom prst="straightConnector1">
                  <a:avLst/>
                </a:prstGeom>
                <a:ln>
                  <a:solidFill>
                    <a:schemeClr val="accent2">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H="1">
                  <a:off x="2275252" y="3459224"/>
                  <a:ext cx="1203341" cy="463669"/>
                </a:xfrm>
                <a:prstGeom prst="straightConnector1">
                  <a:avLst/>
                </a:prstGeom>
                <a:ln>
                  <a:solidFill>
                    <a:schemeClr val="accent2">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H="1">
                  <a:off x="3877270" y="3922893"/>
                  <a:ext cx="289616" cy="945675"/>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5206682" y="3922893"/>
                  <a:ext cx="203656" cy="945675"/>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5699954" y="3450055"/>
                  <a:ext cx="1297769" cy="472838"/>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5827730" y="2698880"/>
                  <a:ext cx="1778491" cy="0"/>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5" name="Oval 4"/>
              <p:cNvSpPr/>
              <p:nvPr/>
            </p:nvSpPr>
            <p:spPr>
              <a:xfrm>
                <a:off x="5421694" y="5913116"/>
                <a:ext cx="365628" cy="365628"/>
              </a:xfrm>
              <a:prstGeom prst="ellipse">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r>
                  <a:rPr lang="en-US" sz="700" dirty="0" smtClean="0"/>
                  <a:t>IT</a:t>
                </a:r>
                <a:endParaRPr lang="en-US" sz="700" dirty="0"/>
              </a:p>
            </p:txBody>
          </p:sp>
          <p:sp>
            <p:nvSpPr>
              <p:cNvPr id="6" name="Oval 5"/>
              <p:cNvSpPr/>
              <p:nvPr/>
            </p:nvSpPr>
            <p:spPr>
              <a:xfrm>
                <a:off x="2053862" y="4728385"/>
                <a:ext cx="365628" cy="365628"/>
              </a:xfrm>
              <a:prstGeom prst="ellipse">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r>
                  <a:rPr lang="en-US" sz="700" dirty="0" smtClean="0"/>
                  <a:t>IT</a:t>
                </a:r>
                <a:endParaRPr lang="en-US" sz="700" dirty="0"/>
              </a:p>
            </p:txBody>
          </p:sp>
          <p:sp>
            <p:nvSpPr>
              <p:cNvPr id="7" name="Oval 6"/>
              <p:cNvSpPr/>
              <p:nvPr/>
            </p:nvSpPr>
            <p:spPr>
              <a:xfrm>
                <a:off x="2053862" y="4050681"/>
                <a:ext cx="365628" cy="365628"/>
              </a:xfrm>
              <a:prstGeom prst="ellipse">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r>
                  <a:rPr lang="en-US" sz="700" dirty="0" smtClean="0"/>
                  <a:t>IT</a:t>
                </a:r>
                <a:endParaRPr lang="en-US" sz="700" dirty="0"/>
              </a:p>
            </p:txBody>
          </p:sp>
          <p:sp>
            <p:nvSpPr>
              <p:cNvPr id="8" name="Oval 7"/>
              <p:cNvSpPr/>
              <p:nvPr/>
            </p:nvSpPr>
            <p:spPr>
              <a:xfrm>
                <a:off x="1615183" y="1125000"/>
                <a:ext cx="1182157" cy="1182157"/>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pPr algn="dist"/>
                <a:endParaRPr lang="en-US" sz="800" dirty="0"/>
              </a:p>
              <a:p>
                <a:pPr algn="ctr"/>
                <a:r>
                  <a:rPr lang="en-US" sz="1600" dirty="0" smtClean="0"/>
                  <a:t>Ed</a:t>
                </a:r>
                <a:endParaRPr lang="en-US" sz="1600" dirty="0"/>
              </a:p>
            </p:txBody>
          </p:sp>
          <p:sp>
            <p:nvSpPr>
              <p:cNvPr id="9" name="Oval 8"/>
              <p:cNvSpPr/>
              <p:nvPr/>
            </p:nvSpPr>
            <p:spPr>
              <a:xfrm>
                <a:off x="2051559" y="1835748"/>
                <a:ext cx="365628" cy="365628"/>
              </a:xfrm>
              <a:prstGeom prst="ellipse">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r>
                  <a:rPr lang="en-US" sz="700" dirty="0" smtClean="0"/>
                  <a:t>IT</a:t>
                </a:r>
                <a:endParaRPr lang="en-US" sz="700" dirty="0"/>
              </a:p>
            </p:txBody>
          </p:sp>
          <p:sp>
            <p:nvSpPr>
              <p:cNvPr id="10" name="Oval 9"/>
              <p:cNvSpPr/>
              <p:nvPr/>
            </p:nvSpPr>
            <p:spPr>
              <a:xfrm>
                <a:off x="2051559" y="1173281"/>
                <a:ext cx="365628" cy="365628"/>
              </a:xfrm>
              <a:prstGeom prst="ellipse">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r>
                  <a:rPr lang="en-US" sz="700" dirty="0" smtClean="0"/>
                  <a:t>IT</a:t>
                </a:r>
                <a:endParaRPr lang="en-US" sz="700" dirty="0"/>
              </a:p>
            </p:txBody>
          </p:sp>
          <p:sp>
            <p:nvSpPr>
              <p:cNvPr id="11" name="Oval 10"/>
              <p:cNvSpPr/>
              <p:nvPr/>
            </p:nvSpPr>
            <p:spPr>
              <a:xfrm>
                <a:off x="6371280" y="234663"/>
                <a:ext cx="1966713" cy="1966713"/>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pPr algn="dist"/>
                <a:endParaRPr lang="en-US" sz="800" dirty="0"/>
              </a:p>
              <a:p>
                <a:pPr algn="ctr"/>
                <a:r>
                  <a:rPr lang="en-US" sz="1600" dirty="0" smtClean="0"/>
                  <a:t>Regional</a:t>
                </a:r>
              </a:p>
              <a:p>
                <a:pPr algn="ctr"/>
                <a:r>
                  <a:rPr lang="en-US" sz="1600" dirty="0" smtClean="0"/>
                  <a:t>Camp</a:t>
                </a:r>
                <a:endParaRPr lang="en-US" sz="1600" dirty="0"/>
              </a:p>
            </p:txBody>
          </p:sp>
          <p:sp>
            <p:nvSpPr>
              <p:cNvPr id="12" name="Oval 11"/>
              <p:cNvSpPr/>
              <p:nvPr/>
            </p:nvSpPr>
            <p:spPr>
              <a:xfrm>
                <a:off x="6730751" y="1513712"/>
                <a:ext cx="365628" cy="365628"/>
              </a:xfrm>
              <a:prstGeom prst="ellipse">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sz="700" dirty="0"/>
              </a:p>
            </p:txBody>
          </p:sp>
          <p:sp>
            <p:nvSpPr>
              <p:cNvPr id="13" name="Oval 12"/>
              <p:cNvSpPr/>
              <p:nvPr/>
            </p:nvSpPr>
            <p:spPr>
              <a:xfrm>
                <a:off x="7259627" y="1657045"/>
                <a:ext cx="365628" cy="365628"/>
              </a:xfrm>
              <a:prstGeom prst="ellipse">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sz="700" dirty="0"/>
              </a:p>
            </p:txBody>
          </p:sp>
          <p:sp>
            <p:nvSpPr>
              <p:cNvPr id="14" name="Oval 13"/>
              <p:cNvSpPr/>
              <p:nvPr/>
            </p:nvSpPr>
            <p:spPr>
              <a:xfrm>
                <a:off x="7730094" y="1470120"/>
                <a:ext cx="365628" cy="365628"/>
              </a:xfrm>
              <a:prstGeom prst="ellipse">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sz="700" dirty="0"/>
              </a:p>
            </p:txBody>
          </p:sp>
          <p:sp>
            <p:nvSpPr>
              <p:cNvPr id="15" name="Oval 14"/>
              <p:cNvSpPr/>
              <p:nvPr/>
            </p:nvSpPr>
            <p:spPr>
              <a:xfrm>
                <a:off x="3341874" y="101766"/>
                <a:ext cx="1920907" cy="1920907"/>
              </a:xfrm>
              <a:prstGeom prst="ellipse">
                <a:avLst/>
              </a:prstGeom>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en-US" sz="1200" dirty="0" smtClean="0"/>
                  <a:t>OIT/</a:t>
                </a:r>
              </a:p>
              <a:p>
                <a:pPr algn="ctr"/>
                <a:r>
                  <a:rPr lang="en-US" sz="1200" dirty="0" smtClean="0"/>
                  <a:t>Service Delivery</a:t>
                </a:r>
                <a:endParaRPr lang="en-US" sz="1200" dirty="0"/>
              </a:p>
            </p:txBody>
          </p:sp>
          <p:sp>
            <p:nvSpPr>
              <p:cNvPr id="16" name="Oval 15"/>
              <p:cNvSpPr/>
              <p:nvPr/>
            </p:nvSpPr>
            <p:spPr>
              <a:xfrm>
                <a:off x="4549520" y="1291417"/>
                <a:ext cx="365628" cy="365628"/>
              </a:xfrm>
              <a:prstGeom prst="ellipse">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sz="700" dirty="0"/>
              </a:p>
            </p:txBody>
          </p:sp>
          <p:sp>
            <p:nvSpPr>
              <p:cNvPr id="17" name="Oval 16"/>
              <p:cNvSpPr/>
              <p:nvPr/>
            </p:nvSpPr>
            <p:spPr>
              <a:xfrm>
                <a:off x="4119514" y="1483298"/>
                <a:ext cx="365628" cy="365628"/>
              </a:xfrm>
              <a:prstGeom prst="ellipse">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sz="700" dirty="0"/>
              </a:p>
            </p:txBody>
          </p:sp>
          <p:sp>
            <p:nvSpPr>
              <p:cNvPr id="18" name="Oval 17"/>
              <p:cNvSpPr/>
              <p:nvPr/>
            </p:nvSpPr>
            <p:spPr>
              <a:xfrm>
                <a:off x="3571072" y="1205105"/>
                <a:ext cx="365628" cy="365628"/>
              </a:xfrm>
              <a:prstGeom prst="ellipse">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sz="700" dirty="0"/>
              </a:p>
            </p:txBody>
          </p:sp>
          <p:sp>
            <p:nvSpPr>
              <p:cNvPr id="19" name="Oval 18"/>
              <p:cNvSpPr/>
              <p:nvPr/>
            </p:nvSpPr>
            <p:spPr>
              <a:xfrm>
                <a:off x="4732334" y="788677"/>
                <a:ext cx="365628" cy="365628"/>
              </a:xfrm>
              <a:prstGeom prst="ellipse">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sz="700" dirty="0"/>
              </a:p>
            </p:txBody>
          </p:sp>
          <p:sp>
            <p:nvSpPr>
              <p:cNvPr id="20" name="Oval 19"/>
              <p:cNvSpPr/>
              <p:nvPr/>
            </p:nvSpPr>
            <p:spPr>
              <a:xfrm>
                <a:off x="3542083" y="729596"/>
                <a:ext cx="365628" cy="365628"/>
              </a:xfrm>
              <a:prstGeom prst="ellipse">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sz="700" dirty="0"/>
              </a:p>
            </p:txBody>
          </p:sp>
          <p:cxnSp>
            <p:nvCxnSpPr>
              <p:cNvPr id="21" name="Straight Arrow Connector 20"/>
              <p:cNvCxnSpPr/>
              <p:nvPr/>
            </p:nvCxnSpPr>
            <p:spPr>
              <a:xfrm>
                <a:off x="2419490" y="2201376"/>
                <a:ext cx="1488221" cy="819887"/>
              </a:xfrm>
              <a:prstGeom prst="straightConnector1">
                <a:avLst/>
              </a:prstGeom>
              <a:ln>
                <a:solidFill>
                  <a:schemeClr val="accent2">
                    <a:lumMod val="40000"/>
                    <a:lumOff val="6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4518670" y="1749290"/>
                <a:ext cx="213664" cy="819887"/>
              </a:xfrm>
              <a:prstGeom prst="straightConnector1">
                <a:avLst/>
              </a:prstGeom>
              <a:ln>
                <a:solidFill>
                  <a:schemeClr val="accent2">
                    <a:lumMod val="40000"/>
                    <a:lumOff val="6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4915148" y="4559260"/>
                <a:ext cx="466820" cy="1122319"/>
              </a:xfrm>
              <a:prstGeom prst="straightConnector1">
                <a:avLst/>
              </a:prstGeom>
              <a:ln>
                <a:solidFill>
                  <a:schemeClr val="accent2">
                    <a:lumMod val="40000"/>
                    <a:lumOff val="6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2518185" y="3828003"/>
                <a:ext cx="1389526" cy="331047"/>
              </a:xfrm>
              <a:prstGeom prst="straightConnector1">
                <a:avLst/>
              </a:prstGeom>
              <a:ln>
                <a:solidFill>
                  <a:schemeClr val="accent2">
                    <a:lumMod val="40000"/>
                    <a:lumOff val="6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4986952" y="1205105"/>
                <a:ext cx="1743799" cy="86312"/>
              </a:xfrm>
              <a:prstGeom prst="straightConnector1">
                <a:avLst/>
              </a:prstGeom>
              <a:ln>
                <a:solidFill>
                  <a:schemeClr val="accent2">
                    <a:lumMod val="40000"/>
                    <a:lumOff val="6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5461947" y="2022673"/>
                <a:ext cx="1488221" cy="588646"/>
              </a:xfrm>
              <a:prstGeom prst="straightConnector1">
                <a:avLst/>
              </a:prstGeom>
              <a:ln>
                <a:solidFill>
                  <a:schemeClr val="accent2">
                    <a:lumMod val="40000"/>
                    <a:lumOff val="6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endCxn id="11" idx="3"/>
              </p:cNvCxnSpPr>
              <p:nvPr/>
            </p:nvCxnSpPr>
            <p:spPr>
              <a:xfrm>
                <a:off x="2571890" y="1791432"/>
                <a:ext cx="4087408" cy="121926"/>
              </a:xfrm>
              <a:prstGeom prst="straightConnector1">
                <a:avLst/>
              </a:prstGeom>
              <a:ln>
                <a:solidFill>
                  <a:schemeClr val="accent2">
                    <a:lumMod val="40000"/>
                    <a:lumOff val="6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1975554" y="2159233"/>
                <a:ext cx="78308" cy="1891448"/>
              </a:xfrm>
              <a:prstGeom prst="straightConnector1">
                <a:avLst/>
              </a:prstGeom>
              <a:ln>
                <a:solidFill>
                  <a:schemeClr val="accent2">
                    <a:lumMod val="40000"/>
                    <a:lumOff val="6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2518185" y="4812995"/>
                <a:ext cx="2579777" cy="868584"/>
              </a:xfrm>
              <a:prstGeom prst="straightConnector1">
                <a:avLst/>
              </a:prstGeom>
              <a:ln>
                <a:solidFill>
                  <a:schemeClr val="accent2">
                    <a:lumMod val="40000"/>
                    <a:lumOff val="6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5823427" y="2022673"/>
                <a:ext cx="1436200" cy="3434631"/>
              </a:xfrm>
              <a:prstGeom prst="straightConnector1">
                <a:avLst/>
              </a:prstGeom>
              <a:ln>
                <a:solidFill>
                  <a:schemeClr val="accent2">
                    <a:lumMod val="40000"/>
                    <a:lumOff val="60000"/>
                  </a:schemeClr>
                </a:solidFill>
                <a:headEnd type="arrow"/>
                <a:tailEnd type="arrow"/>
              </a:ln>
            </p:spPr>
            <p:style>
              <a:lnRef idx="2">
                <a:schemeClr val="accent1"/>
              </a:lnRef>
              <a:fillRef idx="0">
                <a:schemeClr val="accent1"/>
              </a:fillRef>
              <a:effectRef idx="1">
                <a:schemeClr val="accent1"/>
              </a:effectRef>
              <a:fontRef idx="minor">
                <a:schemeClr val="tx1"/>
              </a:fontRef>
            </p:style>
          </p:cxnSp>
        </p:grpSp>
        <p:sp>
          <p:nvSpPr>
            <p:cNvPr id="50" name="Oval 49"/>
            <p:cNvSpPr/>
            <p:nvPr/>
          </p:nvSpPr>
          <p:spPr>
            <a:xfrm>
              <a:off x="-830340" y="-847116"/>
              <a:ext cx="3438086" cy="3438086"/>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1" name="TextBox 50"/>
            <p:cNvSpPr txBox="1"/>
            <p:nvPr/>
          </p:nvSpPr>
          <p:spPr>
            <a:xfrm>
              <a:off x="257452" y="730612"/>
              <a:ext cx="2053456" cy="646331"/>
            </a:xfrm>
            <a:prstGeom prst="rect">
              <a:avLst/>
            </a:prstGeom>
            <a:noFill/>
          </p:spPr>
          <p:txBody>
            <a:bodyPr wrap="square" rtlCol="0">
              <a:spAutoFit/>
            </a:bodyPr>
            <a:lstStyle/>
            <a:p>
              <a:r>
                <a:rPr lang="en-US" dirty="0" smtClean="0">
                  <a:solidFill>
                    <a:schemeClr val="bg1"/>
                  </a:solidFill>
                </a:rPr>
                <a:t>President’s and Provost’s Offices</a:t>
              </a:r>
              <a:endParaRPr lang="en-US" dirty="0">
                <a:solidFill>
                  <a:schemeClr val="bg1"/>
                </a:solidFill>
              </a:endParaRPr>
            </a:p>
          </p:txBody>
        </p:sp>
        <p:cxnSp>
          <p:nvCxnSpPr>
            <p:cNvPr id="52" name="Straight Arrow Connector 51"/>
            <p:cNvCxnSpPr/>
            <p:nvPr/>
          </p:nvCxnSpPr>
          <p:spPr>
            <a:xfrm>
              <a:off x="2469416" y="865935"/>
              <a:ext cx="1155087" cy="0"/>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53" name="Oval 52"/>
            <p:cNvSpPr/>
            <p:nvPr/>
          </p:nvSpPr>
          <p:spPr>
            <a:xfrm>
              <a:off x="-830340" y="4495572"/>
              <a:ext cx="3438086" cy="3438086"/>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5" name="Oval 54"/>
            <p:cNvSpPr/>
            <p:nvPr/>
          </p:nvSpPr>
          <p:spPr>
            <a:xfrm>
              <a:off x="1796875" y="3191406"/>
              <a:ext cx="1345081" cy="1345081"/>
            </a:xfrm>
            <a:prstGeom prst="ellipse">
              <a:avLst/>
            </a:prstGeom>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lstStyle/>
            <a:p>
              <a:pPr algn="dist"/>
              <a:endParaRPr lang="en-US" sz="800" dirty="0"/>
            </a:p>
            <a:p>
              <a:pPr algn="ctr"/>
              <a:r>
                <a:rPr lang="en-US" sz="1600" dirty="0" smtClean="0">
                  <a:solidFill>
                    <a:srgbClr val="000000"/>
                  </a:solidFill>
                </a:rPr>
                <a:t>WAG</a:t>
              </a:r>
              <a:endParaRPr lang="en-US" sz="1600" dirty="0">
                <a:solidFill>
                  <a:srgbClr val="000000"/>
                </a:solidFill>
              </a:endParaRPr>
            </a:p>
          </p:txBody>
        </p:sp>
        <p:sp>
          <p:nvSpPr>
            <p:cNvPr id="56" name="Oval 55"/>
            <p:cNvSpPr/>
            <p:nvPr/>
          </p:nvSpPr>
          <p:spPr>
            <a:xfrm>
              <a:off x="6427579" y="193394"/>
              <a:ext cx="1345081" cy="1345081"/>
            </a:xfrm>
            <a:prstGeom prst="ellipse">
              <a:avLst/>
            </a:prstGeom>
            <a:solidFill>
              <a:schemeClr val="bg2">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pPr algn="dist"/>
              <a:endParaRPr lang="en-US" sz="800" dirty="0"/>
            </a:p>
            <a:p>
              <a:pPr algn="ctr"/>
              <a:r>
                <a:rPr lang="en-US" sz="1600" dirty="0" smtClean="0">
                  <a:solidFill>
                    <a:srgbClr val="000000"/>
                  </a:solidFill>
                </a:rPr>
                <a:t>SAS</a:t>
              </a:r>
              <a:endParaRPr lang="en-US" sz="1600" dirty="0">
                <a:solidFill>
                  <a:srgbClr val="000000"/>
                </a:solidFill>
              </a:endParaRPr>
            </a:p>
          </p:txBody>
        </p:sp>
        <p:cxnSp>
          <p:nvCxnSpPr>
            <p:cNvPr id="57" name="Straight Arrow Connector 56"/>
            <p:cNvCxnSpPr/>
            <p:nvPr/>
          </p:nvCxnSpPr>
          <p:spPr>
            <a:xfrm flipV="1">
              <a:off x="1635467" y="4146639"/>
              <a:ext cx="580441" cy="743659"/>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4330954" y="1376943"/>
              <a:ext cx="1556213" cy="1820243"/>
            </a:xfrm>
            <a:prstGeom prst="straightConnector1">
              <a:avLst/>
            </a:prstGeom>
            <a:ln>
              <a:solidFill>
                <a:schemeClr val="accent2">
                  <a:lumMod val="40000"/>
                  <a:lumOff val="6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flipV="1">
              <a:off x="2789435" y="3847355"/>
              <a:ext cx="2718899" cy="242861"/>
            </a:xfrm>
            <a:prstGeom prst="straightConnector1">
              <a:avLst/>
            </a:prstGeom>
            <a:ln>
              <a:solidFill>
                <a:schemeClr val="accent2">
                  <a:lumMod val="40000"/>
                  <a:lumOff val="6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H="1">
              <a:off x="6427579" y="1290361"/>
              <a:ext cx="458925" cy="1901045"/>
            </a:xfrm>
            <a:prstGeom prst="straightConnector1">
              <a:avLst/>
            </a:prstGeom>
            <a:ln>
              <a:solidFill>
                <a:schemeClr val="accent2">
                  <a:lumMod val="40000"/>
                  <a:lumOff val="6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V="1">
              <a:off x="2789435" y="730612"/>
              <a:ext cx="3750867" cy="2618974"/>
            </a:xfrm>
            <a:prstGeom prst="straightConnector1">
              <a:avLst/>
            </a:prstGeom>
            <a:ln>
              <a:solidFill>
                <a:schemeClr val="accent2">
                  <a:lumMod val="40000"/>
                  <a:lumOff val="6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H="1">
              <a:off x="2469416" y="1215212"/>
              <a:ext cx="1235831" cy="2134374"/>
            </a:xfrm>
            <a:prstGeom prst="straightConnector1">
              <a:avLst/>
            </a:prstGeom>
            <a:ln>
              <a:solidFill>
                <a:schemeClr val="accent2">
                  <a:lumMod val="40000"/>
                  <a:lumOff val="6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flipV="1">
              <a:off x="2927140" y="3597293"/>
              <a:ext cx="697363" cy="106352"/>
            </a:xfrm>
            <a:prstGeom prst="straightConnector1">
              <a:avLst/>
            </a:prstGeom>
            <a:ln>
              <a:solidFill>
                <a:schemeClr val="accent2">
                  <a:lumMod val="40000"/>
                  <a:lumOff val="6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flipH="1">
              <a:off x="2927140" y="2509576"/>
              <a:ext cx="2572325" cy="933020"/>
            </a:xfrm>
            <a:prstGeom prst="straightConnector1">
              <a:avLst/>
            </a:prstGeom>
            <a:ln>
              <a:solidFill>
                <a:schemeClr val="accent2">
                  <a:lumMod val="40000"/>
                  <a:lumOff val="6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endCxn id="39" idx="1"/>
            </p:cNvCxnSpPr>
            <p:nvPr/>
          </p:nvCxnSpPr>
          <p:spPr>
            <a:xfrm>
              <a:off x="3864328" y="1376943"/>
              <a:ext cx="294450" cy="2831676"/>
            </a:xfrm>
            <a:prstGeom prst="straightConnector1">
              <a:avLst/>
            </a:prstGeom>
            <a:ln>
              <a:solidFill>
                <a:schemeClr val="accent2">
                  <a:lumMod val="40000"/>
                  <a:lumOff val="6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V="1">
              <a:off x="2187771" y="1080798"/>
              <a:ext cx="1436732" cy="468449"/>
            </a:xfrm>
            <a:prstGeom prst="straightConnector1">
              <a:avLst/>
            </a:prstGeom>
            <a:ln>
              <a:solidFill>
                <a:schemeClr val="accent2">
                  <a:lumMod val="40000"/>
                  <a:lumOff val="60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78" name="TextBox 77"/>
            <p:cNvSpPr txBox="1"/>
            <p:nvPr/>
          </p:nvSpPr>
          <p:spPr>
            <a:xfrm>
              <a:off x="246303" y="5450325"/>
              <a:ext cx="2110916" cy="923330"/>
            </a:xfrm>
            <a:prstGeom prst="rect">
              <a:avLst/>
            </a:prstGeom>
            <a:noFill/>
          </p:spPr>
          <p:txBody>
            <a:bodyPr wrap="square" rtlCol="0">
              <a:spAutoFit/>
            </a:bodyPr>
            <a:lstStyle/>
            <a:p>
              <a:r>
                <a:rPr lang="en-US" dirty="0" smtClean="0">
                  <a:solidFill>
                    <a:srgbClr val="000000"/>
                  </a:solidFill>
                </a:rPr>
                <a:t>University Marketing and Communications</a:t>
              </a:r>
              <a:endParaRPr lang="en-US" dirty="0">
                <a:solidFill>
                  <a:srgbClr val="000000"/>
                </a:solidFill>
              </a:endParaRPr>
            </a:p>
          </p:txBody>
        </p:sp>
        <p:cxnSp>
          <p:nvCxnSpPr>
            <p:cNvPr id="79" name="Straight Arrow Connector 78"/>
            <p:cNvCxnSpPr/>
            <p:nvPr/>
          </p:nvCxnSpPr>
          <p:spPr>
            <a:xfrm>
              <a:off x="2744342" y="4351926"/>
              <a:ext cx="1414436" cy="184561"/>
            </a:xfrm>
            <a:prstGeom prst="straightConnector1">
              <a:avLst/>
            </a:prstGeom>
            <a:ln>
              <a:solidFill>
                <a:schemeClr val="accent2">
                  <a:lumMod val="40000"/>
                  <a:lumOff val="6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a:off x="4496274" y="1133960"/>
              <a:ext cx="1117264" cy="568297"/>
            </a:xfrm>
            <a:prstGeom prst="straightConnector1">
              <a:avLst/>
            </a:prstGeom>
            <a:ln>
              <a:solidFill>
                <a:schemeClr val="accent2">
                  <a:lumMod val="40000"/>
                  <a:lumOff val="6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a:off x="4546876" y="535762"/>
              <a:ext cx="2074941" cy="0"/>
            </a:xfrm>
            <a:prstGeom prst="straightConnector1">
              <a:avLst/>
            </a:prstGeom>
            <a:ln>
              <a:solidFill>
                <a:schemeClr val="accent2">
                  <a:lumMod val="40000"/>
                  <a:lumOff val="6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endCxn id="38" idx="7"/>
            </p:cNvCxnSpPr>
            <p:nvPr/>
          </p:nvCxnSpPr>
          <p:spPr>
            <a:xfrm>
              <a:off x="4006732" y="1445884"/>
              <a:ext cx="205819" cy="1822036"/>
            </a:xfrm>
            <a:prstGeom prst="straightConnector1">
              <a:avLst/>
            </a:prstGeom>
            <a:ln>
              <a:solidFill>
                <a:schemeClr val="accent2">
                  <a:lumMod val="40000"/>
                  <a:lumOff val="6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a:off x="4663209" y="909139"/>
              <a:ext cx="2832204" cy="966133"/>
            </a:xfrm>
            <a:prstGeom prst="straightConnector1">
              <a:avLst/>
            </a:prstGeom>
            <a:ln>
              <a:solidFill>
                <a:schemeClr val="accent2">
                  <a:lumMod val="40000"/>
                  <a:lumOff val="60000"/>
                </a:schemeClr>
              </a:solidFill>
              <a:headEnd type="arrow"/>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1985389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ADA25 Month with City of Athens</a:t>
            </a:r>
            <a:endParaRPr lang="en-US" dirty="0"/>
          </a:p>
        </p:txBody>
      </p:sp>
      <p:sp>
        <p:nvSpPr>
          <p:cNvPr id="3" name="Content Placeholder 2"/>
          <p:cNvSpPr>
            <a:spLocks noGrp="1"/>
          </p:cNvSpPr>
          <p:nvPr>
            <p:ph idx="1"/>
          </p:nvPr>
        </p:nvSpPr>
        <p:spPr/>
        <p:txBody>
          <a:bodyPr/>
          <a:lstStyle/>
          <a:p>
            <a:pPr marL="0" indent="0">
              <a:buNone/>
            </a:pPr>
            <a:r>
              <a:rPr lang="en-US" dirty="0" smtClean="0"/>
              <a:t>October 2015</a:t>
            </a:r>
          </a:p>
          <a:p>
            <a:pPr marL="0" indent="0">
              <a:buNone/>
            </a:pPr>
            <a:r>
              <a:rPr lang="en-US" dirty="0" smtClean="0"/>
              <a:t>3 Session Training</a:t>
            </a:r>
            <a:endParaRPr lang="en-US" dirty="0"/>
          </a:p>
        </p:txBody>
      </p:sp>
      <p:pic>
        <p:nvPicPr>
          <p:cNvPr id="4" name="Picture 3" descr="Certificate with words &quot;Certificate of Completion&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3082" y="3280461"/>
            <a:ext cx="3046946" cy="2153481"/>
          </a:xfrm>
          <a:prstGeom prst="rect">
            <a:avLst/>
          </a:prstGeom>
        </p:spPr>
      </p:pic>
    </p:spTree>
    <p:extLst>
      <p:ext uri="{BB962C8B-B14F-4D97-AF65-F5344CB8AC3E}">
        <p14:creationId xmlns:p14="http://schemas.microsoft.com/office/powerpoint/2010/main" val="42286950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descr="Don Draper from Madmen with his arms up and hands held open into the ai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3839" y="1600200"/>
            <a:ext cx="6116982" cy="3425510"/>
          </a:xfrm>
          <a:prstGeom prst="rect">
            <a:avLst/>
          </a:prstGeom>
        </p:spPr>
      </p:pic>
    </p:spTree>
    <p:extLst>
      <p:ext uri="{BB962C8B-B14F-4D97-AF65-F5344CB8AC3E}">
        <p14:creationId xmlns:p14="http://schemas.microsoft.com/office/powerpoint/2010/main" val="80536615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Fishing pole over open wa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954" y="1600200"/>
            <a:ext cx="6917958" cy="4351224"/>
          </a:xfrm>
          <a:prstGeom prst="rect">
            <a:avLst/>
          </a:prstGeom>
        </p:spPr>
      </p:pic>
    </p:spTree>
    <p:extLst>
      <p:ext uri="{BB962C8B-B14F-4D97-AF65-F5344CB8AC3E}">
        <p14:creationId xmlns:p14="http://schemas.microsoft.com/office/powerpoint/2010/main" val="23762778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Case for Communities of Practice</a:t>
            </a:r>
            <a:endParaRPr lang="en-US" dirty="0"/>
          </a:p>
        </p:txBody>
      </p:sp>
      <p:sp>
        <p:nvSpPr>
          <p:cNvPr id="3" name="Content Placeholder 2"/>
          <p:cNvSpPr>
            <a:spLocks noGrp="1"/>
          </p:cNvSpPr>
          <p:nvPr>
            <p:ph idx="1"/>
          </p:nvPr>
        </p:nvSpPr>
        <p:spPr/>
        <p:txBody>
          <a:bodyPr/>
          <a:lstStyle/>
          <a:p>
            <a:r>
              <a:rPr lang="en-US" dirty="0" smtClean="0"/>
              <a:t>Builds a knowledge base stronger than individuals and teams</a:t>
            </a:r>
          </a:p>
          <a:p>
            <a:r>
              <a:rPr lang="en-US" dirty="0" smtClean="0"/>
              <a:t>Help achieve strategic goals</a:t>
            </a:r>
          </a:p>
          <a:p>
            <a:r>
              <a:rPr lang="en-US" dirty="0" smtClean="0"/>
              <a:t>Connect people</a:t>
            </a:r>
            <a:endParaRPr lang="en-US" dirty="0"/>
          </a:p>
        </p:txBody>
      </p:sp>
    </p:spTree>
    <p:extLst>
      <p:ext uri="{BB962C8B-B14F-4D97-AF65-F5344CB8AC3E}">
        <p14:creationId xmlns:p14="http://schemas.microsoft.com/office/powerpoint/2010/main" val="2862006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you?</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881890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at OHIO</a:t>
            </a:r>
            <a:endParaRPr lang="en-US" dirty="0"/>
          </a:p>
        </p:txBody>
      </p:sp>
      <p:sp>
        <p:nvSpPr>
          <p:cNvPr id="3" name="Content Placeholder 2"/>
          <p:cNvSpPr>
            <a:spLocks noGrp="1"/>
          </p:cNvSpPr>
          <p:nvPr>
            <p:ph idx="1"/>
          </p:nvPr>
        </p:nvSpPr>
        <p:spPr/>
        <p:txBody>
          <a:bodyPr/>
          <a:lstStyle/>
          <a:p>
            <a:r>
              <a:rPr lang="en-US" dirty="0" smtClean="0"/>
              <a:t>New CMS </a:t>
            </a:r>
          </a:p>
          <a:p>
            <a:r>
              <a:rPr lang="en-US" dirty="0" smtClean="0"/>
              <a:t>Policy</a:t>
            </a:r>
            <a:endParaRPr lang="en-US" dirty="0"/>
          </a:p>
        </p:txBody>
      </p:sp>
    </p:spTree>
    <p:extLst>
      <p:ext uri="{BB962C8B-B14F-4D97-AF65-F5344CB8AC3E}">
        <p14:creationId xmlns:p14="http://schemas.microsoft.com/office/powerpoint/2010/main" val="38172426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Forward for OHIO</a:t>
            </a:r>
            <a:endParaRPr lang="en-US" dirty="0"/>
          </a:p>
        </p:txBody>
      </p:sp>
      <p:pic>
        <p:nvPicPr>
          <p:cNvPr id="75" name="Content Placeholder 74" descr="Same diagram as in 35 with the net catching dollar bills."/>
          <p:cNvPicPr>
            <a:picLocks noGrp="1" noChangeAspect="1"/>
          </p:cNvPicPr>
          <p:nvPr>
            <p:ph idx="1"/>
          </p:nvPr>
        </p:nvPicPr>
        <p:blipFill>
          <a:blip r:embed="rId2">
            <a:extLst>
              <a:ext uri="{28A0092B-C50C-407E-A947-70E740481C1C}">
                <a14:useLocalDpi xmlns:a14="http://schemas.microsoft.com/office/drawing/2010/main" val="0"/>
              </a:ext>
            </a:extLst>
          </a:blip>
          <a:srcRect t="10998" b="10998"/>
          <a:stretch>
            <a:fillRect/>
          </a:stretch>
        </p:blipFill>
        <p:spPr/>
      </p:pic>
      <p:pic>
        <p:nvPicPr>
          <p:cNvPr id="82" name="Picture 81"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3298" y="2619501"/>
            <a:ext cx="973682" cy="423838"/>
          </a:xfrm>
          <a:prstGeom prst="rect">
            <a:avLst/>
          </a:prstGeom>
        </p:spPr>
      </p:pic>
      <p:pic>
        <p:nvPicPr>
          <p:cNvPr id="83" name="Picture 82"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7283" y="4683380"/>
            <a:ext cx="973682" cy="423838"/>
          </a:xfrm>
          <a:prstGeom prst="rect">
            <a:avLst/>
          </a:prstGeom>
        </p:spPr>
      </p:pic>
      <p:pic>
        <p:nvPicPr>
          <p:cNvPr id="84" name="Picture 83"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20846">
            <a:off x="3358098" y="5107218"/>
            <a:ext cx="973682" cy="423838"/>
          </a:xfrm>
          <a:prstGeom prst="rect">
            <a:avLst/>
          </a:prstGeom>
        </p:spPr>
      </p:pic>
      <p:pic>
        <p:nvPicPr>
          <p:cNvPr id="85" name="Picture 84"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770583">
            <a:off x="4450102" y="3746389"/>
            <a:ext cx="973682" cy="423838"/>
          </a:xfrm>
          <a:prstGeom prst="rect">
            <a:avLst/>
          </a:prstGeom>
        </p:spPr>
      </p:pic>
      <p:pic>
        <p:nvPicPr>
          <p:cNvPr id="86" name="Picture 85"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124" y="3441020"/>
            <a:ext cx="973682" cy="423838"/>
          </a:xfrm>
          <a:prstGeom prst="rect">
            <a:avLst/>
          </a:prstGeom>
        </p:spPr>
      </p:pic>
      <p:pic>
        <p:nvPicPr>
          <p:cNvPr id="87" name="Picture 86"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11642">
            <a:off x="4636580" y="1820384"/>
            <a:ext cx="973682" cy="423838"/>
          </a:xfrm>
          <a:prstGeom prst="rect">
            <a:avLst/>
          </a:prstGeom>
        </p:spPr>
      </p:pic>
    </p:spTree>
    <p:extLst>
      <p:ext uri="{BB962C8B-B14F-4D97-AF65-F5344CB8AC3E}">
        <p14:creationId xmlns:p14="http://schemas.microsoft.com/office/powerpoint/2010/main" val="16480104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buNone/>
            </a:pPr>
            <a:r>
              <a:rPr lang="en-US" dirty="0" smtClean="0"/>
              <a:t>Matt Dingo</a:t>
            </a:r>
          </a:p>
          <a:p>
            <a:pPr marL="0" indent="0">
              <a:buNone/>
            </a:pPr>
            <a:r>
              <a:rPr lang="en-US" dirty="0" smtClean="0"/>
              <a:t>Email: </a:t>
            </a:r>
            <a:r>
              <a:rPr lang="en-US" dirty="0" err="1" smtClean="0"/>
              <a:t>dingo@ohio.edu</a:t>
            </a:r>
            <a:endParaRPr lang="en-US" dirty="0"/>
          </a:p>
        </p:txBody>
      </p:sp>
    </p:spTree>
    <p:extLst>
      <p:ext uri="{BB962C8B-B14F-4D97-AF65-F5344CB8AC3E}">
        <p14:creationId xmlns:p14="http://schemas.microsoft.com/office/powerpoint/2010/main" val="4281480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Communities of Practice</a:t>
            </a:r>
            <a:endParaRPr lang="en-US" dirty="0"/>
          </a:p>
        </p:txBody>
      </p:sp>
      <p:sp>
        <p:nvSpPr>
          <p:cNvPr id="3" name="Content Placeholder 2"/>
          <p:cNvSpPr>
            <a:spLocks noGrp="1"/>
          </p:cNvSpPr>
          <p:nvPr>
            <p:ph idx="1"/>
          </p:nvPr>
        </p:nvSpPr>
        <p:spPr/>
        <p:txBody>
          <a:bodyPr anchor="b">
            <a:normAutofit/>
          </a:bodyPr>
          <a:lstStyle/>
          <a:p>
            <a:pPr marL="0" indent="0">
              <a:buNone/>
            </a:pPr>
            <a:r>
              <a:rPr lang="en-US" sz="2400" dirty="0"/>
              <a:t>Lave, J. and Wenger, E. (1991). </a:t>
            </a:r>
            <a:r>
              <a:rPr lang="en-US" sz="2400" i="1" dirty="0"/>
              <a:t>Situated Learning: Legitimate Peripheral Participation. </a:t>
            </a:r>
            <a:r>
              <a:rPr lang="en-US" sz="2400" dirty="0"/>
              <a:t>Cambridge University Press. Cambridge, MA. ISBN 0-521-42374-</a:t>
            </a:r>
            <a:r>
              <a:rPr lang="en-US" sz="2400" dirty="0" smtClean="0"/>
              <a:t>0</a:t>
            </a:r>
            <a:endParaRPr lang="en-US" sz="2400" dirty="0"/>
          </a:p>
        </p:txBody>
      </p:sp>
      <p:pic>
        <p:nvPicPr>
          <p:cNvPr id="4" name="Picture 3" descr="Situated Learning book cov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3967" y="1417637"/>
            <a:ext cx="2281132" cy="3386055"/>
          </a:xfrm>
          <a:prstGeom prst="rect">
            <a:avLst/>
          </a:prstGeom>
        </p:spPr>
      </p:pic>
    </p:spTree>
    <p:extLst>
      <p:ext uri="{BB962C8B-B14F-4D97-AF65-F5344CB8AC3E}">
        <p14:creationId xmlns:p14="http://schemas.microsoft.com/office/powerpoint/2010/main" val="277080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normAutofit/>
          </a:bodyPr>
          <a:lstStyle/>
          <a:p>
            <a:pPr marL="0" indent="0">
              <a:buNone/>
            </a:pPr>
            <a:r>
              <a:rPr lang="en-US" dirty="0"/>
              <a:t>COMMUNITIES OF PRACTICE are groups of people who share a concern, a set of problems, or a passion about a topic, and who deepen their knowledge and expertise in this area by interacting on an ongoing basis.</a:t>
            </a:r>
            <a:br>
              <a:rPr lang="en-US" dirty="0"/>
            </a:br>
            <a:r>
              <a:rPr lang="en-US" dirty="0"/>
              <a:t/>
            </a:r>
            <a:br>
              <a:rPr lang="en-US" dirty="0"/>
            </a:br>
            <a:r>
              <a:rPr lang="en-US" sz="2000" dirty="0"/>
              <a:t>Wenger, </a:t>
            </a:r>
            <a:r>
              <a:rPr lang="en-US" sz="2000" dirty="0" smtClean="0"/>
              <a:t>E., </a:t>
            </a:r>
            <a:r>
              <a:rPr lang="en-US" sz="2000" dirty="0"/>
              <a:t>McDermott, </a:t>
            </a:r>
            <a:r>
              <a:rPr lang="en-US" sz="2000" dirty="0" smtClean="0"/>
              <a:t>R.A. and </a:t>
            </a:r>
            <a:r>
              <a:rPr lang="en-US" sz="2000" dirty="0"/>
              <a:t>Snyder, </a:t>
            </a:r>
            <a:r>
              <a:rPr lang="en-US" sz="2000" dirty="0" smtClean="0"/>
              <a:t>W. (2002)</a:t>
            </a:r>
            <a:r>
              <a:rPr lang="en-US" sz="2000" dirty="0"/>
              <a:t>. </a:t>
            </a:r>
            <a:r>
              <a:rPr lang="en-US" sz="2000" i="1" dirty="0"/>
              <a:t>Cultivating Communities of Practice: A Guide to Managing </a:t>
            </a:r>
            <a:r>
              <a:rPr lang="en-US" sz="2000" i="1" dirty="0" smtClean="0"/>
              <a:t>Knowledge</a:t>
            </a:r>
            <a:r>
              <a:rPr lang="en-US" sz="2000" dirty="0" smtClean="0"/>
              <a:t>. </a:t>
            </a:r>
            <a:r>
              <a:rPr lang="en-US" sz="2000" dirty="0"/>
              <a:t>Harvard Business Review Press. Kindle Edition</a:t>
            </a:r>
            <a:r>
              <a:rPr lang="en-US" sz="2000" dirty="0" smtClean="0"/>
              <a:t>. Cambridge, MA.</a:t>
            </a:r>
            <a:endParaRPr lang="en-US" sz="2000" dirty="0"/>
          </a:p>
          <a:p>
            <a:pPr marL="0" indent="0">
              <a:buNone/>
            </a:pPr>
            <a:endParaRPr lang="en-US" dirty="0"/>
          </a:p>
        </p:txBody>
      </p:sp>
    </p:spTree>
    <p:extLst>
      <p:ext uri="{BB962C8B-B14F-4D97-AF65-F5344CB8AC3E}">
        <p14:creationId xmlns:p14="http://schemas.microsoft.com/office/powerpoint/2010/main" val="1988161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lstStyle/>
          <a:p>
            <a:pPr marL="0" indent="0">
              <a:buNone/>
            </a:pPr>
            <a:r>
              <a:rPr lang="en-US" dirty="0" smtClean="0"/>
              <a:t>Predisposed to social learning and communities of practice as:</a:t>
            </a:r>
          </a:p>
          <a:p>
            <a:r>
              <a:rPr lang="en-US" dirty="0" smtClean="0"/>
              <a:t>Jazz musician</a:t>
            </a:r>
          </a:p>
          <a:p>
            <a:r>
              <a:rPr lang="en-US" dirty="0" smtClean="0"/>
              <a:t>EFL instructor</a:t>
            </a:r>
            <a:endParaRPr lang="en-US" dirty="0"/>
          </a:p>
        </p:txBody>
      </p:sp>
    </p:spTree>
    <p:extLst>
      <p:ext uri="{BB962C8B-B14F-4D97-AF65-F5344CB8AC3E}">
        <p14:creationId xmlns:p14="http://schemas.microsoft.com/office/powerpoint/2010/main" val="3143669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Jazz Community Simulations</a:t>
            </a:r>
            <a:endParaRPr lang="en-US" dirty="0"/>
          </a:p>
        </p:txBody>
      </p:sp>
      <p:pic>
        <p:nvPicPr>
          <p:cNvPr id="4" name="Content Placeholder 3" descr="record album"/>
          <p:cNvPicPr>
            <a:picLocks noGrp="1" noChangeAspect="1"/>
          </p:cNvPicPr>
          <p:nvPr>
            <p:ph idx="1"/>
          </p:nvPr>
        </p:nvPicPr>
        <p:blipFill rotWithShape="1">
          <a:blip r:embed="rId3"/>
          <a:srcRect l="19359" t="22502" r="19078" b="22502"/>
          <a:stretch/>
        </p:blipFill>
        <p:spPr>
          <a:xfrm>
            <a:off x="2050373" y="1772188"/>
            <a:ext cx="5066404" cy="4525963"/>
          </a:xfrm>
        </p:spPr>
      </p:pic>
    </p:spTree>
    <p:extLst>
      <p:ext uri="{BB962C8B-B14F-4D97-AF65-F5344CB8AC3E}">
        <p14:creationId xmlns:p14="http://schemas.microsoft.com/office/powerpoint/2010/main" val="968182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Communities of Practice</a:t>
            </a:r>
            <a:endParaRPr lang="en-US" dirty="0"/>
          </a:p>
        </p:txBody>
      </p:sp>
      <p:sp>
        <p:nvSpPr>
          <p:cNvPr id="3" name="Content Placeholder 2"/>
          <p:cNvSpPr>
            <a:spLocks noGrp="1"/>
          </p:cNvSpPr>
          <p:nvPr>
            <p:ph idx="1"/>
          </p:nvPr>
        </p:nvSpPr>
        <p:spPr/>
        <p:txBody>
          <a:bodyPr/>
          <a:lstStyle/>
          <a:p>
            <a:r>
              <a:rPr lang="en-US" dirty="0" smtClean="0"/>
              <a:t>Intentional or unintentional</a:t>
            </a:r>
          </a:p>
          <a:p>
            <a:r>
              <a:rPr lang="en-US" dirty="0" smtClean="0"/>
              <a:t>Intra-, extra- or trans- organizational </a:t>
            </a:r>
          </a:p>
          <a:p>
            <a:r>
              <a:rPr lang="en-US" dirty="0" smtClean="0"/>
              <a:t>Formally or informally convened </a:t>
            </a:r>
            <a:endParaRPr lang="en-US" dirty="0"/>
          </a:p>
        </p:txBody>
      </p:sp>
    </p:spTree>
    <p:extLst>
      <p:ext uri="{BB962C8B-B14F-4D97-AF65-F5344CB8AC3E}">
        <p14:creationId xmlns:p14="http://schemas.microsoft.com/office/powerpoint/2010/main" val="267172247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1991</TotalTime>
  <Words>944</Words>
  <Application>Microsoft Macintosh PowerPoint</Application>
  <PresentationFormat>On-screen Show (4:3)</PresentationFormat>
  <Paragraphs>266</Paragraphs>
  <Slides>42</Slides>
  <Notes>5</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 Black </vt:lpstr>
      <vt:lpstr>Fostering a Course Accessibility Community of Practice</vt:lpstr>
      <vt:lpstr>Co-Contributor</vt:lpstr>
      <vt:lpstr>Presenter</vt:lpstr>
      <vt:lpstr>Who are you?</vt:lpstr>
      <vt:lpstr>Communities of Practice</vt:lpstr>
      <vt:lpstr>Definition</vt:lpstr>
      <vt:lpstr>Disclaimer</vt:lpstr>
      <vt:lpstr>Jazz Community Simulations</vt:lpstr>
      <vt:lpstr>Communities of Practice</vt:lpstr>
      <vt:lpstr>The Story of OHIO’s (Course) Accessibility CoP</vt:lpstr>
      <vt:lpstr>Fostering a Course Accessibility CoP</vt:lpstr>
      <vt:lpstr>Step 1</vt:lpstr>
      <vt:lpstr>Fostering a Course Accessibility CoP</vt:lpstr>
      <vt:lpstr>Elements of a CoP</vt:lpstr>
      <vt:lpstr>PowerPoint Presentation</vt:lpstr>
      <vt:lpstr>Fostering Community  through Outreach</vt:lpstr>
      <vt:lpstr>PowerPoint Presentation</vt:lpstr>
      <vt:lpstr>PowerPoint Presentation</vt:lpstr>
      <vt:lpstr>Fostering a Course Accessibility CoP</vt:lpstr>
      <vt:lpstr>Step 2</vt:lpstr>
      <vt:lpstr>PowerPoint Presentation</vt:lpstr>
      <vt:lpstr>Develop a Course Accessibility Training</vt:lpstr>
      <vt:lpstr>Develop a Course Accessibility Training</vt:lpstr>
      <vt:lpstr>Develop a Course Accessibility Training</vt:lpstr>
      <vt:lpstr>Develop a Course Accessibility Training</vt:lpstr>
      <vt:lpstr>Fostering a Course Accessibility CoP</vt:lpstr>
      <vt:lpstr>Step 3</vt:lpstr>
      <vt:lpstr>Student Accessibility Services (SAS)</vt:lpstr>
      <vt:lpstr>Web Advisory Group (WAG)</vt:lpstr>
      <vt:lpstr>WAG Sub-Committee on Accessibility</vt:lpstr>
      <vt:lpstr>WAG Sub-Committee on Accessibility Recommendations- May 2015</vt:lpstr>
      <vt:lpstr>PowerPoint Presentation</vt:lpstr>
      <vt:lpstr>September 2015</vt:lpstr>
      <vt:lpstr>Step 4</vt:lpstr>
      <vt:lpstr>PowerPoint Presentation</vt:lpstr>
      <vt:lpstr>ADA25 Month with City of Athens</vt:lpstr>
      <vt:lpstr>PowerPoint Presentation</vt:lpstr>
      <vt:lpstr>PowerPoint Presentation</vt:lpstr>
      <vt:lpstr>The Case for Communities of Practice</vt:lpstr>
      <vt:lpstr>Opportunities at OHIO</vt:lpstr>
      <vt:lpstr>Forward for OHIO</vt:lpstr>
      <vt:lpstr>Questions?</vt:lpstr>
    </vt:vector>
  </TitlesOfParts>
  <Company>OU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Fostering a Course Accessibility Community of Practice</dc:title>
  <dc:creator>Matt Dingo</dc:creator>
  <cp:lastModifiedBy>Matt Dingo</cp:lastModifiedBy>
  <cp:revision>48</cp:revision>
  <dcterms:created xsi:type="dcterms:W3CDTF">2015-11-18T23:48:12Z</dcterms:created>
  <dcterms:modified xsi:type="dcterms:W3CDTF">2015-11-20T16:48:44Z</dcterms:modified>
</cp:coreProperties>
</file>