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5" r:id="rId2"/>
    <p:sldMasterId id="2147483697" r:id="rId3"/>
    <p:sldMasterId id="2147483709" r:id="rId4"/>
    <p:sldMasterId id="2147483661" r:id="rId5"/>
    <p:sldMasterId id="2147483673" r:id="rId6"/>
  </p:sldMasterIdLst>
  <p:notesMasterIdLst>
    <p:notesMasterId r:id="rId36"/>
  </p:notesMasterIdLst>
  <p:sldIdLst>
    <p:sldId id="257" r:id="rId7"/>
    <p:sldId id="259" r:id="rId8"/>
    <p:sldId id="260" r:id="rId9"/>
    <p:sldId id="288" r:id="rId10"/>
    <p:sldId id="261" r:id="rId11"/>
    <p:sldId id="262" r:id="rId12"/>
    <p:sldId id="263" r:id="rId13"/>
    <p:sldId id="264" r:id="rId14"/>
    <p:sldId id="265" r:id="rId15"/>
    <p:sldId id="266" r:id="rId16"/>
    <p:sldId id="269" r:id="rId17"/>
    <p:sldId id="268" r:id="rId18"/>
    <p:sldId id="267" r:id="rId19"/>
    <p:sldId id="291" r:id="rId20"/>
    <p:sldId id="271" r:id="rId21"/>
    <p:sldId id="272" r:id="rId22"/>
    <p:sldId id="292" r:id="rId23"/>
    <p:sldId id="273" r:id="rId24"/>
    <p:sldId id="290" r:id="rId25"/>
    <p:sldId id="279" r:id="rId26"/>
    <p:sldId id="275" r:id="rId27"/>
    <p:sldId id="280" r:id="rId28"/>
    <p:sldId id="281" r:id="rId29"/>
    <p:sldId id="285" r:id="rId30"/>
    <p:sldId id="286" r:id="rId31"/>
    <p:sldId id="282" r:id="rId32"/>
    <p:sldId id="284" r:id="rId33"/>
    <p:sldId id="283" r:id="rId34"/>
    <p:sldId id="28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28">
          <p15:clr>
            <a:srgbClr val="A4A3A4"/>
          </p15:clr>
        </p15:guide>
        <p15:guide id="2" pos="27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2" autoAdjust="0"/>
    <p:restoredTop sz="86460" autoAdjust="0"/>
  </p:normalViewPr>
  <p:slideViewPr>
    <p:cSldViewPr snapToGrid="0" snapToObjects="1" showGuides="1">
      <p:cViewPr varScale="1">
        <p:scale>
          <a:sx n="84" d="100"/>
          <a:sy n="84" d="100"/>
        </p:scale>
        <p:origin x="-840" y="-96"/>
      </p:cViewPr>
      <p:guideLst>
        <p:guide orient="horz" pos="2528"/>
        <p:guide pos="2778"/>
      </p:guideLst>
    </p:cSldViewPr>
  </p:slideViewPr>
  <p:outlineViewPr>
    <p:cViewPr>
      <p:scale>
        <a:sx n="33" d="100"/>
        <a:sy n="33" d="100"/>
      </p:scale>
      <p:origin x="0" y="-55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9" Type="http://schemas.openxmlformats.org/officeDocument/2006/relationships/slide" Target="slides/slide3.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notesMaster" Target="notesMasters/notes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E1DE0D-D10B-D64B-8583-F6682EC7AB82}" type="doc">
      <dgm:prSet loTypeId="urn:microsoft.com/office/officeart/2005/8/layout/equation2" loCatId="" qsTypeId="urn:microsoft.com/office/officeart/2005/8/quickstyle/simple2" qsCatId="simple" csTypeId="urn:microsoft.com/office/officeart/2005/8/colors/accent0_1" csCatId="mainScheme" phldr="1"/>
      <dgm:spPr/>
    </dgm:pt>
    <dgm:pt modelId="{D9625C23-B21C-4943-86B8-90FEFF9AE41A}">
      <dgm:prSet phldrT="[Text]"/>
      <dgm:spPr/>
      <dgm:t>
        <a:bodyPr/>
        <a:lstStyle/>
        <a:p>
          <a:r>
            <a:rPr lang="en-US" b="1" dirty="0" smtClean="0"/>
            <a:t>Instructor</a:t>
          </a:r>
          <a:endParaRPr lang="en-US" b="1" dirty="0"/>
        </a:p>
      </dgm:t>
    </dgm:pt>
    <dgm:pt modelId="{85A3A948-4840-4D49-A3A9-EA3BBE483940}" type="parTrans" cxnId="{5CD69C74-D660-D445-A0A2-750381F25000}">
      <dgm:prSet/>
      <dgm:spPr/>
      <dgm:t>
        <a:bodyPr/>
        <a:lstStyle/>
        <a:p>
          <a:endParaRPr lang="en-US"/>
        </a:p>
      </dgm:t>
    </dgm:pt>
    <dgm:pt modelId="{E2AF3548-FE3B-2E44-AAD8-81D5D6C04ABF}" type="sibTrans" cxnId="{5CD69C74-D660-D445-A0A2-750381F25000}">
      <dgm:prSet/>
      <dgm:spPr/>
      <dgm:t>
        <a:bodyPr/>
        <a:lstStyle/>
        <a:p>
          <a:endParaRPr lang="en-US"/>
        </a:p>
      </dgm:t>
    </dgm:pt>
    <dgm:pt modelId="{71CC3AF8-0D7A-574A-81AE-A4389E7B2B3F}">
      <dgm:prSet phldrT="[Text]"/>
      <dgm:spPr/>
      <dgm:t>
        <a:bodyPr/>
        <a:lstStyle/>
        <a:p>
          <a:r>
            <a:rPr lang="en-US" b="1" dirty="0" smtClean="0"/>
            <a:t>Instructional</a:t>
          </a:r>
        </a:p>
        <a:p>
          <a:r>
            <a:rPr lang="en-US" b="1" dirty="0" smtClean="0"/>
            <a:t>Designer</a:t>
          </a:r>
          <a:endParaRPr lang="en-US" b="1" dirty="0"/>
        </a:p>
      </dgm:t>
    </dgm:pt>
    <dgm:pt modelId="{0C764D80-F7D7-0242-B222-4CCBF13646B4}" type="parTrans" cxnId="{C023A6AB-10B5-AD46-A3B8-25DBAE07BBAC}">
      <dgm:prSet/>
      <dgm:spPr/>
      <dgm:t>
        <a:bodyPr/>
        <a:lstStyle/>
        <a:p>
          <a:endParaRPr lang="en-US"/>
        </a:p>
      </dgm:t>
    </dgm:pt>
    <dgm:pt modelId="{547C434E-B294-CE4F-87FC-24AA3E19739F}" type="sibTrans" cxnId="{C023A6AB-10B5-AD46-A3B8-25DBAE07BBAC}">
      <dgm:prSet/>
      <dgm:spPr/>
      <dgm:t>
        <a:bodyPr/>
        <a:lstStyle/>
        <a:p>
          <a:endParaRPr lang="en-US"/>
        </a:p>
      </dgm:t>
    </dgm:pt>
    <dgm:pt modelId="{04BB9746-4984-1646-A2BE-FA7016E890D9}">
      <dgm:prSet phldrT="[Text]"/>
      <dgm:spPr/>
      <dgm:t>
        <a:bodyPr/>
        <a:lstStyle/>
        <a:p>
          <a:pPr algn="l"/>
          <a:r>
            <a:rPr lang="en-US" dirty="0" smtClean="0"/>
            <a:t>• Project guidelines</a:t>
          </a:r>
        </a:p>
        <a:p>
          <a:pPr algn="l"/>
          <a:r>
            <a:rPr lang="en-US" dirty="0" smtClean="0"/>
            <a:t>• Identify assignment</a:t>
          </a:r>
        </a:p>
        <a:p>
          <a:pPr algn="l"/>
          <a:r>
            <a:rPr lang="en-US" dirty="0" smtClean="0"/>
            <a:t>• Develop rubric</a:t>
          </a:r>
        </a:p>
        <a:p>
          <a:pPr algn="l"/>
          <a:r>
            <a:rPr lang="en-US" dirty="0" smtClean="0"/>
            <a:t>• Develop survey</a:t>
          </a:r>
        </a:p>
        <a:p>
          <a:pPr algn="l"/>
          <a:r>
            <a:rPr lang="en-US" dirty="0" smtClean="0"/>
            <a:t>• Review survey data</a:t>
          </a:r>
        </a:p>
        <a:p>
          <a:pPr algn="ctr"/>
          <a:endParaRPr lang="en-US" dirty="0"/>
        </a:p>
      </dgm:t>
    </dgm:pt>
    <dgm:pt modelId="{5485919C-BEB1-8448-BEF2-93C5D74EB419}" type="parTrans" cxnId="{D058B63A-1034-BD47-8024-4527D6EDA178}">
      <dgm:prSet/>
      <dgm:spPr/>
      <dgm:t>
        <a:bodyPr/>
        <a:lstStyle/>
        <a:p>
          <a:endParaRPr lang="en-US"/>
        </a:p>
      </dgm:t>
    </dgm:pt>
    <dgm:pt modelId="{EC8DE4F8-B432-EA4F-A253-20F3ADC97CBE}" type="sibTrans" cxnId="{D058B63A-1034-BD47-8024-4527D6EDA178}">
      <dgm:prSet/>
      <dgm:spPr/>
      <dgm:t>
        <a:bodyPr/>
        <a:lstStyle/>
        <a:p>
          <a:endParaRPr lang="en-US"/>
        </a:p>
      </dgm:t>
    </dgm:pt>
    <dgm:pt modelId="{71E6F673-A659-DA4D-B3FD-F1DC890BC209}" type="pres">
      <dgm:prSet presAssocID="{51E1DE0D-D10B-D64B-8583-F6682EC7AB82}" presName="Name0" presStyleCnt="0">
        <dgm:presLayoutVars>
          <dgm:dir/>
          <dgm:resizeHandles val="exact"/>
        </dgm:presLayoutVars>
      </dgm:prSet>
      <dgm:spPr/>
    </dgm:pt>
    <dgm:pt modelId="{1FF3D1CA-061A-6641-A568-6DF0E57A99D5}" type="pres">
      <dgm:prSet presAssocID="{51E1DE0D-D10B-D64B-8583-F6682EC7AB82}" presName="vNodes" presStyleCnt="0"/>
      <dgm:spPr/>
    </dgm:pt>
    <dgm:pt modelId="{1A589A4C-D5EF-194F-924A-7B4F30D4C121}" type="pres">
      <dgm:prSet presAssocID="{D9625C23-B21C-4943-86B8-90FEFF9AE41A}" presName="node" presStyleLbl="node1" presStyleIdx="0" presStyleCnt="3">
        <dgm:presLayoutVars>
          <dgm:bulletEnabled val="1"/>
        </dgm:presLayoutVars>
      </dgm:prSet>
      <dgm:spPr/>
      <dgm:t>
        <a:bodyPr/>
        <a:lstStyle/>
        <a:p>
          <a:endParaRPr lang="en-US"/>
        </a:p>
      </dgm:t>
    </dgm:pt>
    <dgm:pt modelId="{F1F51258-3085-F047-A198-46EDD42D62A7}" type="pres">
      <dgm:prSet presAssocID="{E2AF3548-FE3B-2E44-AAD8-81D5D6C04ABF}" presName="spacerT" presStyleCnt="0"/>
      <dgm:spPr/>
    </dgm:pt>
    <dgm:pt modelId="{340CD572-ACF5-244B-BE20-988FFD02BC3A}" type="pres">
      <dgm:prSet presAssocID="{E2AF3548-FE3B-2E44-AAD8-81D5D6C04ABF}" presName="sibTrans" presStyleLbl="sibTrans2D1" presStyleIdx="0" presStyleCnt="2"/>
      <dgm:spPr/>
      <dgm:t>
        <a:bodyPr/>
        <a:lstStyle/>
        <a:p>
          <a:endParaRPr lang="en-US"/>
        </a:p>
      </dgm:t>
    </dgm:pt>
    <dgm:pt modelId="{3B5C2038-739D-C349-9E7D-DB8FB2BE41C8}" type="pres">
      <dgm:prSet presAssocID="{E2AF3548-FE3B-2E44-AAD8-81D5D6C04ABF}" presName="spacerB" presStyleCnt="0"/>
      <dgm:spPr/>
    </dgm:pt>
    <dgm:pt modelId="{9255A51E-86A6-D44C-AB29-844C41719B4B}" type="pres">
      <dgm:prSet presAssocID="{71CC3AF8-0D7A-574A-81AE-A4389E7B2B3F}" presName="node" presStyleLbl="node1" presStyleIdx="1" presStyleCnt="3">
        <dgm:presLayoutVars>
          <dgm:bulletEnabled val="1"/>
        </dgm:presLayoutVars>
      </dgm:prSet>
      <dgm:spPr/>
      <dgm:t>
        <a:bodyPr/>
        <a:lstStyle/>
        <a:p>
          <a:endParaRPr lang="en-US"/>
        </a:p>
      </dgm:t>
    </dgm:pt>
    <dgm:pt modelId="{D431C97C-5CD2-A444-9996-BBF8B37FF680}" type="pres">
      <dgm:prSet presAssocID="{51E1DE0D-D10B-D64B-8583-F6682EC7AB82}" presName="sibTransLast" presStyleLbl="sibTrans2D1" presStyleIdx="1" presStyleCnt="2"/>
      <dgm:spPr/>
      <dgm:t>
        <a:bodyPr/>
        <a:lstStyle/>
        <a:p>
          <a:endParaRPr lang="en-US"/>
        </a:p>
      </dgm:t>
    </dgm:pt>
    <dgm:pt modelId="{CA7FEA18-06E3-0C43-B841-8E144AA225AA}" type="pres">
      <dgm:prSet presAssocID="{51E1DE0D-D10B-D64B-8583-F6682EC7AB82}" presName="connectorText" presStyleLbl="sibTrans2D1" presStyleIdx="1" presStyleCnt="2"/>
      <dgm:spPr/>
      <dgm:t>
        <a:bodyPr/>
        <a:lstStyle/>
        <a:p>
          <a:endParaRPr lang="en-US"/>
        </a:p>
      </dgm:t>
    </dgm:pt>
    <dgm:pt modelId="{4E4CFB27-2F11-644C-8EFD-B877CFEC406B}" type="pres">
      <dgm:prSet presAssocID="{51E1DE0D-D10B-D64B-8583-F6682EC7AB82}" presName="lastNode" presStyleLbl="node1" presStyleIdx="2" presStyleCnt="3">
        <dgm:presLayoutVars>
          <dgm:bulletEnabled val="1"/>
        </dgm:presLayoutVars>
      </dgm:prSet>
      <dgm:spPr/>
      <dgm:t>
        <a:bodyPr/>
        <a:lstStyle/>
        <a:p>
          <a:endParaRPr lang="en-US"/>
        </a:p>
      </dgm:t>
    </dgm:pt>
  </dgm:ptLst>
  <dgm:cxnLst>
    <dgm:cxn modelId="{2EF721DF-059F-E041-A7B5-922037E9DE07}" type="presOf" srcId="{51E1DE0D-D10B-D64B-8583-F6682EC7AB82}" destId="{71E6F673-A659-DA4D-B3FD-F1DC890BC209}" srcOrd="0" destOrd="0" presId="urn:microsoft.com/office/officeart/2005/8/layout/equation2"/>
    <dgm:cxn modelId="{5CD69C74-D660-D445-A0A2-750381F25000}" srcId="{51E1DE0D-D10B-D64B-8583-F6682EC7AB82}" destId="{D9625C23-B21C-4943-86B8-90FEFF9AE41A}" srcOrd="0" destOrd="0" parTransId="{85A3A948-4840-4D49-A3A9-EA3BBE483940}" sibTransId="{E2AF3548-FE3B-2E44-AAD8-81D5D6C04ABF}"/>
    <dgm:cxn modelId="{36792E8B-92E3-9043-A1AA-9CF73E75EC0C}" type="presOf" srcId="{E2AF3548-FE3B-2E44-AAD8-81D5D6C04ABF}" destId="{340CD572-ACF5-244B-BE20-988FFD02BC3A}" srcOrd="0" destOrd="0" presId="urn:microsoft.com/office/officeart/2005/8/layout/equation2"/>
    <dgm:cxn modelId="{D058B63A-1034-BD47-8024-4527D6EDA178}" srcId="{51E1DE0D-D10B-D64B-8583-F6682EC7AB82}" destId="{04BB9746-4984-1646-A2BE-FA7016E890D9}" srcOrd="2" destOrd="0" parTransId="{5485919C-BEB1-8448-BEF2-93C5D74EB419}" sibTransId="{EC8DE4F8-B432-EA4F-A253-20F3ADC97CBE}"/>
    <dgm:cxn modelId="{1593DCAB-B618-5D48-9994-23D6FD8777AB}" type="presOf" srcId="{D9625C23-B21C-4943-86B8-90FEFF9AE41A}" destId="{1A589A4C-D5EF-194F-924A-7B4F30D4C121}" srcOrd="0" destOrd="0" presId="urn:microsoft.com/office/officeart/2005/8/layout/equation2"/>
    <dgm:cxn modelId="{262B9E53-0134-E346-8AD4-BF444F4E5E4D}" type="presOf" srcId="{04BB9746-4984-1646-A2BE-FA7016E890D9}" destId="{4E4CFB27-2F11-644C-8EFD-B877CFEC406B}" srcOrd="0" destOrd="0" presId="urn:microsoft.com/office/officeart/2005/8/layout/equation2"/>
    <dgm:cxn modelId="{2A6421F1-4318-C547-B658-5A317BFC6D84}" type="presOf" srcId="{547C434E-B294-CE4F-87FC-24AA3E19739F}" destId="{D431C97C-5CD2-A444-9996-BBF8B37FF680}" srcOrd="0" destOrd="0" presId="urn:microsoft.com/office/officeart/2005/8/layout/equation2"/>
    <dgm:cxn modelId="{06609FE5-B81C-EF47-95C4-BD765E3D1842}" type="presOf" srcId="{71CC3AF8-0D7A-574A-81AE-A4389E7B2B3F}" destId="{9255A51E-86A6-D44C-AB29-844C41719B4B}" srcOrd="0" destOrd="0" presId="urn:microsoft.com/office/officeart/2005/8/layout/equation2"/>
    <dgm:cxn modelId="{521C16EB-D2AD-DC45-A07B-180D4E2F0C82}" type="presOf" srcId="{547C434E-B294-CE4F-87FC-24AA3E19739F}" destId="{CA7FEA18-06E3-0C43-B841-8E144AA225AA}" srcOrd="1" destOrd="0" presId="urn:microsoft.com/office/officeart/2005/8/layout/equation2"/>
    <dgm:cxn modelId="{C023A6AB-10B5-AD46-A3B8-25DBAE07BBAC}" srcId="{51E1DE0D-D10B-D64B-8583-F6682EC7AB82}" destId="{71CC3AF8-0D7A-574A-81AE-A4389E7B2B3F}" srcOrd="1" destOrd="0" parTransId="{0C764D80-F7D7-0242-B222-4CCBF13646B4}" sibTransId="{547C434E-B294-CE4F-87FC-24AA3E19739F}"/>
    <dgm:cxn modelId="{0F461203-2C8E-3C42-B65F-B5032CDDB7B4}" type="presParOf" srcId="{71E6F673-A659-DA4D-B3FD-F1DC890BC209}" destId="{1FF3D1CA-061A-6641-A568-6DF0E57A99D5}" srcOrd="0" destOrd="0" presId="urn:microsoft.com/office/officeart/2005/8/layout/equation2"/>
    <dgm:cxn modelId="{6EFD0E96-F649-DD49-A6C4-BC9B6696675A}" type="presParOf" srcId="{1FF3D1CA-061A-6641-A568-6DF0E57A99D5}" destId="{1A589A4C-D5EF-194F-924A-7B4F30D4C121}" srcOrd="0" destOrd="0" presId="urn:microsoft.com/office/officeart/2005/8/layout/equation2"/>
    <dgm:cxn modelId="{D63D5F20-6A3C-E34E-81E9-1D90C2285B3C}" type="presParOf" srcId="{1FF3D1CA-061A-6641-A568-6DF0E57A99D5}" destId="{F1F51258-3085-F047-A198-46EDD42D62A7}" srcOrd="1" destOrd="0" presId="urn:microsoft.com/office/officeart/2005/8/layout/equation2"/>
    <dgm:cxn modelId="{A5C7A136-A061-4B4A-AC19-A9F48CB8A85B}" type="presParOf" srcId="{1FF3D1CA-061A-6641-A568-6DF0E57A99D5}" destId="{340CD572-ACF5-244B-BE20-988FFD02BC3A}" srcOrd="2" destOrd="0" presId="urn:microsoft.com/office/officeart/2005/8/layout/equation2"/>
    <dgm:cxn modelId="{21863638-1C7E-B543-8FBA-D9541A3C5B4B}" type="presParOf" srcId="{1FF3D1CA-061A-6641-A568-6DF0E57A99D5}" destId="{3B5C2038-739D-C349-9E7D-DB8FB2BE41C8}" srcOrd="3" destOrd="0" presId="urn:microsoft.com/office/officeart/2005/8/layout/equation2"/>
    <dgm:cxn modelId="{D6249C85-D37B-7648-9332-F79E4360FE9A}" type="presParOf" srcId="{1FF3D1CA-061A-6641-A568-6DF0E57A99D5}" destId="{9255A51E-86A6-D44C-AB29-844C41719B4B}" srcOrd="4" destOrd="0" presId="urn:microsoft.com/office/officeart/2005/8/layout/equation2"/>
    <dgm:cxn modelId="{E07BC606-C96D-804A-A4AE-0C67B8B3B1C9}" type="presParOf" srcId="{71E6F673-A659-DA4D-B3FD-F1DC890BC209}" destId="{D431C97C-5CD2-A444-9996-BBF8B37FF680}" srcOrd="1" destOrd="0" presId="urn:microsoft.com/office/officeart/2005/8/layout/equation2"/>
    <dgm:cxn modelId="{26D98F33-81E5-3042-B71E-D20E15F68437}" type="presParOf" srcId="{D431C97C-5CD2-A444-9996-BBF8B37FF680}" destId="{CA7FEA18-06E3-0C43-B841-8E144AA225AA}" srcOrd="0" destOrd="0" presId="urn:microsoft.com/office/officeart/2005/8/layout/equation2"/>
    <dgm:cxn modelId="{57E16B3E-6337-5941-8F87-F5A6257E36F6}" type="presParOf" srcId="{71E6F673-A659-DA4D-B3FD-F1DC890BC209}" destId="{4E4CFB27-2F11-644C-8EFD-B877CFEC406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AC0954-F67C-5748-BD4D-36D89E420528}" type="doc">
      <dgm:prSet loTypeId="urn:microsoft.com/office/officeart/2005/8/layout/process3" loCatId="" qsTypeId="urn:microsoft.com/office/officeart/2005/8/quickstyle/simple5" qsCatId="simple" csTypeId="urn:microsoft.com/office/officeart/2005/8/colors/accent0_1" csCatId="mainScheme" phldr="1"/>
      <dgm:spPr/>
      <dgm:t>
        <a:bodyPr/>
        <a:lstStyle/>
        <a:p>
          <a:endParaRPr lang="en-US"/>
        </a:p>
      </dgm:t>
    </dgm:pt>
    <dgm:pt modelId="{B4A598DC-0D11-6644-BCE8-FA8F09B2AA60}">
      <dgm:prSet phldrT="[Text]" custT="1"/>
      <dgm:spPr/>
      <dgm:t>
        <a:bodyPr/>
        <a:lstStyle/>
        <a:p>
          <a:r>
            <a:rPr lang="en-US" sz="2800" b="1" dirty="0" smtClean="0"/>
            <a:t>Instructor</a:t>
          </a:r>
          <a:endParaRPr lang="en-US" sz="2800" b="1" dirty="0"/>
        </a:p>
      </dgm:t>
    </dgm:pt>
    <dgm:pt modelId="{FA4FE2A8-02EE-8D46-B31A-4B81126965ED}" type="parTrans" cxnId="{81D8D127-E17E-A44D-AA04-24E2018638F2}">
      <dgm:prSet/>
      <dgm:spPr/>
      <dgm:t>
        <a:bodyPr/>
        <a:lstStyle/>
        <a:p>
          <a:endParaRPr lang="en-US"/>
        </a:p>
      </dgm:t>
    </dgm:pt>
    <dgm:pt modelId="{6EA287FF-C9EE-FE4B-94AE-A04AC56CEC62}" type="sibTrans" cxnId="{81D8D127-E17E-A44D-AA04-24E2018638F2}">
      <dgm:prSet/>
      <dgm:spPr/>
      <dgm:t>
        <a:bodyPr/>
        <a:lstStyle/>
        <a:p>
          <a:endParaRPr lang="en-US"/>
        </a:p>
      </dgm:t>
    </dgm:pt>
    <dgm:pt modelId="{7B7868D9-DBD3-6547-ACBC-50853E9C91ED}">
      <dgm:prSet phldrT="[Text]" custT="1"/>
      <dgm:spPr/>
      <dgm:t>
        <a:bodyPr/>
        <a:lstStyle/>
        <a:p>
          <a:r>
            <a:rPr lang="en-US" sz="2000" dirty="0" smtClean="0"/>
            <a:t>Evaluate assignment</a:t>
          </a:r>
          <a:endParaRPr lang="en-US" sz="2000" dirty="0"/>
        </a:p>
      </dgm:t>
    </dgm:pt>
    <dgm:pt modelId="{F823509F-5C88-A848-98E9-C26B0B5010D4}" type="parTrans" cxnId="{43D73A6D-374C-6248-8A2B-A36AF9F364B1}">
      <dgm:prSet/>
      <dgm:spPr/>
      <dgm:t>
        <a:bodyPr/>
        <a:lstStyle/>
        <a:p>
          <a:endParaRPr lang="en-US"/>
        </a:p>
      </dgm:t>
    </dgm:pt>
    <dgm:pt modelId="{1284C3E2-8EB7-6348-AD6C-CA56C13205AD}" type="sibTrans" cxnId="{43D73A6D-374C-6248-8A2B-A36AF9F364B1}">
      <dgm:prSet/>
      <dgm:spPr/>
      <dgm:t>
        <a:bodyPr/>
        <a:lstStyle/>
        <a:p>
          <a:endParaRPr lang="en-US"/>
        </a:p>
      </dgm:t>
    </dgm:pt>
    <dgm:pt modelId="{AA4EE627-D653-4748-98DD-2E36A8E1953E}">
      <dgm:prSet phldrT="[Text]" custT="1"/>
      <dgm:spPr/>
      <dgm:t>
        <a:bodyPr/>
        <a:lstStyle/>
        <a:p>
          <a:r>
            <a:rPr lang="en-US" sz="2400" b="1" dirty="0" smtClean="0"/>
            <a:t>Instructional Designer</a:t>
          </a:r>
          <a:endParaRPr lang="en-US" sz="2400" b="1" dirty="0"/>
        </a:p>
      </dgm:t>
      <dgm:extLst>
        <a:ext uri="{E40237B7-FDA0-4F09-8148-C483321AD2D9}">
          <dgm14:cNvPr xmlns:dgm14="http://schemas.microsoft.com/office/drawing/2010/diagram" id="0" name="" descr="Diagram displaying the individual project roles for the instructor and instructional designer."/>
        </a:ext>
      </dgm:extLst>
    </dgm:pt>
    <dgm:pt modelId="{C2A5287A-7957-6041-A85E-BE4ECBA2DF17}" type="parTrans" cxnId="{59B58201-EF3D-AD40-917F-53F7F08EE39D}">
      <dgm:prSet/>
      <dgm:spPr/>
      <dgm:t>
        <a:bodyPr/>
        <a:lstStyle/>
        <a:p>
          <a:endParaRPr lang="en-US"/>
        </a:p>
      </dgm:t>
    </dgm:pt>
    <dgm:pt modelId="{B8CA6F73-3F9B-5143-BB1A-DFD8374FD3ED}" type="sibTrans" cxnId="{59B58201-EF3D-AD40-917F-53F7F08EE39D}">
      <dgm:prSet/>
      <dgm:spPr/>
      <dgm:t>
        <a:bodyPr/>
        <a:lstStyle/>
        <a:p>
          <a:endParaRPr lang="en-US"/>
        </a:p>
      </dgm:t>
    </dgm:pt>
    <dgm:pt modelId="{6E2AE6E0-E806-124D-BC2F-71DDED9408EF}">
      <dgm:prSet phldrT="[Text]" custT="1"/>
      <dgm:spPr/>
      <dgm:t>
        <a:bodyPr/>
        <a:lstStyle/>
        <a:p>
          <a:r>
            <a:rPr lang="en-US" sz="1800" dirty="0" smtClean="0"/>
            <a:t>Edit raw feedback footage</a:t>
          </a:r>
          <a:endParaRPr lang="en-US" sz="1800" dirty="0"/>
        </a:p>
      </dgm:t>
    </dgm:pt>
    <dgm:pt modelId="{53D8E43D-DA5A-F444-A52D-680F79256F00}" type="parTrans" cxnId="{C80C52B3-63ED-4A4E-8685-3BC371B56492}">
      <dgm:prSet/>
      <dgm:spPr/>
      <dgm:t>
        <a:bodyPr/>
        <a:lstStyle/>
        <a:p>
          <a:endParaRPr lang="en-US"/>
        </a:p>
      </dgm:t>
    </dgm:pt>
    <dgm:pt modelId="{E013EA5F-36E3-A44F-B029-8B90E91B7533}" type="sibTrans" cxnId="{C80C52B3-63ED-4A4E-8685-3BC371B56492}">
      <dgm:prSet/>
      <dgm:spPr/>
      <dgm:t>
        <a:bodyPr/>
        <a:lstStyle/>
        <a:p>
          <a:endParaRPr lang="en-US"/>
        </a:p>
      </dgm:t>
    </dgm:pt>
    <dgm:pt modelId="{2B5DE773-F714-E845-A087-283E6D56C2A7}">
      <dgm:prSet phldrT="[Text]" custT="1"/>
      <dgm:spPr/>
      <dgm:t>
        <a:bodyPr/>
        <a:lstStyle/>
        <a:p>
          <a:r>
            <a:rPr lang="en-US" sz="1800" dirty="0" smtClean="0"/>
            <a:t>Submit videos for captioning</a:t>
          </a:r>
          <a:endParaRPr lang="en-US" sz="1800" dirty="0"/>
        </a:p>
      </dgm:t>
    </dgm:pt>
    <dgm:pt modelId="{4CD2A107-E9F1-9C47-A2B7-785BBA725E77}" type="parTrans" cxnId="{B022F7D6-BDAF-B247-AABB-FECFE28B7C10}">
      <dgm:prSet/>
      <dgm:spPr/>
      <dgm:t>
        <a:bodyPr/>
        <a:lstStyle/>
        <a:p>
          <a:endParaRPr lang="en-US"/>
        </a:p>
      </dgm:t>
    </dgm:pt>
    <dgm:pt modelId="{52D0AC10-23BA-8A4F-A49D-984501C61C01}" type="sibTrans" cxnId="{B022F7D6-BDAF-B247-AABB-FECFE28B7C10}">
      <dgm:prSet/>
      <dgm:spPr/>
      <dgm:t>
        <a:bodyPr/>
        <a:lstStyle/>
        <a:p>
          <a:endParaRPr lang="en-US"/>
        </a:p>
      </dgm:t>
    </dgm:pt>
    <dgm:pt modelId="{57373FF5-B1DA-8442-B4DF-1B3340AC278D}">
      <dgm:prSet phldrT="[Text]" custT="1"/>
      <dgm:spPr/>
      <dgm:t>
        <a:bodyPr/>
        <a:lstStyle/>
        <a:p>
          <a:r>
            <a:rPr lang="en-US" sz="2800" b="1" dirty="0" smtClean="0"/>
            <a:t>Instructor</a:t>
          </a:r>
          <a:endParaRPr lang="en-US" sz="2800" b="1" dirty="0"/>
        </a:p>
      </dgm:t>
    </dgm:pt>
    <dgm:pt modelId="{E0754DEB-5AA8-FC42-BE0F-FD7AC10DD4AB}" type="parTrans" cxnId="{D60D1580-BF57-654B-AC65-BD9018F1DB53}">
      <dgm:prSet/>
      <dgm:spPr/>
      <dgm:t>
        <a:bodyPr/>
        <a:lstStyle/>
        <a:p>
          <a:endParaRPr lang="en-US"/>
        </a:p>
      </dgm:t>
    </dgm:pt>
    <dgm:pt modelId="{4920D637-9A58-564C-AE2F-40A872CE2A58}" type="sibTrans" cxnId="{D60D1580-BF57-654B-AC65-BD9018F1DB53}">
      <dgm:prSet/>
      <dgm:spPr/>
      <dgm:t>
        <a:bodyPr/>
        <a:lstStyle/>
        <a:p>
          <a:endParaRPr lang="en-US"/>
        </a:p>
      </dgm:t>
    </dgm:pt>
    <dgm:pt modelId="{3ADEE138-3A98-DE4B-993B-720876B23151}">
      <dgm:prSet phldrT="[Text]" custT="1"/>
      <dgm:spPr/>
      <dgm:t>
        <a:bodyPr/>
        <a:lstStyle/>
        <a:p>
          <a:r>
            <a:rPr lang="en-US" sz="2000" dirty="0" smtClean="0"/>
            <a:t>Provide YouTube link to students</a:t>
          </a:r>
          <a:endParaRPr lang="en-US" sz="2000" dirty="0"/>
        </a:p>
      </dgm:t>
    </dgm:pt>
    <dgm:pt modelId="{E53BBA62-30AA-6A4C-8ADE-FB3C5FF7E728}" type="parTrans" cxnId="{505D0E96-02A5-DF40-A740-8FEBC353CC33}">
      <dgm:prSet/>
      <dgm:spPr/>
      <dgm:t>
        <a:bodyPr/>
        <a:lstStyle/>
        <a:p>
          <a:endParaRPr lang="en-US"/>
        </a:p>
      </dgm:t>
    </dgm:pt>
    <dgm:pt modelId="{901E0D80-781B-584B-8191-A30A33E81B39}" type="sibTrans" cxnId="{505D0E96-02A5-DF40-A740-8FEBC353CC33}">
      <dgm:prSet/>
      <dgm:spPr/>
      <dgm:t>
        <a:bodyPr/>
        <a:lstStyle/>
        <a:p>
          <a:endParaRPr lang="en-US"/>
        </a:p>
      </dgm:t>
    </dgm:pt>
    <dgm:pt modelId="{51F03C03-32D3-9842-9761-42666832FF09}">
      <dgm:prSet phldrT="[Text]" custT="1"/>
      <dgm:spPr/>
      <dgm:t>
        <a:bodyPr/>
        <a:lstStyle/>
        <a:p>
          <a:r>
            <a:rPr lang="en-US" sz="2000" dirty="0" smtClean="0"/>
            <a:t>Deploy student survey</a:t>
          </a:r>
          <a:endParaRPr lang="en-US" sz="2000" dirty="0"/>
        </a:p>
      </dgm:t>
    </dgm:pt>
    <dgm:pt modelId="{9D1FD741-99C3-5E4C-8C28-21D00AD595FE}" type="parTrans" cxnId="{43A03CE5-127A-814E-97C7-650482FFBCA7}">
      <dgm:prSet/>
      <dgm:spPr/>
      <dgm:t>
        <a:bodyPr/>
        <a:lstStyle/>
        <a:p>
          <a:endParaRPr lang="en-US"/>
        </a:p>
      </dgm:t>
    </dgm:pt>
    <dgm:pt modelId="{AAD71E62-441E-9241-879B-23AD8681CAFC}" type="sibTrans" cxnId="{43A03CE5-127A-814E-97C7-650482FFBCA7}">
      <dgm:prSet/>
      <dgm:spPr/>
      <dgm:t>
        <a:bodyPr/>
        <a:lstStyle/>
        <a:p>
          <a:endParaRPr lang="en-US"/>
        </a:p>
      </dgm:t>
    </dgm:pt>
    <dgm:pt modelId="{06819515-71EC-DE4E-9DF2-0F2C92A1ED7E}">
      <dgm:prSet phldrT="[Text]" custT="1"/>
      <dgm:spPr/>
      <dgm:t>
        <a:bodyPr/>
        <a:lstStyle/>
        <a:p>
          <a:r>
            <a:rPr lang="en-US" sz="2000" dirty="0" smtClean="0"/>
            <a:t>Record feedback</a:t>
          </a:r>
          <a:endParaRPr lang="en-US" sz="2000" dirty="0"/>
        </a:p>
      </dgm:t>
    </dgm:pt>
    <dgm:pt modelId="{8E680509-7A4E-784C-85FE-B4DF2EB5EB74}" type="parTrans" cxnId="{6B58D9ED-59E7-D04F-B19A-03EB5663E1A3}">
      <dgm:prSet/>
      <dgm:spPr/>
      <dgm:t>
        <a:bodyPr/>
        <a:lstStyle/>
        <a:p>
          <a:endParaRPr lang="en-US"/>
        </a:p>
      </dgm:t>
    </dgm:pt>
    <dgm:pt modelId="{C105E2A2-C618-6143-99E3-B25D6995FF6D}" type="sibTrans" cxnId="{6B58D9ED-59E7-D04F-B19A-03EB5663E1A3}">
      <dgm:prSet/>
      <dgm:spPr/>
      <dgm:t>
        <a:bodyPr/>
        <a:lstStyle/>
        <a:p>
          <a:endParaRPr lang="en-US"/>
        </a:p>
      </dgm:t>
    </dgm:pt>
    <dgm:pt modelId="{3842B3A7-5E29-DE4E-B88F-A391F08DF38C}">
      <dgm:prSet phldrT="[Text]" custT="1"/>
      <dgm:spPr/>
      <dgm:t>
        <a:bodyPr/>
        <a:lstStyle/>
        <a:p>
          <a:r>
            <a:rPr lang="en-US" sz="1800" dirty="0" smtClean="0"/>
            <a:t>Upload </a:t>
          </a:r>
          <a:r>
            <a:rPr lang="en-US" sz="1800" dirty="0" smtClean="0"/>
            <a:t>videos </a:t>
          </a:r>
          <a:r>
            <a:rPr lang="en-US" sz="1800" dirty="0" smtClean="0"/>
            <a:t>to YouTube</a:t>
          </a:r>
          <a:endParaRPr lang="en-US" sz="1800" dirty="0"/>
        </a:p>
      </dgm:t>
    </dgm:pt>
    <dgm:pt modelId="{FDC2D75B-F111-3241-9191-81B2F84AB620}" type="parTrans" cxnId="{A0C4BFA1-9038-194E-B8E8-89729889DA00}">
      <dgm:prSet/>
      <dgm:spPr/>
      <dgm:t>
        <a:bodyPr/>
        <a:lstStyle/>
        <a:p>
          <a:endParaRPr lang="en-US"/>
        </a:p>
      </dgm:t>
    </dgm:pt>
    <dgm:pt modelId="{A6496A23-C42A-284D-B94C-88765573DFC9}" type="sibTrans" cxnId="{A0C4BFA1-9038-194E-B8E8-89729889DA00}">
      <dgm:prSet/>
      <dgm:spPr/>
      <dgm:t>
        <a:bodyPr/>
        <a:lstStyle/>
        <a:p>
          <a:endParaRPr lang="en-US"/>
        </a:p>
      </dgm:t>
    </dgm:pt>
    <dgm:pt modelId="{00169318-751C-054F-80A1-3E23FCEB48FA}">
      <dgm:prSet phldrT="[Text]" custT="1"/>
      <dgm:spPr/>
      <dgm:t>
        <a:bodyPr/>
        <a:lstStyle/>
        <a:p>
          <a:r>
            <a:rPr lang="en-US" sz="2000" dirty="0" smtClean="0"/>
            <a:t>Deliver feedback videos to ID</a:t>
          </a:r>
          <a:endParaRPr lang="en-US" sz="2000" dirty="0"/>
        </a:p>
      </dgm:t>
    </dgm:pt>
    <dgm:pt modelId="{5274C9BA-A5D0-D34A-A1FC-5DBD255EBE49}" type="parTrans" cxnId="{11BF9A04-58D4-0C42-9693-3A32C54C101C}">
      <dgm:prSet/>
      <dgm:spPr/>
      <dgm:t>
        <a:bodyPr/>
        <a:lstStyle/>
        <a:p>
          <a:endParaRPr lang="en-US"/>
        </a:p>
      </dgm:t>
    </dgm:pt>
    <dgm:pt modelId="{F5B5987B-F621-694A-BCBB-7F1FF9DF1AA6}" type="sibTrans" cxnId="{11BF9A04-58D4-0C42-9693-3A32C54C101C}">
      <dgm:prSet/>
      <dgm:spPr/>
      <dgm:t>
        <a:bodyPr/>
        <a:lstStyle/>
        <a:p>
          <a:endParaRPr lang="en-US"/>
        </a:p>
      </dgm:t>
    </dgm:pt>
    <dgm:pt modelId="{E2699B6D-CED0-0442-99A0-494E477CDE0E}">
      <dgm:prSet phldrT="[Text]" custT="1"/>
      <dgm:spPr/>
      <dgm:t>
        <a:bodyPr/>
        <a:lstStyle/>
        <a:p>
          <a:r>
            <a:rPr lang="en-US" sz="1800" dirty="0" smtClean="0"/>
            <a:t>Deliver YouTube links to instructor</a:t>
          </a:r>
          <a:endParaRPr lang="en-US" sz="1800" dirty="0"/>
        </a:p>
      </dgm:t>
    </dgm:pt>
    <dgm:pt modelId="{FBD4B6BF-F13A-4648-A5C5-61B8F7BC81F0}" type="parTrans" cxnId="{FA232BA8-9066-2745-B264-5CA393DA7706}">
      <dgm:prSet/>
      <dgm:spPr/>
      <dgm:t>
        <a:bodyPr/>
        <a:lstStyle/>
        <a:p>
          <a:endParaRPr lang="en-US"/>
        </a:p>
      </dgm:t>
    </dgm:pt>
    <dgm:pt modelId="{534610EC-4F50-4E40-8E2D-6C60790E5C0B}" type="sibTrans" cxnId="{FA232BA8-9066-2745-B264-5CA393DA7706}">
      <dgm:prSet/>
      <dgm:spPr/>
      <dgm:t>
        <a:bodyPr/>
        <a:lstStyle/>
        <a:p>
          <a:endParaRPr lang="en-US"/>
        </a:p>
      </dgm:t>
    </dgm:pt>
    <dgm:pt modelId="{7DCCD0DD-2030-2C44-9160-52F4BF689A6D}" type="pres">
      <dgm:prSet presAssocID="{71AC0954-F67C-5748-BD4D-36D89E420528}" presName="linearFlow" presStyleCnt="0">
        <dgm:presLayoutVars>
          <dgm:dir/>
          <dgm:animLvl val="lvl"/>
          <dgm:resizeHandles val="exact"/>
        </dgm:presLayoutVars>
      </dgm:prSet>
      <dgm:spPr/>
      <dgm:t>
        <a:bodyPr/>
        <a:lstStyle/>
        <a:p>
          <a:endParaRPr lang="en-US"/>
        </a:p>
      </dgm:t>
    </dgm:pt>
    <dgm:pt modelId="{1229E859-08FF-DD4A-8806-07D342B45C0F}" type="pres">
      <dgm:prSet presAssocID="{B4A598DC-0D11-6644-BCE8-FA8F09B2AA60}" presName="composite" presStyleCnt="0"/>
      <dgm:spPr/>
    </dgm:pt>
    <dgm:pt modelId="{3348CACD-D56D-564C-8D83-5B7411A2159E}" type="pres">
      <dgm:prSet presAssocID="{B4A598DC-0D11-6644-BCE8-FA8F09B2AA60}" presName="parTx" presStyleLbl="node1" presStyleIdx="0" presStyleCnt="3">
        <dgm:presLayoutVars>
          <dgm:chMax val="0"/>
          <dgm:chPref val="0"/>
          <dgm:bulletEnabled val="1"/>
        </dgm:presLayoutVars>
      </dgm:prSet>
      <dgm:spPr/>
      <dgm:t>
        <a:bodyPr/>
        <a:lstStyle/>
        <a:p>
          <a:endParaRPr lang="en-US"/>
        </a:p>
      </dgm:t>
    </dgm:pt>
    <dgm:pt modelId="{57691CB9-F58F-FE4C-94E1-BA3F50C22497}" type="pres">
      <dgm:prSet presAssocID="{B4A598DC-0D11-6644-BCE8-FA8F09B2AA60}" presName="parSh" presStyleLbl="node1" presStyleIdx="0" presStyleCnt="3"/>
      <dgm:spPr/>
      <dgm:t>
        <a:bodyPr/>
        <a:lstStyle/>
        <a:p>
          <a:endParaRPr lang="en-US"/>
        </a:p>
      </dgm:t>
    </dgm:pt>
    <dgm:pt modelId="{8C77F602-4A70-2241-B0A6-59096309DFFB}" type="pres">
      <dgm:prSet presAssocID="{B4A598DC-0D11-6644-BCE8-FA8F09B2AA60}" presName="desTx" presStyleLbl="fgAcc1" presStyleIdx="0" presStyleCnt="3" custScaleY="80456" custLinFactNeighborX="3136" custLinFactNeighborY="1886">
        <dgm:presLayoutVars>
          <dgm:bulletEnabled val="1"/>
        </dgm:presLayoutVars>
      </dgm:prSet>
      <dgm:spPr/>
      <dgm:t>
        <a:bodyPr/>
        <a:lstStyle/>
        <a:p>
          <a:endParaRPr lang="en-US"/>
        </a:p>
      </dgm:t>
    </dgm:pt>
    <dgm:pt modelId="{235A3559-98FC-DE4F-9EAE-57DD11BF8723}" type="pres">
      <dgm:prSet presAssocID="{6EA287FF-C9EE-FE4B-94AE-A04AC56CEC62}" presName="sibTrans" presStyleLbl="sibTrans2D1" presStyleIdx="0" presStyleCnt="2"/>
      <dgm:spPr/>
      <dgm:t>
        <a:bodyPr/>
        <a:lstStyle/>
        <a:p>
          <a:endParaRPr lang="en-US"/>
        </a:p>
      </dgm:t>
    </dgm:pt>
    <dgm:pt modelId="{231427AD-1DC0-2744-AEB9-6F436839BF1D}" type="pres">
      <dgm:prSet presAssocID="{6EA287FF-C9EE-FE4B-94AE-A04AC56CEC62}" presName="connTx" presStyleLbl="sibTrans2D1" presStyleIdx="0" presStyleCnt="2"/>
      <dgm:spPr/>
      <dgm:t>
        <a:bodyPr/>
        <a:lstStyle/>
        <a:p>
          <a:endParaRPr lang="en-US"/>
        </a:p>
      </dgm:t>
    </dgm:pt>
    <dgm:pt modelId="{56711EF9-FB29-3F42-A554-8CBFEB98BEDA}" type="pres">
      <dgm:prSet presAssocID="{AA4EE627-D653-4748-98DD-2E36A8E1953E}" presName="composite" presStyleCnt="0"/>
      <dgm:spPr/>
    </dgm:pt>
    <dgm:pt modelId="{439A1FFA-5C21-C847-8108-AED23EF383B9}" type="pres">
      <dgm:prSet presAssocID="{AA4EE627-D653-4748-98DD-2E36A8E1953E}" presName="parTx" presStyleLbl="node1" presStyleIdx="0" presStyleCnt="3">
        <dgm:presLayoutVars>
          <dgm:chMax val="0"/>
          <dgm:chPref val="0"/>
          <dgm:bulletEnabled val="1"/>
        </dgm:presLayoutVars>
      </dgm:prSet>
      <dgm:spPr/>
      <dgm:t>
        <a:bodyPr/>
        <a:lstStyle/>
        <a:p>
          <a:endParaRPr lang="en-US"/>
        </a:p>
      </dgm:t>
    </dgm:pt>
    <dgm:pt modelId="{1C913548-83A7-2242-B14A-22EAFE18B75C}" type="pres">
      <dgm:prSet presAssocID="{AA4EE627-D653-4748-98DD-2E36A8E1953E}" presName="parSh" presStyleLbl="node1" presStyleIdx="1" presStyleCnt="3"/>
      <dgm:spPr/>
      <dgm:t>
        <a:bodyPr/>
        <a:lstStyle/>
        <a:p>
          <a:endParaRPr lang="en-US"/>
        </a:p>
      </dgm:t>
    </dgm:pt>
    <dgm:pt modelId="{C46620FB-5B35-A140-B7F7-BE8A8FD4DE4E}" type="pres">
      <dgm:prSet presAssocID="{AA4EE627-D653-4748-98DD-2E36A8E1953E}" presName="desTx" presStyleLbl="fgAcc1" presStyleIdx="1" presStyleCnt="3" custScaleY="80858" custLinFactNeighborX="-627" custLinFactNeighborY="1887">
        <dgm:presLayoutVars>
          <dgm:bulletEnabled val="1"/>
        </dgm:presLayoutVars>
      </dgm:prSet>
      <dgm:spPr/>
      <dgm:t>
        <a:bodyPr/>
        <a:lstStyle/>
        <a:p>
          <a:endParaRPr lang="en-US"/>
        </a:p>
      </dgm:t>
    </dgm:pt>
    <dgm:pt modelId="{4093FA9C-5F23-554E-A8B9-60F659155E90}" type="pres">
      <dgm:prSet presAssocID="{B8CA6F73-3F9B-5143-BB1A-DFD8374FD3ED}" presName="sibTrans" presStyleLbl="sibTrans2D1" presStyleIdx="1" presStyleCnt="2"/>
      <dgm:spPr/>
      <dgm:t>
        <a:bodyPr/>
        <a:lstStyle/>
        <a:p>
          <a:endParaRPr lang="en-US"/>
        </a:p>
      </dgm:t>
    </dgm:pt>
    <dgm:pt modelId="{D2567F16-5722-2D43-B4CA-10E0C1DCDF69}" type="pres">
      <dgm:prSet presAssocID="{B8CA6F73-3F9B-5143-BB1A-DFD8374FD3ED}" presName="connTx" presStyleLbl="sibTrans2D1" presStyleIdx="1" presStyleCnt="2"/>
      <dgm:spPr/>
      <dgm:t>
        <a:bodyPr/>
        <a:lstStyle/>
        <a:p>
          <a:endParaRPr lang="en-US"/>
        </a:p>
      </dgm:t>
    </dgm:pt>
    <dgm:pt modelId="{7A7AC8AF-0AE2-0A47-B34E-434692A74F87}" type="pres">
      <dgm:prSet presAssocID="{57373FF5-B1DA-8442-B4DF-1B3340AC278D}" presName="composite" presStyleCnt="0"/>
      <dgm:spPr/>
    </dgm:pt>
    <dgm:pt modelId="{22E7F204-5A8F-444F-8818-2EF987257AEE}" type="pres">
      <dgm:prSet presAssocID="{57373FF5-B1DA-8442-B4DF-1B3340AC278D}" presName="parTx" presStyleLbl="node1" presStyleIdx="1" presStyleCnt="3">
        <dgm:presLayoutVars>
          <dgm:chMax val="0"/>
          <dgm:chPref val="0"/>
          <dgm:bulletEnabled val="1"/>
        </dgm:presLayoutVars>
      </dgm:prSet>
      <dgm:spPr/>
      <dgm:t>
        <a:bodyPr/>
        <a:lstStyle/>
        <a:p>
          <a:endParaRPr lang="en-US"/>
        </a:p>
      </dgm:t>
    </dgm:pt>
    <dgm:pt modelId="{FCE84933-85F7-3648-9F59-6994C0492AB0}" type="pres">
      <dgm:prSet presAssocID="{57373FF5-B1DA-8442-B4DF-1B3340AC278D}" presName="parSh" presStyleLbl="node1" presStyleIdx="2" presStyleCnt="3"/>
      <dgm:spPr/>
      <dgm:t>
        <a:bodyPr/>
        <a:lstStyle/>
        <a:p>
          <a:endParaRPr lang="en-US"/>
        </a:p>
      </dgm:t>
    </dgm:pt>
    <dgm:pt modelId="{CE280812-316C-D14D-9312-01CDD263057F}" type="pres">
      <dgm:prSet presAssocID="{57373FF5-B1DA-8442-B4DF-1B3340AC278D}" presName="desTx" presStyleLbl="fgAcc1" presStyleIdx="2" presStyleCnt="3" custScaleY="80541" custLinFactNeighborX="220" custLinFactNeighborY="1886">
        <dgm:presLayoutVars>
          <dgm:bulletEnabled val="1"/>
        </dgm:presLayoutVars>
      </dgm:prSet>
      <dgm:spPr/>
      <dgm:t>
        <a:bodyPr/>
        <a:lstStyle/>
        <a:p>
          <a:endParaRPr lang="en-US"/>
        </a:p>
      </dgm:t>
    </dgm:pt>
  </dgm:ptLst>
  <dgm:cxnLst>
    <dgm:cxn modelId="{747008BE-18D9-CF40-AF88-8CE2D76368CD}" type="presOf" srcId="{6EA287FF-C9EE-FE4B-94AE-A04AC56CEC62}" destId="{235A3559-98FC-DE4F-9EAE-57DD11BF8723}" srcOrd="0" destOrd="0" presId="urn:microsoft.com/office/officeart/2005/8/layout/process3"/>
    <dgm:cxn modelId="{66CCB63C-1D53-B443-8394-1376A0F7FBAF}" type="presOf" srcId="{AA4EE627-D653-4748-98DD-2E36A8E1953E}" destId="{1C913548-83A7-2242-B14A-22EAFE18B75C}" srcOrd="1" destOrd="0" presId="urn:microsoft.com/office/officeart/2005/8/layout/process3"/>
    <dgm:cxn modelId="{43A03CE5-127A-814E-97C7-650482FFBCA7}" srcId="{57373FF5-B1DA-8442-B4DF-1B3340AC278D}" destId="{51F03C03-32D3-9842-9761-42666832FF09}" srcOrd="1" destOrd="0" parTransId="{9D1FD741-99C3-5E4C-8C28-21D00AD595FE}" sibTransId="{AAD71E62-441E-9241-879B-23AD8681CAFC}"/>
    <dgm:cxn modelId="{C80C52B3-63ED-4A4E-8685-3BC371B56492}" srcId="{AA4EE627-D653-4748-98DD-2E36A8E1953E}" destId="{6E2AE6E0-E806-124D-BC2F-71DDED9408EF}" srcOrd="0" destOrd="0" parTransId="{53D8E43D-DA5A-F444-A52D-680F79256F00}" sibTransId="{E013EA5F-36E3-A44F-B029-8B90E91B7533}"/>
    <dgm:cxn modelId="{8D1A1F49-92D6-3F4F-ABF6-2BA5D27AE657}" type="presOf" srcId="{B4A598DC-0D11-6644-BCE8-FA8F09B2AA60}" destId="{57691CB9-F58F-FE4C-94E1-BA3F50C22497}" srcOrd="1" destOrd="0" presId="urn:microsoft.com/office/officeart/2005/8/layout/process3"/>
    <dgm:cxn modelId="{46D36B54-D0A5-C04F-B051-C22A6ACDEC3D}" type="presOf" srcId="{3842B3A7-5E29-DE4E-B88F-A391F08DF38C}" destId="{C46620FB-5B35-A140-B7F7-BE8A8FD4DE4E}" srcOrd="0" destOrd="2" presId="urn:microsoft.com/office/officeart/2005/8/layout/process3"/>
    <dgm:cxn modelId="{59B58201-EF3D-AD40-917F-53F7F08EE39D}" srcId="{71AC0954-F67C-5748-BD4D-36D89E420528}" destId="{AA4EE627-D653-4748-98DD-2E36A8E1953E}" srcOrd="1" destOrd="0" parTransId="{C2A5287A-7957-6041-A85E-BE4ECBA2DF17}" sibTransId="{B8CA6F73-3F9B-5143-BB1A-DFD8374FD3ED}"/>
    <dgm:cxn modelId="{FA232BA8-9066-2745-B264-5CA393DA7706}" srcId="{AA4EE627-D653-4748-98DD-2E36A8E1953E}" destId="{E2699B6D-CED0-0442-99A0-494E477CDE0E}" srcOrd="3" destOrd="0" parTransId="{FBD4B6BF-F13A-4648-A5C5-61B8F7BC81F0}" sibTransId="{534610EC-4F50-4E40-8E2D-6C60790E5C0B}"/>
    <dgm:cxn modelId="{7F69EAEA-B67C-9D4B-A3BD-63987085B5C8}" type="presOf" srcId="{57373FF5-B1DA-8442-B4DF-1B3340AC278D}" destId="{FCE84933-85F7-3648-9F59-6994C0492AB0}" srcOrd="1" destOrd="0" presId="urn:microsoft.com/office/officeart/2005/8/layout/process3"/>
    <dgm:cxn modelId="{C2DD336B-8F77-4344-975A-245FDAA6ECC4}" type="presOf" srcId="{57373FF5-B1DA-8442-B4DF-1B3340AC278D}" destId="{22E7F204-5A8F-444F-8818-2EF987257AEE}" srcOrd="0" destOrd="0" presId="urn:microsoft.com/office/officeart/2005/8/layout/process3"/>
    <dgm:cxn modelId="{11BF9A04-58D4-0C42-9693-3A32C54C101C}" srcId="{B4A598DC-0D11-6644-BCE8-FA8F09B2AA60}" destId="{00169318-751C-054F-80A1-3E23FCEB48FA}" srcOrd="2" destOrd="0" parTransId="{5274C9BA-A5D0-D34A-A1FC-5DBD255EBE49}" sibTransId="{F5B5987B-F621-694A-BCBB-7F1FF9DF1AA6}"/>
    <dgm:cxn modelId="{1CE604EC-B0E1-C94F-84B1-1730DB0DFAAD}" type="presOf" srcId="{3ADEE138-3A98-DE4B-993B-720876B23151}" destId="{CE280812-316C-D14D-9312-01CDD263057F}" srcOrd="0" destOrd="0" presId="urn:microsoft.com/office/officeart/2005/8/layout/process3"/>
    <dgm:cxn modelId="{7083093E-123A-3E40-B92E-39167A9B2796}" type="presOf" srcId="{71AC0954-F67C-5748-BD4D-36D89E420528}" destId="{7DCCD0DD-2030-2C44-9160-52F4BF689A6D}" srcOrd="0" destOrd="0" presId="urn:microsoft.com/office/officeart/2005/8/layout/process3"/>
    <dgm:cxn modelId="{2CA97404-B125-8B4A-8641-41B7038AB623}" type="presOf" srcId="{B8CA6F73-3F9B-5143-BB1A-DFD8374FD3ED}" destId="{4093FA9C-5F23-554E-A8B9-60F659155E90}" srcOrd="0" destOrd="0" presId="urn:microsoft.com/office/officeart/2005/8/layout/process3"/>
    <dgm:cxn modelId="{95EFA14E-E8C8-5944-B718-3F90C0DBBD45}" type="presOf" srcId="{E2699B6D-CED0-0442-99A0-494E477CDE0E}" destId="{C46620FB-5B35-A140-B7F7-BE8A8FD4DE4E}" srcOrd="0" destOrd="3" presId="urn:microsoft.com/office/officeart/2005/8/layout/process3"/>
    <dgm:cxn modelId="{844CC009-5450-564D-AA7A-9B435EB3913A}" type="presOf" srcId="{06819515-71EC-DE4E-9DF2-0F2C92A1ED7E}" destId="{8C77F602-4A70-2241-B0A6-59096309DFFB}" srcOrd="0" destOrd="1" presId="urn:microsoft.com/office/officeart/2005/8/layout/process3"/>
    <dgm:cxn modelId="{197D9C14-CBE8-994A-AB8F-7818BB66DCD9}" type="presOf" srcId="{AA4EE627-D653-4748-98DD-2E36A8E1953E}" destId="{439A1FFA-5C21-C847-8108-AED23EF383B9}" srcOrd="0" destOrd="0" presId="urn:microsoft.com/office/officeart/2005/8/layout/process3"/>
    <dgm:cxn modelId="{43D73A6D-374C-6248-8A2B-A36AF9F364B1}" srcId="{B4A598DC-0D11-6644-BCE8-FA8F09B2AA60}" destId="{7B7868D9-DBD3-6547-ACBC-50853E9C91ED}" srcOrd="0" destOrd="0" parTransId="{F823509F-5C88-A848-98E9-C26B0B5010D4}" sibTransId="{1284C3E2-8EB7-6348-AD6C-CA56C13205AD}"/>
    <dgm:cxn modelId="{30D36E35-3886-9B4B-BD07-41CFF13B75EB}" type="presOf" srcId="{51F03C03-32D3-9842-9761-42666832FF09}" destId="{CE280812-316C-D14D-9312-01CDD263057F}" srcOrd="0" destOrd="1" presId="urn:microsoft.com/office/officeart/2005/8/layout/process3"/>
    <dgm:cxn modelId="{6F543295-8F2D-5E46-927A-35630F0D2557}" type="presOf" srcId="{6E2AE6E0-E806-124D-BC2F-71DDED9408EF}" destId="{C46620FB-5B35-A140-B7F7-BE8A8FD4DE4E}" srcOrd="0" destOrd="0" presId="urn:microsoft.com/office/officeart/2005/8/layout/process3"/>
    <dgm:cxn modelId="{2C82BFF8-741F-8B46-9514-C621F1B9B0A1}" type="presOf" srcId="{B4A598DC-0D11-6644-BCE8-FA8F09B2AA60}" destId="{3348CACD-D56D-564C-8D83-5B7411A2159E}" srcOrd="0" destOrd="0" presId="urn:microsoft.com/office/officeart/2005/8/layout/process3"/>
    <dgm:cxn modelId="{C41AADBB-3702-524A-9A9B-4A3BBC9568CF}" type="presOf" srcId="{7B7868D9-DBD3-6547-ACBC-50853E9C91ED}" destId="{8C77F602-4A70-2241-B0A6-59096309DFFB}" srcOrd="0" destOrd="0" presId="urn:microsoft.com/office/officeart/2005/8/layout/process3"/>
    <dgm:cxn modelId="{81D8D127-E17E-A44D-AA04-24E2018638F2}" srcId="{71AC0954-F67C-5748-BD4D-36D89E420528}" destId="{B4A598DC-0D11-6644-BCE8-FA8F09B2AA60}" srcOrd="0" destOrd="0" parTransId="{FA4FE2A8-02EE-8D46-B31A-4B81126965ED}" sibTransId="{6EA287FF-C9EE-FE4B-94AE-A04AC56CEC62}"/>
    <dgm:cxn modelId="{F5C7EAF0-0880-E84A-9706-FB3935F54E08}" type="presOf" srcId="{B8CA6F73-3F9B-5143-BB1A-DFD8374FD3ED}" destId="{D2567F16-5722-2D43-B4CA-10E0C1DCDF69}" srcOrd="1" destOrd="0" presId="urn:microsoft.com/office/officeart/2005/8/layout/process3"/>
    <dgm:cxn modelId="{B022F7D6-BDAF-B247-AABB-FECFE28B7C10}" srcId="{AA4EE627-D653-4748-98DD-2E36A8E1953E}" destId="{2B5DE773-F714-E845-A087-283E6D56C2A7}" srcOrd="1" destOrd="0" parTransId="{4CD2A107-E9F1-9C47-A2B7-785BBA725E77}" sibTransId="{52D0AC10-23BA-8A4F-A49D-984501C61C01}"/>
    <dgm:cxn modelId="{505D0E96-02A5-DF40-A740-8FEBC353CC33}" srcId="{57373FF5-B1DA-8442-B4DF-1B3340AC278D}" destId="{3ADEE138-3A98-DE4B-993B-720876B23151}" srcOrd="0" destOrd="0" parTransId="{E53BBA62-30AA-6A4C-8ADE-FB3C5FF7E728}" sibTransId="{901E0D80-781B-584B-8191-A30A33E81B39}"/>
    <dgm:cxn modelId="{397A0F06-BD38-1043-8EE1-59CD72E8B819}" type="presOf" srcId="{00169318-751C-054F-80A1-3E23FCEB48FA}" destId="{8C77F602-4A70-2241-B0A6-59096309DFFB}" srcOrd="0" destOrd="2" presId="urn:microsoft.com/office/officeart/2005/8/layout/process3"/>
    <dgm:cxn modelId="{6B58D9ED-59E7-D04F-B19A-03EB5663E1A3}" srcId="{B4A598DC-0D11-6644-BCE8-FA8F09B2AA60}" destId="{06819515-71EC-DE4E-9DF2-0F2C92A1ED7E}" srcOrd="1" destOrd="0" parTransId="{8E680509-7A4E-784C-85FE-B4DF2EB5EB74}" sibTransId="{C105E2A2-C618-6143-99E3-B25D6995FF6D}"/>
    <dgm:cxn modelId="{D60D1580-BF57-654B-AC65-BD9018F1DB53}" srcId="{71AC0954-F67C-5748-BD4D-36D89E420528}" destId="{57373FF5-B1DA-8442-B4DF-1B3340AC278D}" srcOrd="2" destOrd="0" parTransId="{E0754DEB-5AA8-FC42-BE0F-FD7AC10DD4AB}" sibTransId="{4920D637-9A58-564C-AE2F-40A872CE2A58}"/>
    <dgm:cxn modelId="{078AB9EB-5EE6-854E-BD12-2E9FA9EBFB7F}" type="presOf" srcId="{6EA287FF-C9EE-FE4B-94AE-A04AC56CEC62}" destId="{231427AD-1DC0-2744-AEB9-6F436839BF1D}" srcOrd="1" destOrd="0" presId="urn:microsoft.com/office/officeart/2005/8/layout/process3"/>
    <dgm:cxn modelId="{31C96510-0730-2A47-97CF-5135C2D36966}" type="presOf" srcId="{2B5DE773-F714-E845-A087-283E6D56C2A7}" destId="{C46620FB-5B35-A140-B7F7-BE8A8FD4DE4E}" srcOrd="0" destOrd="1" presId="urn:microsoft.com/office/officeart/2005/8/layout/process3"/>
    <dgm:cxn modelId="{A0C4BFA1-9038-194E-B8E8-89729889DA00}" srcId="{AA4EE627-D653-4748-98DD-2E36A8E1953E}" destId="{3842B3A7-5E29-DE4E-B88F-A391F08DF38C}" srcOrd="2" destOrd="0" parTransId="{FDC2D75B-F111-3241-9191-81B2F84AB620}" sibTransId="{A6496A23-C42A-284D-B94C-88765573DFC9}"/>
    <dgm:cxn modelId="{366BFCFA-D5CC-C447-AFA0-6D97DDACC186}" type="presParOf" srcId="{7DCCD0DD-2030-2C44-9160-52F4BF689A6D}" destId="{1229E859-08FF-DD4A-8806-07D342B45C0F}" srcOrd="0" destOrd="0" presId="urn:microsoft.com/office/officeart/2005/8/layout/process3"/>
    <dgm:cxn modelId="{66B39B9A-38A8-7D44-A1FB-4709CBDE61EE}" type="presParOf" srcId="{1229E859-08FF-DD4A-8806-07D342B45C0F}" destId="{3348CACD-D56D-564C-8D83-5B7411A2159E}" srcOrd="0" destOrd="0" presId="urn:microsoft.com/office/officeart/2005/8/layout/process3"/>
    <dgm:cxn modelId="{8183E161-23D5-8440-87F1-7C45F9376694}" type="presParOf" srcId="{1229E859-08FF-DD4A-8806-07D342B45C0F}" destId="{57691CB9-F58F-FE4C-94E1-BA3F50C22497}" srcOrd="1" destOrd="0" presId="urn:microsoft.com/office/officeart/2005/8/layout/process3"/>
    <dgm:cxn modelId="{195E33F3-B239-6041-94C4-84B1BADF6042}" type="presParOf" srcId="{1229E859-08FF-DD4A-8806-07D342B45C0F}" destId="{8C77F602-4A70-2241-B0A6-59096309DFFB}" srcOrd="2" destOrd="0" presId="urn:microsoft.com/office/officeart/2005/8/layout/process3"/>
    <dgm:cxn modelId="{7869D3B8-543D-AB4F-985D-A1E52B28380E}" type="presParOf" srcId="{7DCCD0DD-2030-2C44-9160-52F4BF689A6D}" destId="{235A3559-98FC-DE4F-9EAE-57DD11BF8723}" srcOrd="1" destOrd="0" presId="urn:microsoft.com/office/officeart/2005/8/layout/process3"/>
    <dgm:cxn modelId="{E54A65FC-56FA-4543-B20A-A991740776D3}" type="presParOf" srcId="{235A3559-98FC-DE4F-9EAE-57DD11BF8723}" destId="{231427AD-1DC0-2744-AEB9-6F436839BF1D}" srcOrd="0" destOrd="0" presId="urn:microsoft.com/office/officeart/2005/8/layout/process3"/>
    <dgm:cxn modelId="{8EBA1629-EDDA-3B45-96E8-E12A085D6529}" type="presParOf" srcId="{7DCCD0DD-2030-2C44-9160-52F4BF689A6D}" destId="{56711EF9-FB29-3F42-A554-8CBFEB98BEDA}" srcOrd="2" destOrd="0" presId="urn:microsoft.com/office/officeart/2005/8/layout/process3"/>
    <dgm:cxn modelId="{4B4EAAF7-DE9D-9546-AF22-5C8018E18DBD}" type="presParOf" srcId="{56711EF9-FB29-3F42-A554-8CBFEB98BEDA}" destId="{439A1FFA-5C21-C847-8108-AED23EF383B9}" srcOrd="0" destOrd="0" presId="urn:microsoft.com/office/officeart/2005/8/layout/process3"/>
    <dgm:cxn modelId="{5C2C1BCB-6AB8-854F-A51B-3BCF73CC7BFE}" type="presParOf" srcId="{56711EF9-FB29-3F42-A554-8CBFEB98BEDA}" destId="{1C913548-83A7-2242-B14A-22EAFE18B75C}" srcOrd="1" destOrd="0" presId="urn:microsoft.com/office/officeart/2005/8/layout/process3"/>
    <dgm:cxn modelId="{73369F7F-7773-DE44-9A60-528B7613D4DF}" type="presParOf" srcId="{56711EF9-FB29-3F42-A554-8CBFEB98BEDA}" destId="{C46620FB-5B35-A140-B7F7-BE8A8FD4DE4E}" srcOrd="2" destOrd="0" presId="urn:microsoft.com/office/officeart/2005/8/layout/process3"/>
    <dgm:cxn modelId="{8C2A8125-AB55-5343-A228-E30A3C384EA6}" type="presParOf" srcId="{7DCCD0DD-2030-2C44-9160-52F4BF689A6D}" destId="{4093FA9C-5F23-554E-A8B9-60F659155E90}" srcOrd="3" destOrd="0" presId="urn:microsoft.com/office/officeart/2005/8/layout/process3"/>
    <dgm:cxn modelId="{B9474FC0-AB42-0145-93E8-DD3E539B12A3}" type="presParOf" srcId="{4093FA9C-5F23-554E-A8B9-60F659155E90}" destId="{D2567F16-5722-2D43-B4CA-10E0C1DCDF69}" srcOrd="0" destOrd="0" presId="urn:microsoft.com/office/officeart/2005/8/layout/process3"/>
    <dgm:cxn modelId="{AA15C1F1-9F09-3445-9A11-6559B07A7A57}" type="presParOf" srcId="{7DCCD0DD-2030-2C44-9160-52F4BF689A6D}" destId="{7A7AC8AF-0AE2-0A47-B34E-434692A74F87}" srcOrd="4" destOrd="0" presId="urn:microsoft.com/office/officeart/2005/8/layout/process3"/>
    <dgm:cxn modelId="{F1872580-AE4F-7948-8FB3-4FEE4485CAB7}" type="presParOf" srcId="{7A7AC8AF-0AE2-0A47-B34E-434692A74F87}" destId="{22E7F204-5A8F-444F-8818-2EF987257AEE}" srcOrd="0" destOrd="0" presId="urn:microsoft.com/office/officeart/2005/8/layout/process3"/>
    <dgm:cxn modelId="{213829E6-4092-0B43-B156-0F32409797AE}" type="presParOf" srcId="{7A7AC8AF-0AE2-0A47-B34E-434692A74F87}" destId="{FCE84933-85F7-3648-9F59-6994C0492AB0}" srcOrd="1" destOrd="0" presId="urn:microsoft.com/office/officeart/2005/8/layout/process3"/>
    <dgm:cxn modelId="{E0A42157-7F7D-7B44-A762-4DA6E6ED9E72}" type="presParOf" srcId="{7A7AC8AF-0AE2-0A47-B34E-434692A74F87}" destId="{CE280812-316C-D14D-9312-01CDD263057F}"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CFD87A-A740-9C4F-90E7-1C102E81F443}" type="doc">
      <dgm:prSet loTypeId="urn:microsoft.com/office/officeart/2005/8/layout/matrix1" loCatId="" qsTypeId="urn:microsoft.com/office/officeart/2005/8/quickstyle/simple1" qsCatId="simple" csTypeId="urn:microsoft.com/office/officeart/2005/8/colors/accent0_1" csCatId="mainScheme" phldr="1"/>
      <dgm:spPr/>
      <dgm:t>
        <a:bodyPr/>
        <a:lstStyle/>
        <a:p>
          <a:endParaRPr lang="en-US"/>
        </a:p>
      </dgm:t>
    </dgm:pt>
    <dgm:pt modelId="{4FE1A82D-E357-3548-A263-54F7F204C413}">
      <dgm:prSet phldrT="[Text]"/>
      <dgm:spPr/>
      <dgm:t>
        <a:bodyPr/>
        <a:lstStyle/>
        <a:p>
          <a:r>
            <a:rPr lang="en-US" dirty="0" smtClean="0"/>
            <a:t>Project Purpose</a:t>
          </a:r>
        </a:p>
        <a:p>
          <a:r>
            <a:rPr lang="en-US" dirty="0" smtClean="0"/>
            <a:t>and Benefits</a:t>
          </a:r>
          <a:endParaRPr lang="en-US" dirty="0"/>
        </a:p>
      </dgm:t>
    </dgm:pt>
    <dgm:pt modelId="{1016595C-D660-4449-A8E4-8FB32FBDF918}" type="parTrans" cxnId="{28517120-6E62-D443-9036-883C9BFA1891}">
      <dgm:prSet/>
      <dgm:spPr/>
      <dgm:t>
        <a:bodyPr/>
        <a:lstStyle/>
        <a:p>
          <a:endParaRPr lang="en-US"/>
        </a:p>
      </dgm:t>
    </dgm:pt>
    <dgm:pt modelId="{74CECC5B-6AF3-5C47-BFC8-72615BA071DA}" type="sibTrans" cxnId="{28517120-6E62-D443-9036-883C9BFA1891}">
      <dgm:prSet/>
      <dgm:spPr/>
      <dgm:t>
        <a:bodyPr/>
        <a:lstStyle/>
        <a:p>
          <a:endParaRPr lang="en-US"/>
        </a:p>
      </dgm:t>
    </dgm:pt>
    <dgm:pt modelId="{808A0696-D3AC-8C49-913B-F10CB9D702B7}">
      <dgm:prSet phldrT="[Text]"/>
      <dgm:spPr/>
      <dgm:t>
        <a:bodyPr/>
        <a:lstStyle/>
        <a:p>
          <a:pPr algn="l"/>
          <a:r>
            <a:rPr lang="en-US" dirty="0" smtClean="0"/>
            <a:t>Introduce video feedback project &amp; its purpose in learning module.</a:t>
          </a:r>
          <a:endParaRPr lang="en-US" dirty="0"/>
        </a:p>
      </dgm:t>
      <dgm:extLst>
        <a:ext uri="{E40237B7-FDA0-4F09-8148-C483321AD2D9}">
          <dgm14:cNvPr xmlns:dgm14="http://schemas.microsoft.com/office/drawing/2010/diagram" id="0" name="" descr="Diagram that shows the way in which communication about the project was made with students including introduction in the learning module, use of the LMS announcememnt tool, referencing the project survey the module, announcement and videos, and avertising additional points for completing the survey."/>
        </a:ext>
      </dgm:extLst>
    </dgm:pt>
    <dgm:pt modelId="{5F2907FE-83AC-C243-833C-736B5D3C0492}" type="parTrans" cxnId="{8DE4F9E1-D75F-9542-B61B-1A31BB6ED764}">
      <dgm:prSet/>
      <dgm:spPr/>
      <dgm:t>
        <a:bodyPr/>
        <a:lstStyle/>
        <a:p>
          <a:endParaRPr lang="en-US"/>
        </a:p>
      </dgm:t>
    </dgm:pt>
    <dgm:pt modelId="{07297D14-8E16-6345-BC84-E8B7D6632D85}" type="sibTrans" cxnId="{8DE4F9E1-D75F-9542-B61B-1A31BB6ED764}">
      <dgm:prSet/>
      <dgm:spPr/>
      <dgm:t>
        <a:bodyPr/>
        <a:lstStyle/>
        <a:p>
          <a:endParaRPr lang="en-US"/>
        </a:p>
      </dgm:t>
    </dgm:pt>
    <dgm:pt modelId="{D134678E-D24F-304F-AFB7-7FE3E63B5474}">
      <dgm:prSet phldrT="[Text]"/>
      <dgm:spPr/>
      <dgm:t>
        <a:bodyPr/>
        <a:lstStyle/>
        <a:p>
          <a:pPr algn="r"/>
          <a:r>
            <a:rPr lang="en-US" dirty="0" smtClean="0"/>
            <a:t>Use announcement tool in LMS to inform students of project goals &amp; expected feedback delivery.</a:t>
          </a:r>
          <a:endParaRPr lang="en-US" dirty="0"/>
        </a:p>
      </dgm:t>
    </dgm:pt>
    <dgm:pt modelId="{76531731-F8EB-D743-9BDD-9D3E41CF3386}" type="parTrans" cxnId="{3C024716-C77E-494E-B501-9D4D11E54701}">
      <dgm:prSet/>
      <dgm:spPr/>
      <dgm:t>
        <a:bodyPr/>
        <a:lstStyle/>
        <a:p>
          <a:endParaRPr lang="en-US"/>
        </a:p>
      </dgm:t>
    </dgm:pt>
    <dgm:pt modelId="{DB78F25B-1B12-3B40-937E-1F02A71E7F6A}" type="sibTrans" cxnId="{3C024716-C77E-494E-B501-9D4D11E54701}">
      <dgm:prSet/>
      <dgm:spPr/>
      <dgm:t>
        <a:bodyPr/>
        <a:lstStyle/>
        <a:p>
          <a:endParaRPr lang="en-US"/>
        </a:p>
      </dgm:t>
    </dgm:pt>
    <dgm:pt modelId="{9AEA825E-E2CC-0845-B306-C6B791DE3C97}">
      <dgm:prSet phldrT="[Text]"/>
      <dgm:spPr/>
      <dgm:t>
        <a:bodyPr/>
        <a:lstStyle/>
        <a:p>
          <a:pPr algn="l"/>
          <a:r>
            <a:rPr lang="en-US" dirty="0" smtClean="0"/>
            <a:t>Make reference to the project survey in the learning module, announcement, and feedback videos.</a:t>
          </a:r>
          <a:endParaRPr lang="en-US" dirty="0"/>
        </a:p>
      </dgm:t>
    </dgm:pt>
    <dgm:pt modelId="{69A5DAA4-73C6-9F4D-A162-4B602C4E80A0}" type="parTrans" cxnId="{F70B5F42-E355-2742-9CB0-CD123B71D8C3}">
      <dgm:prSet/>
      <dgm:spPr/>
      <dgm:t>
        <a:bodyPr/>
        <a:lstStyle/>
        <a:p>
          <a:endParaRPr lang="en-US"/>
        </a:p>
      </dgm:t>
    </dgm:pt>
    <dgm:pt modelId="{91BCC75C-3AB6-FE42-A876-32BC3BDF8695}" type="sibTrans" cxnId="{F70B5F42-E355-2742-9CB0-CD123B71D8C3}">
      <dgm:prSet/>
      <dgm:spPr/>
      <dgm:t>
        <a:bodyPr/>
        <a:lstStyle/>
        <a:p>
          <a:endParaRPr lang="en-US"/>
        </a:p>
      </dgm:t>
    </dgm:pt>
    <dgm:pt modelId="{8E8F460A-2345-B548-A287-19B6BB2129E8}">
      <dgm:prSet phldrT="[Text]"/>
      <dgm:spPr/>
      <dgm:t>
        <a:bodyPr/>
        <a:lstStyle/>
        <a:p>
          <a:pPr algn="r"/>
          <a:r>
            <a:rPr lang="en-US" dirty="0" smtClean="0"/>
            <a:t>Advertise additional points toward assignment grade for completed surveys.</a:t>
          </a:r>
          <a:endParaRPr lang="en-US" dirty="0"/>
        </a:p>
      </dgm:t>
    </dgm:pt>
    <dgm:pt modelId="{002C8BFA-1C84-FF4B-8EDB-6EEE4C687ED3}" type="parTrans" cxnId="{D3A0D0CE-B7DF-FF4D-B3A5-B7BA8C46C758}">
      <dgm:prSet/>
      <dgm:spPr/>
      <dgm:t>
        <a:bodyPr/>
        <a:lstStyle/>
        <a:p>
          <a:endParaRPr lang="en-US"/>
        </a:p>
      </dgm:t>
    </dgm:pt>
    <dgm:pt modelId="{3A494A52-1CFC-E74A-AD6E-44CED5FB4BF1}" type="sibTrans" cxnId="{D3A0D0CE-B7DF-FF4D-B3A5-B7BA8C46C758}">
      <dgm:prSet/>
      <dgm:spPr/>
      <dgm:t>
        <a:bodyPr/>
        <a:lstStyle/>
        <a:p>
          <a:endParaRPr lang="en-US"/>
        </a:p>
      </dgm:t>
    </dgm:pt>
    <dgm:pt modelId="{685F2CC0-B5C0-EB43-BBB7-FCBF44018D0F}" type="pres">
      <dgm:prSet presAssocID="{F6CFD87A-A740-9C4F-90E7-1C102E81F443}" presName="diagram" presStyleCnt="0">
        <dgm:presLayoutVars>
          <dgm:chMax val="1"/>
          <dgm:dir/>
          <dgm:animLvl val="ctr"/>
          <dgm:resizeHandles val="exact"/>
        </dgm:presLayoutVars>
      </dgm:prSet>
      <dgm:spPr/>
      <dgm:t>
        <a:bodyPr/>
        <a:lstStyle/>
        <a:p>
          <a:endParaRPr lang="en-US"/>
        </a:p>
      </dgm:t>
    </dgm:pt>
    <dgm:pt modelId="{47F1C95B-CAC4-1343-AFD9-8F207006558E}" type="pres">
      <dgm:prSet presAssocID="{F6CFD87A-A740-9C4F-90E7-1C102E81F443}" presName="matrix" presStyleCnt="0"/>
      <dgm:spPr/>
    </dgm:pt>
    <dgm:pt modelId="{6A76422C-CD24-D245-B62A-30E0D87925AD}" type="pres">
      <dgm:prSet presAssocID="{F6CFD87A-A740-9C4F-90E7-1C102E81F443}" presName="tile1" presStyleLbl="node1" presStyleIdx="0" presStyleCnt="4"/>
      <dgm:spPr/>
      <dgm:t>
        <a:bodyPr/>
        <a:lstStyle/>
        <a:p>
          <a:endParaRPr lang="en-US"/>
        </a:p>
      </dgm:t>
    </dgm:pt>
    <dgm:pt modelId="{67FDE117-45D1-654D-B5C3-454246AFA5C2}" type="pres">
      <dgm:prSet presAssocID="{F6CFD87A-A740-9C4F-90E7-1C102E81F443}" presName="tile1text" presStyleLbl="node1" presStyleIdx="0" presStyleCnt="4">
        <dgm:presLayoutVars>
          <dgm:chMax val="0"/>
          <dgm:chPref val="0"/>
          <dgm:bulletEnabled val="1"/>
        </dgm:presLayoutVars>
      </dgm:prSet>
      <dgm:spPr/>
      <dgm:t>
        <a:bodyPr/>
        <a:lstStyle/>
        <a:p>
          <a:endParaRPr lang="en-US"/>
        </a:p>
      </dgm:t>
    </dgm:pt>
    <dgm:pt modelId="{2D9DB552-0A91-6E44-9278-1D716885CE86}" type="pres">
      <dgm:prSet presAssocID="{F6CFD87A-A740-9C4F-90E7-1C102E81F443}" presName="tile2" presStyleLbl="node1" presStyleIdx="1" presStyleCnt="4"/>
      <dgm:spPr/>
      <dgm:t>
        <a:bodyPr/>
        <a:lstStyle/>
        <a:p>
          <a:endParaRPr lang="en-US"/>
        </a:p>
      </dgm:t>
    </dgm:pt>
    <dgm:pt modelId="{0789423D-8958-3649-9A04-8CA6D0B9D6D6}" type="pres">
      <dgm:prSet presAssocID="{F6CFD87A-A740-9C4F-90E7-1C102E81F443}" presName="tile2text" presStyleLbl="node1" presStyleIdx="1" presStyleCnt="4">
        <dgm:presLayoutVars>
          <dgm:chMax val="0"/>
          <dgm:chPref val="0"/>
          <dgm:bulletEnabled val="1"/>
        </dgm:presLayoutVars>
      </dgm:prSet>
      <dgm:spPr/>
      <dgm:t>
        <a:bodyPr/>
        <a:lstStyle/>
        <a:p>
          <a:endParaRPr lang="en-US"/>
        </a:p>
      </dgm:t>
    </dgm:pt>
    <dgm:pt modelId="{06E31C58-A0BE-3649-AB7B-023B6ECCC374}" type="pres">
      <dgm:prSet presAssocID="{F6CFD87A-A740-9C4F-90E7-1C102E81F443}" presName="tile3" presStyleLbl="node1" presStyleIdx="2" presStyleCnt="4"/>
      <dgm:spPr/>
      <dgm:t>
        <a:bodyPr/>
        <a:lstStyle/>
        <a:p>
          <a:endParaRPr lang="en-US"/>
        </a:p>
      </dgm:t>
    </dgm:pt>
    <dgm:pt modelId="{512E73F7-C9D9-DA4C-A92C-E28C68D06611}" type="pres">
      <dgm:prSet presAssocID="{F6CFD87A-A740-9C4F-90E7-1C102E81F443}" presName="tile3text" presStyleLbl="node1" presStyleIdx="2" presStyleCnt="4">
        <dgm:presLayoutVars>
          <dgm:chMax val="0"/>
          <dgm:chPref val="0"/>
          <dgm:bulletEnabled val="1"/>
        </dgm:presLayoutVars>
      </dgm:prSet>
      <dgm:spPr/>
      <dgm:t>
        <a:bodyPr/>
        <a:lstStyle/>
        <a:p>
          <a:endParaRPr lang="en-US"/>
        </a:p>
      </dgm:t>
    </dgm:pt>
    <dgm:pt modelId="{55070B73-01BC-A045-B6B6-97B6BE7C6CCC}" type="pres">
      <dgm:prSet presAssocID="{F6CFD87A-A740-9C4F-90E7-1C102E81F443}" presName="tile4" presStyleLbl="node1" presStyleIdx="3" presStyleCnt="4"/>
      <dgm:spPr/>
      <dgm:t>
        <a:bodyPr/>
        <a:lstStyle/>
        <a:p>
          <a:endParaRPr lang="en-US"/>
        </a:p>
      </dgm:t>
    </dgm:pt>
    <dgm:pt modelId="{D6BB7E4C-035E-4948-AD8E-CB7CDD8E8F67}" type="pres">
      <dgm:prSet presAssocID="{F6CFD87A-A740-9C4F-90E7-1C102E81F443}" presName="tile4text" presStyleLbl="node1" presStyleIdx="3" presStyleCnt="4">
        <dgm:presLayoutVars>
          <dgm:chMax val="0"/>
          <dgm:chPref val="0"/>
          <dgm:bulletEnabled val="1"/>
        </dgm:presLayoutVars>
      </dgm:prSet>
      <dgm:spPr/>
      <dgm:t>
        <a:bodyPr/>
        <a:lstStyle/>
        <a:p>
          <a:endParaRPr lang="en-US"/>
        </a:p>
      </dgm:t>
    </dgm:pt>
    <dgm:pt modelId="{4A84875F-40A8-F947-9E87-F879B04ADFBC}" type="pres">
      <dgm:prSet presAssocID="{F6CFD87A-A740-9C4F-90E7-1C102E81F443}" presName="centerTile" presStyleLbl="fgShp" presStyleIdx="0" presStyleCnt="1">
        <dgm:presLayoutVars>
          <dgm:chMax val="0"/>
          <dgm:chPref val="0"/>
        </dgm:presLayoutVars>
      </dgm:prSet>
      <dgm:spPr/>
      <dgm:t>
        <a:bodyPr/>
        <a:lstStyle/>
        <a:p>
          <a:endParaRPr lang="en-US"/>
        </a:p>
      </dgm:t>
    </dgm:pt>
  </dgm:ptLst>
  <dgm:cxnLst>
    <dgm:cxn modelId="{61E4D3F9-8B8B-C044-84D5-C8AB935894E5}" type="presOf" srcId="{808A0696-D3AC-8C49-913B-F10CB9D702B7}" destId="{67FDE117-45D1-654D-B5C3-454246AFA5C2}" srcOrd="1" destOrd="0" presId="urn:microsoft.com/office/officeart/2005/8/layout/matrix1"/>
    <dgm:cxn modelId="{1183D604-7DCF-5C41-A3C0-648F59029D50}" type="presOf" srcId="{F6CFD87A-A740-9C4F-90E7-1C102E81F443}" destId="{685F2CC0-B5C0-EB43-BBB7-FCBF44018D0F}" srcOrd="0" destOrd="0" presId="urn:microsoft.com/office/officeart/2005/8/layout/matrix1"/>
    <dgm:cxn modelId="{F70B5F42-E355-2742-9CB0-CD123B71D8C3}" srcId="{4FE1A82D-E357-3548-A263-54F7F204C413}" destId="{9AEA825E-E2CC-0845-B306-C6B791DE3C97}" srcOrd="2" destOrd="0" parTransId="{69A5DAA4-73C6-9F4D-A162-4B602C4E80A0}" sibTransId="{91BCC75C-3AB6-FE42-A876-32BC3BDF8695}"/>
    <dgm:cxn modelId="{3C024716-C77E-494E-B501-9D4D11E54701}" srcId="{4FE1A82D-E357-3548-A263-54F7F204C413}" destId="{D134678E-D24F-304F-AFB7-7FE3E63B5474}" srcOrd="1" destOrd="0" parTransId="{76531731-F8EB-D743-9BDD-9D3E41CF3386}" sibTransId="{DB78F25B-1B12-3B40-937E-1F02A71E7F6A}"/>
    <dgm:cxn modelId="{CBD68716-AAD6-084E-A4F7-BF7BB52F48B3}" type="presOf" srcId="{9AEA825E-E2CC-0845-B306-C6B791DE3C97}" destId="{06E31C58-A0BE-3649-AB7B-023B6ECCC374}" srcOrd="0" destOrd="0" presId="urn:microsoft.com/office/officeart/2005/8/layout/matrix1"/>
    <dgm:cxn modelId="{B5C11259-EDB8-934D-9EDD-B368E0B23A27}" type="presOf" srcId="{9AEA825E-E2CC-0845-B306-C6B791DE3C97}" destId="{512E73F7-C9D9-DA4C-A92C-E28C68D06611}" srcOrd="1" destOrd="0" presId="urn:microsoft.com/office/officeart/2005/8/layout/matrix1"/>
    <dgm:cxn modelId="{28517120-6E62-D443-9036-883C9BFA1891}" srcId="{F6CFD87A-A740-9C4F-90E7-1C102E81F443}" destId="{4FE1A82D-E357-3548-A263-54F7F204C413}" srcOrd="0" destOrd="0" parTransId="{1016595C-D660-4449-A8E4-8FB32FBDF918}" sibTransId="{74CECC5B-6AF3-5C47-BFC8-72615BA071DA}"/>
    <dgm:cxn modelId="{0FF1B8C2-B3D1-1E45-9BFD-15C2D994EF3D}" type="presOf" srcId="{D134678E-D24F-304F-AFB7-7FE3E63B5474}" destId="{0789423D-8958-3649-9A04-8CA6D0B9D6D6}" srcOrd="1" destOrd="0" presId="urn:microsoft.com/office/officeart/2005/8/layout/matrix1"/>
    <dgm:cxn modelId="{8DE4F9E1-D75F-9542-B61B-1A31BB6ED764}" srcId="{4FE1A82D-E357-3548-A263-54F7F204C413}" destId="{808A0696-D3AC-8C49-913B-F10CB9D702B7}" srcOrd="0" destOrd="0" parTransId="{5F2907FE-83AC-C243-833C-736B5D3C0492}" sibTransId="{07297D14-8E16-6345-BC84-E8B7D6632D85}"/>
    <dgm:cxn modelId="{D3A0D0CE-B7DF-FF4D-B3A5-B7BA8C46C758}" srcId="{4FE1A82D-E357-3548-A263-54F7F204C413}" destId="{8E8F460A-2345-B548-A287-19B6BB2129E8}" srcOrd="3" destOrd="0" parTransId="{002C8BFA-1C84-FF4B-8EDB-6EEE4C687ED3}" sibTransId="{3A494A52-1CFC-E74A-AD6E-44CED5FB4BF1}"/>
    <dgm:cxn modelId="{F1EF6AB9-8FA8-1641-A1A9-425E1A244EE3}" type="presOf" srcId="{D134678E-D24F-304F-AFB7-7FE3E63B5474}" destId="{2D9DB552-0A91-6E44-9278-1D716885CE86}" srcOrd="0" destOrd="0" presId="urn:microsoft.com/office/officeart/2005/8/layout/matrix1"/>
    <dgm:cxn modelId="{F71BFED9-30D5-5944-A136-E12ADB338E5C}" type="presOf" srcId="{4FE1A82D-E357-3548-A263-54F7F204C413}" destId="{4A84875F-40A8-F947-9E87-F879B04ADFBC}" srcOrd="0" destOrd="0" presId="urn:microsoft.com/office/officeart/2005/8/layout/matrix1"/>
    <dgm:cxn modelId="{FC2CF150-49FE-C34C-9201-1B25E76EBAF8}" type="presOf" srcId="{808A0696-D3AC-8C49-913B-F10CB9D702B7}" destId="{6A76422C-CD24-D245-B62A-30E0D87925AD}" srcOrd="0" destOrd="0" presId="urn:microsoft.com/office/officeart/2005/8/layout/matrix1"/>
    <dgm:cxn modelId="{40990E37-2D29-0A4F-A912-10B6E2E056AC}" type="presOf" srcId="{8E8F460A-2345-B548-A287-19B6BB2129E8}" destId="{55070B73-01BC-A045-B6B6-97B6BE7C6CCC}" srcOrd="0" destOrd="0" presId="urn:microsoft.com/office/officeart/2005/8/layout/matrix1"/>
    <dgm:cxn modelId="{85719B67-6A0D-2F44-B445-31BD7E8B719C}" type="presOf" srcId="{8E8F460A-2345-B548-A287-19B6BB2129E8}" destId="{D6BB7E4C-035E-4948-AD8E-CB7CDD8E8F67}" srcOrd="1" destOrd="0" presId="urn:microsoft.com/office/officeart/2005/8/layout/matrix1"/>
    <dgm:cxn modelId="{13E8BB90-AA1D-EF4B-82D0-5DC290587931}" type="presParOf" srcId="{685F2CC0-B5C0-EB43-BBB7-FCBF44018D0F}" destId="{47F1C95B-CAC4-1343-AFD9-8F207006558E}" srcOrd="0" destOrd="0" presId="urn:microsoft.com/office/officeart/2005/8/layout/matrix1"/>
    <dgm:cxn modelId="{15A65F0C-B25E-7D4F-9AF2-5324AE3697E4}" type="presParOf" srcId="{47F1C95B-CAC4-1343-AFD9-8F207006558E}" destId="{6A76422C-CD24-D245-B62A-30E0D87925AD}" srcOrd="0" destOrd="0" presId="urn:microsoft.com/office/officeart/2005/8/layout/matrix1"/>
    <dgm:cxn modelId="{C2B17725-0501-8C47-9542-69E343D5F18E}" type="presParOf" srcId="{47F1C95B-CAC4-1343-AFD9-8F207006558E}" destId="{67FDE117-45D1-654D-B5C3-454246AFA5C2}" srcOrd="1" destOrd="0" presId="urn:microsoft.com/office/officeart/2005/8/layout/matrix1"/>
    <dgm:cxn modelId="{1CBAF239-0A90-724B-AB6E-B94AF74A8A23}" type="presParOf" srcId="{47F1C95B-CAC4-1343-AFD9-8F207006558E}" destId="{2D9DB552-0A91-6E44-9278-1D716885CE86}" srcOrd="2" destOrd="0" presId="urn:microsoft.com/office/officeart/2005/8/layout/matrix1"/>
    <dgm:cxn modelId="{26A37CF0-2867-234E-8D57-607F9DA2B39F}" type="presParOf" srcId="{47F1C95B-CAC4-1343-AFD9-8F207006558E}" destId="{0789423D-8958-3649-9A04-8CA6D0B9D6D6}" srcOrd="3" destOrd="0" presId="urn:microsoft.com/office/officeart/2005/8/layout/matrix1"/>
    <dgm:cxn modelId="{E8D588A1-126D-1345-806A-2AE5BE8E33E5}" type="presParOf" srcId="{47F1C95B-CAC4-1343-AFD9-8F207006558E}" destId="{06E31C58-A0BE-3649-AB7B-023B6ECCC374}" srcOrd="4" destOrd="0" presId="urn:microsoft.com/office/officeart/2005/8/layout/matrix1"/>
    <dgm:cxn modelId="{89C75AF6-729E-1A49-9E27-04D846637E30}" type="presParOf" srcId="{47F1C95B-CAC4-1343-AFD9-8F207006558E}" destId="{512E73F7-C9D9-DA4C-A92C-E28C68D06611}" srcOrd="5" destOrd="0" presId="urn:microsoft.com/office/officeart/2005/8/layout/matrix1"/>
    <dgm:cxn modelId="{44D282C8-68F7-E540-B898-28B1858E02EB}" type="presParOf" srcId="{47F1C95B-CAC4-1343-AFD9-8F207006558E}" destId="{55070B73-01BC-A045-B6B6-97B6BE7C6CCC}" srcOrd="6" destOrd="0" presId="urn:microsoft.com/office/officeart/2005/8/layout/matrix1"/>
    <dgm:cxn modelId="{EC202CCB-3E4C-F54C-8A4F-F50D3AEAAF35}" type="presParOf" srcId="{47F1C95B-CAC4-1343-AFD9-8F207006558E}" destId="{D6BB7E4C-035E-4948-AD8E-CB7CDD8E8F67}" srcOrd="7" destOrd="0" presId="urn:microsoft.com/office/officeart/2005/8/layout/matrix1"/>
    <dgm:cxn modelId="{CD7335DD-31B3-D944-A8C9-64C97E38BD1F}" type="presParOf" srcId="{685F2CC0-B5C0-EB43-BBB7-FCBF44018D0F}" destId="{4A84875F-40A8-F947-9E87-F879B04ADFB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27566F-CE5C-5142-96CA-DDAEBAB5DD7F}" type="doc">
      <dgm:prSet loTypeId="urn:microsoft.com/office/officeart/2005/8/layout/vList5" loCatId="" qsTypeId="urn:microsoft.com/office/officeart/2005/8/quickstyle/simple3" qsCatId="simple" csTypeId="urn:microsoft.com/office/officeart/2005/8/colors/accent0_1" csCatId="mainScheme" phldr="1"/>
      <dgm:spPr/>
      <dgm:t>
        <a:bodyPr/>
        <a:lstStyle/>
        <a:p>
          <a:endParaRPr lang="en-US"/>
        </a:p>
      </dgm:t>
    </dgm:pt>
    <dgm:pt modelId="{C8EFC96C-D58B-8C4C-831B-ED541AEDA8A2}">
      <dgm:prSet phldrT="[Text]"/>
      <dgm:spPr/>
      <dgm:t>
        <a:bodyPr/>
        <a:lstStyle/>
        <a:p>
          <a:r>
            <a:rPr lang="en-US" b="1" dirty="0" smtClean="0"/>
            <a:t>Filming Duration</a:t>
          </a:r>
          <a:endParaRPr lang="en-US" b="1" dirty="0"/>
        </a:p>
      </dgm:t>
    </dgm:pt>
    <dgm:pt modelId="{2F8535E6-C2C5-584B-82A3-9C6856502473}" type="parTrans" cxnId="{B7F7A278-74A2-3C4F-B310-3A4A4B565A4D}">
      <dgm:prSet/>
      <dgm:spPr/>
      <dgm:t>
        <a:bodyPr/>
        <a:lstStyle/>
        <a:p>
          <a:endParaRPr lang="en-US"/>
        </a:p>
      </dgm:t>
    </dgm:pt>
    <dgm:pt modelId="{71F14852-AC10-D74F-9E37-95E503118E73}" type="sibTrans" cxnId="{B7F7A278-74A2-3C4F-B310-3A4A4B565A4D}">
      <dgm:prSet/>
      <dgm:spPr/>
      <dgm:t>
        <a:bodyPr/>
        <a:lstStyle/>
        <a:p>
          <a:endParaRPr lang="en-US"/>
        </a:p>
      </dgm:t>
    </dgm:pt>
    <dgm:pt modelId="{639DC0CE-FA62-A640-A163-55DB533F03C9}">
      <dgm:prSet phldrT="[Text]"/>
      <dgm:spPr/>
      <dgm:t>
        <a:bodyPr/>
        <a:lstStyle/>
        <a:p>
          <a:r>
            <a:rPr lang="en-US" dirty="0" smtClean="0"/>
            <a:t>Approx. 10-25 minutes per video</a:t>
          </a:r>
          <a:endParaRPr lang="en-US" dirty="0"/>
        </a:p>
      </dgm:t>
    </dgm:pt>
    <dgm:pt modelId="{111C0C23-4795-2144-B1D3-8B837748EB83}" type="parTrans" cxnId="{7211919B-2EFE-254F-B08C-76DCF077BF1A}">
      <dgm:prSet/>
      <dgm:spPr/>
      <dgm:t>
        <a:bodyPr/>
        <a:lstStyle/>
        <a:p>
          <a:endParaRPr lang="en-US"/>
        </a:p>
      </dgm:t>
    </dgm:pt>
    <dgm:pt modelId="{278856C2-21BA-4047-8768-FDCC573B416F}" type="sibTrans" cxnId="{7211919B-2EFE-254F-B08C-76DCF077BF1A}">
      <dgm:prSet/>
      <dgm:spPr/>
      <dgm:t>
        <a:bodyPr/>
        <a:lstStyle/>
        <a:p>
          <a:endParaRPr lang="en-US"/>
        </a:p>
      </dgm:t>
    </dgm:pt>
    <dgm:pt modelId="{86F3029B-1BA0-6942-A0A1-71FDCCFD4ABC}">
      <dgm:prSet phldrT="[Text]"/>
      <dgm:spPr/>
      <dgm:t>
        <a:bodyPr/>
        <a:lstStyle/>
        <a:p>
          <a:r>
            <a:rPr lang="en-US" dirty="0" smtClean="0"/>
            <a:t>Over the course of 2 days</a:t>
          </a:r>
          <a:endParaRPr lang="en-US" dirty="0"/>
        </a:p>
      </dgm:t>
    </dgm:pt>
    <dgm:pt modelId="{73DE8DB2-1D87-7748-ABE7-116EC996045C}" type="parTrans" cxnId="{B032BA81-09FC-E742-94EC-FDF781A166B2}">
      <dgm:prSet/>
      <dgm:spPr/>
      <dgm:t>
        <a:bodyPr/>
        <a:lstStyle/>
        <a:p>
          <a:endParaRPr lang="en-US"/>
        </a:p>
      </dgm:t>
    </dgm:pt>
    <dgm:pt modelId="{ED6BB41D-5B44-E546-BE09-EE33639ED573}" type="sibTrans" cxnId="{B032BA81-09FC-E742-94EC-FDF781A166B2}">
      <dgm:prSet/>
      <dgm:spPr/>
      <dgm:t>
        <a:bodyPr/>
        <a:lstStyle/>
        <a:p>
          <a:endParaRPr lang="en-US"/>
        </a:p>
      </dgm:t>
    </dgm:pt>
    <dgm:pt modelId="{0AEDC768-34AE-5D4D-884F-47F8C28CE6D4}">
      <dgm:prSet phldrT="[Text]"/>
      <dgm:spPr/>
      <dgm:t>
        <a:bodyPr/>
        <a:lstStyle/>
        <a:p>
          <a:r>
            <a:rPr lang="en-US" b="1" dirty="0" smtClean="0"/>
            <a:t>Video Edits</a:t>
          </a:r>
          <a:endParaRPr lang="en-US" b="1" dirty="0"/>
        </a:p>
      </dgm:t>
    </dgm:pt>
    <dgm:pt modelId="{A82E5511-A097-474D-B878-6567F2D6A952}" type="parTrans" cxnId="{E441E336-104D-534C-B260-98C92F8D115C}">
      <dgm:prSet/>
      <dgm:spPr/>
      <dgm:t>
        <a:bodyPr/>
        <a:lstStyle/>
        <a:p>
          <a:endParaRPr lang="en-US"/>
        </a:p>
      </dgm:t>
    </dgm:pt>
    <dgm:pt modelId="{BA2FCCDD-37F3-5941-9065-7EE2EE3D8B61}" type="sibTrans" cxnId="{E441E336-104D-534C-B260-98C92F8D115C}">
      <dgm:prSet/>
      <dgm:spPr/>
      <dgm:t>
        <a:bodyPr/>
        <a:lstStyle/>
        <a:p>
          <a:endParaRPr lang="en-US"/>
        </a:p>
      </dgm:t>
    </dgm:pt>
    <dgm:pt modelId="{BAA54BBA-A721-3F41-9BFD-523261C1457E}">
      <dgm:prSet phldrT="[Text]"/>
      <dgm:spPr/>
      <dgm:t>
        <a:bodyPr/>
        <a:lstStyle/>
        <a:p>
          <a:r>
            <a:rPr lang="en-US" dirty="0" smtClean="0"/>
            <a:t>Zoom in on assignment</a:t>
          </a:r>
          <a:endParaRPr lang="en-US" dirty="0"/>
        </a:p>
      </dgm:t>
    </dgm:pt>
    <dgm:pt modelId="{E766B160-71E0-7A42-8A2E-336DAB78CE01}" type="parTrans" cxnId="{97730D29-CAD2-FF4F-ACB0-8CA454BC69FA}">
      <dgm:prSet/>
      <dgm:spPr/>
      <dgm:t>
        <a:bodyPr/>
        <a:lstStyle/>
        <a:p>
          <a:endParaRPr lang="en-US"/>
        </a:p>
      </dgm:t>
    </dgm:pt>
    <dgm:pt modelId="{4348C02A-BC20-464A-841A-33A8C6B647EC}" type="sibTrans" cxnId="{97730D29-CAD2-FF4F-ACB0-8CA454BC69FA}">
      <dgm:prSet/>
      <dgm:spPr/>
      <dgm:t>
        <a:bodyPr/>
        <a:lstStyle/>
        <a:p>
          <a:endParaRPr lang="en-US"/>
        </a:p>
      </dgm:t>
    </dgm:pt>
    <dgm:pt modelId="{9068981A-39AC-AF47-8D1C-0E5CAC062978}">
      <dgm:prSet phldrT="[Text]"/>
      <dgm:spPr/>
      <dgm:t>
        <a:bodyPr/>
        <a:lstStyle/>
        <a:p>
          <a:r>
            <a:rPr lang="en-US" dirty="0" smtClean="0"/>
            <a:t>Cursor highlight or magnify</a:t>
          </a:r>
          <a:endParaRPr lang="en-US" dirty="0"/>
        </a:p>
      </dgm:t>
    </dgm:pt>
    <dgm:pt modelId="{F3A600B1-5161-2F4A-95CB-9D8322D61F92}" type="parTrans" cxnId="{369A23FB-9591-4A4D-9AEA-434F33771BBA}">
      <dgm:prSet/>
      <dgm:spPr/>
      <dgm:t>
        <a:bodyPr/>
        <a:lstStyle/>
        <a:p>
          <a:endParaRPr lang="en-US"/>
        </a:p>
      </dgm:t>
    </dgm:pt>
    <dgm:pt modelId="{70445062-3974-C741-8A63-D1DD8A7E4E2F}" type="sibTrans" cxnId="{369A23FB-9591-4A4D-9AEA-434F33771BBA}">
      <dgm:prSet/>
      <dgm:spPr/>
      <dgm:t>
        <a:bodyPr/>
        <a:lstStyle/>
        <a:p>
          <a:endParaRPr lang="en-US"/>
        </a:p>
      </dgm:t>
    </dgm:pt>
    <dgm:pt modelId="{C639AD07-C6F0-1845-843C-6FB0453B3FDC}">
      <dgm:prSet phldrT="[Text]"/>
      <dgm:spPr/>
      <dgm:t>
        <a:bodyPr/>
        <a:lstStyle/>
        <a:p>
          <a:r>
            <a:rPr lang="en-US" b="1" dirty="0" smtClean="0"/>
            <a:t>Considerations</a:t>
          </a:r>
          <a:endParaRPr lang="en-US" b="1" dirty="0"/>
        </a:p>
      </dgm:t>
    </dgm:pt>
    <dgm:pt modelId="{D4D8AF39-A6FB-E547-90A2-4B8ED37A2158}" type="parTrans" cxnId="{394F6EFF-EA02-A748-927B-35A1D0DB2DA3}">
      <dgm:prSet/>
      <dgm:spPr/>
      <dgm:t>
        <a:bodyPr/>
        <a:lstStyle/>
        <a:p>
          <a:endParaRPr lang="en-US"/>
        </a:p>
      </dgm:t>
    </dgm:pt>
    <dgm:pt modelId="{9EAA74C0-1693-E644-9140-42E1256A911E}" type="sibTrans" cxnId="{394F6EFF-EA02-A748-927B-35A1D0DB2DA3}">
      <dgm:prSet/>
      <dgm:spPr/>
      <dgm:t>
        <a:bodyPr/>
        <a:lstStyle/>
        <a:p>
          <a:endParaRPr lang="en-US"/>
        </a:p>
      </dgm:t>
    </dgm:pt>
    <dgm:pt modelId="{02EEE46B-A7C6-B842-B824-7BC08AB84762}">
      <dgm:prSet phldrT="[Text]"/>
      <dgm:spPr/>
      <dgm:t>
        <a:bodyPr/>
        <a:lstStyle/>
        <a:p>
          <a:r>
            <a:rPr lang="en-US" dirty="0" smtClean="0"/>
            <a:t>Time needed to review assignment, film video and populate rubric comments</a:t>
          </a:r>
          <a:endParaRPr lang="en-US" dirty="0"/>
        </a:p>
      </dgm:t>
    </dgm:pt>
    <dgm:pt modelId="{D8DAF440-DEED-B241-A4ED-6B6C4EA6687A}" type="parTrans" cxnId="{5F77FE62-A56B-1346-BD2D-60648D45A31C}">
      <dgm:prSet/>
      <dgm:spPr/>
      <dgm:t>
        <a:bodyPr/>
        <a:lstStyle/>
        <a:p>
          <a:endParaRPr lang="en-US"/>
        </a:p>
      </dgm:t>
    </dgm:pt>
    <dgm:pt modelId="{C070A850-A3E3-D149-8480-19A576B479A9}" type="sibTrans" cxnId="{5F77FE62-A56B-1346-BD2D-60648D45A31C}">
      <dgm:prSet/>
      <dgm:spPr/>
      <dgm:t>
        <a:bodyPr/>
        <a:lstStyle/>
        <a:p>
          <a:endParaRPr lang="en-US"/>
        </a:p>
      </dgm:t>
    </dgm:pt>
    <dgm:pt modelId="{F99FFD3B-5423-7C45-B540-5C1963BB406B}">
      <dgm:prSet phldrT="[Text]"/>
      <dgm:spPr/>
      <dgm:t>
        <a:bodyPr/>
        <a:lstStyle/>
        <a:p>
          <a:r>
            <a:rPr lang="en-US" dirty="0" smtClean="0"/>
            <a:t>Turnaround time to students</a:t>
          </a:r>
          <a:endParaRPr lang="en-US" dirty="0"/>
        </a:p>
      </dgm:t>
    </dgm:pt>
    <dgm:pt modelId="{5857C238-C2C1-254C-A0FA-0BB071AE5242}" type="parTrans" cxnId="{62820EBE-B303-6840-98C6-C880B562F370}">
      <dgm:prSet/>
      <dgm:spPr/>
      <dgm:t>
        <a:bodyPr/>
        <a:lstStyle/>
        <a:p>
          <a:endParaRPr lang="en-US"/>
        </a:p>
      </dgm:t>
    </dgm:pt>
    <dgm:pt modelId="{BFDBB732-4EAA-4F41-B525-8B1925D87345}" type="sibTrans" cxnId="{62820EBE-B303-6840-98C6-C880B562F370}">
      <dgm:prSet/>
      <dgm:spPr/>
      <dgm:t>
        <a:bodyPr/>
        <a:lstStyle/>
        <a:p>
          <a:endParaRPr lang="en-US"/>
        </a:p>
      </dgm:t>
    </dgm:pt>
    <dgm:pt modelId="{B6BC0F59-44F7-CB46-91D4-B3723FD827ED}">
      <dgm:prSet phldrT="[Text]"/>
      <dgm:spPr/>
      <dgm:t>
        <a:bodyPr/>
        <a:lstStyle/>
        <a:p>
          <a:r>
            <a:rPr lang="en-US" dirty="0" smtClean="0"/>
            <a:t>Export to mp4</a:t>
          </a:r>
          <a:endParaRPr lang="en-US" dirty="0"/>
        </a:p>
      </dgm:t>
    </dgm:pt>
    <dgm:pt modelId="{8DEE296C-7E1E-104C-A9BC-A9A0F208C3FA}" type="parTrans" cxnId="{54AD59B9-7773-0A40-8098-DD7D57E086B4}">
      <dgm:prSet/>
      <dgm:spPr/>
      <dgm:t>
        <a:bodyPr/>
        <a:lstStyle/>
        <a:p>
          <a:endParaRPr lang="en-US"/>
        </a:p>
      </dgm:t>
    </dgm:pt>
    <dgm:pt modelId="{C8F3AA62-4DF1-3344-8993-21DFCF6B21CE}" type="sibTrans" cxnId="{54AD59B9-7773-0A40-8098-DD7D57E086B4}">
      <dgm:prSet/>
      <dgm:spPr/>
      <dgm:t>
        <a:bodyPr/>
        <a:lstStyle/>
        <a:p>
          <a:endParaRPr lang="en-US"/>
        </a:p>
      </dgm:t>
    </dgm:pt>
    <dgm:pt modelId="{46C560E1-1401-084C-B890-21B72DF6B63D}">
      <dgm:prSet phldrT="[Text]"/>
      <dgm:spPr/>
      <dgm:t>
        <a:bodyPr/>
        <a:lstStyle/>
        <a:p>
          <a:r>
            <a:rPr lang="en-US" dirty="0" smtClean="0"/>
            <a:t>Re-filming required for some assignments</a:t>
          </a:r>
          <a:endParaRPr lang="en-US" dirty="0"/>
        </a:p>
      </dgm:t>
    </dgm:pt>
    <dgm:pt modelId="{F5D6A4FA-C005-8F4D-875F-6E457E5035D8}" type="parTrans" cxnId="{CB8E1613-ACFB-6248-AFBD-B8C1DFB9A5D4}">
      <dgm:prSet/>
      <dgm:spPr/>
      <dgm:t>
        <a:bodyPr/>
        <a:lstStyle/>
        <a:p>
          <a:endParaRPr lang="en-US"/>
        </a:p>
      </dgm:t>
    </dgm:pt>
    <dgm:pt modelId="{A231324B-D3C5-6D40-9EAB-45342938C463}" type="sibTrans" cxnId="{CB8E1613-ACFB-6248-AFBD-B8C1DFB9A5D4}">
      <dgm:prSet/>
      <dgm:spPr/>
      <dgm:t>
        <a:bodyPr/>
        <a:lstStyle/>
        <a:p>
          <a:endParaRPr lang="en-US"/>
        </a:p>
      </dgm:t>
    </dgm:pt>
    <dgm:pt modelId="{A86F67EE-C5C9-D149-9AEA-EE926EBA957A}" type="pres">
      <dgm:prSet presAssocID="{0427566F-CE5C-5142-96CA-DDAEBAB5DD7F}" presName="Name0" presStyleCnt="0">
        <dgm:presLayoutVars>
          <dgm:dir/>
          <dgm:animLvl val="lvl"/>
          <dgm:resizeHandles val="exact"/>
        </dgm:presLayoutVars>
      </dgm:prSet>
      <dgm:spPr/>
      <dgm:t>
        <a:bodyPr/>
        <a:lstStyle/>
        <a:p>
          <a:endParaRPr lang="en-US"/>
        </a:p>
      </dgm:t>
    </dgm:pt>
    <dgm:pt modelId="{5BCE9196-18E1-6B4C-B61E-083DC068C119}" type="pres">
      <dgm:prSet presAssocID="{C8EFC96C-D58B-8C4C-831B-ED541AEDA8A2}" presName="linNode" presStyleCnt="0"/>
      <dgm:spPr/>
    </dgm:pt>
    <dgm:pt modelId="{67E9E5A9-1081-9844-9673-7B97B79F20A3}" type="pres">
      <dgm:prSet presAssocID="{C8EFC96C-D58B-8C4C-831B-ED541AEDA8A2}" presName="parentText" presStyleLbl="node1" presStyleIdx="0" presStyleCnt="3">
        <dgm:presLayoutVars>
          <dgm:chMax val="1"/>
          <dgm:bulletEnabled val="1"/>
        </dgm:presLayoutVars>
      </dgm:prSet>
      <dgm:spPr/>
      <dgm:t>
        <a:bodyPr/>
        <a:lstStyle/>
        <a:p>
          <a:endParaRPr lang="en-US"/>
        </a:p>
      </dgm:t>
    </dgm:pt>
    <dgm:pt modelId="{C34BE2FC-CA53-784E-A382-62F414A899D6}" type="pres">
      <dgm:prSet presAssocID="{C8EFC96C-D58B-8C4C-831B-ED541AEDA8A2}" presName="descendantText" presStyleLbl="alignAccFollowNode1" presStyleIdx="0" presStyleCnt="3" custScaleY="98864">
        <dgm:presLayoutVars>
          <dgm:bulletEnabled val="1"/>
        </dgm:presLayoutVars>
      </dgm:prSet>
      <dgm:spPr/>
      <dgm:t>
        <a:bodyPr/>
        <a:lstStyle/>
        <a:p>
          <a:endParaRPr lang="en-US"/>
        </a:p>
      </dgm:t>
    </dgm:pt>
    <dgm:pt modelId="{FF705A58-D609-ED41-A08D-9EA95C076962}" type="pres">
      <dgm:prSet presAssocID="{71F14852-AC10-D74F-9E37-95E503118E73}" presName="sp" presStyleCnt="0"/>
      <dgm:spPr/>
    </dgm:pt>
    <dgm:pt modelId="{B635BB5A-235D-AC4F-A7BE-23810E494207}" type="pres">
      <dgm:prSet presAssocID="{0AEDC768-34AE-5D4D-884F-47F8C28CE6D4}" presName="linNode" presStyleCnt="0"/>
      <dgm:spPr/>
    </dgm:pt>
    <dgm:pt modelId="{B85857E2-D774-9A4A-A964-856E9CF0F55E}" type="pres">
      <dgm:prSet presAssocID="{0AEDC768-34AE-5D4D-884F-47F8C28CE6D4}" presName="parentText" presStyleLbl="node1" presStyleIdx="1" presStyleCnt="3">
        <dgm:presLayoutVars>
          <dgm:chMax val="1"/>
          <dgm:bulletEnabled val="1"/>
        </dgm:presLayoutVars>
      </dgm:prSet>
      <dgm:spPr/>
      <dgm:t>
        <a:bodyPr/>
        <a:lstStyle/>
        <a:p>
          <a:endParaRPr lang="en-US"/>
        </a:p>
      </dgm:t>
    </dgm:pt>
    <dgm:pt modelId="{8B213538-5C6A-F242-8C3A-7A71951A7C87}" type="pres">
      <dgm:prSet presAssocID="{0AEDC768-34AE-5D4D-884F-47F8C28CE6D4}" presName="descendantText" presStyleLbl="alignAccFollowNode1" presStyleIdx="1" presStyleCnt="3">
        <dgm:presLayoutVars>
          <dgm:bulletEnabled val="1"/>
        </dgm:presLayoutVars>
      </dgm:prSet>
      <dgm:spPr/>
      <dgm:t>
        <a:bodyPr/>
        <a:lstStyle/>
        <a:p>
          <a:endParaRPr lang="en-US"/>
        </a:p>
      </dgm:t>
    </dgm:pt>
    <dgm:pt modelId="{A6C5DE98-40E7-464B-96C3-3A8AB5912309}" type="pres">
      <dgm:prSet presAssocID="{BA2FCCDD-37F3-5941-9065-7EE2EE3D8B61}" presName="sp" presStyleCnt="0"/>
      <dgm:spPr/>
    </dgm:pt>
    <dgm:pt modelId="{0650B3DD-0D71-E847-A299-D4A90E9664C3}" type="pres">
      <dgm:prSet presAssocID="{C639AD07-C6F0-1845-843C-6FB0453B3FDC}" presName="linNode" presStyleCnt="0"/>
      <dgm:spPr/>
    </dgm:pt>
    <dgm:pt modelId="{F9928B98-88C5-DE4C-9B88-327039463DFF}" type="pres">
      <dgm:prSet presAssocID="{C639AD07-C6F0-1845-843C-6FB0453B3FDC}" presName="parentText" presStyleLbl="node1" presStyleIdx="2" presStyleCnt="3">
        <dgm:presLayoutVars>
          <dgm:chMax val="1"/>
          <dgm:bulletEnabled val="1"/>
        </dgm:presLayoutVars>
      </dgm:prSet>
      <dgm:spPr/>
      <dgm:t>
        <a:bodyPr/>
        <a:lstStyle/>
        <a:p>
          <a:endParaRPr lang="en-US"/>
        </a:p>
      </dgm:t>
    </dgm:pt>
    <dgm:pt modelId="{9599F61A-5B94-1F40-A3C7-99CA2FD91E39}" type="pres">
      <dgm:prSet presAssocID="{C639AD07-C6F0-1845-843C-6FB0453B3FDC}" presName="descendantText" presStyleLbl="alignAccFollowNode1" presStyleIdx="2" presStyleCnt="3">
        <dgm:presLayoutVars>
          <dgm:bulletEnabled val="1"/>
        </dgm:presLayoutVars>
      </dgm:prSet>
      <dgm:spPr/>
      <dgm:t>
        <a:bodyPr/>
        <a:lstStyle/>
        <a:p>
          <a:endParaRPr lang="en-US"/>
        </a:p>
      </dgm:t>
    </dgm:pt>
  </dgm:ptLst>
  <dgm:cxnLst>
    <dgm:cxn modelId="{11B03F21-DAA1-9B46-B5C2-112121D12313}" type="presOf" srcId="{86F3029B-1BA0-6942-A0A1-71FDCCFD4ABC}" destId="{C34BE2FC-CA53-784E-A382-62F414A899D6}" srcOrd="0" destOrd="2" presId="urn:microsoft.com/office/officeart/2005/8/layout/vList5"/>
    <dgm:cxn modelId="{3A8B5DB8-A884-3547-821A-F9F8BF472D3C}" type="presOf" srcId="{C8EFC96C-D58B-8C4C-831B-ED541AEDA8A2}" destId="{67E9E5A9-1081-9844-9673-7B97B79F20A3}" srcOrd="0" destOrd="0" presId="urn:microsoft.com/office/officeart/2005/8/layout/vList5"/>
    <dgm:cxn modelId="{FC2E16CB-9EC1-074E-9391-A9E9C7851A54}" type="presOf" srcId="{C639AD07-C6F0-1845-843C-6FB0453B3FDC}" destId="{F9928B98-88C5-DE4C-9B88-327039463DFF}" srcOrd="0" destOrd="0" presId="urn:microsoft.com/office/officeart/2005/8/layout/vList5"/>
    <dgm:cxn modelId="{25CD4505-7112-B34A-8A19-B02AB2DE588C}" type="presOf" srcId="{F99FFD3B-5423-7C45-B540-5C1963BB406B}" destId="{9599F61A-5B94-1F40-A3C7-99CA2FD91E39}" srcOrd="0" destOrd="1" presId="urn:microsoft.com/office/officeart/2005/8/layout/vList5"/>
    <dgm:cxn modelId="{0A2EB17E-A53E-174B-992B-0EC49C333646}" type="presOf" srcId="{BAA54BBA-A721-3F41-9BFD-523261C1457E}" destId="{8B213538-5C6A-F242-8C3A-7A71951A7C87}" srcOrd="0" destOrd="0" presId="urn:microsoft.com/office/officeart/2005/8/layout/vList5"/>
    <dgm:cxn modelId="{7E66D37C-F7F9-E84F-A693-EC7A326AC881}" type="presOf" srcId="{9068981A-39AC-AF47-8D1C-0E5CAC062978}" destId="{8B213538-5C6A-F242-8C3A-7A71951A7C87}" srcOrd="0" destOrd="1" presId="urn:microsoft.com/office/officeart/2005/8/layout/vList5"/>
    <dgm:cxn modelId="{4DF58A03-FF3E-324E-85BD-CA71DA986411}" type="presOf" srcId="{639DC0CE-FA62-A640-A163-55DB533F03C9}" destId="{C34BE2FC-CA53-784E-A382-62F414A899D6}" srcOrd="0" destOrd="0" presId="urn:microsoft.com/office/officeart/2005/8/layout/vList5"/>
    <dgm:cxn modelId="{B7F7A278-74A2-3C4F-B310-3A4A4B565A4D}" srcId="{0427566F-CE5C-5142-96CA-DDAEBAB5DD7F}" destId="{C8EFC96C-D58B-8C4C-831B-ED541AEDA8A2}" srcOrd="0" destOrd="0" parTransId="{2F8535E6-C2C5-584B-82A3-9C6856502473}" sibTransId="{71F14852-AC10-D74F-9E37-95E503118E73}"/>
    <dgm:cxn modelId="{7211919B-2EFE-254F-B08C-76DCF077BF1A}" srcId="{C8EFC96C-D58B-8C4C-831B-ED541AEDA8A2}" destId="{639DC0CE-FA62-A640-A163-55DB533F03C9}" srcOrd="0" destOrd="0" parTransId="{111C0C23-4795-2144-B1D3-8B837748EB83}" sibTransId="{278856C2-21BA-4047-8768-FDCC573B416F}"/>
    <dgm:cxn modelId="{B032BA81-09FC-E742-94EC-FDF781A166B2}" srcId="{C8EFC96C-D58B-8C4C-831B-ED541AEDA8A2}" destId="{86F3029B-1BA0-6942-A0A1-71FDCCFD4ABC}" srcOrd="2" destOrd="0" parTransId="{73DE8DB2-1D87-7748-ABE7-116EC996045C}" sibTransId="{ED6BB41D-5B44-E546-BE09-EE33639ED573}"/>
    <dgm:cxn modelId="{B6587613-9254-E841-8F0E-08BE7B65223B}" type="presOf" srcId="{0AEDC768-34AE-5D4D-884F-47F8C28CE6D4}" destId="{B85857E2-D774-9A4A-A964-856E9CF0F55E}" srcOrd="0" destOrd="0" presId="urn:microsoft.com/office/officeart/2005/8/layout/vList5"/>
    <dgm:cxn modelId="{BF5D68AD-EB2E-C242-82A3-C2DFA345082D}" type="presOf" srcId="{46C560E1-1401-084C-B890-21B72DF6B63D}" destId="{C34BE2FC-CA53-784E-A382-62F414A899D6}" srcOrd="0" destOrd="1" presId="urn:microsoft.com/office/officeart/2005/8/layout/vList5"/>
    <dgm:cxn modelId="{E441E336-104D-534C-B260-98C92F8D115C}" srcId="{0427566F-CE5C-5142-96CA-DDAEBAB5DD7F}" destId="{0AEDC768-34AE-5D4D-884F-47F8C28CE6D4}" srcOrd="1" destOrd="0" parTransId="{A82E5511-A097-474D-B878-6567F2D6A952}" sibTransId="{BA2FCCDD-37F3-5941-9065-7EE2EE3D8B61}"/>
    <dgm:cxn modelId="{369A23FB-9591-4A4D-9AEA-434F33771BBA}" srcId="{0AEDC768-34AE-5D4D-884F-47F8C28CE6D4}" destId="{9068981A-39AC-AF47-8D1C-0E5CAC062978}" srcOrd="1" destOrd="0" parTransId="{F3A600B1-5161-2F4A-95CB-9D8322D61F92}" sibTransId="{70445062-3974-C741-8A63-D1DD8A7E4E2F}"/>
    <dgm:cxn modelId="{97E611D6-1A63-0744-9D99-CB01447A8508}" type="presOf" srcId="{02EEE46B-A7C6-B842-B824-7BC08AB84762}" destId="{9599F61A-5B94-1F40-A3C7-99CA2FD91E39}" srcOrd="0" destOrd="0" presId="urn:microsoft.com/office/officeart/2005/8/layout/vList5"/>
    <dgm:cxn modelId="{394F6EFF-EA02-A748-927B-35A1D0DB2DA3}" srcId="{0427566F-CE5C-5142-96CA-DDAEBAB5DD7F}" destId="{C639AD07-C6F0-1845-843C-6FB0453B3FDC}" srcOrd="2" destOrd="0" parTransId="{D4D8AF39-A6FB-E547-90A2-4B8ED37A2158}" sibTransId="{9EAA74C0-1693-E644-9140-42E1256A911E}"/>
    <dgm:cxn modelId="{62820EBE-B303-6840-98C6-C880B562F370}" srcId="{C639AD07-C6F0-1845-843C-6FB0453B3FDC}" destId="{F99FFD3B-5423-7C45-B540-5C1963BB406B}" srcOrd="1" destOrd="0" parTransId="{5857C238-C2C1-254C-A0FA-0BB071AE5242}" sibTransId="{BFDBB732-4EAA-4F41-B525-8B1925D87345}"/>
    <dgm:cxn modelId="{54AD59B9-7773-0A40-8098-DD7D57E086B4}" srcId="{0AEDC768-34AE-5D4D-884F-47F8C28CE6D4}" destId="{B6BC0F59-44F7-CB46-91D4-B3723FD827ED}" srcOrd="2" destOrd="0" parTransId="{8DEE296C-7E1E-104C-A9BC-A9A0F208C3FA}" sibTransId="{C8F3AA62-4DF1-3344-8993-21DFCF6B21CE}"/>
    <dgm:cxn modelId="{5F77FE62-A56B-1346-BD2D-60648D45A31C}" srcId="{C639AD07-C6F0-1845-843C-6FB0453B3FDC}" destId="{02EEE46B-A7C6-B842-B824-7BC08AB84762}" srcOrd="0" destOrd="0" parTransId="{D8DAF440-DEED-B241-A4ED-6B6C4EA6687A}" sibTransId="{C070A850-A3E3-D149-8480-19A576B479A9}"/>
    <dgm:cxn modelId="{CB8E1613-ACFB-6248-AFBD-B8C1DFB9A5D4}" srcId="{C8EFC96C-D58B-8C4C-831B-ED541AEDA8A2}" destId="{46C560E1-1401-084C-B890-21B72DF6B63D}" srcOrd="1" destOrd="0" parTransId="{F5D6A4FA-C005-8F4D-875F-6E457E5035D8}" sibTransId="{A231324B-D3C5-6D40-9EAB-45342938C463}"/>
    <dgm:cxn modelId="{FFAB2403-DBA2-864E-B116-8BA89EB7BC53}" type="presOf" srcId="{B6BC0F59-44F7-CB46-91D4-B3723FD827ED}" destId="{8B213538-5C6A-F242-8C3A-7A71951A7C87}" srcOrd="0" destOrd="2" presId="urn:microsoft.com/office/officeart/2005/8/layout/vList5"/>
    <dgm:cxn modelId="{97730D29-CAD2-FF4F-ACB0-8CA454BC69FA}" srcId="{0AEDC768-34AE-5D4D-884F-47F8C28CE6D4}" destId="{BAA54BBA-A721-3F41-9BFD-523261C1457E}" srcOrd="0" destOrd="0" parTransId="{E766B160-71E0-7A42-8A2E-336DAB78CE01}" sibTransId="{4348C02A-BC20-464A-841A-33A8C6B647EC}"/>
    <dgm:cxn modelId="{022C3116-D679-E14B-8251-B0875427128A}" type="presOf" srcId="{0427566F-CE5C-5142-96CA-DDAEBAB5DD7F}" destId="{A86F67EE-C5C9-D149-9AEA-EE926EBA957A}" srcOrd="0" destOrd="0" presId="urn:microsoft.com/office/officeart/2005/8/layout/vList5"/>
    <dgm:cxn modelId="{D403CE5F-6445-3649-A8B7-253D6BF63EBF}" type="presParOf" srcId="{A86F67EE-C5C9-D149-9AEA-EE926EBA957A}" destId="{5BCE9196-18E1-6B4C-B61E-083DC068C119}" srcOrd="0" destOrd="0" presId="urn:microsoft.com/office/officeart/2005/8/layout/vList5"/>
    <dgm:cxn modelId="{A19DA8B9-C0AC-6E48-9D5F-59554861609A}" type="presParOf" srcId="{5BCE9196-18E1-6B4C-B61E-083DC068C119}" destId="{67E9E5A9-1081-9844-9673-7B97B79F20A3}" srcOrd="0" destOrd="0" presId="urn:microsoft.com/office/officeart/2005/8/layout/vList5"/>
    <dgm:cxn modelId="{F02F5265-BFCD-204A-8EF4-7D96408D9CB0}" type="presParOf" srcId="{5BCE9196-18E1-6B4C-B61E-083DC068C119}" destId="{C34BE2FC-CA53-784E-A382-62F414A899D6}" srcOrd="1" destOrd="0" presId="urn:microsoft.com/office/officeart/2005/8/layout/vList5"/>
    <dgm:cxn modelId="{B7C77B62-B8C8-734C-9E86-150B61137650}" type="presParOf" srcId="{A86F67EE-C5C9-D149-9AEA-EE926EBA957A}" destId="{FF705A58-D609-ED41-A08D-9EA95C076962}" srcOrd="1" destOrd="0" presId="urn:microsoft.com/office/officeart/2005/8/layout/vList5"/>
    <dgm:cxn modelId="{50DF0AFA-6CA1-2A4C-970F-61910F850319}" type="presParOf" srcId="{A86F67EE-C5C9-D149-9AEA-EE926EBA957A}" destId="{B635BB5A-235D-AC4F-A7BE-23810E494207}" srcOrd="2" destOrd="0" presId="urn:microsoft.com/office/officeart/2005/8/layout/vList5"/>
    <dgm:cxn modelId="{8F2CA0B7-0C44-B14C-90AE-DA30FF226D3F}" type="presParOf" srcId="{B635BB5A-235D-AC4F-A7BE-23810E494207}" destId="{B85857E2-D774-9A4A-A964-856E9CF0F55E}" srcOrd="0" destOrd="0" presId="urn:microsoft.com/office/officeart/2005/8/layout/vList5"/>
    <dgm:cxn modelId="{DD4CEC86-675F-EB46-BC8C-4316233B11C2}" type="presParOf" srcId="{B635BB5A-235D-AC4F-A7BE-23810E494207}" destId="{8B213538-5C6A-F242-8C3A-7A71951A7C87}" srcOrd="1" destOrd="0" presId="urn:microsoft.com/office/officeart/2005/8/layout/vList5"/>
    <dgm:cxn modelId="{4022D356-C033-A345-A42F-F1DCD359D00A}" type="presParOf" srcId="{A86F67EE-C5C9-D149-9AEA-EE926EBA957A}" destId="{A6C5DE98-40E7-464B-96C3-3A8AB5912309}" srcOrd="3" destOrd="0" presId="urn:microsoft.com/office/officeart/2005/8/layout/vList5"/>
    <dgm:cxn modelId="{288DB6FF-E3BB-D54F-A675-D4A9EBF88FC7}" type="presParOf" srcId="{A86F67EE-C5C9-D149-9AEA-EE926EBA957A}" destId="{0650B3DD-0D71-E847-A299-D4A90E9664C3}" srcOrd="4" destOrd="0" presId="urn:microsoft.com/office/officeart/2005/8/layout/vList5"/>
    <dgm:cxn modelId="{B05A9BCE-DB02-CD45-A90D-403C22101053}" type="presParOf" srcId="{0650B3DD-0D71-E847-A299-D4A90E9664C3}" destId="{F9928B98-88C5-DE4C-9B88-327039463DFF}" srcOrd="0" destOrd="0" presId="urn:microsoft.com/office/officeart/2005/8/layout/vList5"/>
    <dgm:cxn modelId="{B74A5156-F6F7-9641-88B3-A5D4C026B380}" type="presParOf" srcId="{0650B3DD-0D71-E847-A299-D4A90E9664C3}" destId="{9599F61A-5B94-1F40-A3C7-99CA2FD91E3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89A4C-D5EF-194F-924A-7B4F30D4C121}">
      <dsp:nvSpPr>
        <dsp:cNvPr id="0" name=""/>
        <dsp:cNvSpPr/>
      </dsp:nvSpPr>
      <dsp:spPr>
        <a:xfrm>
          <a:off x="1123566" y="131"/>
          <a:ext cx="1852296" cy="1852296"/>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Instructor</a:t>
          </a:r>
          <a:endParaRPr lang="en-US" sz="1800" b="1" kern="1200" dirty="0"/>
        </a:p>
      </dsp:txBody>
      <dsp:txXfrm>
        <a:off x="1394828" y="271393"/>
        <a:ext cx="1309772" cy="1309772"/>
      </dsp:txXfrm>
    </dsp:sp>
    <dsp:sp modelId="{340CD572-ACF5-244B-BE20-988FFD02BC3A}">
      <dsp:nvSpPr>
        <dsp:cNvPr id="0" name=""/>
        <dsp:cNvSpPr/>
      </dsp:nvSpPr>
      <dsp:spPr>
        <a:xfrm>
          <a:off x="1512548" y="2002834"/>
          <a:ext cx="1074331" cy="1074331"/>
        </a:xfrm>
        <a:prstGeom prst="mathPlus">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654951" y="2413658"/>
        <a:ext cx="789525" cy="252683"/>
      </dsp:txXfrm>
    </dsp:sp>
    <dsp:sp modelId="{9255A51E-86A6-D44C-AB29-844C41719B4B}">
      <dsp:nvSpPr>
        <dsp:cNvPr id="0" name=""/>
        <dsp:cNvSpPr/>
      </dsp:nvSpPr>
      <dsp:spPr>
        <a:xfrm>
          <a:off x="1123566" y="3227572"/>
          <a:ext cx="1852296" cy="1852296"/>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Instructional</a:t>
          </a:r>
        </a:p>
        <a:p>
          <a:pPr lvl="0" algn="ctr" defTabSz="800100">
            <a:lnSpc>
              <a:spcPct val="90000"/>
            </a:lnSpc>
            <a:spcBef>
              <a:spcPct val="0"/>
            </a:spcBef>
            <a:spcAft>
              <a:spcPct val="35000"/>
            </a:spcAft>
          </a:pPr>
          <a:r>
            <a:rPr lang="en-US" sz="1800" b="1" kern="1200" dirty="0" smtClean="0"/>
            <a:t>Designer</a:t>
          </a:r>
          <a:endParaRPr lang="en-US" sz="1800" b="1" kern="1200" dirty="0"/>
        </a:p>
      </dsp:txBody>
      <dsp:txXfrm>
        <a:off x="1394828" y="3498834"/>
        <a:ext cx="1309772" cy="1309772"/>
      </dsp:txXfrm>
    </dsp:sp>
    <dsp:sp modelId="{D431C97C-5CD2-A444-9996-BBF8B37FF680}">
      <dsp:nvSpPr>
        <dsp:cNvPr id="0" name=""/>
        <dsp:cNvSpPr/>
      </dsp:nvSpPr>
      <dsp:spPr>
        <a:xfrm>
          <a:off x="3253707" y="2195472"/>
          <a:ext cx="589030" cy="689054"/>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53707" y="2333283"/>
        <a:ext cx="412321" cy="413432"/>
      </dsp:txXfrm>
    </dsp:sp>
    <dsp:sp modelId="{4E4CFB27-2F11-644C-8EFD-B877CFEC406B}">
      <dsp:nvSpPr>
        <dsp:cNvPr id="0" name=""/>
        <dsp:cNvSpPr/>
      </dsp:nvSpPr>
      <dsp:spPr>
        <a:xfrm>
          <a:off x="4087240" y="687703"/>
          <a:ext cx="3704592" cy="3704592"/>
        </a:xfrm>
        <a:prstGeom prst="ellipse">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210" tIns="29210" rIns="29210" bIns="29210" numCol="1" spcCol="1270" anchor="ctr" anchorCtr="0">
          <a:noAutofit/>
        </a:bodyPr>
        <a:lstStyle/>
        <a:p>
          <a:pPr lvl="0" algn="l" defTabSz="1022350">
            <a:lnSpc>
              <a:spcPct val="90000"/>
            </a:lnSpc>
            <a:spcBef>
              <a:spcPct val="0"/>
            </a:spcBef>
            <a:spcAft>
              <a:spcPct val="35000"/>
            </a:spcAft>
          </a:pPr>
          <a:r>
            <a:rPr lang="en-US" sz="2300" kern="1200" dirty="0" smtClean="0"/>
            <a:t>• Project guidelines</a:t>
          </a:r>
        </a:p>
        <a:p>
          <a:pPr lvl="0" algn="l" defTabSz="1022350">
            <a:lnSpc>
              <a:spcPct val="90000"/>
            </a:lnSpc>
            <a:spcBef>
              <a:spcPct val="0"/>
            </a:spcBef>
            <a:spcAft>
              <a:spcPct val="35000"/>
            </a:spcAft>
          </a:pPr>
          <a:r>
            <a:rPr lang="en-US" sz="2300" kern="1200" dirty="0" smtClean="0"/>
            <a:t>• Identify assignment</a:t>
          </a:r>
        </a:p>
        <a:p>
          <a:pPr lvl="0" algn="l" defTabSz="1022350">
            <a:lnSpc>
              <a:spcPct val="90000"/>
            </a:lnSpc>
            <a:spcBef>
              <a:spcPct val="0"/>
            </a:spcBef>
            <a:spcAft>
              <a:spcPct val="35000"/>
            </a:spcAft>
          </a:pPr>
          <a:r>
            <a:rPr lang="en-US" sz="2300" kern="1200" dirty="0" smtClean="0"/>
            <a:t>• Develop rubric</a:t>
          </a:r>
        </a:p>
        <a:p>
          <a:pPr lvl="0" algn="l" defTabSz="1022350">
            <a:lnSpc>
              <a:spcPct val="90000"/>
            </a:lnSpc>
            <a:spcBef>
              <a:spcPct val="0"/>
            </a:spcBef>
            <a:spcAft>
              <a:spcPct val="35000"/>
            </a:spcAft>
          </a:pPr>
          <a:r>
            <a:rPr lang="en-US" sz="2300" kern="1200" dirty="0" smtClean="0"/>
            <a:t>• Develop survey</a:t>
          </a:r>
        </a:p>
        <a:p>
          <a:pPr lvl="0" algn="l" defTabSz="1022350">
            <a:lnSpc>
              <a:spcPct val="90000"/>
            </a:lnSpc>
            <a:spcBef>
              <a:spcPct val="0"/>
            </a:spcBef>
            <a:spcAft>
              <a:spcPct val="35000"/>
            </a:spcAft>
          </a:pPr>
          <a:r>
            <a:rPr lang="en-US" sz="2300" kern="1200" dirty="0" smtClean="0"/>
            <a:t>• Review survey data</a:t>
          </a:r>
        </a:p>
        <a:p>
          <a:pPr lvl="0" algn="ctr" defTabSz="1022350">
            <a:lnSpc>
              <a:spcPct val="90000"/>
            </a:lnSpc>
            <a:spcBef>
              <a:spcPct val="0"/>
            </a:spcBef>
            <a:spcAft>
              <a:spcPct val="35000"/>
            </a:spcAft>
          </a:pPr>
          <a:endParaRPr lang="en-US" sz="2300" kern="1200" dirty="0"/>
        </a:p>
      </dsp:txBody>
      <dsp:txXfrm>
        <a:off x="4629765" y="1230228"/>
        <a:ext cx="2619542" cy="2619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91CB9-F58F-FE4C-94E1-BA3F50C22497}">
      <dsp:nvSpPr>
        <dsp:cNvPr id="0" name=""/>
        <dsp:cNvSpPr/>
      </dsp:nvSpPr>
      <dsp:spPr>
        <a:xfrm>
          <a:off x="4453" y="560863"/>
          <a:ext cx="2024767" cy="276480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US" sz="2800" b="1" kern="1200" dirty="0" smtClean="0"/>
            <a:t>Instructor</a:t>
          </a:r>
          <a:endParaRPr lang="en-US" sz="2800" b="1" kern="1200" dirty="0"/>
        </a:p>
      </dsp:txBody>
      <dsp:txXfrm>
        <a:off x="4453" y="560863"/>
        <a:ext cx="2024767" cy="809907"/>
      </dsp:txXfrm>
    </dsp:sp>
    <dsp:sp modelId="{8C77F602-4A70-2241-B0A6-59096309DFFB}">
      <dsp:nvSpPr>
        <dsp:cNvPr id="0" name=""/>
        <dsp:cNvSpPr/>
      </dsp:nvSpPr>
      <dsp:spPr>
        <a:xfrm>
          <a:off x="482661" y="1800531"/>
          <a:ext cx="2024767" cy="296592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Evaluate assignment</a:t>
          </a:r>
          <a:endParaRPr lang="en-US" sz="2000" kern="1200" dirty="0"/>
        </a:p>
        <a:p>
          <a:pPr marL="228600" lvl="1" indent="-228600" algn="l" defTabSz="889000">
            <a:lnSpc>
              <a:spcPct val="90000"/>
            </a:lnSpc>
            <a:spcBef>
              <a:spcPct val="0"/>
            </a:spcBef>
            <a:spcAft>
              <a:spcPct val="15000"/>
            </a:spcAft>
            <a:buChar char="••"/>
          </a:pPr>
          <a:r>
            <a:rPr lang="en-US" sz="2000" kern="1200" dirty="0" smtClean="0"/>
            <a:t>Record feedback</a:t>
          </a:r>
          <a:endParaRPr lang="en-US" sz="2000" kern="1200" dirty="0"/>
        </a:p>
        <a:p>
          <a:pPr marL="228600" lvl="1" indent="-228600" algn="l" defTabSz="889000">
            <a:lnSpc>
              <a:spcPct val="90000"/>
            </a:lnSpc>
            <a:spcBef>
              <a:spcPct val="0"/>
            </a:spcBef>
            <a:spcAft>
              <a:spcPct val="15000"/>
            </a:spcAft>
            <a:buChar char="••"/>
          </a:pPr>
          <a:r>
            <a:rPr lang="en-US" sz="2000" kern="1200" dirty="0" smtClean="0"/>
            <a:t>Deliver feedback videos to ID</a:t>
          </a:r>
          <a:endParaRPr lang="en-US" sz="2000" kern="1200" dirty="0"/>
        </a:p>
      </dsp:txBody>
      <dsp:txXfrm>
        <a:off x="541964" y="1859834"/>
        <a:ext cx="1906161" cy="2847323"/>
      </dsp:txXfrm>
    </dsp:sp>
    <dsp:sp modelId="{235A3559-98FC-DE4F-9EAE-57DD11BF8723}">
      <dsp:nvSpPr>
        <dsp:cNvPr id="0" name=""/>
        <dsp:cNvSpPr/>
      </dsp:nvSpPr>
      <dsp:spPr>
        <a:xfrm rot="21596084">
          <a:off x="2336167" y="711889"/>
          <a:ext cx="650729" cy="504108"/>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336167" y="812797"/>
        <a:ext cx="499497" cy="302464"/>
      </dsp:txXfrm>
    </dsp:sp>
    <dsp:sp modelId="{1C913548-83A7-2242-B14A-22EAFE18B75C}">
      <dsp:nvSpPr>
        <dsp:cNvPr id="0" name=""/>
        <dsp:cNvSpPr/>
      </dsp:nvSpPr>
      <dsp:spPr>
        <a:xfrm>
          <a:off x="3257010" y="557159"/>
          <a:ext cx="2024767" cy="276480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Instructional Designer</a:t>
          </a:r>
          <a:endParaRPr lang="en-US" sz="2400" b="1" kern="1200" dirty="0"/>
        </a:p>
      </dsp:txBody>
      <dsp:txXfrm>
        <a:off x="3257010" y="557159"/>
        <a:ext cx="2024767" cy="809907"/>
      </dsp:txXfrm>
    </dsp:sp>
    <dsp:sp modelId="{C46620FB-5B35-A140-B7F7-BE8A8FD4DE4E}">
      <dsp:nvSpPr>
        <dsp:cNvPr id="0" name=""/>
        <dsp:cNvSpPr/>
      </dsp:nvSpPr>
      <dsp:spPr>
        <a:xfrm>
          <a:off x="3659026" y="1789453"/>
          <a:ext cx="2024767" cy="298074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Edit raw feedback footage</a:t>
          </a:r>
          <a:endParaRPr lang="en-US" sz="1800" kern="1200" dirty="0"/>
        </a:p>
        <a:p>
          <a:pPr marL="171450" lvl="1" indent="-171450" algn="l" defTabSz="800100">
            <a:lnSpc>
              <a:spcPct val="90000"/>
            </a:lnSpc>
            <a:spcBef>
              <a:spcPct val="0"/>
            </a:spcBef>
            <a:spcAft>
              <a:spcPct val="15000"/>
            </a:spcAft>
            <a:buChar char="••"/>
          </a:pPr>
          <a:r>
            <a:rPr lang="en-US" sz="1800" kern="1200" dirty="0" smtClean="0"/>
            <a:t>Submit videos for captioning</a:t>
          </a:r>
          <a:endParaRPr lang="en-US" sz="1800" kern="1200" dirty="0"/>
        </a:p>
        <a:p>
          <a:pPr marL="171450" lvl="1" indent="-171450" algn="l" defTabSz="800100">
            <a:lnSpc>
              <a:spcPct val="90000"/>
            </a:lnSpc>
            <a:spcBef>
              <a:spcPct val="0"/>
            </a:spcBef>
            <a:spcAft>
              <a:spcPct val="15000"/>
            </a:spcAft>
            <a:buChar char="••"/>
          </a:pPr>
          <a:r>
            <a:rPr lang="en-US" sz="1800" kern="1200" dirty="0" smtClean="0"/>
            <a:t>Upload </a:t>
          </a:r>
          <a:r>
            <a:rPr lang="en-US" sz="1800" kern="1200" dirty="0" smtClean="0"/>
            <a:t>videos </a:t>
          </a:r>
          <a:r>
            <a:rPr lang="en-US" sz="1800" kern="1200" dirty="0" smtClean="0"/>
            <a:t>to YouTube</a:t>
          </a:r>
          <a:endParaRPr lang="en-US" sz="1800" kern="1200" dirty="0"/>
        </a:p>
        <a:p>
          <a:pPr marL="171450" lvl="1" indent="-171450" algn="l" defTabSz="800100">
            <a:lnSpc>
              <a:spcPct val="90000"/>
            </a:lnSpc>
            <a:spcBef>
              <a:spcPct val="0"/>
            </a:spcBef>
            <a:spcAft>
              <a:spcPct val="15000"/>
            </a:spcAft>
            <a:buChar char="••"/>
          </a:pPr>
          <a:r>
            <a:rPr lang="en-US" sz="1800" kern="1200" dirty="0" smtClean="0"/>
            <a:t>Deliver YouTube links to instructor</a:t>
          </a:r>
          <a:endParaRPr lang="en-US" sz="1800" kern="1200" dirty="0"/>
        </a:p>
      </dsp:txBody>
      <dsp:txXfrm>
        <a:off x="3718329" y="1848756"/>
        <a:ext cx="1906161" cy="2862143"/>
      </dsp:txXfrm>
    </dsp:sp>
    <dsp:sp modelId="{4093FA9C-5F23-554E-A8B9-60F659155E90}">
      <dsp:nvSpPr>
        <dsp:cNvPr id="0" name=""/>
        <dsp:cNvSpPr/>
      </dsp:nvSpPr>
      <dsp:spPr>
        <a:xfrm rot="3088">
          <a:off x="5588725" y="711535"/>
          <a:ext cx="650728" cy="504108"/>
        </a:xfrm>
        <a:prstGeom prst="rightArrow">
          <a:avLst>
            <a:gd name="adj1" fmla="val 60000"/>
            <a:gd name="adj2" fmla="val 50000"/>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5588725" y="812289"/>
        <a:ext cx="499496" cy="302464"/>
      </dsp:txXfrm>
    </dsp:sp>
    <dsp:sp modelId="{FCE84933-85F7-3648-9F59-6994C0492AB0}">
      <dsp:nvSpPr>
        <dsp:cNvPr id="0" name=""/>
        <dsp:cNvSpPr/>
      </dsp:nvSpPr>
      <dsp:spPr>
        <a:xfrm>
          <a:off x="6509567" y="560080"/>
          <a:ext cx="2024767" cy="276480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US" sz="2800" b="1" kern="1200" dirty="0" smtClean="0"/>
            <a:t>Instructor</a:t>
          </a:r>
          <a:endParaRPr lang="en-US" sz="2800" b="1" kern="1200" dirty="0"/>
        </a:p>
      </dsp:txBody>
      <dsp:txXfrm>
        <a:off x="6509567" y="560080"/>
        <a:ext cx="2024767" cy="809907"/>
      </dsp:txXfrm>
    </dsp:sp>
    <dsp:sp modelId="{CE280812-316C-D14D-9312-01CDD263057F}">
      <dsp:nvSpPr>
        <dsp:cNvPr id="0" name=""/>
        <dsp:cNvSpPr/>
      </dsp:nvSpPr>
      <dsp:spPr>
        <a:xfrm>
          <a:off x="6928732" y="1798181"/>
          <a:ext cx="2024767" cy="2969063"/>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Provide YouTube link to students</a:t>
          </a:r>
          <a:endParaRPr lang="en-US" sz="2000" kern="1200" dirty="0"/>
        </a:p>
        <a:p>
          <a:pPr marL="228600" lvl="1" indent="-228600" algn="l" defTabSz="889000">
            <a:lnSpc>
              <a:spcPct val="90000"/>
            </a:lnSpc>
            <a:spcBef>
              <a:spcPct val="0"/>
            </a:spcBef>
            <a:spcAft>
              <a:spcPct val="15000"/>
            </a:spcAft>
            <a:buChar char="••"/>
          </a:pPr>
          <a:r>
            <a:rPr lang="en-US" sz="2000" kern="1200" dirty="0" smtClean="0"/>
            <a:t>Deploy student survey</a:t>
          </a:r>
          <a:endParaRPr lang="en-US" sz="2000" kern="1200" dirty="0"/>
        </a:p>
      </dsp:txBody>
      <dsp:txXfrm>
        <a:off x="6988035" y="1857484"/>
        <a:ext cx="1906161" cy="2850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6422C-CD24-D245-B62A-30E0D87925AD}">
      <dsp:nvSpPr>
        <dsp:cNvPr id="0" name=""/>
        <dsp:cNvSpPr/>
      </dsp:nvSpPr>
      <dsp:spPr>
        <a:xfrm rot="16200000">
          <a:off x="881440" y="-881440"/>
          <a:ext cx="2290233" cy="4053114"/>
        </a:xfrm>
        <a:prstGeom prst="round1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t>Introduce video feedback project &amp; its purpose in learning module.</a:t>
          </a:r>
          <a:endParaRPr lang="en-US" sz="2400" kern="1200" dirty="0"/>
        </a:p>
      </dsp:txBody>
      <dsp:txXfrm rot="5400000">
        <a:off x="0" y="0"/>
        <a:ext cx="4053114" cy="1717675"/>
      </dsp:txXfrm>
    </dsp:sp>
    <dsp:sp modelId="{2D9DB552-0A91-6E44-9278-1D716885CE86}">
      <dsp:nvSpPr>
        <dsp:cNvPr id="0" name=""/>
        <dsp:cNvSpPr/>
      </dsp:nvSpPr>
      <dsp:spPr>
        <a:xfrm>
          <a:off x="4053114" y="0"/>
          <a:ext cx="4053114" cy="2290233"/>
        </a:xfrm>
        <a:prstGeom prst="round1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r" defTabSz="1066800">
            <a:lnSpc>
              <a:spcPct val="90000"/>
            </a:lnSpc>
            <a:spcBef>
              <a:spcPct val="0"/>
            </a:spcBef>
            <a:spcAft>
              <a:spcPct val="35000"/>
            </a:spcAft>
          </a:pPr>
          <a:r>
            <a:rPr lang="en-US" sz="2400" kern="1200" dirty="0" smtClean="0"/>
            <a:t>Use announcement tool in LMS to inform students of project goals &amp; expected feedback delivery.</a:t>
          </a:r>
          <a:endParaRPr lang="en-US" sz="2400" kern="1200" dirty="0"/>
        </a:p>
      </dsp:txBody>
      <dsp:txXfrm>
        <a:off x="4053114" y="0"/>
        <a:ext cx="4053114" cy="1717675"/>
      </dsp:txXfrm>
    </dsp:sp>
    <dsp:sp modelId="{06E31C58-A0BE-3649-AB7B-023B6ECCC374}">
      <dsp:nvSpPr>
        <dsp:cNvPr id="0" name=""/>
        <dsp:cNvSpPr/>
      </dsp:nvSpPr>
      <dsp:spPr>
        <a:xfrm rot="10800000">
          <a:off x="0" y="2290233"/>
          <a:ext cx="4053114" cy="2290233"/>
        </a:xfrm>
        <a:prstGeom prst="round1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t>Make reference to the project survey in the learning module, announcement, and feedback videos.</a:t>
          </a:r>
          <a:endParaRPr lang="en-US" sz="2400" kern="1200" dirty="0"/>
        </a:p>
      </dsp:txBody>
      <dsp:txXfrm rot="10800000">
        <a:off x="0" y="2862791"/>
        <a:ext cx="4053114" cy="1717675"/>
      </dsp:txXfrm>
    </dsp:sp>
    <dsp:sp modelId="{55070B73-01BC-A045-B6B6-97B6BE7C6CCC}">
      <dsp:nvSpPr>
        <dsp:cNvPr id="0" name=""/>
        <dsp:cNvSpPr/>
      </dsp:nvSpPr>
      <dsp:spPr>
        <a:xfrm rot="5400000">
          <a:off x="4934554" y="1408793"/>
          <a:ext cx="2290233" cy="4053114"/>
        </a:xfrm>
        <a:prstGeom prst="round1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r" defTabSz="1066800">
            <a:lnSpc>
              <a:spcPct val="90000"/>
            </a:lnSpc>
            <a:spcBef>
              <a:spcPct val="0"/>
            </a:spcBef>
            <a:spcAft>
              <a:spcPct val="35000"/>
            </a:spcAft>
          </a:pPr>
          <a:r>
            <a:rPr lang="en-US" sz="2400" kern="1200" dirty="0" smtClean="0"/>
            <a:t>Advertise additional points toward assignment grade for completed surveys.</a:t>
          </a:r>
          <a:endParaRPr lang="en-US" sz="2400" kern="1200" dirty="0"/>
        </a:p>
      </dsp:txBody>
      <dsp:txXfrm rot="-5400000">
        <a:off x="4053114" y="2862791"/>
        <a:ext cx="4053114" cy="1717675"/>
      </dsp:txXfrm>
    </dsp:sp>
    <dsp:sp modelId="{4A84875F-40A8-F947-9E87-F879B04ADFBC}">
      <dsp:nvSpPr>
        <dsp:cNvPr id="0" name=""/>
        <dsp:cNvSpPr/>
      </dsp:nvSpPr>
      <dsp:spPr>
        <a:xfrm>
          <a:off x="2837179" y="1717675"/>
          <a:ext cx="2431868" cy="1145116"/>
        </a:xfrm>
        <a:prstGeom prst="roundRect">
          <a:avLst/>
        </a:prstGeom>
        <a:solidFill>
          <a:schemeClr val="dk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Project Purpose</a:t>
          </a:r>
        </a:p>
        <a:p>
          <a:pPr lvl="0" algn="ctr" defTabSz="1066800">
            <a:lnSpc>
              <a:spcPct val="90000"/>
            </a:lnSpc>
            <a:spcBef>
              <a:spcPct val="0"/>
            </a:spcBef>
            <a:spcAft>
              <a:spcPct val="35000"/>
            </a:spcAft>
          </a:pPr>
          <a:r>
            <a:rPr lang="en-US" sz="2400" kern="1200" dirty="0" smtClean="0"/>
            <a:t>and Benefits</a:t>
          </a:r>
          <a:endParaRPr lang="en-US" sz="2400" kern="1200" dirty="0"/>
        </a:p>
      </dsp:txBody>
      <dsp:txXfrm>
        <a:off x="2893079" y="1773575"/>
        <a:ext cx="2320068" cy="1033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BE2FC-CA53-784E-A382-62F414A899D6}">
      <dsp:nvSpPr>
        <dsp:cNvPr id="0" name=""/>
        <dsp:cNvSpPr/>
      </dsp:nvSpPr>
      <dsp:spPr>
        <a:xfrm rot="5400000">
          <a:off x="4974619" y="-1845278"/>
          <a:ext cx="1243017"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Approx. 10-25 minutes per video</a:t>
          </a:r>
          <a:endParaRPr lang="en-US" sz="2200" kern="1200" dirty="0"/>
        </a:p>
        <a:p>
          <a:pPr marL="228600" lvl="1" indent="-228600" algn="l" defTabSz="977900">
            <a:lnSpc>
              <a:spcPct val="90000"/>
            </a:lnSpc>
            <a:spcBef>
              <a:spcPct val="0"/>
            </a:spcBef>
            <a:spcAft>
              <a:spcPct val="15000"/>
            </a:spcAft>
            <a:buChar char="••"/>
          </a:pPr>
          <a:r>
            <a:rPr lang="en-US" sz="2200" kern="1200" dirty="0" smtClean="0"/>
            <a:t>Re-filming required for some assignments</a:t>
          </a:r>
          <a:endParaRPr lang="en-US" sz="2200" kern="1200" dirty="0"/>
        </a:p>
        <a:p>
          <a:pPr marL="228600" lvl="1" indent="-228600" algn="l" defTabSz="977900">
            <a:lnSpc>
              <a:spcPct val="90000"/>
            </a:lnSpc>
            <a:spcBef>
              <a:spcPct val="0"/>
            </a:spcBef>
            <a:spcAft>
              <a:spcPct val="15000"/>
            </a:spcAft>
            <a:buChar char="••"/>
          </a:pPr>
          <a:r>
            <a:rPr lang="en-US" sz="2200" kern="1200" dirty="0" smtClean="0"/>
            <a:t>Over the course of 2 days</a:t>
          </a:r>
          <a:endParaRPr lang="en-US" sz="2200" kern="1200" dirty="0"/>
        </a:p>
      </dsp:txBody>
      <dsp:txXfrm rot="-5400000">
        <a:off x="2962656" y="227364"/>
        <a:ext cx="5206265" cy="1121659"/>
      </dsp:txXfrm>
    </dsp:sp>
    <dsp:sp modelId="{67E9E5A9-1081-9844-9673-7B97B79F20A3}">
      <dsp:nvSpPr>
        <dsp:cNvPr id="0" name=""/>
        <dsp:cNvSpPr/>
      </dsp:nvSpPr>
      <dsp:spPr>
        <a:xfrm>
          <a:off x="0" y="2381"/>
          <a:ext cx="2962656" cy="157162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t>Filming Duration</a:t>
          </a:r>
          <a:endParaRPr lang="en-US" sz="3100" b="1" kern="1200" dirty="0"/>
        </a:p>
      </dsp:txBody>
      <dsp:txXfrm>
        <a:off x="76720" y="79101"/>
        <a:ext cx="2809216" cy="1418185"/>
      </dsp:txXfrm>
    </dsp:sp>
    <dsp:sp modelId="{8B213538-5C6A-F242-8C3A-7A71951A7C87}">
      <dsp:nvSpPr>
        <dsp:cNvPr id="0" name=""/>
        <dsp:cNvSpPr/>
      </dsp:nvSpPr>
      <dsp:spPr>
        <a:xfrm rot="5400000">
          <a:off x="4967478" y="-195072"/>
          <a:ext cx="1257299"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Zoom in on assignment</a:t>
          </a:r>
          <a:endParaRPr lang="en-US" sz="2200" kern="1200" dirty="0"/>
        </a:p>
        <a:p>
          <a:pPr marL="228600" lvl="1" indent="-228600" algn="l" defTabSz="977900">
            <a:lnSpc>
              <a:spcPct val="90000"/>
            </a:lnSpc>
            <a:spcBef>
              <a:spcPct val="0"/>
            </a:spcBef>
            <a:spcAft>
              <a:spcPct val="15000"/>
            </a:spcAft>
            <a:buChar char="••"/>
          </a:pPr>
          <a:r>
            <a:rPr lang="en-US" sz="2200" kern="1200" dirty="0" smtClean="0"/>
            <a:t>Cursor highlight or magnify</a:t>
          </a:r>
          <a:endParaRPr lang="en-US" sz="2200" kern="1200" dirty="0"/>
        </a:p>
        <a:p>
          <a:pPr marL="228600" lvl="1" indent="-228600" algn="l" defTabSz="977900">
            <a:lnSpc>
              <a:spcPct val="90000"/>
            </a:lnSpc>
            <a:spcBef>
              <a:spcPct val="0"/>
            </a:spcBef>
            <a:spcAft>
              <a:spcPct val="15000"/>
            </a:spcAft>
            <a:buChar char="••"/>
          </a:pPr>
          <a:r>
            <a:rPr lang="en-US" sz="2200" kern="1200" dirty="0" smtClean="0"/>
            <a:t>Export to mp4</a:t>
          </a:r>
          <a:endParaRPr lang="en-US" sz="2200" kern="1200" dirty="0"/>
        </a:p>
      </dsp:txBody>
      <dsp:txXfrm rot="-5400000">
        <a:off x="2962656" y="1871126"/>
        <a:ext cx="5205568" cy="1134547"/>
      </dsp:txXfrm>
    </dsp:sp>
    <dsp:sp modelId="{B85857E2-D774-9A4A-A964-856E9CF0F55E}">
      <dsp:nvSpPr>
        <dsp:cNvPr id="0" name=""/>
        <dsp:cNvSpPr/>
      </dsp:nvSpPr>
      <dsp:spPr>
        <a:xfrm>
          <a:off x="0" y="1652587"/>
          <a:ext cx="2962656" cy="157162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t>Video Edits</a:t>
          </a:r>
          <a:endParaRPr lang="en-US" sz="3100" b="1" kern="1200" dirty="0"/>
        </a:p>
      </dsp:txBody>
      <dsp:txXfrm>
        <a:off x="76720" y="1729307"/>
        <a:ext cx="2809216" cy="1418185"/>
      </dsp:txXfrm>
    </dsp:sp>
    <dsp:sp modelId="{9599F61A-5B94-1F40-A3C7-99CA2FD91E39}">
      <dsp:nvSpPr>
        <dsp:cNvPr id="0" name=""/>
        <dsp:cNvSpPr/>
      </dsp:nvSpPr>
      <dsp:spPr>
        <a:xfrm rot="5400000">
          <a:off x="4967478" y="1455134"/>
          <a:ext cx="1257299" cy="5266944"/>
        </a:xfrm>
        <a:prstGeom prst="round2Same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Time needed to review assignment, film video and populate rubric comments</a:t>
          </a:r>
          <a:endParaRPr lang="en-US" sz="2200" kern="1200" dirty="0"/>
        </a:p>
        <a:p>
          <a:pPr marL="228600" lvl="1" indent="-228600" algn="l" defTabSz="977900">
            <a:lnSpc>
              <a:spcPct val="90000"/>
            </a:lnSpc>
            <a:spcBef>
              <a:spcPct val="0"/>
            </a:spcBef>
            <a:spcAft>
              <a:spcPct val="15000"/>
            </a:spcAft>
            <a:buChar char="••"/>
          </a:pPr>
          <a:r>
            <a:rPr lang="en-US" sz="2200" kern="1200" dirty="0" smtClean="0"/>
            <a:t>Turnaround time to students</a:t>
          </a:r>
          <a:endParaRPr lang="en-US" sz="2200" kern="1200" dirty="0"/>
        </a:p>
      </dsp:txBody>
      <dsp:txXfrm rot="-5400000">
        <a:off x="2962656" y="3521332"/>
        <a:ext cx="5205568" cy="1134547"/>
      </dsp:txXfrm>
    </dsp:sp>
    <dsp:sp modelId="{F9928B98-88C5-DE4C-9B88-327039463DFF}">
      <dsp:nvSpPr>
        <dsp:cNvPr id="0" name=""/>
        <dsp:cNvSpPr/>
      </dsp:nvSpPr>
      <dsp:spPr>
        <a:xfrm>
          <a:off x="0" y="3302793"/>
          <a:ext cx="2962656" cy="157162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b="1" kern="1200" dirty="0" smtClean="0"/>
            <a:t>Considerations</a:t>
          </a:r>
          <a:endParaRPr lang="en-US" sz="3100" b="1" kern="1200" dirty="0"/>
        </a:p>
      </dsp:txBody>
      <dsp:txXfrm>
        <a:off x="76720" y="3379513"/>
        <a:ext cx="2809216" cy="141818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740D0-ED7A-473D-8348-EDED6FDE15B5}" type="datetimeFigureOut">
              <a:rPr lang="en-US" smtClean="0"/>
              <a:t>11/19/15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7438A-9BE2-449E-B877-1CC60EAFCEAC}" type="slidenum">
              <a:rPr lang="en-US" smtClean="0"/>
              <a:t>‹#›</a:t>
            </a:fld>
            <a:endParaRPr lang="en-US"/>
          </a:p>
        </p:txBody>
      </p:sp>
    </p:spTree>
    <p:extLst>
      <p:ext uri="{BB962C8B-B14F-4D97-AF65-F5344CB8AC3E}">
        <p14:creationId xmlns:p14="http://schemas.microsoft.com/office/powerpoint/2010/main" val="5672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E7438A-9BE2-449E-B877-1CC60EAFCEAC}" type="slidenum">
              <a:rPr lang="en-US" smtClean="0"/>
              <a:t>13</a:t>
            </a:fld>
            <a:endParaRPr lang="en-US"/>
          </a:p>
        </p:txBody>
      </p:sp>
    </p:spTree>
    <p:extLst>
      <p:ext uri="{BB962C8B-B14F-4D97-AF65-F5344CB8AC3E}">
        <p14:creationId xmlns:p14="http://schemas.microsoft.com/office/powerpoint/2010/main" val="118855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youtu.be</a:t>
            </a:r>
            <a:r>
              <a:rPr lang="en-US" dirty="0" smtClean="0"/>
              <a:t>/3twyByN0pSI?list=PLUyk3uH-T9NS2Ib7Q2PdJt9FLk5NdfvRT </a:t>
            </a:r>
            <a:endParaRPr lang="en-US" dirty="0"/>
          </a:p>
        </p:txBody>
      </p:sp>
      <p:sp>
        <p:nvSpPr>
          <p:cNvPr id="4" name="Slide Number Placeholder 3"/>
          <p:cNvSpPr>
            <a:spLocks noGrp="1"/>
          </p:cNvSpPr>
          <p:nvPr>
            <p:ph type="sldNum" sz="quarter" idx="10"/>
          </p:nvPr>
        </p:nvSpPr>
        <p:spPr/>
        <p:txBody>
          <a:bodyPr/>
          <a:lstStyle/>
          <a:p>
            <a:fld id="{80E7438A-9BE2-449E-B877-1CC60EAFCEAC}" type="slidenum">
              <a:rPr lang="en-US" smtClean="0"/>
              <a:t>19</a:t>
            </a:fld>
            <a:endParaRPr lang="en-US"/>
          </a:p>
        </p:txBody>
      </p:sp>
    </p:spTree>
    <p:extLst>
      <p:ext uri="{BB962C8B-B14F-4D97-AF65-F5344CB8AC3E}">
        <p14:creationId xmlns:p14="http://schemas.microsoft.com/office/powerpoint/2010/main" val="332460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6" descr="gray_divider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85542"/>
            <a:ext cx="9144000" cy="217714"/>
          </a:xfrm>
          <a:prstGeom prst="rect">
            <a:avLst/>
          </a:prstGeom>
        </p:spPr>
      </p:pic>
    </p:spTree>
    <p:extLst>
      <p:ext uri="{BB962C8B-B14F-4D97-AF65-F5344CB8AC3E}">
        <p14:creationId xmlns:p14="http://schemas.microsoft.com/office/powerpoint/2010/main" val="4146982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0EB76-D88B-3341-9E8D-F5D67DCD6770}"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350832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0EB76-D88B-3341-9E8D-F5D67DCD6770}"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1219675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0EB76-D88B-3341-9E8D-F5D67DCD6770}"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1494124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CDB4B1-75C1-4C48-AA2A-01F35CB115F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945839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B4B1-75C1-4C48-AA2A-01F35CB115F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2126314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DB4B1-75C1-4C48-AA2A-01F35CB115F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276763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CDB4B1-75C1-4C48-AA2A-01F35CB115F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1591696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CDB4B1-75C1-4C48-AA2A-01F35CB115F5}"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1654541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CDB4B1-75C1-4C48-AA2A-01F35CB115F5}"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3255171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B4B1-75C1-4C48-AA2A-01F35CB115F5}"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158184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0EB76-D88B-3341-9E8D-F5D67DCD6770}"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4048043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B4B1-75C1-4C48-AA2A-01F35CB115F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980142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B4B1-75C1-4C48-AA2A-01F35CB115F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58402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B4B1-75C1-4C48-AA2A-01F35CB115F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2436212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B4B1-75C1-4C48-AA2A-01F35CB115F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FB148-9D1E-7947-9AEF-B284617E153E}" type="slidenum">
              <a:rPr lang="en-US" smtClean="0"/>
              <a:t>‹#›</a:t>
            </a:fld>
            <a:endParaRPr lang="en-US"/>
          </a:p>
        </p:txBody>
      </p:sp>
    </p:spTree>
    <p:extLst>
      <p:ext uri="{BB962C8B-B14F-4D97-AF65-F5344CB8AC3E}">
        <p14:creationId xmlns:p14="http://schemas.microsoft.com/office/powerpoint/2010/main" val="336340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DAF067-38F8-814C-AC77-A6AA0477EEBC}"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228048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AF067-38F8-814C-AC77-A6AA0477EEBC}"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2416008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DAF067-38F8-814C-AC77-A6AA0477EEBC}"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2537904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DAF067-38F8-814C-AC77-A6AA0477EEBC}"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3263762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DAF067-38F8-814C-AC77-A6AA0477EEBC}"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6315750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DAF067-38F8-814C-AC77-A6AA0477EEBC}"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136502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0EB76-D88B-3341-9E8D-F5D67DCD6770}"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38157428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AF067-38F8-814C-AC77-A6AA0477EEBC}"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41364102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AF067-38F8-814C-AC77-A6AA0477EEBC}"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18309512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DAF067-38F8-814C-AC77-A6AA0477EEBC}"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2163493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AF067-38F8-814C-AC77-A6AA0477EEBC}"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9899007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DAF067-38F8-814C-AC77-A6AA0477EEBC}"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F446F-3ED4-8E4A-B48B-73306472EA10}" type="slidenum">
              <a:rPr lang="en-US" smtClean="0"/>
              <a:t>‹#›</a:t>
            </a:fld>
            <a:endParaRPr lang="en-US"/>
          </a:p>
        </p:txBody>
      </p:sp>
    </p:spTree>
    <p:extLst>
      <p:ext uri="{BB962C8B-B14F-4D97-AF65-F5344CB8AC3E}">
        <p14:creationId xmlns:p14="http://schemas.microsoft.com/office/powerpoint/2010/main" val="32396652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149623-65E1-724C-ACD5-B4F58C99068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38009689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49623-65E1-724C-ACD5-B4F58C99068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33163772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149623-65E1-724C-ACD5-B4F58C99068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22030946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149623-65E1-724C-ACD5-B4F58C99068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1471706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49623-65E1-724C-ACD5-B4F58C990685}"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347344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0EB76-D88B-3341-9E8D-F5D67DCD6770}"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20468877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149623-65E1-724C-ACD5-B4F58C990685}"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29731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49623-65E1-724C-ACD5-B4F58C990685}"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25461269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49623-65E1-724C-ACD5-B4F58C99068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29514310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149623-65E1-724C-ACD5-B4F58C990685}"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1873830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49623-65E1-724C-ACD5-B4F58C99068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36455175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149623-65E1-724C-ACD5-B4F58C990685}"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917A-47DF-BB42-A886-2EB45AC57D7C}" type="slidenum">
              <a:rPr lang="en-US" smtClean="0"/>
              <a:t>‹#›</a:t>
            </a:fld>
            <a:endParaRPr lang="en-US"/>
          </a:p>
        </p:txBody>
      </p:sp>
    </p:spTree>
    <p:extLst>
      <p:ext uri="{BB962C8B-B14F-4D97-AF65-F5344CB8AC3E}">
        <p14:creationId xmlns:p14="http://schemas.microsoft.com/office/powerpoint/2010/main" val="31400859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DE3CB9-7216-104E-AC84-37B5A52216FF}"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4692003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E3CB9-7216-104E-AC84-37B5A52216FF}"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36865490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DE3CB9-7216-104E-AC84-37B5A52216FF}"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35328083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DE3CB9-7216-104E-AC84-37B5A52216FF}"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277533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0EB76-D88B-3341-9E8D-F5D67DCD6770}"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42314223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E3CB9-7216-104E-AC84-37B5A52216FF}"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20176003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DE3CB9-7216-104E-AC84-37B5A52216FF}"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385409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E3CB9-7216-104E-AC84-37B5A52216FF}"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14551473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E3CB9-7216-104E-AC84-37B5A52216FF}"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36639109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DE3CB9-7216-104E-AC84-37B5A52216FF}"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19598617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E3CB9-7216-104E-AC84-37B5A52216FF}"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16871408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DE3CB9-7216-104E-AC84-37B5A52216FF}"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53C8E-3D3A-6C4C-B099-682F476E13A5}" type="slidenum">
              <a:rPr lang="en-US" smtClean="0"/>
              <a:t>‹#›</a:t>
            </a:fld>
            <a:endParaRPr lang="en-US"/>
          </a:p>
        </p:txBody>
      </p:sp>
    </p:spTree>
    <p:extLst>
      <p:ext uri="{BB962C8B-B14F-4D97-AF65-F5344CB8AC3E}">
        <p14:creationId xmlns:p14="http://schemas.microsoft.com/office/powerpoint/2010/main" val="35710112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0C2A68-BCDE-CB47-A6E8-253D86A06CB1}"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38557626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C2A68-BCDE-CB47-A6E8-253D86A06CB1}"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32359654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C2A68-BCDE-CB47-A6E8-253D86A06CB1}"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401367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0EB76-D88B-3341-9E8D-F5D67DCD6770}"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176052386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0C2A68-BCDE-CB47-A6E8-253D86A06CB1}"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42664458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C2A68-BCDE-CB47-A6E8-253D86A06CB1}"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14783622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C2A68-BCDE-CB47-A6E8-253D86A06CB1}"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242811092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C2A68-BCDE-CB47-A6E8-253D86A06CB1}"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22377907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C2A68-BCDE-CB47-A6E8-253D86A06CB1}"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1249178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C2A68-BCDE-CB47-A6E8-253D86A06CB1}"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253225113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C2A68-BCDE-CB47-A6E8-253D86A06CB1}"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40409019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C2A68-BCDE-CB47-A6E8-253D86A06CB1}"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9E1A7-5718-B74F-92D6-529AF342008A}" type="slidenum">
              <a:rPr lang="en-US" smtClean="0"/>
              <a:t>‹#›</a:t>
            </a:fld>
            <a:endParaRPr lang="en-US"/>
          </a:p>
        </p:txBody>
      </p:sp>
    </p:spTree>
    <p:extLst>
      <p:ext uri="{BB962C8B-B14F-4D97-AF65-F5344CB8AC3E}">
        <p14:creationId xmlns:p14="http://schemas.microsoft.com/office/powerpoint/2010/main" val="235165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0EB76-D88B-3341-9E8D-F5D67DCD6770}"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317351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0EB76-D88B-3341-9E8D-F5D67DCD6770}"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366360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0EB76-D88B-3341-9E8D-F5D67DCD6770}"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4142E-4F12-5945-B51E-1C23A817B486}" type="slidenum">
              <a:rPr lang="en-US" smtClean="0"/>
              <a:t>‹#›</a:t>
            </a:fld>
            <a:endParaRPr lang="en-US"/>
          </a:p>
        </p:txBody>
      </p:sp>
    </p:spTree>
    <p:extLst>
      <p:ext uri="{BB962C8B-B14F-4D97-AF65-F5344CB8AC3E}">
        <p14:creationId xmlns:p14="http://schemas.microsoft.com/office/powerpoint/2010/main" val="3593310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3" Type="http://schemas.openxmlformats.org/officeDocument/2006/relationships/image" Target="../media/image2.png"/><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3" Type="http://schemas.openxmlformats.org/officeDocument/2006/relationships/image" Target="../media/image1.png"/><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7.xml"/><Relationship Id="rId12" Type="http://schemas.openxmlformats.org/officeDocument/2006/relationships/theme" Target="../theme/theme6.xml"/><Relationship Id="rId13" Type="http://schemas.openxmlformats.org/officeDocument/2006/relationships/image" Target="../media/image2.png"/><Relationship Id="rId1" Type="http://schemas.openxmlformats.org/officeDocument/2006/relationships/slideLayout" Target="../slideLayouts/slideLayout57.xml"/><Relationship Id="rId2" Type="http://schemas.openxmlformats.org/officeDocument/2006/relationships/slideLayout" Target="../slideLayouts/slideLayout58.xml"/><Relationship Id="rId3" Type="http://schemas.openxmlformats.org/officeDocument/2006/relationships/slideLayout" Target="../slideLayouts/slideLayout59.xml"/><Relationship Id="rId4" Type="http://schemas.openxmlformats.org/officeDocument/2006/relationships/slideLayout" Target="../slideLayouts/slideLayout60.xml"/><Relationship Id="rId5" Type="http://schemas.openxmlformats.org/officeDocument/2006/relationships/slideLayout" Target="../slideLayouts/slideLayout61.xml"/><Relationship Id="rId6" Type="http://schemas.openxmlformats.org/officeDocument/2006/relationships/slideLayout" Target="../slideLayouts/slideLayout62.xml"/><Relationship Id="rId7" Type="http://schemas.openxmlformats.org/officeDocument/2006/relationships/slideLayout" Target="../slideLayouts/slideLayout63.xml"/><Relationship Id="rId8" Type="http://schemas.openxmlformats.org/officeDocument/2006/relationships/slideLayout" Target="../slideLayouts/slideLayout64.xml"/><Relationship Id="rId9" Type="http://schemas.openxmlformats.org/officeDocument/2006/relationships/slideLayout" Target="../slideLayouts/slideLayout65.xml"/><Relationship Id="rId10"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457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4330"/>
            <a:ext cx="8229600" cy="44018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0EB76-D88B-3341-9E8D-F5D67DCD6770}"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4142E-4F12-5945-B51E-1C23A817B486}" type="slidenum">
              <a:rPr lang="en-US" smtClean="0"/>
              <a:t>‹#›</a:t>
            </a:fld>
            <a:endParaRPr lang="en-US"/>
          </a:p>
        </p:txBody>
      </p:sp>
      <p:pic>
        <p:nvPicPr>
          <p:cNvPr id="8" name="Picture 7" descr="UNF banner" title="UNF banne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3217" y="293914"/>
            <a:ext cx="9144000" cy="1306286"/>
          </a:xfrm>
          <a:prstGeom prst="rect">
            <a:avLst/>
          </a:prstGeom>
        </p:spPr>
      </p:pic>
      <p:pic>
        <p:nvPicPr>
          <p:cNvPr id="9" name="Picture 8" descr="Gray divider line" title="Gray divider line"/>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 y="6503760"/>
            <a:ext cx="9237217" cy="219933"/>
          </a:xfrm>
          <a:prstGeom prst="rect">
            <a:avLst/>
          </a:prstGeom>
        </p:spPr>
      </p:pic>
    </p:spTree>
    <p:extLst>
      <p:ext uri="{BB962C8B-B14F-4D97-AF65-F5344CB8AC3E}">
        <p14:creationId xmlns:p14="http://schemas.microsoft.com/office/powerpoint/2010/main" val="2993000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DB4B1-75C1-4C48-AA2A-01F35CB115F5}"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FB148-9D1E-7947-9AEF-B284617E153E}" type="slidenum">
              <a:rPr lang="en-US" smtClean="0"/>
              <a:t>‹#›</a:t>
            </a:fld>
            <a:endParaRPr lang="en-US"/>
          </a:p>
        </p:txBody>
      </p:sp>
      <p:pic>
        <p:nvPicPr>
          <p:cNvPr id="7" name="Picture 6" descr="gray divider line" title="gray divider line"/>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74637"/>
            <a:ext cx="9228478" cy="219725"/>
          </a:xfrm>
          <a:prstGeom prst="rect">
            <a:avLst/>
          </a:prstGeom>
        </p:spPr>
      </p:pic>
    </p:spTree>
    <p:extLst>
      <p:ext uri="{BB962C8B-B14F-4D97-AF65-F5344CB8AC3E}">
        <p14:creationId xmlns:p14="http://schemas.microsoft.com/office/powerpoint/2010/main" val="181341501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AF067-38F8-814C-AC77-A6AA0477EEBC}"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F446F-3ED4-8E4A-B48B-73306472EA10}" type="slidenum">
              <a:rPr lang="en-US" smtClean="0"/>
              <a:t>‹#›</a:t>
            </a:fld>
            <a:endParaRPr lang="en-US"/>
          </a:p>
        </p:txBody>
      </p:sp>
      <p:pic>
        <p:nvPicPr>
          <p:cNvPr id="7" name="Picture 6" descr="gray divider line" title="gray divider line"/>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503760"/>
            <a:ext cx="9240130" cy="220003"/>
          </a:xfrm>
          <a:prstGeom prst="rect">
            <a:avLst/>
          </a:prstGeom>
        </p:spPr>
      </p:pic>
    </p:spTree>
    <p:extLst>
      <p:ext uri="{BB962C8B-B14F-4D97-AF65-F5344CB8AC3E}">
        <p14:creationId xmlns:p14="http://schemas.microsoft.com/office/powerpoint/2010/main" val="294320826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49623-65E1-724C-ACD5-B4F58C990685}"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5917A-47DF-BB42-A886-2EB45AC57D7C}" type="slidenum">
              <a:rPr lang="en-US" smtClean="0"/>
              <a:t>‹#›</a:t>
            </a:fld>
            <a:endParaRPr lang="en-US"/>
          </a:p>
        </p:txBody>
      </p:sp>
      <p:pic>
        <p:nvPicPr>
          <p:cNvPr id="7" name="Picture 6" descr="UNF banner" title="UNF banne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93082"/>
            <a:ext cx="9278932" cy="1325562"/>
          </a:xfrm>
          <a:prstGeom prst="rect">
            <a:avLst/>
          </a:prstGeom>
        </p:spPr>
      </p:pic>
    </p:spTree>
    <p:extLst>
      <p:ext uri="{BB962C8B-B14F-4D97-AF65-F5344CB8AC3E}">
        <p14:creationId xmlns:p14="http://schemas.microsoft.com/office/powerpoint/2010/main" val="373645228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E3CB9-7216-104E-AC84-37B5A52216FF}"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53C8E-3D3A-6C4C-B099-682F476E13A5}" type="slidenum">
              <a:rPr lang="en-US" smtClean="0"/>
              <a:t>‹#›</a:t>
            </a:fld>
            <a:endParaRPr lang="en-US"/>
          </a:p>
        </p:txBody>
      </p:sp>
      <p:pic>
        <p:nvPicPr>
          <p:cNvPr id="7" name="Picture 6" descr="UNF banner" title="UNF banne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551714"/>
            <a:ext cx="9144000" cy="1306286"/>
          </a:xfrm>
          <a:prstGeom prst="rect">
            <a:avLst/>
          </a:prstGeom>
        </p:spPr>
      </p:pic>
    </p:spTree>
    <p:extLst>
      <p:ext uri="{BB962C8B-B14F-4D97-AF65-F5344CB8AC3E}">
        <p14:creationId xmlns:p14="http://schemas.microsoft.com/office/powerpoint/2010/main" val="29866107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C2A68-BCDE-CB47-A6E8-253D86A06CB1}" type="datetimeFigureOut">
              <a:rPr lang="en-US" smtClean="0"/>
              <a:t>11/19/15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9E1A7-5718-B74F-92D6-529AF342008A}" type="slidenum">
              <a:rPr lang="en-US" smtClean="0"/>
              <a:t>‹#›</a:t>
            </a:fld>
            <a:endParaRPr lang="en-US"/>
          </a:p>
        </p:txBody>
      </p:sp>
      <p:pic>
        <p:nvPicPr>
          <p:cNvPr id="8" name="Picture 7" descr="gray divider line" title="gray divider line"/>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74638"/>
            <a:ext cx="9144000" cy="217714"/>
          </a:xfrm>
          <a:prstGeom prst="rect">
            <a:avLst/>
          </a:prstGeom>
        </p:spPr>
      </p:pic>
    </p:spTree>
    <p:extLst>
      <p:ext uri="{BB962C8B-B14F-4D97-AF65-F5344CB8AC3E}">
        <p14:creationId xmlns:p14="http://schemas.microsoft.com/office/powerpoint/2010/main" val="35375317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g"/><Relationship Id="rId1" Type="http://schemas.openxmlformats.org/officeDocument/2006/relationships/slideLayout" Target="../slideLayouts/slideLayout36.xml"/><Relationship Id="rId2"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hyperlink" Target="https://youtu.be/5du5Nfp4Y2A" TargetMode="External"/><Relationship Id="rId1" Type="http://schemas.openxmlformats.org/officeDocument/2006/relationships/slideLayout" Target="../slideLayouts/slideLayout39.xml"/><Relationship Id="rId2" Type="http://schemas.openxmlformats.org/officeDocument/2006/relationships/hyperlink" Target="https://youtu.be/ftd2EPZmxzw" TargetMode="Externa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6.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6.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6.xml"/><Relationship Id="rId2"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36.xml"/><Relationship Id="rId2"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3twyByN0pSI?list=PLUyk3uH-T9NS2Ib7Q2PdJt9FLk5NdfvRT" TargetMode="External"/><Relationship Id="rId4" Type="http://schemas.openxmlformats.org/officeDocument/2006/relationships/image" Target="../media/image8.png"/><Relationship Id="rId1" Type="http://schemas.openxmlformats.org/officeDocument/2006/relationships/slideLayout" Target="../slideLayouts/slideLayout36.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ulie.fuller@unf.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40140"/>
            <a:ext cx="7772400" cy="1470025"/>
          </a:xfrm>
        </p:spPr>
        <p:txBody>
          <a:bodyPr>
            <a:normAutofit fontScale="90000"/>
          </a:bodyPr>
          <a:lstStyle/>
          <a:p>
            <a:r>
              <a:rPr lang="en-US" dirty="0" smtClean="0"/>
              <a:t>Creating Accessible Video Feedback for Distance Learning Students</a:t>
            </a:r>
            <a:endParaRPr lang="en-US" dirty="0"/>
          </a:p>
        </p:txBody>
      </p:sp>
      <p:sp>
        <p:nvSpPr>
          <p:cNvPr id="5" name="Subtitle 4"/>
          <p:cNvSpPr>
            <a:spLocks noGrp="1"/>
          </p:cNvSpPr>
          <p:nvPr>
            <p:ph type="subTitle" idx="1"/>
          </p:nvPr>
        </p:nvSpPr>
        <p:spPr>
          <a:xfrm>
            <a:off x="1371600" y="3462866"/>
            <a:ext cx="6400800" cy="2524276"/>
          </a:xfrm>
        </p:spPr>
        <p:txBody>
          <a:bodyPr>
            <a:normAutofit lnSpcReduction="10000"/>
          </a:bodyPr>
          <a:lstStyle/>
          <a:p>
            <a:r>
              <a:rPr lang="en-US" dirty="0" smtClean="0"/>
              <a:t>A Collaboration Between Instructor and Instructional Designer</a:t>
            </a:r>
          </a:p>
          <a:p>
            <a:endParaRPr lang="en-US" dirty="0" smtClean="0"/>
          </a:p>
          <a:p>
            <a:r>
              <a:rPr lang="en-US" sz="2800" dirty="0" smtClean="0"/>
              <a:t>Julie Fuller, Instructional Designer</a:t>
            </a:r>
          </a:p>
          <a:p>
            <a:r>
              <a:rPr lang="en-US" sz="2800" dirty="0" smtClean="0"/>
              <a:t>University of North Florida</a:t>
            </a:r>
            <a:endParaRPr lang="en-US" sz="2800" dirty="0"/>
          </a:p>
        </p:txBody>
      </p:sp>
    </p:spTree>
    <p:extLst>
      <p:ext uri="{BB962C8B-B14F-4D97-AF65-F5344CB8AC3E}">
        <p14:creationId xmlns:p14="http://schemas.microsoft.com/office/powerpoint/2010/main" val="1288913990"/>
      </p:ext>
    </p:extLst>
  </p:cSld>
  <p:clrMapOvr>
    <a:masterClrMapping/>
  </p:clrMapOvr>
  <mc:AlternateContent xmlns:mc="http://schemas.openxmlformats.org/markup-compatibility/2006">
    <mc:Choice xmlns:p14="http://schemas.microsoft.com/office/powerpoint/2010/main" Requires="p14">
      <p:transition spd="slow" p14:dur="2000" advTm="30412"/>
    </mc:Choice>
    <mc:Fallback>
      <p:transition xmlns:p14="http://schemas.microsoft.com/office/powerpoint/2010/main" spd="slow" advTm="30412"/>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Tools &amp; Programs</a:t>
            </a:r>
            <a:endParaRPr lang="en-US" b="1" dirty="0"/>
          </a:p>
        </p:txBody>
      </p:sp>
      <p:graphicFrame>
        <p:nvGraphicFramePr>
          <p:cNvPr id="8" name="Content Placeholder 7" descr="A table that describes the tools (Camtasia, 3PlayMedia, YouTube) used in the project." title="Tools and Skills Table"/>
          <p:cNvGraphicFramePr>
            <a:graphicFrameLocks noGrp="1"/>
          </p:cNvGraphicFramePr>
          <p:nvPr>
            <p:ph idx="1"/>
            <p:extLst>
              <p:ext uri="{D42A27DB-BD31-4B8C-83A1-F6EECF244321}">
                <p14:modId xmlns:p14="http://schemas.microsoft.com/office/powerpoint/2010/main" val="2247834580"/>
              </p:ext>
            </p:extLst>
          </p:nvPr>
        </p:nvGraphicFramePr>
        <p:xfrm>
          <a:off x="457200" y="2082799"/>
          <a:ext cx="8229600" cy="4588653"/>
        </p:xfrm>
        <a:graphic>
          <a:graphicData uri="http://schemas.openxmlformats.org/drawingml/2006/table">
            <a:tbl>
              <a:tblPr firstRow="1" bandRow="1">
                <a:tableStyleId>{2D5ABB26-0587-4C30-8999-92F81FD0307C}</a:tableStyleId>
              </a:tblPr>
              <a:tblGrid>
                <a:gridCol w="2743200"/>
                <a:gridCol w="2743200"/>
                <a:gridCol w="2743200"/>
              </a:tblGrid>
              <a:tr h="1449213">
                <a:tc>
                  <a:txBody>
                    <a:bodyPr/>
                    <a:lstStyle/>
                    <a:p>
                      <a:pPr algn="ctr"/>
                      <a:endParaRPr lang="en-US" sz="2400" b="0" dirty="0" smtClean="0"/>
                    </a:p>
                  </a:txBody>
                  <a:tcPr>
                    <a:lnL>
                      <a:noFill/>
                    </a:lnL>
                    <a:lnR w="12700" cap="flat" cmpd="sng" algn="ctr">
                      <a:solidFill>
                        <a:scrgbClr r="0" g="0" b="0"/>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83088">
                <a:tc>
                  <a:txBody>
                    <a:bodyPr/>
                    <a:lstStyle/>
                    <a:p>
                      <a:pPr algn="ctr"/>
                      <a:r>
                        <a:rPr lang="en-US" sz="3200" b="1" dirty="0" err="1" smtClean="0"/>
                        <a:t>Camtasia</a:t>
                      </a:r>
                      <a:endParaRPr lang="en-US" sz="3200" b="1" dirty="0" smtClean="0"/>
                    </a:p>
                    <a:p>
                      <a:pPr marL="457200" indent="-457200" algn="l">
                        <a:buFont typeface="Arial"/>
                        <a:buChar char="•"/>
                      </a:pPr>
                      <a:r>
                        <a:rPr lang="en-US" sz="2400" b="0" dirty="0" smtClean="0"/>
                        <a:t>Screen-casting</a:t>
                      </a:r>
                    </a:p>
                    <a:p>
                      <a:pPr marL="457200" indent="-457200" algn="l">
                        <a:buFont typeface="Arial"/>
                        <a:buChar char="•"/>
                      </a:pPr>
                      <a:r>
                        <a:rPr lang="en-US" sz="2400" b="0" dirty="0" smtClean="0"/>
                        <a:t>Video capture</a:t>
                      </a:r>
                    </a:p>
                    <a:p>
                      <a:pPr marL="457200" indent="-457200" algn="l">
                        <a:buFont typeface="Arial"/>
                        <a:buChar char="•"/>
                      </a:pPr>
                      <a:r>
                        <a:rPr lang="en-US" sz="2400" b="0" dirty="0" smtClean="0"/>
                        <a:t>Audio capture</a:t>
                      </a:r>
                    </a:p>
                    <a:p>
                      <a:pPr marL="457200" indent="-457200" algn="l">
                        <a:buFont typeface="Arial"/>
                        <a:buChar char="•"/>
                      </a:pPr>
                      <a:r>
                        <a:rPr lang="en-US" sz="2400" b="0" dirty="0" smtClean="0"/>
                        <a:t>Video</a:t>
                      </a:r>
                      <a:r>
                        <a:rPr lang="en-US" sz="2400" b="0" baseline="0" dirty="0" smtClean="0"/>
                        <a:t> editing</a:t>
                      </a:r>
                    </a:p>
                    <a:p>
                      <a:pPr marL="457200" indent="-457200" algn="l">
                        <a:buFont typeface="Arial"/>
                        <a:buChar char="•"/>
                      </a:pPr>
                      <a:r>
                        <a:rPr lang="en-US" sz="2400" b="0" baseline="0" dirty="0" smtClean="0"/>
                        <a:t>Program license required</a:t>
                      </a:r>
                      <a:endParaRPr lang="en-US" sz="2400" b="0" dirty="0" smtClean="0"/>
                    </a:p>
                    <a:p>
                      <a:endParaRPr lang="en-US" dirty="0"/>
                    </a:p>
                  </a:txBody>
                  <a:tcPr>
                    <a:lnL>
                      <a:noFill/>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3200" b="1" dirty="0" smtClean="0"/>
                        <a:t>3PlayMedia</a:t>
                      </a:r>
                    </a:p>
                    <a:p>
                      <a:pPr marL="342900" indent="-342900" algn="l">
                        <a:buFont typeface="Arial"/>
                        <a:buChar char="•"/>
                      </a:pPr>
                      <a:r>
                        <a:rPr lang="en-US" sz="2400" b="0" dirty="0" smtClean="0"/>
                        <a:t>Transcription</a:t>
                      </a:r>
                      <a:r>
                        <a:rPr lang="en-US" sz="2400" b="0" baseline="0" dirty="0" smtClean="0"/>
                        <a:t> services</a:t>
                      </a:r>
                    </a:p>
                    <a:p>
                      <a:pPr marL="342900" indent="-342900" algn="l">
                        <a:buFont typeface="Arial"/>
                        <a:buChar char="•"/>
                      </a:pPr>
                      <a:r>
                        <a:rPr lang="en-US" sz="2400" b="0" baseline="0" dirty="0" smtClean="0"/>
                        <a:t>Standard service 7 day turnaround (other options)</a:t>
                      </a:r>
                    </a:p>
                    <a:p>
                      <a:pPr marL="342900" marR="0" indent="-342900" algn="l" defTabSz="457200" rtl="0" eaLnBrk="1" fontAlgn="auto" latinLnBrk="0" hangingPunct="1">
                        <a:lnSpc>
                          <a:spcPct val="100000"/>
                        </a:lnSpc>
                        <a:spcBef>
                          <a:spcPts val="0"/>
                        </a:spcBef>
                        <a:spcAft>
                          <a:spcPts val="0"/>
                        </a:spcAft>
                        <a:buClrTx/>
                        <a:buSzTx/>
                        <a:buFont typeface="Arial"/>
                        <a:buChar char="•"/>
                        <a:tabLst/>
                        <a:defRPr/>
                      </a:pPr>
                      <a:r>
                        <a:rPr lang="en-US" sz="2400" b="0" baseline="0" dirty="0" smtClean="0"/>
                        <a:t>Paid service</a:t>
                      </a:r>
                    </a:p>
                    <a:p>
                      <a:pPr marL="0" indent="0" algn="l">
                        <a:buFont typeface="Arial"/>
                        <a:buNone/>
                      </a:pP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3200" b="1" dirty="0" smtClean="0"/>
                        <a:t>YouTube</a:t>
                      </a:r>
                    </a:p>
                    <a:p>
                      <a:pPr marL="342900" indent="-342900" algn="l">
                        <a:buFont typeface="Arial"/>
                        <a:buChar char="•"/>
                      </a:pPr>
                      <a:r>
                        <a:rPr lang="en-US" sz="2400" b="0" dirty="0" smtClean="0"/>
                        <a:t>Video hosting</a:t>
                      </a:r>
                    </a:p>
                    <a:p>
                      <a:pPr marL="342900" indent="-342900" algn="l">
                        <a:buFont typeface="Arial"/>
                        <a:buChar char="•"/>
                      </a:pPr>
                      <a:r>
                        <a:rPr lang="en-US" sz="2400" b="0" dirty="0" smtClean="0"/>
                        <a:t>Organize</a:t>
                      </a:r>
                      <a:r>
                        <a:rPr lang="en-US" sz="2400" b="0" baseline="0" dirty="0" smtClean="0"/>
                        <a:t> in</a:t>
                      </a:r>
                      <a:r>
                        <a:rPr lang="en-US" sz="2400" b="0" dirty="0" smtClean="0"/>
                        <a:t> unlisted playlist</a:t>
                      </a:r>
                    </a:p>
                    <a:p>
                      <a:pPr marL="342900" indent="-342900" algn="l">
                        <a:buFont typeface="Arial"/>
                        <a:buChar char="•"/>
                      </a:pPr>
                      <a:r>
                        <a:rPr lang="en-US" sz="2400" b="0" dirty="0" smtClean="0"/>
                        <a:t>Videos saved for 2 years</a:t>
                      </a:r>
                    </a:p>
                    <a:p>
                      <a:pPr marL="342900" indent="-342900" algn="l">
                        <a:buFont typeface="Arial"/>
                        <a:buChar char="•"/>
                      </a:pPr>
                      <a:r>
                        <a:rPr lang="en-US" sz="2400" b="0" dirty="0" smtClean="0"/>
                        <a:t>Free service</a:t>
                      </a:r>
                      <a:endParaRPr lang="en-US" sz="2400" b="0" dirty="0"/>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p:pic>
        <p:nvPicPr>
          <p:cNvPr id="9" name="Picture 8" descr="Camtasia logo" title="Camtasia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2311400"/>
            <a:ext cx="1219200" cy="1219200"/>
          </a:xfrm>
          <a:prstGeom prst="rect">
            <a:avLst/>
          </a:prstGeom>
        </p:spPr>
      </p:pic>
      <p:pic>
        <p:nvPicPr>
          <p:cNvPr id="10" name="Picture 9" descr="3PlayMedia logo" title="3PlayMedia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4300" y="2578100"/>
            <a:ext cx="1219200" cy="914400"/>
          </a:xfrm>
          <a:prstGeom prst="rect">
            <a:avLst/>
          </a:prstGeom>
        </p:spPr>
      </p:pic>
      <p:pic>
        <p:nvPicPr>
          <p:cNvPr id="11" name="Picture 10" descr="YouTube logo" title="YouTube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1300" y="2425700"/>
            <a:ext cx="1219200" cy="1219200"/>
          </a:xfrm>
          <a:prstGeom prst="rect">
            <a:avLst/>
          </a:prstGeom>
        </p:spPr>
      </p:pic>
    </p:spTree>
    <p:extLst>
      <p:ext uri="{BB962C8B-B14F-4D97-AF65-F5344CB8AC3E}">
        <p14:creationId xmlns:p14="http://schemas.microsoft.com/office/powerpoint/2010/main" val="874139254"/>
      </p:ext>
    </p:extLst>
  </p:cSld>
  <p:clrMapOvr>
    <a:masterClrMapping/>
  </p:clrMapOvr>
  <mc:AlternateContent xmlns:mc="http://schemas.openxmlformats.org/markup-compatibility/2006">
    <mc:Choice xmlns:p14="http://schemas.microsoft.com/office/powerpoint/2010/main" Requires="p14">
      <p:transition spd="slow" p14:dur="2000" advTm="181818"/>
    </mc:Choice>
    <mc:Fallback>
      <p:transition xmlns:p14="http://schemas.microsoft.com/office/powerpoint/2010/main" spd="slow" advTm="181818"/>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Resources for Instructor</a:t>
            </a:r>
            <a:endParaRPr lang="en-US" b="1" dirty="0"/>
          </a:p>
        </p:txBody>
      </p:sp>
      <p:sp>
        <p:nvSpPr>
          <p:cNvPr id="10" name="Text Placeholder 9"/>
          <p:cNvSpPr>
            <a:spLocks noGrp="1"/>
          </p:cNvSpPr>
          <p:nvPr>
            <p:ph type="body" idx="1"/>
          </p:nvPr>
        </p:nvSpPr>
        <p:spPr/>
        <p:txBody>
          <a:bodyPr/>
          <a:lstStyle/>
          <a:p>
            <a:r>
              <a:rPr lang="en-US" dirty="0" smtClean="0"/>
              <a:t>Feedback Form for Instructor</a:t>
            </a:r>
            <a:endParaRPr lang="en-US" dirty="0"/>
          </a:p>
        </p:txBody>
      </p:sp>
      <p:sp>
        <p:nvSpPr>
          <p:cNvPr id="11" name="Content Placeholder 10"/>
          <p:cNvSpPr>
            <a:spLocks noGrp="1"/>
          </p:cNvSpPr>
          <p:nvPr>
            <p:ph sz="half" idx="2"/>
          </p:nvPr>
        </p:nvSpPr>
        <p:spPr>
          <a:xfrm>
            <a:off x="457200" y="2174874"/>
            <a:ext cx="4040188" cy="4518025"/>
          </a:xfrm>
        </p:spPr>
        <p:txBody>
          <a:bodyPr>
            <a:normAutofit fontScale="92500"/>
          </a:bodyPr>
          <a:lstStyle/>
          <a:p>
            <a:r>
              <a:rPr lang="en-US" dirty="0" smtClean="0"/>
              <a:t>General Information:</a:t>
            </a:r>
          </a:p>
          <a:p>
            <a:pPr lvl="1"/>
            <a:r>
              <a:rPr lang="en-US" dirty="0" smtClean="0"/>
              <a:t>Course &amp; student info</a:t>
            </a:r>
          </a:p>
          <a:p>
            <a:pPr lvl="1"/>
            <a:r>
              <a:rPr lang="en-US" dirty="0" smtClean="0"/>
              <a:t>Assignment recap</a:t>
            </a:r>
          </a:p>
          <a:p>
            <a:pPr lvl="1"/>
            <a:r>
              <a:rPr lang="en-US" dirty="0" smtClean="0"/>
              <a:t>Standardized project intro</a:t>
            </a:r>
            <a:endParaRPr lang="en-US" dirty="0"/>
          </a:p>
          <a:p>
            <a:r>
              <a:rPr lang="en-US" dirty="0" smtClean="0"/>
              <a:t>Rubric:</a:t>
            </a:r>
          </a:p>
          <a:p>
            <a:pPr lvl="1"/>
            <a:r>
              <a:rPr lang="en-US" dirty="0" smtClean="0"/>
              <a:t>Reference rubric categories</a:t>
            </a:r>
          </a:p>
          <a:p>
            <a:pPr lvl="1"/>
            <a:r>
              <a:rPr lang="en-US" dirty="0" smtClean="0"/>
              <a:t>Match up student performance</a:t>
            </a:r>
          </a:p>
          <a:p>
            <a:r>
              <a:rPr lang="en-US" dirty="0" smtClean="0"/>
              <a:t>Criteria (3 from rubric):</a:t>
            </a:r>
          </a:p>
          <a:p>
            <a:pPr lvl="1"/>
            <a:r>
              <a:rPr lang="en-US" dirty="0" smtClean="0"/>
              <a:t>Constructive comments</a:t>
            </a:r>
          </a:p>
          <a:p>
            <a:r>
              <a:rPr lang="en-US" dirty="0" smtClean="0"/>
              <a:t>Review:</a:t>
            </a:r>
          </a:p>
          <a:p>
            <a:pPr lvl="1"/>
            <a:r>
              <a:rPr lang="en-US" dirty="0" smtClean="0"/>
              <a:t>Standardized closing</a:t>
            </a:r>
          </a:p>
          <a:p>
            <a:pPr lvl="1"/>
            <a:r>
              <a:rPr lang="en-US" dirty="0" smtClean="0"/>
              <a:t>Instructions for how to proceed</a:t>
            </a:r>
          </a:p>
        </p:txBody>
      </p:sp>
      <p:sp>
        <p:nvSpPr>
          <p:cNvPr id="12" name="Text Placeholder 11"/>
          <p:cNvSpPr>
            <a:spLocks noGrp="1"/>
          </p:cNvSpPr>
          <p:nvPr>
            <p:ph type="body" sz="quarter" idx="3"/>
          </p:nvPr>
        </p:nvSpPr>
        <p:spPr/>
        <p:txBody>
          <a:bodyPr/>
          <a:lstStyle/>
          <a:p>
            <a:r>
              <a:rPr lang="en-US" dirty="0" smtClean="0"/>
              <a:t>Video Outline</a:t>
            </a:r>
            <a:endParaRPr lang="en-US" dirty="0"/>
          </a:p>
        </p:txBody>
      </p:sp>
      <p:pic>
        <p:nvPicPr>
          <p:cNvPr id="20" name="Content Placeholder 19" descr="red play icon linking to YouTube video" title="play icon">
            <a:hlinkClick r:id="rId2"/>
          </p:cNvPr>
          <p:cNvPicPr>
            <a:picLocks noGrp="1" noChangeAspect="1"/>
          </p:cNvPicPr>
          <p:nvPr>
            <p:ph sz="quarter" idx="4"/>
          </p:nvPr>
        </p:nvPicPr>
        <p:blipFill>
          <a:blip r:embed="rId3">
            <a:extLst>
              <a:ext uri="{28A0092B-C50C-407E-A947-70E740481C1C}">
                <a14:useLocalDpi xmlns:a14="http://schemas.microsoft.com/office/drawing/2010/main" val="0"/>
              </a:ext>
            </a:extLst>
          </a:blip>
          <a:srcRect t="8875" b="8875"/>
          <a:stretch>
            <a:fillRect/>
          </a:stretch>
        </p:blipFill>
        <p:spPr>
          <a:xfrm>
            <a:off x="4645025" y="4791075"/>
            <a:ext cx="2301875" cy="1046964"/>
          </a:xfrm>
        </p:spPr>
      </p:pic>
      <p:sp>
        <p:nvSpPr>
          <p:cNvPr id="16" name="Text Placeholder 11"/>
          <p:cNvSpPr txBox="1">
            <a:spLocks/>
          </p:cNvSpPr>
          <p:nvPr/>
        </p:nvSpPr>
        <p:spPr>
          <a:xfrm>
            <a:off x="4645025" y="4024313"/>
            <a:ext cx="4041775"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mtClean="0"/>
              <a:t>Example Feedback Video</a:t>
            </a:r>
            <a:endParaRPr lang="en-US" dirty="0"/>
          </a:p>
        </p:txBody>
      </p:sp>
      <p:sp>
        <p:nvSpPr>
          <p:cNvPr id="17" name="Content Placeholder 12"/>
          <p:cNvSpPr txBox="1">
            <a:spLocks/>
          </p:cNvSpPr>
          <p:nvPr/>
        </p:nvSpPr>
        <p:spPr>
          <a:xfrm>
            <a:off x="4645025" y="2185988"/>
            <a:ext cx="4041775" cy="183832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buNone/>
            </a:pPr>
            <a:endParaRPr lang="en-US" dirty="0"/>
          </a:p>
        </p:txBody>
      </p:sp>
      <p:pic>
        <p:nvPicPr>
          <p:cNvPr id="21" name="Content Placeholder 19" descr="red play icon linking to YouTube video" title="play icon">
            <a:hlinkClick r:id="rId4"/>
          </p:cNvPr>
          <p:cNvPicPr>
            <a:picLocks noChangeAspect="1"/>
          </p:cNvPicPr>
          <p:nvPr/>
        </p:nvPicPr>
        <p:blipFill>
          <a:blip r:embed="rId3">
            <a:extLst>
              <a:ext uri="{28A0092B-C50C-407E-A947-70E740481C1C}">
                <a14:useLocalDpi xmlns:a14="http://schemas.microsoft.com/office/drawing/2010/main" val="0"/>
              </a:ext>
            </a:extLst>
          </a:blip>
          <a:srcRect t="8875" b="8875"/>
          <a:stretch>
            <a:fillRect/>
          </a:stretch>
        </p:blipFill>
        <p:spPr>
          <a:xfrm>
            <a:off x="4645025" y="2289175"/>
            <a:ext cx="2301875" cy="1046964"/>
          </a:xfrm>
          <a:prstGeom prst="rect">
            <a:avLst/>
          </a:prstGeom>
        </p:spPr>
      </p:pic>
    </p:spTree>
    <p:extLst>
      <p:ext uri="{BB962C8B-B14F-4D97-AF65-F5344CB8AC3E}">
        <p14:creationId xmlns:p14="http://schemas.microsoft.com/office/powerpoint/2010/main" val="7432775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Shared Project Roles</a:t>
            </a:r>
            <a:endParaRPr lang="en-US" b="1" dirty="0"/>
          </a:p>
        </p:txBody>
      </p:sp>
      <p:graphicFrame>
        <p:nvGraphicFramePr>
          <p:cNvPr id="6" name="Content Placeholder 5" descr="Graphic that depicts the shared project roles of instructor and instructional designer." title="Shared Project Roles"/>
          <p:cNvGraphicFramePr>
            <a:graphicFrameLocks noGrp="1"/>
          </p:cNvGraphicFramePr>
          <p:nvPr>
            <p:ph idx="1"/>
            <p:extLst>
              <p:ext uri="{D42A27DB-BD31-4B8C-83A1-F6EECF244321}">
                <p14:modId xmlns:p14="http://schemas.microsoft.com/office/powerpoint/2010/main" val="2106155344"/>
              </p:ext>
            </p:extLst>
          </p:nvPr>
        </p:nvGraphicFramePr>
        <p:xfrm>
          <a:off x="114300" y="1663700"/>
          <a:ext cx="8915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4310197"/>
      </p:ext>
    </p:extLst>
  </p:cSld>
  <p:clrMapOvr>
    <a:masterClrMapping/>
  </p:clrMapOvr>
  <mc:AlternateContent xmlns:mc="http://schemas.openxmlformats.org/markup-compatibility/2006">
    <mc:Choice xmlns:p14="http://schemas.microsoft.com/office/powerpoint/2010/main" Requires="p14">
      <p:transition spd="slow" p14:dur="2000" advTm="34428"/>
    </mc:Choice>
    <mc:Fallback>
      <p:transition xmlns:p14="http://schemas.microsoft.com/office/powerpoint/2010/main" spd="slow" advTm="34428"/>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Individual Project Roles</a:t>
            </a:r>
            <a:endParaRPr lang="en-US" b="1" dirty="0"/>
          </a:p>
        </p:txBody>
      </p:sp>
      <p:graphicFrame>
        <p:nvGraphicFramePr>
          <p:cNvPr id="5" name="Content Placeholder 4" descr="Graphic that depicts the sequential individual project roles of instructor and instructional designer." title="Individual Project Roles"/>
          <p:cNvGraphicFramePr>
            <a:graphicFrameLocks noGrp="1"/>
          </p:cNvGraphicFramePr>
          <p:nvPr>
            <p:ph idx="1"/>
            <p:extLst>
              <p:ext uri="{D42A27DB-BD31-4B8C-83A1-F6EECF244321}">
                <p14:modId xmlns:p14="http://schemas.microsoft.com/office/powerpoint/2010/main" val="1096444845"/>
              </p:ext>
            </p:extLst>
          </p:nvPr>
        </p:nvGraphicFramePr>
        <p:xfrm>
          <a:off x="88900" y="1600200"/>
          <a:ext cx="89535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3407154"/>
      </p:ext>
    </p:extLst>
  </p:cSld>
  <p:clrMapOvr>
    <a:masterClrMapping/>
  </p:clrMapOvr>
  <mc:AlternateContent xmlns:mc="http://schemas.openxmlformats.org/markup-compatibility/2006">
    <mc:Choice xmlns:p14="http://schemas.microsoft.com/office/powerpoint/2010/main" Requires="p14">
      <p:transition spd="slow" p14:dur="2000" advTm="73304"/>
    </mc:Choice>
    <mc:Fallback>
      <p:transition xmlns:p14="http://schemas.microsoft.com/office/powerpoint/2010/main" spd="slow" advTm="73304"/>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Project Best Practices</a:t>
            </a:r>
            <a:endParaRPr lang="en-US" dirty="0"/>
          </a:p>
        </p:txBody>
      </p:sp>
      <p:sp>
        <p:nvSpPr>
          <p:cNvPr id="3" name="Text Placeholder 2"/>
          <p:cNvSpPr>
            <a:spLocks noGrp="1"/>
          </p:cNvSpPr>
          <p:nvPr>
            <p:ph type="body" idx="1"/>
          </p:nvPr>
        </p:nvSpPr>
        <p:spPr/>
        <p:txBody>
          <a:bodyPr/>
          <a:lstStyle/>
          <a:p>
            <a:r>
              <a:rPr lang="en-US" dirty="0" smtClean="0"/>
              <a:t>Pre-recording</a:t>
            </a:r>
            <a:endParaRPr lang="en-US" dirty="0"/>
          </a:p>
        </p:txBody>
      </p:sp>
      <p:sp>
        <p:nvSpPr>
          <p:cNvPr id="4" name="Content Placeholder 3"/>
          <p:cNvSpPr>
            <a:spLocks noGrp="1"/>
          </p:cNvSpPr>
          <p:nvPr>
            <p:ph sz="half" idx="2"/>
          </p:nvPr>
        </p:nvSpPr>
        <p:spPr/>
        <p:txBody>
          <a:bodyPr/>
          <a:lstStyle/>
          <a:p>
            <a:r>
              <a:rPr lang="en-US" dirty="0" smtClean="0"/>
              <a:t>Review the </a:t>
            </a:r>
            <a:r>
              <a:rPr lang="en-US" dirty="0" smtClean="0"/>
              <a:t>feedback form</a:t>
            </a:r>
            <a:r>
              <a:rPr lang="en-US" dirty="0" smtClean="0"/>
              <a:t>, </a:t>
            </a:r>
            <a:r>
              <a:rPr lang="en-US" dirty="0" smtClean="0"/>
              <a:t>video outline &amp; example feedback video</a:t>
            </a:r>
          </a:p>
          <a:p>
            <a:r>
              <a:rPr lang="en-US" dirty="0" smtClean="0"/>
              <a:t>Develop constructive and succinct feedback</a:t>
            </a:r>
          </a:p>
          <a:p>
            <a:r>
              <a:rPr lang="en-US" dirty="0" smtClean="0"/>
              <a:t>Use unbiased language, phrases &amp; comments</a:t>
            </a:r>
          </a:p>
          <a:p>
            <a:r>
              <a:rPr lang="en-US" dirty="0" smtClean="0"/>
              <a:t>Provide additional written comments to students</a:t>
            </a:r>
            <a:endParaRPr lang="en-US" dirty="0"/>
          </a:p>
        </p:txBody>
      </p:sp>
      <p:sp>
        <p:nvSpPr>
          <p:cNvPr id="5" name="Text Placeholder 4"/>
          <p:cNvSpPr>
            <a:spLocks noGrp="1"/>
          </p:cNvSpPr>
          <p:nvPr>
            <p:ph type="body" sz="quarter" idx="3"/>
          </p:nvPr>
        </p:nvSpPr>
        <p:spPr/>
        <p:txBody>
          <a:bodyPr/>
          <a:lstStyle/>
          <a:p>
            <a:r>
              <a:rPr lang="en-US" dirty="0" smtClean="0"/>
              <a:t>During Recording</a:t>
            </a:r>
            <a:endParaRPr lang="en-US" dirty="0"/>
          </a:p>
        </p:txBody>
      </p:sp>
      <p:sp>
        <p:nvSpPr>
          <p:cNvPr id="6" name="Content Placeholder 5"/>
          <p:cNvSpPr>
            <a:spLocks noGrp="1"/>
          </p:cNvSpPr>
          <p:nvPr>
            <p:ph sz="quarter" idx="4"/>
          </p:nvPr>
        </p:nvSpPr>
        <p:spPr/>
        <p:txBody>
          <a:bodyPr>
            <a:normAutofit fontScale="92500"/>
          </a:bodyPr>
          <a:lstStyle/>
          <a:p>
            <a:r>
              <a:rPr lang="en-US" dirty="0" smtClean="0"/>
              <a:t>Use standardized language:</a:t>
            </a:r>
          </a:p>
          <a:p>
            <a:pPr lvl="1"/>
            <a:r>
              <a:rPr lang="en-US" dirty="0" smtClean="0"/>
              <a:t>Identify purpose</a:t>
            </a:r>
          </a:p>
          <a:p>
            <a:pPr lvl="1"/>
            <a:r>
              <a:rPr lang="en-US" dirty="0" smtClean="0"/>
              <a:t>Address student by name</a:t>
            </a:r>
          </a:p>
          <a:p>
            <a:pPr lvl="1"/>
            <a:r>
              <a:rPr lang="en-US" dirty="0" smtClean="0"/>
              <a:t>Instructions for proceeding</a:t>
            </a:r>
          </a:p>
          <a:p>
            <a:r>
              <a:rPr lang="en-US" dirty="0" smtClean="0"/>
              <a:t>Refer to rubric language frequently</a:t>
            </a:r>
          </a:p>
          <a:p>
            <a:r>
              <a:rPr lang="en-US" dirty="0" smtClean="0"/>
              <a:t>Speak in a clear voice</a:t>
            </a:r>
          </a:p>
          <a:p>
            <a:r>
              <a:rPr lang="en-US" dirty="0" smtClean="0"/>
              <a:t>Use appropriate tone &amp; pace</a:t>
            </a:r>
          </a:p>
          <a:p>
            <a:r>
              <a:rPr lang="en-US" dirty="0" smtClean="0"/>
              <a:t>Video no longer than 5 minutes</a:t>
            </a:r>
            <a:endParaRPr lang="en-US" dirty="0"/>
          </a:p>
        </p:txBody>
      </p:sp>
    </p:spTree>
    <p:extLst>
      <p:ext uri="{BB962C8B-B14F-4D97-AF65-F5344CB8AC3E}">
        <p14:creationId xmlns:p14="http://schemas.microsoft.com/office/powerpoint/2010/main" val="3261047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1000"/>
                                        <p:tgtEl>
                                          <p:spTgt spid="6">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fade">
                                      <p:cBhvr>
                                        <p:cTn id="31"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Best Practices Cont’d.</a:t>
            </a:r>
            <a:endParaRPr lang="en-US" b="1" dirty="0"/>
          </a:p>
        </p:txBody>
      </p:sp>
      <p:sp>
        <p:nvSpPr>
          <p:cNvPr id="3" name="Text Placeholder 2"/>
          <p:cNvSpPr>
            <a:spLocks noGrp="1"/>
          </p:cNvSpPr>
          <p:nvPr>
            <p:ph type="body" idx="1"/>
          </p:nvPr>
        </p:nvSpPr>
        <p:spPr/>
        <p:txBody>
          <a:bodyPr>
            <a:normAutofit/>
          </a:bodyPr>
          <a:lstStyle/>
          <a:p>
            <a:r>
              <a:rPr lang="en-US" sz="2800" dirty="0" smtClean="0"/>
              <a:t>Accessibility</a:t>
            </a:r>
            <a:endParaRPr lang="en-US" sz="2800" dirty="0"/>
          </a:p>
        </p:txBody>
      </p:sp>
      <p:sp>
        <p:nvSpPr>
          <p:cNvPr id="4" name="Content Placeholder 3"/>
          <p:cNvSpPr>
            <a:spLocks noGrp="1"/>
          </p:cNvSpPr>
          <p:nvPr>
            <p:ph sz="half" idx="2"/>
          </p:nvPr>
        </p:nvSpPr>
        <p:spPr>
          <a:xfrm>
            <a:off x="457200" y="2174874"/>
            <a:ext cx="4040188" cy="4518025"/>
          </a:xfrm>
        </p:spPr>
        <p:txBody>
          <a:bodyPr/>
          <a:lstStyle/>
          <a:p>
            <a:pPr marL="0" indent="0">
              <a:buNone/>
            </a:pPr>
            <a:r>
              <a:rPr lang="en-US" dirty="0" smtClean="0"/>
              <a:t>Use verbal references:</a:t>
            </a:r>
          </a:p>
          <a:p>
            <a:r>
              <a:rPr lang="en-US" dirty="0" smtClean="0"/>
              <a:t>Distance</a:t>
            </a:r>
          </a:p>
          <a:p>
            <a:r>
              <a:rPr lang="en-US" dirty="0" smtClean="0"/>
              <a:t>Location</a:t>
            </a:r>
          </a:p>
          <a:p>
            <a:r>
              <a:rPr lang="en-US" dirty="0" smtClean="0"/>
              <a:t>Exact titles, numbers, names, etc.</a:t>
            </a:r>
          </a:p>
          <a:p>
            <a:r>
              <a:rPr lang="en-US" dirty="0" smtClean="0"/>
              <a:t>Arrangement</a:t>
            </a:r>
          </a:p>
          <a:p>
            <a:r>
              <a:rPr lang="en-US" dirty="0" smtClean="0"/>
              <a:t>Order </a:t>
            </a:r>
          </a:p>
          <a:p>
            <a:r>
              <a:rPr lang="en-US" dirty="0" smtClean="0"/>
              <a:t>Tactile references</a:t>
            </a:r>
          </a:p>
          <a:p>
            <a:r>
              <a:rPr lang="en-US" dirty="0" smtClean="0"/>
              <a:t>Avoid vague language</a:t>
            </a:r>
          </a:p>
          <a:p>
            <a:pPr marL="0" indent="0">
              <a:buNone/>
            </a:pPr>
            <a:endParaRPr lang="en-US" dirty="0"/>
          </a:p>
        </p:txBody>
      </p:sp>
      <p:sp>
        <p:nvSpPr>
          <p:cNvPr id="5" name="Text Placeholder 4"/>
          <p:cNvSpPr>
            <a:spLocks noGrp="1"/>
          </p:cNvSpPr>
          <p:nvPr>
            <p:ph type="body" sz="quarter" idx="3"/>
          </p:nvPr>
        </p:nvSpPr>
        <p:spPr/>
        <p:txBody>
          <a:bodyPr>
            <a:normAutofit/>
          </a:bodyPr>
          <a:lstStyle/>
          <a:p>
            <a:r>
              <a:rPr lang="en-US" sz="2800" dirty="0" err="1" smtClean="0"/>
              <a:t>Camtasia</a:t>
            </a:r>
            <a:endParaRPr lang="en-US" sz="2800" dirty="0"/>
          </a:p>
        </p:txBody>
      </p:sp>
      <p:sp>
        <p:nvSpPr>
          <p:cNvPr id="6" name="Content Placeholder 5"/>
          <p:cNvSpPr>
            <a:spLocks noGrp="1"/>
          </p:cNvSpPr>
          <p:nvPr>
            <p:ph sz="quarter" idx="4"/>
          </p:nvPr>
        </p:nvSpPr>
        <p:spPr/>
        <p:txBody>
          <a:bodyPr/>
          <a:lstStyle/>
          <a:p>
            <a:pPr marL="0" indent="0">
              <a:buNone/>
            </a:pPr>
            <a:r>
              <a:rPr lang="en-US" dirty="0" smtClean="0"/>
              <a:t>Video features:</a:t>
            </a:r>
          </a:p>
          <a:p>
            <a:r>
              <a:rPr lang="en-US" dirty="0" smtClean="0"/>
              <a:t>Utilize webcam</a:t>
            </a:r>
          </a:p>
          <a:p>
            <a:r>
              <a:rPr lang="en-US" dirty="0" smtClean="0"/>
              <a:t>Video animations</a:t>
            </a:r>
          </a:p>
          <a:p>
            <a:r>
              <a:rPr lang="en-US" dirty="0" smtClean="0"/>
              <a:t>Cursor </a:t>
            </a:r>
            <a:r>
              <a:rPr lang="en-US" dirty="0" smtClean="0"/>
              <a:t>FX</a:t>
            </a:r>
          </a:p>
          <a:p>
            <a:r>
              <a:rPr lang="en-US" dirty="0"/>
              <a:t>Turn off notifications when recording (email, phone, etc.</a:t>
            </a:r>
            <a:r>
              <a:rPr lang="en-US" dirty="0" smtClean="0"/>
              <a:t>)</a:t>
            </a:r>
            <a:endParaRPr lang="en-US" dirty="0" smtClean="0"/>
          </a:p>
          <a:p>
            <a:r>
              <a:rPr lang="en-US" dirty="0" smtClean="0"/>
              <a:t>Noise reduction </a:t>
            </a:r>
          </a:p>
        </p:txBody>
      </p:sp>
    </p:spTree>
    <p:extLst>
      <p:ext uri="{BB962C8B-B14F-4D97-AF65-F5344CB8AC3E}">
        <p14:creationId xmlns:p14="http://schemas.microsoft.com/office/powerpoint/2010/main" val="1699047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Phase 2</a:t>
            </a:r>
            <a:endParaRPr lang="en-US" sz="6600" dirty="0"/>
          </a:p>
        </p:txBody>
      </p:sp>
      <p:sp>
        <p:nvSpPr>
          <p:cNvPr id="3" name="Subtitle 2"/>
          <p:cNvSpPr>
            <a:spLocks noGrp="1"/>
          </p:cNvSpPr>
          <p:nvPr>
            <p:ph type="subTitle" idx="1"/>
          </p:nvPr>
        </p:nvSpPr>
        <p:spPr/>
        <p:txBody>
          <a:bodyPr>
            <a:normAutofit/>
          </a:bodyPr>
          <a:lstStyle/>
          <a:p>
            <a:r>
              <a:rPr lang="en-US" sz="4400" dirty="0" smtClean="0"/>
              <a:t>Implementation</a:t>
            </a:r>
            <a:endParaRPr lang="en-US" sz="4400" dirty="0"/>
          </a:p>
        </p:txBody>
      </p:sp>
    </p:spTree>
    <p:extLst>
      <p:ext uri="{BB962C8B-B14F-4D97-AF65-F5344CB8AC3E}">
        <p14:creationId xmlns:p14="http://schemas.microsoft.com/office/powerpoint/2010/main" val="37104095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Student Communication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59479232"/>
              </p:ext>
            </p:extLst>
          </p:nvPr>
        </p:nvGraphicFramePr>
        <p:xfrm>
          <a:off x="580572" y="1866295"/>
          <a:ext cx="8106228" cy="4580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5888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Recording &amp; Editing</a:t>
            </a:r>
            <a:endParaRPr lang="en-US" b="1" dirty="0"/>
          </a:p>
        </p:txBody>
      </p:sp>
      <p:graphicFrame>
        <p:nvGraphicFramePr>
          <p:cNvPr id="6" name="Content Placeholder 5" descr="Graphic depicting the recording and editing phase of the project including filming duration, video edits and considerations." title="Recording and Editing"/>
          <p:cNvGraphicFramePr>
            <a:graphicFrameLocks noGrp="1"/>
          </p:cNvGraphicFramePr>
          <p:nvPr>
            <p:ph idx="1"/>
            <p:extLst>
              <p:ext uri="{D42A27DB-BD31-4B8C-83A1-F6EECF244321}">
                <p14:modId xmlns:p14="http://schemas.microsoft.com/office/powerpoint/2010/main" val="797051802"/>
              </p:ext>
            </p:extLst>
          </p:nvPr>
        </p:nvGraphicFramePr>
        <p:xfrm>
          <a:off x="447675" y="17526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74402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Example Video</a:t>
            </a:r>
            <a:endParaRPr lang="en-US" dirty="0"/>
          </a:p>
        </p:txBody>
      </p:sp>
      <p:pic>
        <p:nvPicPr>
          <p:cNvPr id="4" name="Content Placeholder 3" descr="Image of example student feedback video that links to the unlisted video in YouTube.">
            <a:hlinkClick r:id="rId3" tooltip="Example Student Video Feedback"/>
          </p:cNvPr>
          <p:cNvPicPr>
            <a:picLocks noGrp="1" noChangeAspect="1"/>
          </p:cNvPicPr>
          <p:nvPr>
            <p:ph idx="1"/>
          </p:nvPr>
        </p:nvPicPr>
        <p:blipFill>
          <a:blip r:embed="rId4">
            <a:extLst>
              <a:ext uri="{28A0092B-C50C-407E-A947-70E740481C1C}">
                <a14:useLocalDpi xmlns:a14="http://schemas.microsoft.com/office/drawing/2010/main" val="0"/>
              </a:ext>
            </a:extLst>
          </a:blip>
          <a:srcRect t="888" b="888"/>
          <a:stretch>
            <a:fillRect/>
          </a:stretch>
        </p:blipFill>
        <p:spPr>
          <a:xfrm>
            <a:off x="457200" y="1866295"/>
            <a:ext cx="8229600" cy="4525963"/>
          </a:xfrm>
        </p:spPr>
      </p:pic>
    </p:spTree>
    <p:extLst>
      <p:ext uri="{BB962C8B-B14F-4D97-AF65-F5344CB8AC3E}">
        <p14:creationId xmlns:p14="http://schemas.microsoft.com/office/powerpoint/2010/main" val="4276266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Purpose</a:t>
            </a:r>
            <a:endParaRPr lang="en-US" b="1" dirty="0"/>
          </a:p>
        </p:txBody>
      </p:sp>
      <p:sp>
        <p:nvSpPr>
          <p:cNvPr id="3" name="Content Placeholder 2"/>
          <p:cNvSpPr>
            <a:spLocks noGrp="1"/>
          </p:cNvSpPr>
          <p:nvPr>
            <p:ph idx="1"/>
          </p:nvPr>
        </p:nvSpPr>
        <p:spPr>
          <a:xfrm>
            <a:off x="457200" y="2476500"/>
            <a:ext cx="8229600" cy="3649663"/>
          </a:xfrm>
        </p:spPr>
        <p:txBody>
          <a:bodyPr/>
          <a:lstStyle/>
          <a:p>
            <a:pPr marL="0" indent="0">
              <a:buNone/>
            </a:pPr>
            <a:r>
              <a:rPr lang="en-US" dirty="0" smtClean="0"/>
              <a:t>This presentation will explore the benefits and challenges of developing and delivering video feedback to distance learning students through a collaborative process between an instructor and an instructional designer.</a:t>
            </a:r>
            <a:endParaRPr lang="en-US" dirty="0"/>
          </a:p>
        </p:txBody>
      </p:sp>
    </p:spTree>
    <p:extLst>
      <p:ext uri="{BB962C8B-B14F-4D97-AF65-F5344CB8AC3E}">
        <p14:creationId xmlns:p14="http://schemas.microsoft.com/office/powerpoint/2010/main" val="1994633673"/>
      </p:ext>
    </p:extLst>
  </p:cSld>
  <p:clrMapOvr>
    <a:masterClrMapping/>
  </p:clrMapOvr>
  <mc:AlternateContent xmlns:mc="http://schemas.openxmlformats.org/markup-compatibility/2006">
    <mc:Choice xmlns:p14="http://schemas.microsoft.com/office/powerpoint/2010/main" Requires="p14">
      <p:transition spd="slow" p14:dur="2000" advTm="15867"/>
    </mc:Choice>
    <mc:Fallback>
      <p:transition xmlns:p14="http://schemas.microsoft.com/office/powerpoint/2010/main" spd="slow" advTm="15867"/>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Video Feedback Delivery</a:t>
            </a:r>
            <a:endParaRPr lang="en-US" b="1" dirty="0"/>
          </a:p>
        </p:txBody>
      </p:sp>
      <p:sp>
        <p:nvSpPr>
          <p:cNvPr id="3" name="Content Placeholder 2"/>
          <p:cNvSpPr>
            <a:spLocks noGrp="1"/>
          </p:cNvSpPr>
          <p:nvPr>
            <p:ph idx="1"/>
          </p:nvPr>
        </p:nvSpPr>
        <p:spPr>
          <a:xfrm>
            <a:off x="457200" y="1663700"/>
            <a:ext cx="8229600" cy="4940300"/>
          </a:xfrm>
        </p:spPr>
        <p:txBody>
          <a:bodyPr>
            <a:normAutofit fontScale="92500" lnSpcReduction="10000"/>
          </a:bodyPr>
          <a:lstStyle/>
          <a:p>
            <a:r>
              <a:rPr lang="en-US" dirty="0" smtClean="0"/>
              <a:t>Video links emailed to students directly by </a:t>
            </a:r>
            <a:r>
              <a:rPr lang="en-US" dirty="0" smtClean="0"/>
              <a:t>instructor</a:t>
            </a:r>
          </a:p>
          <a:p>
            <a:pPr lvl="1"/>
            <a:r>
              <a:rPr lang="en-US" dirty="0" smtClean="0"/>
              <a:t>Concern with bandwidth and size of course if hosting in LMS</a:t>
            </a:r>
            <a:endParaRPr lang="en-US" dirty="0" smtClean="0"/>
          </a:p>
          <a:p>
            <a:r>
              <a:rPr lang="en-US" dirty="0" smtClean="0"/>
              <a:t>Video links delivered once all videos were edited, captioned and uploaded to </a:t>
            </a:r>
            <a:r>
              <a:rPr lang="en-US" dirty="0" smtClean="0"/>
              <a:t>YouTube</a:t>
            </a:r>
          </a:p>
          <a:p>
            <a:pPr lvl="1"/>
            <a:r>
              <a:rPr lang="en-US" dirty="0" smtClean="0"/>
              <a:t>Videos will “live” unlisted in YouTube for 2 years</a:t>
            </a:r>
            <a:endParaRPr lang="en-US" dirty="0" smtClean="0"/>
          </a:p>
          <a:p>
            <a:r>
              <a:rPr lang="en-US" dirty="0" smtClean="0"/>
              <a:t>7 day turnaround time from assignment due date to delivery of video links to </a:t>
            </a:r>
            <a:r>
              <a:rPr lang="en-US" dirty="0" smtClean="0"/>
              <a:t>students</a:t>
            </a:r>
          </a:p>
          <a:p>
            <a:pPr lvl="1"/>
            <a:r>
              <a:rPr lang="en-US" dirty="0" smtClean="0"/>
              <a:t>Consider if feedback is necessary to move forward with subsequent assignments</a:t>
            </a:r>
            <a:endParaRPr lang="en-US" dirty="0" smtClean="0"/>
          </a:p>
          <a:p>
            <a:endParaRPr lang="en-US" dirty="0"/>
          </a:p>
        </p:txBody>
      </p:sp>
    </p:spTree>
    <p:extLst>
      <p:ext uri="{BB962C8B-B14F-4D97-AF65-F5344CB8AC3E}">
        <p14:creationId xmlns:p14="http://schemas.microsoft.com/office/powerpoint/2010/main" val="22986306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Survey Details</a:t>
            </a:r>
            <a:endParaRPr lang="en-US" b="1" dirty="0"/>
          </a:p>
        </p:txBody>
      </p:sp>
      <p:sp>
        <p:nvSpPr>
          <p:cNvPr id="5" name="Text Placeholder 4"/>
          <p:cNvSpPr>
            <a:spLocks noGrp="1"/>
          </p:cNvSpPr>
          <p:nvPr>
            <p:ph type="body" idx="1"/>
          </p:nvPr>
        </p:nvSpPr>
        <p:spPr/>
        <p:txBody>
          <a:bodyPr/>
          <a:lstStyle/>
          <a:p>
            <a:r>
              <a:rPr lang="en-US" dirty="0" smtClean="0"/>
              <a:t>Questions</a:t>
            </a:r>
            <a:endParaRPr lang="en-US" dirty="0"/>
          </a:p>
        </p:txBody>
      </p:sp>
      <p:sp>
        <p:nvSpPr>
          <p:cNvPr id="3" name="Content Placeholder 2"/>
          <p:cNvSpPr>
            <a:spLocks noGrp="1"/>
          </p:cNvSpPr>
          <p:nvPr>
            <p:ph sz="half" idx="2"/>
          </p:nvPr>
        </p:nvSpPr>
        <p:spPr>
          <a:xfrm>
            <a:off x="457200" y="2174875"/>
            <a:ext cx="4040188" cy="2041525"/>
          </a:xfrm>
        </p:spPr>
        <p:txBody>
          <a:bodyPr>
            <a:normAutofit/>
          </a:bodyPr>
          <a:lstStyle/>
          <a:p>
            <a:r>
              <a:rPr lang="en-US" dirty="0" smtClean="0"/>
              <a:t>10 questions total</a:t>
            </a:r>
          </a:p>
          <a:p>
            <a:r>
              <a:rPr lang="en-US" dirty="0"/>
              <a:t>8</a:t>
            </a:r>
            <a:r>
              <a:rPr lang="en-US" dirty="0" smtClean="0"/>
              <a:t> opinion scale questions</a:t>
            </a:r>
          </a:p>
          <a:p>
            <a:r>
              <a:rPr lang="en-US" dirty="0" smtClean="0"/>
              <a:t>1 yes/no question</a:t>
            </a:r>
          </a:p>
          <a:p>
            <a:r>
              <a:rPr lang="en-US" dirty="0" smtClean="0"/>
              <a:t>1 open response question</a:t>
            </a:r>
          </a:p>
          <a:p>
            <a:pPr marL="0" indent="0">
              <a:buNone/>
            </a:pPr>
            <a:endParaRPr lang="en-US" dirty="0"/>
          </a:p>
        </p:txBody>
      </p:sp>
      <p:sp>
        <p:nvSpPr>
          <p:cNvPr id="6" name="Text Placeholder 5"/>
          <p:cNvSpPr>
            <a:spLocks noGrp="1"/>
          </p:cNvSpPr>
          <p:nvPr>
            <p:ph type="body" sz="quarter" idx="3"/>
          </p:nvPr>
        </p:nvSpPr>
        <p:spPr/>
        <p:txBody>
          <a:bodyPr/>
          <a:lstStyle/>
          <a:p>
            <a:r>
              <a:rPr lang="en-US" dirty="0" smtClean="0"/>
              <a:t>Goals</a:t>
            </a:r>
            <a:endParaRPr lang="en-US" dirty="0"/>
          </a:p>
        </p:txBody>
      </p:sp>
      <p:sp>
        <p:nvSpPr>
          <p:cNvPr id="4" name="Content Placeholder 3"/>
          <p:cNvSpPr>
            <a:spLocks noGrp="1"/>
          </p:cNvSpPr>
          <p:nvPr>
            <p:ph sz="quarter" idx="4"/>
          </p:nvPr>
        </p:nvSpPr>
        <p:spPr>
          <a:xfrm>
            <a:off x="4645025" y="2174875"/>
            <a:ext cx="4041775" cy="2270125"/>
          </a:xfrm>
        </p:spPr>
        <p:txBody>
          <a:bodyPr>
            <a:normAutofit/>
          </a:bodyPr>
          <a:lstStyle/>
          <a:p>
            <a:r>
              <a:rPr lang="en-US" dirty="0" smtClean="0"/>
              <a:t>Collect student opinion on:</a:t>
            </a:r>
          </a:p>
          <a:p>
            <a:pPr lvl="1"/>
            <a:r>
              <a:rPr lang="en-US" dirty="0" smtClean="0"/>
              <a:t>Helpfulness of video feedback content &amp; format</a:t>
            </a:r>
          </a:p>
          <a:p>
            <a:pPr lvl="1"/>
            <a:r>
              <a:rPr lang="en-US" dirty="0" smtClean="0"/>
              <a:t>Impact of instructor presence</a:t>
            </a:r>
          </a:p>
          <a:p>
            <a:pPr lvl="1"/>
            <a:r>
              <a:rPr lang="en-US" dirty="0" smtClean="0"/>
              <a:t>Quality of video appearance &amp; production</a:t>
            </a:r>
          </a:p>
          <a:p>
            <a:pPr marL="0" indent="0">
              <a:buNone/>
            </a:pPr>
            <a:endParaRPr lang="en-US" dirty="0"/>
          </a:p>
        </p:txBody>
      </p:sp>
      <p:sp>
        <p:nvSpPr>
          <p:cNvPr id="7" name="Text Placeholder 5"/>
          <p:cNvSpPr txBox="1">
            <a:spLocks/>
          </p:cNvSpPr>
          <p:nvPr/>
        </p:nvSpPr>
        <p:spPr>
          <a:xfrm>
            <a:off x="4797425" y="4316413"/>
            <a:ext cx="4041775"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Incentive</a:t>
            </a:r>
            <a:endParaRPr lang="en-US" dirty="0"/>
          </a:p>
        </p:txBody>
      </p:sp>
      <p:sp>
        <p:nvSpPr>
          <p:cNvPr id="8" name="Content Placeholder 3"/>
          <p:cNvSpPr txBox="1">
            <a:spLocks/>
          </p:cNvSpPr>
          <p:nvPr/>
        </p:nvSpPr>
        <p:spPr>
          <a:xfrm>
            <a:off x="4645025" y="5065713"/>
            <a:ext cx="4041775" cy="155575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smtClean="0"/>
              <a:t>Optional participation</a:t>
            </a:r>
          </a:p>
          <a:p>
            <a:r>
              <a:rPr lang="en-US" dirty="0" smtClean="0"/>
              <a:t>Worth 5 additional points toward assignment grade if completed</a:t>
            </a:r>
          </a:p>
          <a:p>
            <a:pPr marL="0" indent="0">
              <a:buFont typeface="Arial"/>
              <a:buNone/>
            </a:pPr>
            <a:endParaRPr lang="en-US" dirty="0"/>
          </a:p>
        </p:txBody>
      </p:sp>
      <p:sp>
        <p:nvSpPr>
          <p:cNvPr id="9" name="Text Placeholder 4"/>
          <p:cNvSpPr txBox="1">
            <a:spLocks/>
          </p:cNvSpPr>
          <p:nvPr/>
        </p:nvSpPr>
        <p:spPr>
          <a:xfrm>
            <a:off x="609600" y="4316413"/>
            <a:ext cx="4040188"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Delivery</a:t>
            </a:r>
            <a:endParaRPr lang="en-US" dirty="0"/>
          </a:p>
        </p:txBody>
      </p:sp>
      <p:sp>
        <p:nvSpPr>
          <p:cNvPr id="10" name="Content Placeholder 2"/>
          <p:cNvSpPr txBox="1">
            <a:spLocks/>
          </p:cNvSpPr>
          <p:nvPr/>
        </p:nvSpPr>
        <p:spPr>
          <a:xfrm>
            <a:off x="369887" y="5065713"/>
            <a:ext cx="4040188" cy="165258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smtClean="0"/>
              <a:t>Survey tool in Bb</a:t>
            </a:r>
          </a:p>
          <a:p>
            <a:r>
              <a:rPr lang="en-US" dirty="0" smtClean="0"/>
              <a:t>After video links were delivered</a:t>
            </a:r>
          </a:p>
          <a:p>
            <a:pPr marL="0" indent="0">
              <a:buFont typeface="Arial"/>
              <a:buNone/>
            </a:pPr>
            <a:endParaRPr lang="en-US" dirty="0"/>
          </a:p>
        </p:txBody>
      </p:sp>
    </p:spTree>
    <p:extLst>
      <p:ext uri="{BB962C8B-B14F-4D97-AF65-F5344CB8AC3E}">
        <p14:creationId xmlns:p14="http://schemas.microsoft.com/office/powerpoint/2010/main" val="1430692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1000"/>
                                        <p:tgtEl>
                                          <p:spTgt spid="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build="p"/>
      <p:bldP spid="7"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Phase 3</a:t>
            </a:r>
            <a:endParaRPr lang="en-US" sz="6600" dirty="0"/>
          </a:p>
        </p:txBody>
      </p:sp>
      <p:sp>
        <p:nvSpPr>
          <p:cNvPr id="3" name="Subtitle 2"/>
          <p:cNvSpPr>
            <a:spLocks noGrp="1"/>
          </p:cNvSpPr>
          <p:nvPr>
            <p:ph type="subTitle" idx="1"/>
          </p:nvPr>
        </p:nvSpPr>
        <p:spPr/>
        <p:txBody>
          <a:bodyPr>
            <a:normAutofit/>
          </a:bodyPr>
          <a:lstStyle/>
          <a:p>
            <a:r>
              <a:rPr lang="en-US" sz="4400" dirty="0" smtClean="0"/>
              <a:t>Results</a:t>
            </a:r>
            <a:endParaRPr lang="en-US" sz="4400" dirty="0"/>
          </a:p>
        </p:txBody>
      </p:sp>
    </p:spTree>
    <p:extLst>
      <p:ext uri="{BB962C8B-B14F-4D97-AF65-F5344CB8AC3E}">
        <p14:creationId xmlns:p14="http://schemas.microsoft.com/office/powerpoint/2010/main" val="38125984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b="1" dirty="0" smtClean="0"/>
              <a:t>Survey Results</a:t>
            </a:r>
            <a:endParaRPr lang="en-US" b="1" dirty="0"/>
          </a:p>
        </p:txBody>
      </p:sp>
      <p:graphicFrame>
        <p:nvGraphicFramePr>
          <p:cNvPr id="6" name="Content Placeholder 5" descr="A table displaying the main survey components and the student responses." title="Survey results"/>
          <p:cNvGraphicFramePr>
            <a:graphicFrameLocks noGrp="1"/>
          </p:cNvGraphicFramePr>
          <p:nvPr>
            <p:ph idx="1"/>
            <p:extLst>
              <p:ext uri="{D42A27DB-BD31-4B8C-83A1-F6EECF244321}">
                <p14:modId xmlns:p14="http://schemas.microsoft.com/office/powerpoint/2010/main" val="2429374119"/>
              </p:ext>
            </p:extLst>
          </p:nvPr>
        </p:nvGraphicFramePr>
        <p:xfrm>
          <a:off x="457200" y="1600200"/>
          <a:ext cx="8229600" cy="5107858"/>
        </p:xfrm>
        <a:graphic>
          <a:graphicData uri="http://schemas.openxmlformats.org/drawingml/2006/table">
            <a:tbl>
              <a:tblPr firstRow="1" bandRow="1">
                <a:tableStyleId>{2D5ABB26-0587-4C30-8999-92F81FD0307C}</a:tableStyleId>
              </a:tblPr>
              <a:tblGrid>
                <a:gridCol w="4114800"/>
                <a:gridCol w="4114800"/>
              </a:tblGrid>
              <a:tr h="625324">
                <a:tc>
                  <a:txBody>
                    <a:bodyPr/>
                    <a:lstStyle/>
                    <a:p>
                      <a:pPr algn="ctr"/>
                      <a:r>
                        <a:rPr lang="en-US" sz="3200" b="1" dirty="0" smtClean="0"/>
                        <a:t>Survey </a:t>
                      </a:r>
                      <a:r>
                        <a:rPr lang="en-US" sz="3200" b="1" dirty="0" smtClean="0"/>
                        <a:t>Question</a:t>
                      </a:r>
                      <a:endParaRPr lang="en-US" sz="3200" b="1" dirty="0"/>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pPr algn="ctr"/>
                      <a:r>
                        <a:rPr lang="en-US" sz="3200" b="1" dirty="0" smtClean="0"/>
                        <a:t>Student Response</a:t>
                      </a:r>
                      <a:endParaRPr lang="en-US" sz="3200" b="1"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871745">
                <a:tc>
                  <a:txBody>
                    <a:bodyPr/>
                    <a:lstStyle/>
                    <a:p>
                      <a:r>
                        <a:rPr lang="en-US" dirty="0" smtClean="0"/>
                        <a:t>Video feedback helped me understand overall assignment better than only receiving written feedback.</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1" algn="l"/>
                      <a:r>
                        <a:rPr lang="en-US" b="1" dirty="0" smtClean="0"/>
                        <a:t>64%</a:t>
                      </a:r>
                      <a:r>
                        <a:rPr lang="en-US" b="0" dirty="0" smtClean="0"/>
                        <a:t> Strongly Agree</a:t>
                      </a:r>
                    </a:p>
                    <a:p>
                      <a:pPr lvl="1" algn="l"/>
                      <a:r>
                        <a:rPr lang="en-US" b="1" dirty="0" smtClean="0"/>
                        <a:t>21%</a:t>
                      </a:r>
                      <a:r>
                        <a:rPr lang="en-US" b="0" dirty="0" smtClean="0"/>
                        <a:t> Agree</a:t>
                      </a:r>
                    </a:p>
                    <a:p>
                      <a:pPr lvl="1" algn="l"/>
                      <a:r>
                        <a:rPr lang="en-US" b="1" dirty="0" smtClean="0"/>
                        <a:t>14%</a:t>
                      </a:r>
                      <a:r>
                        <a:rPr lang="en-US" b="0" dirty="0" smtClean="0"/>
                        <a:t> Neither Agree</a:t>
                      </a:r>
                      <a:r>
                        <a:rPr lang="en-US" b="0" baseline="0" dirty="0" smtClean="0"/>
                        <a:t> nor Disagree</a:t>
                      </a:r>
                      <a:endParaRPr lang="en-US" b="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71745">
                <a:tc>
                  <a:txBody>
                    <a:bodyPr/>
                    <a:lstStyle/>
                    <a:p>
                      <a:r>
                        <a:rPr lang="en-US" dirty="0" smtClean="0"/>
                        <a:t>Personalized </a:t>
                      </a:r>
                      <a:r>
                        <a:rPr lang="en-US" baseline="0" dirty="0" smtClean="0"/>
                        <a:t>feedback made me feel as though the instructor has a vested interest in my success in the course.</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1" algn="l"/>
                      <a:r>
                        <a:rPr lang="en-US" b="1" dirty="0" smtClean="0"/>
                        <a:t>64%</a:t>
                      </a:r>
                      <a:r>
                        <a:rPr lang="en-US" b="0" dirty="0" smtClean="0"/>
                        <a:t> Strongly Agree</a:t>
                      </a:r>
                    </a:p>
                    <a:p>
                      <a:pPr lvl="1" algn="l"/>
                      <a:r>
                        <a:rPr lang="en-US" b="1" dirty="0" smtClean="0"/>
                        <a:t>28%</a:t>
                      </a:r>
                      <a:r>
                        <a:rPr lang="en-US" b="0" dirty="0" smtClean="0"/>
                        <a:t> Agree</a:t>
                      </a:r>
                    </a:p>
                    <a:p>
                      <a:pPr lvl="1" algn="l"/>
                      <a:r>
                        <a:rPr lang="en-US" b="0" dirty="0" smtClean="0"/>
                        <a:t>  </a:t>
                      </a:r>
                      <a:r>
                        <a:rPr lang="en-US" b="1" dirty="0" smtClean="0"/>
                        <a:t>7%</a:t>
                      </a:r>
                      <a:r>
                        <a:rPr lang="en-US" b="0" dirty="0" smtClean="0"/>
                        <a:t> Neither Agree nor Disagree</a:t>
                      </a:r>
                      <a:endParaRPr lang="en-US" b="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57844">
                <a:tc>
                  <a:txBody>
                    <a:bodyPr/>
                    <a:lstStyle/>
                    <a:p>
                      <a:r>
                        <a:rPr lang="en-US" dirty="0" smtClean="0"/>
                        <a:t>I used the closed</a:t>
                      </a:r>
                      <a:r>
                        <a:rPr lang="en-US" baseline="0" dirty="0" smtClean="0"/>
                        <a:t> captions feature of my video feedback.</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1"/>
                      <a:r>
                        <a:rPr lang="en-US" b="1" dirty="0" smtClean="0"/>
                        <a:t>35%</a:t>
                      </a:r>
                      <a:r>
                        <a:rPr lang="en-US" dirty="0" smtClean="0"/>
                        <a:t> Yes</a:t>
                      </a:r>
                    </a:p>
                    <a:p>
                      <a:pPr lvl="1"/>
                      <a:r>
                        <a:rPr lang="en-US" b="1" dirty="0" smtClean="0"/>
                        <a:t>57%</a:t>
                      </a:r>
                      <a:r>
                        <a:rPr lang="en-US" dirty="0" smtClean="0"/>
                        <a:t> No</a:t>
                      </a:r>
                      <a:r>
                        <a:rPr lang="en-US" baseline="0" dirty="0" smtClean="0"/>
                        <a:t>       (</a:t>
                      </a:r>
                      <a:r>
                        <a:rPr lang="en-US" i="1" dirty="0" smtClean="0"/>
                        <a:t>7% Unanswered</a:t>
                      </a:r>
                      <a:r>
                        <a:rPr lang="en-US" dirty="0" smtClean="0"/>
                        <a:t>)</a:t>
                      </a:r>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451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Having</a:t>
                      </a:r>
                      <a:r>
                        <a:rPr lang="en-US" baseline="0" dirty="0" smtClean="0"/>
                        <a:t> access to the closed captions feature enhanced the video feedback experience.</a:t>
                      </a:r>
                      <a:endParaRPr lang="en-US" dirty="0" smtClean="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lvl="1"/>
                      <a:r>
                        <a:rPr lang="en-US" b="1" dirty="0" smtClean="0"/>
                        <a:t>21% </a:t>
                      </a:r>
                      <a:r>
                        <a:rPr lang="en-US" dirty="0" smtClean="0"/>
                        <a:t>Strongly Agree</a:t>
                      </a:r>
                    </a:p>
                    <a:p>
                      <a:pPr lvl="1"/>
                      <a:r>
                        <a:rPr lang="en-US" b="1" dirty="0" smtClean="0"/>
                        <a:t>21% </a:t>
                      </a:r>
                      <a:r>
                        <a:rPr lang="en-US" dirty="0" smtClean="0"/>
                        <a:t>Agree</a:t>
                      </a:r>
                    </a:p>
                    <a:p>
                      <a:pPr lvl="1"/>
                      <a:r>
                        <a:rPr lang="en-US" b="1" dirty="0" smtClean="0"/>
                        <a:t>35% </a:t>
                      </a:r>
                      <a:r>
                        <a:rPr lang="en-US" dirty="0" smtClean="0"/>
                        <a:t>Neither Agree nor Disagree</a:t>
                      </a:r>
                    </a:p>
                    <a:p>
                      <a:pPr lvl="1"/>
                      <a:r>
                        <a:rPr lang="en-US" b="1" dirty="0" smtClean="0"/>
                        <a:t>21% </a:t>
                      </a:r>
                      <a:r>
                        <a:rPr lang="en-US" dirty="0" smtClean="0"/>
                        <a:t>N/A</a:t>
                      </a:r>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07171">
                <a:tc>
                  <a:txBody>
                    <a:bodyPr/>
                    <a:lstStyle/>
                    <a:p>
                      <a:r>
                        <a:rPr lang="en-US" dirty="0" smtClean="0"/>
                        <a:t>I would like more personalized video</a:t>
                      </a:r>
                      <a:r>
                        <a:rPr lang="en-US" baseline="0" dirty="0" smtClean="0"/>
                        <a:t> feedback in future online courses.</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lvl="1"/>
                      <a:r>
                        <a:rPr lang="en-US" b="1" dirty="0" smtClean="0"/>
                        <a:t>78% </a:t>
                      </a:r>
                      <a:r>
                        <a:rPr lang="en-US" dirty="0" smtClean="0"/>
                        <a:t>Agree</a:t>
                      </a:r>
                    </a:p>
                    <a:p>
                      <a:pPr lvl="1"/>
                      <a:r>
                        <a:rPr lang="en-US" b="1" dirty="0" smtClean="0"/>
                        <a:t>21% </a:t>
                      </a:r>
                      <a:r>
                        <a:rPr lang="en-US" dirty="0" smtClean="0"/>
                        <a:t>Neither Agree nor Disagree</a:t>
                      </a:r>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7954551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Student Comments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2000" i="1" dirty="0" smtClean="0"/>
              <a:t>“I thought this was nice and personalized. It helps me feel less like a distance student. In addition, it makes it clear that the professor is concerned about my progress and personally graded my assignment.”</a:t>
            </a:r>
          </a:p>
          <a:p>
            <a:pPr marL="0" indent="0">
              <a:buNone/>
            </a:pPr>
            <a:endParaRPr lang="en-US" sz="2000" i="1" dirty="0"/>
          </a:p>
          <a:p>
            <a:pPr marL="0" indent="0">
              <a:buNone/>
            </a:pPr>
            <a:r>
              <a:rPr lang="en-US" sz="2000" i="1" dirty="0" smtClean="0"/>
              <a:t>“While watching [my] video, I was able to clearly understand the areas that need improving and will apply these details to the next assignment.”</a:t>
            </a:r>
          </a:p>
          <a:p>
            <a:pPr marL="0" indent="0">
              <a:buNone/>
            </a:pPr>
            <a:endParaRPr lang="en-US" sz="2000" i="1" dirty="0"/>
          </a:p>
          <a:p>
            <a:pPr marL="0" indent="0">
              <a:buNone/>
            </a:pPr>
            <a:r>
              <a:rPr lang="en-US" sz="2000" i="1" dirty="0" smtClean="0"/>
              <a:t>“I thought the use of the pointer as [the instructor] covered each section was valuable because I was able to visually follow [the feedback].”</a:t>
            </a:r>
          </a:p>
          <a:p>
            <a:pPr marL="0" indent="0">
              <a:buNone/>
            </a:pPr>
            <a:endParaRPr lang="en-US" sz="2000" i="1" dirty="0"/>
          </a:p>
          <a:p>
            <a:pPr marL="0" indent="0">
              <a:buNone/>
            </a:pPr>
            <a:r>
              <a:rPr lang="en-US" sz="2000" i="1" dirty="0" smtClean="0"/>
              <a:t>“I feel as though if I were to complete another assignment like this I would be able to apply the [feedback] that [was] shared easily in comparison to relying on the rubric notes alone.”</a:t>
            </a:r>
          </a:p>
          <a:p>
            <a:pPr marL="0" indent="0">
              <a:buNone/>
            </a:pPr>
            <a:endParaRPr lang="en-US" sz="2000" i="1" dirty="0"/>
          </a:p>
          <a:p>
            <a:pPr marL="0" indent="0">
              <a:buNone/>
            </a:pPr>
            <a:r>
              <a:rPr lang="en-US" sz="2000" i="1" dirty="0" smtClean="0"/>
              <a:t>“This is a great feature, I wish we had it sooner!”</a:t>
            </a:r>
            <a:endParaRPr lang="en-US" sz="2000" i="1" dirty="0"/>
          </a:p>
        </p:txBody>
      </p:sp>
    </p:spTree>
    <p:extLst>
      <p:ext uri="{BB962C8B-B14F-4D97-AF65-F5344CB8AC3E}">
        <p14:creationId xmlns:p14="http://schemas.microsoft.com/office/powerpoint/2010/main" val="242046368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Student Comments</a:t>
            </a:r>
            <a:endParaRPr lang="en-US" b="1" dirty="0"/>
          </a:p>
        </p:txBody>
      </p:sp>
      <p:sp>
        <p:nvSpPr>
          <p:cNvPr id="3" name="Content Placeholder 2"/>
          <p:cNvSpPr>
            <a:spLocks noGrp="1"/>
          </p:cNvSpPr>
          <p:nvPr>
            <p:ph idx="1"/>
          </p:nvPr>
        </p:nvSpPr>
        <p:spPr>
          <a:xfrm>
            <a:off x="457200" y="1804736"/>
            <a:ext cx="8229600" cy="4692317"/>
          </a:xfrm>
        </p:spPr>
        <p:txBody>
          <a:bodyPr>
            <a:normAutofit/>
          </a:bodyPr>
          <a:lstStyle/>
          <a:p>
            <a:pPr marL="0" indent="0">
              <a:buNone/>
            </a:pPr>
            <a:r>
              <a:rPr lang="en-US" sz="2000" i="1" dirty="0" smtClean="0"/>
              <a:t>“I think that the video feedback provided the same information as the written document. I don’t think it’s necessary to provide feedback in both ways.”</a:t>
            </a:r>
          </a:p>
          <a:p>
            <a:pPr marL="0" indent="0">
              <a:buNone/>
            </a:pPr>
            <a:endParaRPr lang="en-US" sz="2000" i="1" dirty="0"/>
          </a:p>
          <a:p>
            <a:pPr marL="0" indent="0">
              <a:buNone/>
            </a:pPr>
            <a:r>
              <a:rPr lang="en-US" sz="2000" i="1" dirty="0" smtClean="0"/>
              <a:t>“I think that the video feedback is nice, but not a necessity. It took a while to get the feedback returned. If this was a time sensitive situation [in which] another assignment was due based on the first, I would rather have written feedback in a more timely manner.”</a:t>
            </a:r>
            <a:endParaRPr lang="en-US" sz="2000" i="1" dirty="0"/>
          </a:p>
        </p:txBody>
      </p:sp>
    </p:spTree>
    <p:extLst>
      <p:ext uri="{BB962C8B-B14F-4D97-AF65-F5344CB8AC3E}">
        <p14:creationId xmlns:p14="http://schemas.microsoft.com/office/powerpoint/2010/main" val="420294914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Instructor Reflection</a:t>
            </a:r>
            <a:endParaRPr lang="en-US" b="1" dirty="0"/>
          </a:p>
        </p:txBody>
      </p:sp>
      <p:sp>
        <p:nvSpPr>
          <p:cNvPr id="3" name="Content Placeholder 2"/>
          <p:cNvSpPr>
            <a:spLocks noGrp="1"/>
          </p:cNvSpPr>
          <p:nvPr>
            <p:ph idx="1"/>
          </p:nvPr>
        </p:nvSpPr>
        <p:spPr>
          <a:xfrm>
            <a:off x="457200" y="1866296"/>
            <a:ext cx="8229600" cy="4525963"/>
          </a:xfrm>
        </p:spPr>
        <p:txBody>
          <a:bodyPr/>
          <a:lstStyle/>
          <a:p>
            <a:pPr marL="0" indent="0">
              <a:buNone/>
            </a:pPr>
            <a:r>
              <a:rPr lang="en-US" i="1" dirty="0" smtClean="0"/>
              <a:t>“The recording was a small part of the entire grading process. Although I like the idea of a [feedback] video, it took longer than expected…maybe the video is more effective for a small activity, like sending students brief comments about their posts on a discussion board. I will enjoy using [video feedback] as an enhancer for quick feedback on small activities to connect with [students].”</a:t>
            </a:r>
            <a:endParaRPr lang="en-US" i="1" dirty="0"/>
          </a:p>
        </p:txBody>
      </p:sp>
    </p:spTree>
    <p:extLst>
      <p:ext uri="{BB962C8B-B14F-4D97-AF65-F5344CB8AC3E}">
        <p14:creationId xmlns:p14="http://schemas.microsoft.com/office/powerpoint/2010/main" val="141348537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Benefits &amp; Challenges</a:t>
            </a:r>
            <a:endParaRPr lang="en-US" b="1" dirty="0"/>
          </a:p>
        </p:txBody>
      </p:sp>
      <p:sp>
        <p:nvSpPr>
          <p:cNvPr id="3" name="Text Placeholder 2"/>
          <p:cNvSpPr>
            <a:spLocks noGrp="1"/>
          </p:cNvSpPr>
          <p:nvPr>
            <p:ph type="body" idx="1"/>
          </p:nvPr>
        </p:nvSpPr>
        <p:spPr/>
        <p:txBody>
          <a:bodyPr>
            <a:normAutofit/>
          </a:bodyPr>
          <a:lstStyle/>
          <a:p>
            <a:r>
              <a:rPr lang="en-US" sz="2800" dirty="0" smtClean="0"/>
              <a:t>Benefits</a:t>
            </a:r>
            <a:endParaRPr lang="en-US" sz="2800" dirty="0"/>
          </a:p>
        </p:txBody>
      </p:sp>
      <p:sp>
        <p:nvSpPr>
          <p:cNvPr id="4" name="Content Placeholder 3"/>
          <p:cNvSpPr>
            <a:spLocks noGrp="1"/>
          </p:cNvSpPr>
          <p:nvPr>
            <p:ph sz="half" idx="2"/>
          </p:nvPr>
        </p:nvSpPr>
        <p:spPr>
          <a:xfrm>
            <a:off x="457200" y="2174874"/>
            <a:ext cx="4040188" cy="4683125"/>
          </a:xfrm>
        </p:spPr>
        <p:txBody>
          <a:bodyPr>
            <a:normAutofit fontScale="92500" lnSpcReduction="10000"/>
          </a:bodyPr>
          <a:lstStyle/>
          <a:p>
            <a:r>
              <a:rPr lang="en-US" dirty="0" smtClean="0"/>
              <a:t>Promotes inclusion</a:t>
            </a:r>
          </a:p>
          <a:p>
            <a:r>
              <a:rPr lang="en-US" dirty="0" smtClean="0"/>
              <a:t>Complies with Section 508</a:t>
            </a:r>
          </a:p>
          <a:p>
            <a:r>
              <a:rPr lang="en-US" dirty="0" smtClean="0"/>
              <a:t>Targets multiple learning styles</a:t>
            </a:r>
          </a:p>
          <a:p>
            <a:r>
              <a:rPr lang="en-US" dirty="0" smtClean="0"/>
              <a:t>Contributes to instructor presence</a:t>
            </a:r>
          </a:p>
          <a:p>
            <a:r>
              <a:rPr lang="en-US" dirty="0" smtClean="0"/>
              <a:t>Individualizes the student experience</a:t>
            </a:r>
          </a:p>
          <a:p>
            <a:r>
              <a:rPr lang="en-US" dirty="0" smtClean="0"/>
              <a:t>Applicable to a variety of assignments/assessments</a:t>
            </a:r>
          </a:p>
          <a:p>
            <a:r>
              <a:rPr lang="en-US" dirty="0" smtClean="0"/>
              <a:t>Demonstrates alignment of learning objectives and assignments</a:t>
            </a:r>
            <a:endParaRPr lang="en-US" dirty="0"/>
          </a:p>
        </p:txBody>
      </p:sp>
      <p:sp>
        <p:nvSpPr>
          <p:cNvPr id="5" name="Text Placeholder 4"/>
          <p:cNvSpPr>
            <a:spLocks noGrp="1"/>
          </p:cNvSpPr>
          <p:nvPr>
            <p:ph type="body" sz="quarter" idx="3"/>
          </p:nvPr>
        </p:nvSpPr>
        <p:spPr/>
        <p:txBody>
          <a:bodyPr>
            <a:normAutofit/>
          </a:bodyPr>
          <a:lstStyle/>
          <a:p>
            <a:r>
              <a:rPr lang="en-US" sz="2800" dirty="0" smtClean="0"/>
              <a:t>Challenges</a:t>
            </a:r>
            <a:endParaRPr lang="en-US" sz="2800" dirty="0"/>
          </a:p>
        </p:txBody>
      </p:sp>
      <p:sp>
        <p:nvSpPr>
          <p:cNvPr id="6" name="Content Placeholder 5"/>
          <p:cNvSpPr>
            <a:spLocks noGrp="1"/>
          </p:cNvSpPr>
          <p:nvPr>
            <p:ph sz="quarter" idx="4"/>
          </p:nvPr>
        </p:nvSpPr>
        <p:spPr>
          <a:xfrm>
            <a:off x="4645025" y="2174875"/>
            <a:ext cx="4041775" cy="4683124"/>
          </a:xfrm>
        </p:spPr>
        <p:txBody>
          <a:bodyPr/>
          <a:lstStyle/>
          <a:p>
            <a:r>
              <a:rPr lang="en-US" dirty="0" smtClean="0"/>
              <a:t>Time commitment</a:t>
            </a:r>
          </a:p>
          <a:p>
            <a:pPr lvl="1"/>
            <a:r>
              <a:rPr lang="en-US" dirty="0" smtClean="0"/>
              <a:t>Assignment grading</a:t>
            </a:r>
          </a:p>
          <a:p>
            <a:pPr lvl="1"/>
            <a:r>
              <a:rPr lang="en-US" dirty="0" smtClean="0"/>
              <a:t>Video recording</a:t>
            </a:r>
          </a:p>
          <a:p>
            <a:pPr lvl="1"/>
            <a:r>
              <a:rPr lang="en-US" dirty="0" smtClean="0"/>
              <a:t>Transcript processing</a:t>
            </a:r>
          </a:p>
          <a:p>
            <a:r>
              <a:rPr lang="en-US" dirty="0" smtClean="0"/>
              <a:t>Access to technology</a:t>
            </a:r>
          </a:p>
          <a:p>
            <a:pPr lvl="1"/>
            <a:r>
              <a:rPr lang="en-US" dirty="0" smtClean="0"/>
              <a:t>Paid vs. free programs</a:t>
            </a:r>
          </a:p>
          <a:p>
            <a:r>
              <a:rPr lang="en-US" dirty="0" smtClean="0"/>
              <a:t>Technical skills required</a:t>
            </a:r>
          </a:p>
          <a:p>
            <a:r>
              <a:rPr lang="en-US" dirty="0" smtClean="0"/>
              <a:t>Storage space</a:t>
            </a:r>
            <a:endParaRPr lang="en-US" dirty="0"/>
          </a:p>
        </p:txBody>
      </p:sp>
    </p:spTree>
    <p:extLst>
      <p:ext uri="{BB962C8B-B14F-4D97-AF65-F5344CB8AC3E}">
        <p14:creationId xmlns:p14="http://schemas.microsoft.com/office/powerpoint/2010/main" val="34858139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10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1000"/>
                                        <p:tgtEl>
                                          <p:spTgt spid="6">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fade">
                                      <p:cBhvr>
                                        <p:cTn id="28" dur="1000"/>
                                        <p:tgtEl>
                                          <p:spTgt spid="6">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fade">
                                      <p:cBhvr>
                                        <p:cTn id="31"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Gaps</a:t>
            </a:r>
            <a:endParaRPr lang="en-US" b="1" dirty="0"/>
          </a:p>
        </p:txBody>
      </p:sp>
      <p:sp>
        <p:nvSpPr>
          <p:cNvPr id="3" name="Content Placeholder 2"/>
          <p:cNvSpPr>
            <a:spLocks noGrp="1"/>
          </p:cNvSpPr>
          <p:nvPr>
            <p:ph idx="1"/>
          </p:nvPr>
        </p:nvSpPr>
        <p:spPr/>
        <p:txBody>
          <a:bodyPr/>
          <a:lstStyle/>
          <a:p>
            <a:pPr marL="0" indent="0">
              <a:buNone/>
            </a:pPr>
            <a:r>
              <a:rPr lang="en-US" dirty="0"/>
              <a:t>T</a:t>
            </a:r>
            <a:r>
              <a:rPr lang="en-US" dirty="0" smtClean="0"/>
              <a:t>he chosen assignment’s reliance on graphics </a:t>
            </a:r>
          </a:p>
          <a:p>
            <a:pPr lvl="1"/>
            <a:r>
              <a:rPr lang="en-US" dirty="0" smtClean="0"/>
              <a:t>An alternative assignment and grading rubric would be necessary for students requiring </a:t>
            </a:r>
            <a:r>
              <a:rPr lang="en-US" dirty="0" smtClean="0"/>
              <a:t>accommodations.</a:t>
            </a:r>
          </a:p>
          <a:p>
            <a:pPr marL="0" indent="0">
              <a:buNone/>
            </a:pPr>
            <a:endParaRPr lang="en-US" dirty="0"/>
          </a:p>
          <a:p>
            <a:pPr marL="0" indent="0">
              <a:buNone/>
            </a:pPr>
            <a:r>
              <a:rPr lang="en-US" dirty="0" smtClean="0"/>
              <a:t>Unclear whether there were students in the course requiring specific accommodations</a:t>
            </a:r>
          </a:p>
          <a:p>
            <a:pPr lvl="1"/>
            <a:r>
              <a:rPr lang="en-US" dirty="0" smtClean="0"/>
              <a:t>This may impact survey results.</a:t>
            </a:r>
          </a:p>
        </p:txBody>
      </p:sp>
    </p:spTree>
    <p:extLst>
      <p:ext uri="{BB962C8B-B14F-4D97-AF65-F5344CB8AC3E}">
        <p14:creationId xmlns:p14="http://schemas.microsoft.com/office/powerpoint/2010/main" val="155396128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Q&amp;A</a:t>
            </a:r>
            <a:endParaRPr lang="en-US" dirty="0"/>
          </a:p>
        </p:txBody>
      </p:sp>
      <p:sp>
        <p:nvSpPr>
          <p:cNvPr id="3" name="Content Placeholder 2"/>
          <p:cNvSpPr>
            <a:spLocks noGrp="1"/>
          </p:cNvSpPr>
          <p:nvPr>
            <p:ph idx="1"/>
          </p:nvPr>
        </p:nvSpPr>
        <p:spPr>
          <a:xfrm>
            <a:off x="457200" y="2794000"/>
            <a:ext cx="8229600" cy="3332163"/>
          </a:xfrm>
        </p:spPr>
        <p:txBody>
          <a:bodyPr/>
          <a:lstStyle/>
          <a:p>
            <a:pPr marL="0" indent="0">
              <a:buNone/>
            </a:pPr>
            <a:r>
              <a:rPr lang="en-US" dirty="0" smtClean="0"/>
              <a:t>Julie Fuller, Instructional Designer</a:t>
            </a:r>
          </a:p>
          <a:p>
            <a:pPr marL="0" indent="0">
              <a:buNone/>
            </a:pPr>
            <a:r>
              <a:rPr lang="en-US" dirty="0" smtClean="0"/>
              <a:t>University of North Florida</a:t>
            </a:r>
          </a:p>
          <a:p>
            <a:pPr marL="0" indent="0">
              <a:buNone/>
            </a:pPr>
            <a:r>
              <a:rPr lang="en-US" dirty="0" smtClean="0">
                <a:hlinkClick r:id="rId2"/>
              </a:rPr>
              <a:t>julie.fuller@unf.edu</a:t>
            </a:r>
            <a:r>
              <a:rPr lang="en-US" dirty="0" smtClean="0"/>
              <a:t> </a:t>
            </a:r>
          </a:p>
          <a:p>
            <a:pPr marL="0" indent="0">
              <a:buNone/>
            </a:pPr>
            <a:r>
              <a:rPr lang="en-US" dirty="0" smtClean="0"/>
              <a:t>904-620-5431</a:t>
            </a:r>
            <a:endParaRPr lang="en-US" dirty="0"/>
          </a:p>
        </p:txBody>
      </p:sp>
    </p:spTree>
    <p:extLst>
      <p:ext uri="{BB962C8B-B14F-4D97-AF65-F5344CB8AC3E}">
        <p14:creationId xmlns:p14="http://schemas.microsoft.com/office/powerpoint/2010/main" val="23866990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Essential Questions</a:t>
            </a:r>
            <a:endParaRPr lang="en-US" b="1" dirty="0"/>
          </a:p>
        </p:txBody>
      </p:sp>
      <p:sp>
        <p:nvSpPr>
          <p:cNvPr id="3" name="Content Placeholder 2"/>
          <p:cNvSpPr>
            <a:spLocks noGrp="1"/>
          </p:cNvSpPr>
          <p:nvPr>
            <p:ph idx="1"/>
          </p:nvPr>
        </p:nvSpPr>
        <p:spPr>
          <a:xfrm>
            <a:off x="457200" y="2311400"/>
            <a:ext cx="8229600" cy="3814763"/>
          </a:xfrm>
        </p:spPr>
        <p:txBody>
          <a:bodyPr/>
          <a:lstStyle/>
          <a:p>
            <a:r>
              <a:rPr lang="en-US" dirty="0" smtClean="0"/>
              <a:t>Why use video feedback?</a:t>
            </a:r>
          </a:p>
          <a:p>
            <a:r>
              <a:rPr lang="en-US" dirty="0" smtClean="0"/>
              <a:t>Why make video feedback accessible?</a:t>
            </a:r>
          </a:p>
          <a:p>
            <a:r>
              <a:rPr lang="en-US" dirty="0" smtClean="0"/>
              <a:t>What types of technologies and strategies can be used to create accessible video feedback?</a:t>
            </a:r>
          </a:p>
          <a:p>
            <a:r>
              <a:rPr lang="en-US" dirty="0" smtClean="0"/>
              <a:t>With what types of assignments does accessible video feedback work best?</a:t>
            </a:r>
            <a:endParaRPr lang="en-US" dirty="0"/>
          </a:p>
        </p:txBody>
      </p:sp>
    </p:spTree>
    <p:extLst>
      <p:ext uri="{BB962C8B-B14F-4D97-AF65-F5344CB8AC3E}">
        <p14:creationId xmlns:p14="http://schemas.microsoft.com/office/powerpoint/2010/main" val="2647051493"/>
      </p:ext>
    </p:extLst>
  </p:cSld>
  <p:clrMapOvr>
    <a:masterClrMapping/>
  </p:clrMapOvr>
  <mc:AlternateContent xmlns:mc="http://schemas.openxmlformats.org/markup-compatibility/2006">
    <mc:Choice xmlns:p14="http://schemas.microsoft.com/office/powerpoint/2010/main" Requires="p14">
      <p:transition spd="slow" p14:dur="2000" advTm="93728"/>
    </mc:Choice>
    <mc:Fallback>
      <p:transition xmlns:p14="http://schemas.microsoft.com/office/powerpoint/2010/main" spd="slow" advTm="93728"/>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Research: Crook et al.</a:t>
            </a:r>
            <a:endParaRPr lang="en-US" dirty="0"/>
          </a:p>
        </p:txBody>
      </p:sp>
      <p:sp>
        <p:nvSpPr>
          <p:cNvPr id="4" name="Text Placeholder 3"/>
          <p:cNvSpPr>
            <a:spLocks noGrp="1"/>
          </p:cNvSpPr>
          <p:nvPr>
            <p:ph type="body" idx="1"/>
          </p:nvPr>
        </p:nvSpPr>
        <p:spPr/>
        <p:txBody>
          <a:bodyPr/>
          <a:lstStyle/>
          <a:p>
            <a:r>
              <a:rPr lang="en-US" dirty="0" smtClean="0"/>
              <a:t>Instructor Perspective</a:t>
            </a:r>
            <a:endParaRPr lang="en-US" dirty="0"/>
          </a:p>
        </p:txBody>
      </p:sp>
      <p:sp>
        <p:nvSpPr>
          <p:cNvPr id="3" name="Content Placeholder 2"/>
          <p:cNvSpPr>
            <a:spLocks noGrp="1"/>
          </p:cNvSpPr>
          <p:nvPr>
            <p:ph sz="half" idx="2"/>
          </p:nvPr>
        </p:nvSpPr>
        <p:spPr/>
        <p:txBody>
          <a:bodyPr/>
          <a:lstStyle/>
          <a:p>
            <a:r>
              <a:rPr lang="en-US" dirty="0" smtClean="0"/>
              <a:t>Helps articulate assessment criteria &amp; key points</a:t>
            </a:r>
          </a:p>
          <a:p>
            <a:r>
              <a:rPr lang="en-US" dirty="0" smtClean="0"/>
              <a:t>Increases instructor presence</a:t>
            </a:r>
          </a:p>
          <a:p>
            <a:r>
              <a:rPr lang="en-US" dirty="0" smtClean="0"/>
              <a:t>Supports varied learning styles</a:t>
            </a:r>
          </a:p>
          <a:p>
            <a:r>
              <a:rPr lang="en-US" dirty="0" smtClean="0"/>
              <a:t>Access to feedback remotely and on-demand</a:t>
            </a:r>
            <a:endParaRPr lang="en-US" dirty="0"/>
          </a:p>
        </p:txBody>
      </p:sp>
      <p:sp>
        <p:nvSpPr>
          <p:cNvPr id="5" name="Text Placeholder 4"/>
          <p:cNvSpPr>
            <a:spLocks noGrp="1"/>
          </p:cNvSpPr>
          <p:nvPr>
            <p:ph type="body" sz="quarter" idx="3"/>
          </p:nvPr>
        </p:nvSpPr>
        <p:spPr/>
        <p:txBody>
          <a:bodyPr/>
          <a:lstStyle/>
          <a:p>
            <a:r>
              <a:rPr lang="en-US" dirty="0" smtClean="0"/>
              <a:t>Student Perspective</a:t>
            </a:r>
            <a:endParaRPr lang="en-US" dirty="0"/>
          </a:p>
        </p:txBody>
      </p:sp>
      <p:sp>
        <p:nvSpPr>
          <p:cNvPr id="6" name="Content Placeholder 5"/>
          <p:cNvSpPr>
            <a:spLocks noGrp="1"/>
          </p:cNvSpPr>
          <p:nvPr>
            <p:ph sz="quarter" idx="4"/>
          </p:nvPr>
        </p:nvSpPr>
        <p:spPr/>
        <p:txBody>
          <a:bodyPr/>
          <a:lstStyle/>
          <a:p>
            <a:r>
              <a:rPr lang="en-US" dirty="0" smtClean="0"/>
              <a:t>Emotive aspects of video help increase understanding of feedback</a:t>
            </a:r>
          </a:p>
          <a:p>
            <a:r>
              <a:rPr lang="en-US" dirty="0" smtClean="0"/>
              <a:t>Helps avoid misinterpretations of written feedback</a:t>
            </a:r>
          </a:p>
          <a:p>
            <a:r>
              <a:rPr lang="en-US" dirty="0" smtClean="0"/>
              <a:t>Feedback can be viewed when convenient &amp; replayed</a:t>
            </a:r>
            <a:endParaRPr lang="en-US" dirty="0"/>
          </a:p>
        </p:txBody>
      </p:sp>
      <p:sp>
        <p:nvSpPr>
          <p:cNvPr id="7" name="TextBox 6" descr="Crook, A., Mauchline, A., Maw, S., Lawson, C., Drinkwater, R., Lundqvist, K., &amp; ... Park, J. (2012). The use of video technology for providing feedback to students: Can it enhance the feedback experience for staff and students?. Computers &amp; Education, 58386-396. doi:10.1016/j.compedu.2011.08.025&#10;"/>
          <p:cNvSpPr txBox="1"/>
          <p:nvPr/>
        </p:nvSpPr>
        <p:spPr>
          <a:xfrm>
            <a:off x="457201" y="5842000"/>
            <a:ext cx="8229600" cy="877163"/>
          </a:xfrm>
          <a:prstGeom prst="rect">
            <a:avLst/>
          </a:prstGeom>
          <a:noFill/>
        </p:spPr>
        <p:txBody>
          <a:bodyPr wrap="square" rtlCol="0">
            <a:spAutoFit/>
          </a:bodyPr>
          <a:lstStyle/>
          <a:p>
            <a:r>
              <a:rPr lang="en-US" sz="1100" dirty="0"/>
              <a:t>Crook, A., </a:t>
            </a:r>
            <a:r>
              <a:rPr lang="en-US" sz="1100" dirty="0" err="1"/>
              <a:t>Mauchline</a:t>
            </a:r>
            <a:r>
              <a:rPr lang="en-US" sz="1100" dirty="0"/>
              <a:t>, A., Maw, S., Lawson, C., Drinkwater, R., </a:t>
            </a:r>
            <a:r>
              <a:rPr lang="en-US" sz="1100" dirty="0" err="1"/>
              <a:t>Lundqvist</a:t>
            </a:r>
            <a:r>
              <a:rPr lang="en-US" sz="1100" dirty="0"/>
              <a:t>, K., &amp; ... Park</a:t>
            </a:r>
            <a:r>
              <a:rPr lang="en-US" sz="1100" dirty="0" smtClean="0"/>
              <a:t>, J</a:t>
            </a:r>
            <a:r>
              <a:rPr lang="en-US" sz="1100" dirty="0"/>
              <a:t>. (2012). </a:t>
            </a:r>
            <a:r>
              <a:rPr lang="en-US" sz="1100" i="1" dirty="0"/>
              <a:t>The use of video technology for providing feedback to </a:t>
            </a:r>
            <a:r>
              <a:rPr lang="en-US" sz="1100" i="1" dirty="0" smtClean="0"/>
              <a:t>students: Can </a:t>
            </a:r>
            <a:r>
              <a:rPr lang="en-US" sz="1100" i="1" dirty="0"/>
              <a:t>it enhance the feedback experience for staff and students?</a:t>
            </a:r>
            <a:r>
              <a:rPr lang="en-US" sz="1100" dirty="0"/>
              <a:t>. Computers &amp; Education, 58386-396. doi:10.1016/j.compedu.2011.08.025</a:t>
            </a:r>
          </a:p>
          <a:p>
            <a:endParaRPr lang="en-US" dirty="0"/>
          </a:p>
        </p:txBody>
      </p:sp>
    </p:spTree>
    <p:custDataLst>
      <p:tags r:id="rId1"/>
    </p:custDataLst>
    <p:extLst>
      <p:ext uri="{BB962C8B-B14F-4D97-AF65-F5344CB8AC3E}">
        <p14:creationId xmlns:p14="http://schemas.microsoft.com/office/powerpoint/2010/main" val="301434252"/>
      </p:ext>
    </p:extLst>
  </p:cSld>
  <p:clrMapOvr>
    <a:masterClrMapping/>
  </p:clrMapOvr>
  <mc:AlternateContent xmlns:mc="http://schemas.openxmlformats.org/markup-compatibility/2006">
    <mc:Choice xmlns:p14="http://schemas.microsoft.com/office/powerpoint/2010/main" Requires="p14">
      <p:transition spd="slow" p14:dur="2000" advTm="126675"/>
    </mc:Choice>
    <mc:Fallback>
      <p:transition xmlns:p14="http://schemas.microsoft.com/office/powerpoint/2010/main" spd="slow" advTm="12667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b="1" dirty="0" smtClean="0"/>
              <a:t>Project Phases</a:t>
            </a:r>
            <a:endParaRPr lang="en-US" b="1" dirty="0"/>
          </a:p>
        </p:txBody>
      </p:sp>
      <p:sp>
        <p:nvSpPr>
          <p:cNvPr id="5" name="Content Placeholder 4"/>
          <p:cNvSpPr>
            <a:spLocks noGrp="1"/>
          </p:cNvSpPr>
          <p:nvPr>
            <p:ph idx="1"/>
          </p:nvPr>
        </p:nvSpPr>
        <p:spPr>
          <a:xfrm>
            <a:off x="457200" y="2476500"/>
            <a:ext cx="8229600" cy="3649663"/>
          </a:xfrm>
        </p:spPr>
        <p:txBody>
          <a:bodyPr>
            <a:normAutofit/>
          </a:bodyPr>
          <a:lstStyle/>
          <a:p>
            <a:r>
              <a:rPr lang="en-US" sz="5400" dirty="0" smtClean="0"/>
              <a:t>Phase 1 – Planning</a:t>
            </a:r>
          </a:p>
          <a:p>
            <a:r>
              <a:rPr lang="en-US" sz="5400" dirty="0" smtClean="0"/>
              <a:t>Phase 2 – Implementation</a:t>
            </a:r>
          </a:p>
          <a:p>
            <a:r>
              <a:rPr lang="en-US" sz="5400" dirty="0" smtClean="0"/>
              <a:t>Phase 3 – Results </a:t>
            </a:r>
            <a:endParaRPr lang="en-US" sz="5400" dirty="0"/>
          </a:p>
        </p:txBody>
      </p:sp>
    </p:spTree>
    <p:extLst>
      <p:ext uri="{BB962C8B-B14F-4D97-AF65-F5344CB8AC3E}">
        <p14:creationId xmlns:p14="http://schemas.microsoft.com/office/powerpoint/2010/main" val="1636771958"/>
      </p:ext>
    </p:extLst>
  </p:cSld>
  <p:clrMapOvr>
    <a:masterClrMapping/>
  </p:clrMapOvr>
  <mc:AlternateContent xmlns:mc="http://schemas.openxmlformats.org/markup-compatibility/2006">
    <mc:Choice xmlns:p14="http://schemas.microsoft.com/office/powerpoint/2010/main" Requires="p14">
      <p:transition spd="slow" p14:dur="2000" advTm="41354"/>
    </mc:Choice>
    <mc:Fallback>
      <p:transition xmlns:p14="http://schemas.microsoft.com/office/powerpoint/2010/main" spd="slow" advTm="41354"/>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Phase 1</a:t>
            </a:r>
            <a:endParaRPr lang="en-US" sz="6600" dirty="0"/>
          </a:p>
        </p:txBody>
      </p:sp>
      <p:sp>
        <p:nvSpPr>
          <p:cNvPr id="3" name="Subtitle 2"/>
          <p:cNvSpPr>
            <a:spLocks noGrp="1"/>
          </p:cNvSpPr>
          <p:nvPr>
            <p:ph type="subTitle" idx="1"/>
          </p:nvPr>
        </p:nvSpPr>
        <p:spPr/>
        <p:txBody>
          <a:bodyPr>
            <a:normAutofit/>
          </a:bodyPr>
          <a:lstStyle/>
          <a:p>
            <a:r>
              <a:rPr lang="en-US" sz="4400" dirty="0" smtClean="0"/>
              <a:t>Planning</a:t>
            </a:r>
            <a:endParaRPr lang="en-US" sz="4400" dirty="0"/>
          </a:p>
        </p:txBody>
      </p:sp>
    </p:spTree>
    <p:extLst>
      <p:ext uri="{BB962C8B-B14F-4D97-AF65-F5344CB8AC3E}">
        <p14:creationId xmlns:p14="http://schemas.microsoft.com/office/powerpoint/2010/main" val="473042157"/>
      </p:ext>
    </p:extLst>
  </p:cSld>
  <p:clrMapOvr>
    <a:masterClrMapping/>
  </p:clrMapOvr>
  <mc:AlternateContent xmlns:mc="http://schemas.openxmlformats.org/markup-compatibility/2006">
    <mc:Choice xmlns:p14="http://schemas.microsoft.com/office/powerpoint/2010/main" Requires="p14">
      <p:transition spd="slow" p14:dur="2000" advTm="4299"/>
    </mc:Choice>
    <mc:Fallback>
      <p:transition xmlns:p14="http://schemas.microsoft.com/office/powerpoint/2010/main" spd="slow" advTm="429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Phase 1 Focus</a:t>
            </a:r>
            <a:endParaRPr lang="en-US" b="1" dirty="0"/>
          </a:p>
        </p:txBody>
      </p:sp>
      <p:sp>
        <p:nvSpPr>
          <p:cNvPr id="3" name="Content Placeholder 2"/>
          <p:cNvSpPr>
            <a:spLocks noGrp="1"/>
          </p:cNvSpPr>
          <p:nvPr>
            <p:ph idx="1"/>
          </p:nvPr>
        </p:nvSpPr>
        <p:spPr>
          <a:xfrm>
            <a:off x="457200" y="2032000"/>
            <a:ext cx="8229600" cy="4525963"/>
          </a:xfrm>
        </p:spPr>
        <p:txBody>
          <a:bodyPr>
            <a:normAutofit lnSpcReduction="10000"/>
          </a:bodyPr>
          <a:lstStyle/>
          <a:p>
            <a:pPr marL="0" indent="0">
              <a:buNone/>
            </a:pPr>
            <a:r>
              <a:rPr lang="en-US" dirty="0" smtClean="0"/>
              <a:t>Phase 1 includes identifying the following:</a:t>
            </a:r>
          </a:p>
          <a:p>
            <a:r>
              <a:rPr lang="en-US" dirty="0" smtClean="0"/>
              <a:t>Willing faculty member</a:t>
            </a:r>
          </a:p>
          <a:p>
            <a:r>
              <a:rPr lang="en-US" dirty="0" smtClean="0"/>
              <a:t>Appropriate distance learning course</a:t>
            </a:r>
          </a:p>
          <a:p>
            <a:r>
              <a:rPr lang="en-US" dirty="0" smtClean="0"/>
              <a:t>Appropriate assignment/assessment</a:t>
            </a:r>
          </a:p>
          <a:p>
            <a:r>
              <a:rPr lang="en-US" dirty="0" smtClean="0"/>
              <a:t>Tools, skills and programs to be utilized</a:t>
            </a:r>
          </a:p>
          <a:p>
            <a:r>
              <a:rPr lang="en-US" dirty="0" smtClean="0"/>
              <a:t>Project roles </a:t>
            </a:r>
          </a:p>
          <a:p>
            <a:r>
              <a:rPr lang="en-US" dirty="0" smtClean="0"/>
              <a:t>Resources for instructor</a:t>
            </a:r>
          </a:p>
          <a:p>
            <a:r>
              <a:rPr lang="en-US" dirty="0" smtClean="0"/>
              <a:t>Best practices</a:t>
            </a:r>
          </a:p>
        </p:txBody>
      </p:sp>
    </p:spTree>
    <p:extLst>
      <p:ext uri="{BB962C8B-B14F-4D97-AF65-F5344CB8AC3E}">
        <p14:creationId xmlns:p14="http://schemas.microsoft.com/office/powerpoint/2010/main" val="2996476975"/>
      </p:ext>
    </p:extLst>
  </p:cSld>
  <p:clrMapOvr>
    <a:masterClrMapping/>
  </p:clrMapOvr>
  <mc:AlternateContent xmlns:mc="http://schemas.openxmlformats.org/markup-compatibility/2006">
    <mc:Choice xmlns:p14="http://schemas.microsoft.com/office/powerpoint/2010/main" Requires="p14">
      <p:transition spd="slow" p14:dur="2000" advTm="95334"/>
    </mc:Choice>
    <mc:Fallback>
      <p:transition xmlns:p14="http://schemas.microsoft.com/office/powerpoint/2010/main" spd="slow" advTm="95334"/>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pPr algn="r"/>
            <a:r>
              <a:rPr lang="en-US" b="1" dirty="0" smtClean="0"/>
              <a:t>Course Profile</a:t>
            </a:r>
            <a:endParaRPr lang="en-US" b="1" dirty="0"/>
          </a:p>
        </p:txBody>
      </p:sp>
      <p:sp>
        <p:nvSpPr>
          <p:cNvPr id="3" name="Content Placeholder 2"/>
          <p:cNvSpPr>
            <a:spLocks noGrp="1"/>
          </p:cNvSpPr>
          <p:nvPr>
            <p:ph idx="1"/>
          </p:nvPr>
        </p:nvSpPr>
        <p:spPr>
          <a:xfrm>
            <a:off x="457200" y="2959100"/>
            <a:ext cx="8229600" cy="3167063"/>
          </a:xfrm>
        </p:spPr>
        <p:txBody>
          <a:bodyPr/>
          <a:lstStyle/>
          <a:p>
            <a:r>
              <a:rPr lang="en-US" dirty="0" smtClean="0"/>
              <a:t>Graduate distance learning course</a:t>
            </a:r>
          </a:p>
          <a:p>
            <a:pPr lvl="1"/>
            <a:r>
              <a:rPr lang="en-US" dirty="0" smtClean="0"/>
              <a:t>HUN6123 Sociocultural Influences on Nutrition</a:t>
            </a:r>
          </a:p>
          <a:p>
            <a:r>
              <a:rPr lang="en-US" dirty="0" smtClean="0"/>
              <a:t>Delivered via Blackboard Learn</a:t>
            </a:r>
          </a:p>
          <a:p>
            <a:r>
              <a:rPr lang="en-US" dirty="0" smtClean="0"/>
              <a:t>17 students</a:t>
            </a:r>
          </a:p>
          <a:p>
            <a:r>
              <a:rPr lang="en-US" dirty="0" smtClean="0"/>
              <a:t>1 instructor</a:t>
            </a:r>
            <a:endParaRPr lang="en-US" dirty="0"/>
          </a:p>
        </p:txBody>
      </p:sp>
      <p:pic>
        <p:nvPicPr>
          <p:cNvPr id="5" name="Picture 4" descr="HUN6123 course banner" title="HUN6123 course bann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5700"/>
            <a:ext cx="9144000" cy="1600200"/>
          </a:xfrm>
          <a:prstGeom prst="rect">
            <a:avLst/>
          </a:prstGeom>
        </p:spPr>
      </p:pic>
    </p:spTree>
    <p:extLst>
      <p:ext uri="{BB962C8B-B14F-4D97-AF65-F5344CB8AC3E}">
        <p14:creationId xmlns:p14="http://schemas.microsoft.com/office/powerpoint/2010/main" val="3113632079"/>
      </p:ext>
    </p:extLst>
  </p:cSld>
  <p:clrMapOvr>
    <a:masterClrMapping/>
  </p:clrMapOvr>
  <mc:AlternateContent xmlns:mc="http://schemas.openxmlformats.org/markup-compatibility/2006">
    <mc:Choice xmlns:p14="http://schemas.microsoft.com/office/powerpoint/2010/main" Requires="p14">
      <p:transition spd="slow" p14:dur="2000" advTm="126018"/>
    </mc:Choice>
    <mc:Fallback>
      <p:transition xmlns:p14="http://schemas.microsoft.com/office/powerpoint/2010/main" spd="slow" advTm="126018"/>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Assignment Profile</a:t>
            </a:r>
            <a:endParaRPr lang="en-US" b="1" dirty="0"/>
          </a:p>
        </p:txBody>
      </p:sp>
      <p:sp>
        <p:nvSpPr>
          <p:cNvPr id="4" name="Text Placeholder 3"/>
          <p:cNvSpPr>
            <a:spLocks noGrp="1"/>
          </p:cNvSpPr>
          <p:nvPr>
            <p:ph type="body" idx="1"/>
          </p:nvPr>
        </p:nvSpPr>
        <p:spPr/>
        <p:txBody>
          <a:bodyPr>
            <a:normAutofit/>
          </a:bodyPr>
          <a:lstStyle/>
          <a:p>
            <a:r>
              <a:rPr lang="en-US" dirty="0" smtClean="0"/>
              <a:t>Types of Assignments</a:t>
            </a:r>
            <a:endParaRPr lang="en-US" dirty="0"/>
          </a:p>
        </p:txBody>
      </p:sp>
      <p:sp>
        <p:nvSpPr>
          <p:cNvPr id="3" name="Content Placeholder 2"/>
          <p:cNvSpPr>
            <a:spLocks noGrp="1"/>
          </p:cNvSpPr>
          <p:nvPr>
            <p:ph sz="half" idx="2"/>
          </p:nvPr>
        </p:nvSpPr>
        <p:spPr/>
        <p:txBody>
          <a:bodyPr/>
          <a:lstStyle/>
          <a:p>
            <a:r>
              <a:rPr lang="en-US" dirty="0" smtClean="0"/>
              <a:t>Formative or summative</a:t>
            </a:r>
          </a:p>
          <a:p>
            <a:r>
              <a:rPr lang="en-US" dirty="0" smtClean="0"/>
              <a:t>Skills-based</a:t>
            </a:r>
          </a:p>
          <a:p>
            <a:r>
              <a:rPr lang="en-US" dirty="0" smtClean="0"/>
              <a:t>Higher-order thinking skills</a:t>
            </a:r>
          </a:p>
          <a:p>
            <a:r>
              <a:rPr lang="en-US" dirty="0" smtClean="0"/>
              <a:t>Multiple means of expression</a:t>
            </a:r>
          </a:p>
          <a:p>
            <a:r>
              <a:rPr lang="en-US" dirty="0" smtClean="0"/>
              <a:t>Graded by rubric</a:t>
            </a:r>
            <a:endParaRPr lang="en-US" dirty="0"/>
          </a:p>
        </p:txBody>
      </p:sp>
      <p:sp>
        <p:nvSpPr>
          <p:cNvPr id="5" name="Text Placeholder 4"/>
          <p:cNvSpPr>
            <a:spLocks noGrp="1"/>
          </p:cNvSpPr>
          <p:nvPr>
            <p:ph type="body" sz="quarter" idx="3"/>
          </p:nvPr>
        </p:nvSpPr>
        <p:spPr/>
        <p:txBody>
          <a:bodyPr/>
          <a:lstStyle/>
          <a:p>
            <a:r>
              <a:rPr lang="en-US" dirty="0" smtClean="0"/>
              <a:t>Cultural Group </a:t>
            </a:r>
            <a:r>
              <a:rPr lang="en-US" dirty="0" err="1" smtClean="0"/>
              <a:t>Infographic</a:t>
            </a:r>
            <a:endParaRPr lang="en-US" dirty="0" smtClean="0"/>
          </a:p>
        </p:txBody>
      </p:sp>
      <p:sp>
        <p:nvSpPr>
          <p:cNvPr id="6" name="Content Placeholder 5"/>
          <p:cNvSpPr>
            <a:spLocks noGrp="1"/>
          </p:cNvSpPr>
          <p:nvPr>
            <p:ph sz="quarter" idx="4"/>
          </p:nvPr>
        </p:nvSpPr>
        <p:spPr>
          <a:xfrm>
            <a:off x="4645025" y="2174875"/>
            <a:ext cx="4041775" cy="1812925"/>
          </a:xfrm>
        </p:spPr>
        <p:txBody>
          <a:bodyPr/>
          <a:lstStyle/>
          <a:p>
            <a:pPr marL="0" indent="0">
              <a:buNone/>
            </a:pPr>
            <a:r>
              <a:rPr lang="en-US" dirty="0" smtClean="0"/>
              <a:t>Create an </a:t>
            </a:r>
            <a:r>
              <a:rPr lang="en-US" dirty="0" err="1" smtClean="0"/>
              <a:t>infographic</a:t>
            </a:r>
            <a:r>
              <a:rPr lang="en-US" dirty="0" smtClean="0"/>
              <a:t> on a cultural group’s history, food patterns, health and nutrition issues, and diet changes.</a:t>
            </a:r>
          </a:p>
          <a:p>
            <a:pPr marL="0" indent="0">
              <a:buNone/>
            </a:pPr>
            <a:endParaRPr lang="en-US" dirty="0"/>
          </a:p>
          <a:p>
            <a:pPr marL="0" indent="0">
              <a:buNone/>
            </a:pPr>
            <a:endParaRPr lang="en-US" dirty="0" smtClean="0"/>
          </a:p>
          <a:p>
            <a:endParaRPr lang="en-US" dirty="0"/>
          </a:p>
        </p:txBody>
      </p:sp>
      <p:sp>
        <p:nvSpPr>
          <p:cNvPr id="7" name="Text Placeholder 4"/>
          <p:cNvSpPr txBox="1">
            <a:spLocks/>
          </p:cNvSpPr>
          <p:nvPr/>
        </p:nvSpPr>
        <p:spPr>
          <a:xfrm>
            <a:off x="4645025" y="3808413"/>
            <a:ext cx="4041775"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dirty="0" smtClean="0"/>
              <a:t>Resources for Students</a:t>
            </a:r>
            <a:endParaRPr lang="en-US" dirty="0"/>
          </a:p>
        </p:txBody>
      </p:sp>
      <p:sp>
        <p:nvSpPr>
          <p:cNvPr id="8" name="Content Placeholder 5"/>
          <p:cNvSpPr txBox="1">
            <a:spLocks/>
          </p:cNvSpPr>
          <p:nvPr/>
        </p:nvSpPr>
        <p:spPr>
          <a:xfrm>
            <a:off x="4645025" y="4448175"/>
            <a:ext cx="4041775" cy="181292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r>
              <a:rPr lang="en-US" dirty="0" err="1" smtClean="0"/>
              <a:t>Piktochart</a:t>
            </a:r>
            <a:r>
              <a:rPr lang="en-US" dirty="0" smtClean="0"/>
              <a:t> video tutorial</a:t>
            </a:r>
          </a:p>
          <a:p>
            <a:r>
              <a:rPr lang="en-US" dirty="0" smtClean="0"/>
              <a:t>Example </a:t>
            </a:r>
            <a:r>
              <a:rPr lang="en-US" dirty="0" err="1" smtClean="0"/>
              <a:t>infographics</a:t>
            </a:r>
            <a:endParaRPr lang="en-US" dirty="0" smtClean="0"/>
          </a:p>
          <a:p>
            <a:r>
              <a:rPr lang="en-US" dirty="0" smtClean="0"/>
              <a:t>Grading rubric</a:t>
            </a:r>
          </a:p>
          <a:p>
            <a:pPr marL="0" indent="0">
              <a:buFont typeface="Arial"/>
              <a:buNone/>
            </a:pPr>
            <a:endParaRPr lang="en-US" dirty="0" smtClean="0"/>
          </a:p>
          <a:p>
            <a:pPr marL="0" indent="0">
              <a:buFont typeface="Arial"/>
              <a:buNone/>
            </a:pPr>
            <a:endParaRPr lang="en-US" dirty="0" smtClean="0"/>
          </a:p>
          <a:p>
            <a:endParaRPr lang="en-US" dirty="0"/>
          </a:p>
        </p:txBody>
      </p:sp>
    </p:spTree>
    <p:custDataLst>
      <p:tags r:id="rId1"/>
    </p:custDataLst>
    <p:extLst>
      <p:ext uri="{BB962C8B-B14F-4D97-AF65-F5344CB8AC3E}">
        <p14:creationId xmlns:p14="http://schemas.microsoft.com/office/powerpoint/2010/main" val="3283247869"/>
      </p:ext>
    </p:extLst>
  </p:cSld>
  <p:clrMapOvr>
    <a:masterClrMapping/>
  </p:clrMapOvr>
  <mc:AlternateContent xmlns:mc="http://schemas.openxmlformats.org/markup-compatibility/2006">
    <mc:Choice xmlns:p14="http://schemas.microsoft.com/office/powerpoint/2010/main" Requires="p14">
      <p:transition spd="slow" p14:dur="2000" advTm="130142"/>
    </mc:Choice>
    <mc:Fallback>
      <p:transition xmlns:p14="http://schemas.microsoft.com/office/powerpoint/2010/main" spd="slow" advTm="13014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8.4"/>
</p:tagLst>
</file>

<file path=ppt/tags/tag2.xml><?xml version="1.0" encoding="utf-8"?>
<p:tagLst xmlns:a="http://schemas.openxmlformats.org/drawingml/2006/main" xmlns:r="http://schemas.openxmlformats.org/officeDocument/2006/relationships" xmlns:p="http://schemas.openxmlformats.org/presentationml/2006/main">
  <p:tag name="TIMING" val="|60.8|16.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4198</TotalTime>
  <Words>1490</Words>
  <Application>Microsoft Macintosh PowerPoint</Application>
  <PresentationFormat>On-screen Show (4:3)</PresentationFormat>
  <Paragraphs>263</Paragraphs>
  <Slides>29</Slides>
  <Notes>2</Notes>
  <HiddenSlides>0</HiddenSlides>
  <MMClips>0</MMClips>
  <ScaleCrop>false</ScaleCrop>
  <HeadingPairs>
    <vt:vector size="4" baseType="variant">
      <vt:variant>
        <vt:lpstr>Theme</vt:lpstr>
      </vt:variant>
      <vt:variant>
        <vt:i4>6</vt:i4>
      </vt:variant>
      <vt:variant>
        <vt:lpstr>Slide Titles</vt:lpstr>
      </vt:variant>
      <vt:variant>
        <vt:i4>29</vt:i4>
      </vt:variant>
    </vt:vector>
  </HeadingPairs>
  <TitlesOfParts>
    <vt:vector size="35" baseType="lpstr">
      <vt:lpstr>Office Theme</vt:lpstr>
      <vt:lpstr>2_Custom Design</vt:lpstr>
      <vt:lpstr>3_Custom Design</vt:lpstr>
      <vt:lpstr>4_Custom Design</vt:lpstr>
      <vt:lpstr>Custom Design</vt:lpstr>
      <vt:lpstr>1_Custom Design</vt:lpstr>
      <vt:lpstr>Creating Accessible Video Feedback for Distance Learning Students</vt:lpstr>
      <vt:lpstr>Purpose</vt:lpstr>
      <vt:lpstr>Essential Questions</vt:lpstr>
      <vt:lpstr>Research: Crook et al.</vt:lpstr>
      <vt:lpstr>Project Phases</vt:lpstr>
      <vt:lpstr>Phase 1</vt:lpstr>
      <vt:lpstr>Phase 1 Focus</vt:lpstr>
      <vt:lpstr>Course Profile</vt:lpstr>
      <vt:lpstr>Assignment Profile</vt:lpstr>
      <vt:lpstr>Tools &amp; Programs</vt:lpstr>
      <vt:lpstr>Resources for Instructor</vt:lpstr>
      <vt:lpstr>Shared Project Roles</vt:lpstr>
      <vt:lpstr>Individual Project Roles</vt:lpstr>
      <vt:lpstr>Project Best Practices</vt:lpstr>
      <vt:lpstr>Best Practices Cont’d.</vt:lpstr>
      <vt:lpstr>Phase 2</vt:lpstr>
      <vt:lpstr>Student Communication</vt:lpstr>
      <vt:lpstr>Recording &amp; Editing</vt:lpstr>
      <vt:lpstr>Example Video</vt:lpstr>
      <vt:lpstr>Video Feedback Delivery</vt:lpstr>
      <vt:lpstr>Survey Details</vt:lpstr>
      <vt:lpstr>Phase 3</vt:lpstr>
      <vt:lpstr>Survey Results</vt:lpstr>
      <vt:lpstr>Student Comments</vt:lpstr>
      <vt:lpstr>Student Comments</vt:lpstr>
      <vt:lpstr>Instructor Reflection</vt:lpstr>
      <vt:lpstr>Benefits &amp; Challenges</vt:lpstr>
      <vt:lpstr>Gaps</vt:lpstr>
      <vt:lpstr>Q&amp;A</vt:lpstr>
    </vt:vector>
  </TitlesOfParts>
  <Company>University of North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 Services</dc:creator>
  <cp:lastModifiedBy>Information Technology Services</cp:lastModifiedBy>
  <cp:revision>119</cp:revision>
  <cp:lastPrinted>2015-10-01T18:12:00Z</cp:lastPrinted>
  <dcterms:created xsi:type="dcterms:W3CDTF">2015-09-30T15:31:02Z</dcterms:created>
  <dcterms:modified xsi:type="dcterms:W3CDTF">2015-11-20T16:16:14Z</dcterms:modified>
</cp:coreProperties>
</file>