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66" r:id="rId4"/>
  </p:sldMasterIdLst>
  <p:notesMasterIdLst>
    <p:notesMasterId r:id="rId41"/>
  </p:notesMasterIdLst>
  <p:handoutMasterIdLst>
    <p:handoutMasterId r:id="rId42"/>
  </p:handoutMasterIdLst>
  <p:sldIdLst>
    <p:sldId id="259" r:id="rId5"/>
    <p:sldId id="303" r:id="rId6"/>
    <p:sldId id="325" r:id="rId7"/>
    <p:sldId id="342" r:id="rId8"/>
    <p:sldId id="343" r:id="rId9"/>
    <p:sldId id="332" r:id="rId10"/>
    <p:sldId id="324" r:id="rId11"/>
    <p:sldId id="290" r:id="rId12"/>
    <p:sldId id="329" r:id="rId13"/>
    <p:sldId id="344" r:id="rId14"/>
    <p:sldId id="291" r:id="rId15"/>
    <p:sldId id="338" r:id="rId16"/>
    <p:sldId id="339" r:id="rId17"/>
    <p:sldId id="354" r:id="rId18"/>
    <p:sldId id="355" r:id="rId19"/>
    <p:sldId id="294" r:id="rId20"/>
    <p:sldId id="307" r:id="rId21"/>
    <p:sldId id="347" r:id="rId22"/>
    <p:sldId id="297" r:id="rId23"/>
    <p:sldId id="349" r:id="rId24"/>
    <p:sldId id="331" r:id="rId25"/>
    <p:sldId id="352" r:id="rId26"/>
    <p:sldId id="311" r:id="rId27"/>
    <p:sldId id="321" r:id="rId28"/>
    <p:sldId id="310" r:id="rId29"/>
    <p:sldId id="356" r:id="rId30"/>
    <p:sldId id="348" r:id="rId31"/>
    <p:sldId id="357" r:id="rId32"/>
    <p:sldId id="358" r:id="rId33"/>
    <p:sldId id="340" r:id="rId34"/>
    <p:sldId id="335" r:id="rId35"/>
    <p:sldId id="359" r:id="rId36"/>
    <p:sldId id="360" r:id="rId37"/>
    <p:sldId id="353" r:id="rId38"/>
    <p:sldId id="315" r:id="rId39"/>
    <p:sldId id="28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IT Program" initials="D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2" d="100"/>
          <a:sy n="62" d="100"/>
        </p:scale>
        <p:origin x="-5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05E86-09EB-DF41-89E9-215D79408489}" type="datetimeFigureOut">
              <a:rPr lang="en-US" smtClean="0"/>
              <a:t>11/8/15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22C9B-2564-4B41-878E-BC4A87A03B87}" type="slidenum">
              <a:rPr lang="en-US" smtClean="0"/>
              <a:t>‹#›</a:t>
            </a:fld>
            <a:endParaRPr lang="en-US"/>
          </a:p>
        </p:txBody>
      </p:sp>
    </p:spTree>
    <p:extLst>
      <p:ext uri="{BB962C8B-B14F-4D97-AF65-F5344CB8AC3E}">
        <p14:creationId xmlns:p14="http://schemas.microsoft.com/office/powerpoint/2010/main" val="22659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10941-C7BB-1940-8C10-FA7177FD4ED8}" type="datetimeFigureOut">
              <a:rPr lang="en-US" smtClean="0"/>
              <a:t>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9769F-11DB-1F4E-A65E-2BF6484DBEF7}" type="slidenum">
              <a:rPr lang="en-US" smtClean="0"/>
              <a:t>‹#›</a:t>
            </a:fld>
            <a:endParaRPr lang="en-US"/>
          </a:p>
        </p:txBody>
      </p:sp>
    </p:spTree>
    <p:extLst>
      <p:ext uri="{BB962C8B-B14F-4D97-AF65-F5344CB8AC3E}">
        <p14:creationId xmlns:p14="http://schemas.microsoft.com/office/powerpoint/2010/main" val="3284431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C919DA74-598D-8D40-A666-3AAD6332BF61}" type="slidenum">
              <a:rPr lang="en-US" sz="1200" b="0"/>
              <a:pPr/>
              <a:t>4</a:t>
            </a:fld>
            <a:endParaRPr lang="en-US" sz="1200" b="0" dirty="0"/>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1BA1AC60-B6D3-6143-91C6-07849D461592}" type="slidenum">
              <a:rPr lang="en-US" sz="1200" b="0"/>
              <a:pPr/>
              <a:t>35</a:t>
            </a:fld>
            <a:endParaRPr lang="en-US" sz="1200" b="0"/>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9769F-11DB-1F4E-A65E-2BF6484DBEF7}" type="slidenum">
              <a:rPr lang="en-US" smtClean="0"/>
              <a:t>13</a:t>
            </a:fld>
            <a:endParaRPr lang="en-US"/>
          </a:p>
        </p:txBody>
      </p:sp>
    </p:spTree>
    <p:extLst>
      <p:ext uri="{BB962C8B-B14F-4D97-AF65-F5344CB8AC3E}">
        <p14:creationId xmlns:p14="http://schemas.microsoft.com/office/powerpoint/2010/main" val="119022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E2D5E27-09BC-C645-A33A-3A6A2AC826C9}" type="slidenum">
              <a:rPr lang="en-US" altLang="ja-JP"/>
              <a:pPr/>
              <a:t>14</a:t>
            </a:fld>
            <a:endParaRPr lang="en-US" altLang="ja-JP"/>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93433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E2D5E27-09BC-C645-A33A-3A6A2AC826C9}" type="slidenum">
              <a:rPr lang="en-US" altLang="ja-JP"/>
              <a:pPr/>
              <a:t>15</a:t>
            </a:fld>
            <a:endParaRPr lang="en-US" altLang="ja-JP"/>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99479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248D93-1E94-4D39-8981-EE7E1DA082A1}" type="slidenum">
              <a:rPr lang="en-US">
                <a:ea typeface="ヒラギノ角ゴ Pro W3"/>
                <a:cs typeface="ヒラギノ角ゴ Pro W3"/>
              </a:rPr>
              <a:pPr/>
              <a:t>16</a:t>
            </a:fld>
            <a:endParaRPr lang="en-US">
              <a:ea typeface="ヒラギノ角ゴ Pro W3"/>
              <a:cs typeface="ヒラギノ角ゴ Pro W3"/>
            </a:endParaRPr>
          </a:p>
        </p:txBody>
      </p:sp>
      <p:sp>
        <p:nvSpPr>
          <p:cNvPr id="2969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A07B3DA8-2C60-494E-B044-C55340C287EF}" type="slidenum">
              <a:rPr lang="en-US" sz="1200" b="0"/>
              <a:pPr/>
              <a:t>18</a:t>
            </a:fld>
            <a:endParaRPr lang="en-US" sz="1200" b="0"/>
          </a:p>
        </p:txBody>
      </p:sp>
      <p:sp>
        <p:nvSpPr>
          <p:cNvPr id="144386" name="Rectangle 2"/>
          <p:cNvSpPr>
            <a:spLocks noGrp="1" noRot="1" noChangeAspect="1" noChangeArrowheads="1" noTextEdit="1"/>
          </p:cNvSpPr>
          <p:nvPr>
            <p:ph type="sldImg"/>
          </p:nvPr>
        </p:nvSpPr>
        <p:spPr>
          <a:solidFill>
            <a:srgbClr val="FFFFFF"/>
          </a:solidFill>
          <a:ln/>
        </p:spPr>
      </p:sp>
      <p:sp>
        <p:nvSpPr>
          <p:cNvPr id="1443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E2D5E27-09BC-C645-A33A-3A6A2AC826C9}" type="slidenum">
              <a:rPr lang="en-US" altLang="ja-JP"/>
              <a:pPr/>
              <a:t>26</a:t>
            </a:fld>
            <a:endParaRPr lang="en-US" altLang="ja-JP"/>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77519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E2D5E27-09BC-C645-A33A-3A6A2AC826C9}" type="slidenum">
              <a:rPr lang="en-US" altLang="ja-JP"/>
              <a:pPr/>
              <a:t>28</a:t>
            </a:fld>
            <a:endParaRPr lang="en-US" altLang="ja-JP"/>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40395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E2D5E27-09BC-C645-A33A-3A6A2AC826C9}" type="slidenum">
              <a:rPr lang="en-US" altLang="ja-JP"/>
              <a:pPr/>
              <a:t>29</a:t>
            </a:fld>
            <a:endParaRPr lang="en-US" altLang="ja-JP"/>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361631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 Id="rId3"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3.emf"/><Relationship Id="rId1" Type="http://schemas.openxmlformats.org/officeDocument/2006/relationships/slideMaster" Target="../slideMasters/slideMaster3.xml"/><Relationship Id="rId2"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emf"/><Relationship Id="rId3"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emf"/><Relationship Id="rId3"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emf"/><Relationship Id="rId3"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emf"/><Relationship Id="rId1" Type="http://schemas.openxmlformats.org/officeDocument/2006/relationships/slideMaster" Target="../slideMasters/slideMaster4.xml"/><Relationship Id="rId2"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emf"/><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 Id="rId3"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 Id="rId3"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5"/>
            <a:ext cx="6972300" cy="2641756"/>
          </a:xfrm>
          <a:prstGeom prst="rect">
            <a:avLst/>
          </a:prstGeom>
          <a:ln>
            <a:noFill/>
          </a:ln>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9" name="Picture 8"/>
          <p:cNvPicPr>
            <a:picLocks noChangeAspect="1"/>
          </p:cNvPicPr>
          <p:nvPr userDrawn="1"/>
        </p:nvPicPr>
        <p:blipFill>
          <a:blip r:embed="rId2"/>
          <a:stretch>
            <a:fillRect/>
          </a:stretch>
        </p:blipFill>
        <p:spPr>
          <a:xfrm>
            <a:off x="779463" y="4716352"/>
            <a:ext cx="1600200" cy="139700"/>
          </a:xfrm>
          <a:prstGeom prst="rect">
            <a:avLst/>
          </a:prstGeom>
        </p:spPr>
      </p:pic>
      <p:pic>
        <p:nvPicPr>
          <p:cNvPr id="2" name="Picture 1" descr="W Logo_Purple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72400" y="378987"/>
            <a:ext cx="1371600" cy="923544"/>
          </a:xfrm>
          <a:prstGeom prst="rect">
            <a:avLst/>
          </a:prstGeom>
        </p:spPr>
      </p:pic>
      <p:pic>
        <p:nvPicPr>
          <p:cNvPr id="6" name="Picture 5"/>
          <p:cNvPicPr>
            <a:picLocks noChangeAspect="1"/>
          </p:cNvPicPr>
          <p:nvPr userDrawn="1"/>
        </p:nvPicPr>
        <p:blipFill>
          <a:blip r:embed="rId4"/>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2390259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828560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4" name="Picture 3"/>
          <p:cNvPicPr>
            <a:picLocks noChangeAspect="1"/>
          </p:cNvPicPr>
          <p:nvPr userDrawn="1"/>
        </p:nvPicPr>
        <p:blipFill>
          <a:blip r:embed="rId3"/>
          <a:stretch>
            <a:fillRect/>
          </a:stretch>
        </p:blipFill>
        <p:spPr>
          <a:xfrm>
            <a:off x="7772400" y="407222"/>
            <a:ext cx="1371600" cy="927100"/>
          </a:xfrm>
          <a:prstGeom prst="rect">
            <a:avLst/>
          </a:prstGeom>
        </p:spPr>
      </p:pic>
      <p:pic>
        <p:nvPicPr>
          <p:cNvPr id="5" name="Picture 4"/>
          <p:cNvPicPr>
            <a:picLocks noChangeAspect="1"/>
          </p:cNvPicPr>
          <p:nvPr userDrawn="1"/>
        </p:nvPicPr>
        <p:blipFill>
          <a:blip r:embed="rId4"/>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39719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smtClean="0"/>
              <a:t>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072872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450220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2489552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FAE50C8E-6172-4F9A-BE19-B7320B247BBA}" type="slidenum">
              <a:rPr lang="en-US"/>
              <a:pPr>
                <a:defRPr/>
              </a:pPr>
              <a:t>‹#›</a:t>
            </a:fld>
            <a:endParaRPr lang="en-US"/>
          </a:p>
        </p:txBody>
      </p:sp>
    </p:spTree>
    <p:extLst>
      <p:ext uri="{BB962C8B-B14F-4D97-AF65-F5344CB8AC3E}">
        <p14:creationId xmlns:p14="http://schemas.microsoft.com/office/powerpoint/2010/main" val="385754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075387C-17EF-49DE-A371-F0D389DF30F4}" type="slidenum">
              <a:rPr lang="en-US"/>
              <a:pPr>
                <a:defRPr/>
              </a:pPr>
              <a:t>‹#›</a:t>
            </a:fld>
            <a:endParaRPr lang="en-US"/>
          </a:p>
        </p:txBody>
      </p:sp>
    </p:spTree>
    <p:extLst>
      <p:ext uri="{BB962C8B-B14F-4D97-AF65-F5344CB8AC3E}">
        <p14:creationId xmlns:p14="http://schemas.microsoft.com/office/powerpoint/2010/main" val="3462333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ltLang="ja-JP"/>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ltLang="ja-JP"/>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067453E7-B64C-D84E-9C10-8E88EF04B8E0}" type="slidenum">
              <a:rPr lang="en-US" altLang="ja-JP"/>
              <a:pPr/>
              <a:t>‹#›</a:t>
            </a:fld>
            <a:endParaRPr lang="en-US" altLang="ja-JP"/>
          </a:p>
        </p:txBody>
      </p:sp>
    </p:spTree>
    <p:extLst>
      <p:ext uri="{BB962C8B-B14F-4D97-AF65-F5344CB8AC3E}">
        <p14:creationId xmlns:p14="http://schemas.microsoft.com/office/powerpoint/2010/main" val="1661430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a:prstGeom prst="rect">
            <a:avLst/>
          </a:prstGeom>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ltLang="ja-JP"/>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ltLang="ja-JP"/>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E4FA5B3-94D0-C34D-B86A-6C16BCB66601}" type="slidenum">
              <a:rPr lang="en-US" altLang="ja-JP"/>
              <a:pPr/>
              <a:t>‹#›</a:t>
            </a:fld>
            <a:endParaRPr lang="en-US" altLang="ja-JP"/>
          </a:p>
        </p:txBody>
      </p:sp>
    </p:spTree>
    <p:extLst>
      <p:ext uri="{BB962C8B-B14F-4D97-AF65-F5344CB8AC3E}">
        <p14:creationId xmlns:p14="http://schemas.microsoft.com/office/powerpoint/2010/main" val="129928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8"/>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4" name="Picture 3"/>
          <p:cNvPicPr>
            <a:picLocks noChangeAspect="1"/>
          </p:cNvPicPr>
          <p:nvPr userDrawn="1"/>
        </p:nvPicPr>
        <p:blipFill>
          <a:blip r:embed="rId2"/>
          <a:stretch>
            <a:fillRect/>
          </a:stretch>
        </p:blipFill>
        <p:spPr>
          <a:xfrm>
            <a:off x="7772400" y="407222"/>
            <a:ext cx="1371600" cy="927100"/>
          </a:xfrm>
          <a:prstGeom prst="rect">
            <a:avLst/>
          </a:prstGeom>
        </p:spPr>
      </p:pic>
      <p:pic>
        <p:nvPicPr>
          <p:cNvPr id="5" name="Picture 4"/>
          <p:cNvPicPr>
            <a:picLocks noChangeAspect="1"/>
          </p:cNvPicPr>
          <p:nvPr userDrawn="1"/>
        </p:nvPicPr>
        <p:blipFill>
          <a:blip r:embed="rId3"/>
          <a:stretch>
            <a:fillRect/>
          </a:stretch>
        </p:blipFill>
        <p:spPr>
          <a:xfrm>
            <a:off x="792039" y="6450899"/>
            <a:ext cx="2425295" cy="162965"/>
          </a:xfrm>
          <a:prstGeom prst="rect">
            <a:avLst/>
          </a:prstGeom>
        </p:spPr>
      </p:pic>
      <p:pic>
        <p:nvPicPr>
          <p:cNvPr id="6" name="Picture 5"/>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3029503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smtClean="0"/>
              <a:t>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818143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smtClean="0"/>
              <a:t>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8" name="Picture 7"/>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558263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9" name="Picture 8"/>
          <p:cNvPicPr>
            <a:picLocks noChangeAspect="1"/>
          </p:cNvPicPr>
          <p:nvPr userDrawn="1"/>
        </p:nvPicPr>
        <p:blipFill>
          <a:blip r:embed="rId2"/>
          <a:stretch>
            <a:fillRect/>
          </a:stretch>
        </p:blipFill>
        <p:spPr>
          <a:xfrm>
            <a:off x="792039" y="6450899"/>
            <a:ext cx="2425295" cy="162965"/>
          </a:xfrm>
          <a:prstGeom prst="rect">
            <a:avLst/>
          </a:prstGeom>
        </p:spPr>
      </p:pic>
      <p:pic>
        <p:nvPicPr>
          <p:cNvPr id="8" name="Picture 7"/>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806958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6" name="Picture 5"/>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2724014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8" name="Picture 7"/>
          <p:cNvPicPr>
            <a:picLocks noChangeAspect="1"/>
          </p:cNvPicPr>
          <p:nvPr userDrawn="1"/>
        </p:nvPicPr>
        <p:blipFill>
          <a:blip r:embed="rId2"/>
          <a:stretch>
            <a:fillRect/>
          </a:stretch>
        </p:blipFill>
        <p:spPr>
          <a:xfrm>
            <a:off x="766763" y="1364403"/>
            <a:ext cx="1103781" cy="96361"/>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785922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286547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FAE50C8E-6172-4F9A-BE19-B7320B247BBA}" type="slidenum">
              <a:rPr lang="en-US"/>
              <a:pPr>
                <a:defRPr/>
              </a:pPr>
              <a:t>‹#›</a:t>
            </a:fld>
            <a:endParaRPr lang="en-US"/>
          </a:p>
        </p:txBody>
      </p:sp>
    </p:spTree>
    <p:extLst>
      <p:ext uri="{BB962C8B-B14F-4D97-AF65-F5344CB8AC3E}">
        <p14:creationId xmlns:p14="http://schemas.microsoft.com/office/powerpoint/2010/main" val="3799752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ltLang="ja-JP"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ltLang="ja-JP" dirty="0"/>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067453E7-B64C-D84E-9C10-8E88EF04B8E0}" type="slidenum">
              <a:rPr lang="en-US" altLang="ja-JP"/>
              <a:pPr/>
              <a:t>‹#›</a:t>
            </a:fld>
            <a:endParaRPr lang="en-US" altLang="ja-JP" dirty="0"/>
          </a:p>
        </p:txBody>
      </p:sp>
    </p:spTree>
    <p:extLst>
      <p:ext uri="{BB962C8B-B14F-4D97-AF65-F5344CB8AC3E}">
        <p14:creationId xmlns:p14="http://schemas.microsoft.com/office/powerpoint/2010/main" val="1408274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72400" y="408680"/>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206224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15" name="Picture 14"/>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2373491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smtClean="0"/>
              <a:t>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2769240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236337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theme" Target="../theme/theme3.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80000">
              <a:schemeClr val="accent2"/>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72" r:id="rId5"/>
    <p:sldLayoutId id="2147483677" r:id="rId6"/>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accent3"/>
            </a:gs>
            <a:gs pos="80000">
              <a:schemeClr val="accent1"/>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3" r:id="rId5"/>
    <p:sldLayoutId id="2147483674" r:id="rId6"/>
    <p:sldLayoutId id="2147483675" r:id="rId7"/>
    <p:sldLayoutId id="2147483676" r:id="rId8"/>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30000">
              <a:schemeClr val="bg2"/>
            </a:gs>
            <a:gs pos="80000">
              <a:schemeClr val="accent5"/>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7.xml"/><Relationship Id="rId2"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852713" y="1325128"/>
            <a:ext cx="7190620" cy="4406676"/>
          </a:xfrm>
        </p:spPr>
        <p:txBody>
          <a:bodyPr/>
          <a:lstStyle/>
          <a:p>
            <a:r>
              <a:rPr lang="en-US" b="1" dirty="0" smtClean="0"/>
              <a:t>E-Learning Accessibility: What Does An Instructor Need to Know?</a:t>
            </a:r>
            <a:endParaRPr lang="en-US" dirty="0">
              <a:solidFill>
                <a:srgbClr val="33006F"/>
              </a:solidFill>
            </a:endParaRPr>
          </a:p>
        </p:txBody>
      </p:sp>
      <p:sp>
        <p:nvSpPr>
          <p:cNvPr id="2" name="TextBox 1"/>
          <p:cNvSpPr txBox="1"/>
          <p:nvPr/>
        </p:nvSpPr>
        <p:spPr>
          <a:xfrm>
            <a:off x="254001" y="4894163"/>
            <a:ext cx="8612908" cy="1200329"/>
          </a:xfrm>
          <a:prstGeom prst="rect">
            <a:avLst/>
          </a:prstGeom>
          <a:noFill/>
        </p:spPr>
        <p:txBody>
          <a:bodyPr wrap="square" rtlCol="0">
            <a:spAutoFit/>
          </a:bodyPr>
          <a:lstStyle/>
          <a:p>
            <a:r>
              <a:rPr lang="en-US" sz="3600" dirty="0" smtClean="0"/>
              <a:t>Sheryl Burgstahler   </a:t>
            </a:r>
            <a:r>
              <a:rPr lang="en-US" sz="3600" dirty="0" smtClean="0">
                <a:solidFill>
                  <a:srgbClr val="660066"/>
                </a:solidFill>
              </a:rPr>
              <a:t>•   </a:t>
            </a:r>
            <a:r>
              <a:rPr lang="en-US" sz="3600" dirty="0" err="1" smtClean="0">
                <a:solidFill>
                  <a:srgbClr val="660066"/>
                </a:solidFill>
              </a:rPr>
              <a:t>sherylb@uw.edu</a:t>
            </a:r>
            <a:endParaRPr lang="en-US" sz="3600" dirty="0" smtClean="0">
              <a:solidFill>
                <a:srgbClr val="660066"/>
              </a:solidFill>
            </a:endParaRPr>
          </a:p>
          <a:p>
            <a:r>
              <a:rPr lang="en-US" sz="3600" dirty="0" smtClean="0"/>
              <a:t>Director, UW Accessible Technology Services</a:t>
            </a:r>
          </a:p>
        </p:txBody>
      </p:sp>
    </p:spTree>
    <p:extLst>
      <p:ext uri="{BB962C8B-B14F-4D97-AF65-F5344CB8AC3E}">
        <p14:creationId xmlns:p14="http://schemas.microsoft.com/office/powerpoint/2010/main" val="1913477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Large circle with examples of student characteristics: communication skills, culture, marital status, ability to attend, learnig abilities sexual orientation, ethnicity, intelligence, interests, sensory abilities, physical abilities, values, social skills, learning styles family support, age, socioeconomic status, religious beliefs, race, gender"/>
          <p:cNvPicPr>
            <a:picLocks noChangeAspect="1"/>
          </p:cNvPicPr>
          <p:nvPr/>
        </p:nvPicPr>
        <p:blipFill rotWithShape="1">
          <a:blip r:embed="rId2" cstate="screen">
            <a:extLst>
              <a:ext uri="{28A0092B-C50C-407E-A947-70E740481C1C}">
                <a14:useLocalDpi xmlns:a14="http://schemas.microsoft.com/office/drawing/2010/main"/>
              </a:ext>
            </a:extLst>
          </a:blip>
          <a:srcRect l="19854" t="13225" r="15878" b="38819"/>
          <a:stretch/>
        </p:blipFill>
        <p:spPr>
          <a:xfrm>
            <a:off x="1529015" y="1066800"/>
            <a:ext cx="6132151" cy="6025454"/>
          </a:xfrm>
          <a:prstGeom prst="rect">
            <a:avLst/>
          </a:prstGeom>
        </p:spPr>
      </p:pic>
      <p:sp>
        <p:nvSpPr>
          <p:cNvPr id="2" name="Date Placeholder 1"/>
          <p:cNvSpPr>
            <a:spLocks noGrp="1"/>
          </p:cNvSpPr>
          <p:nvPr>
            <p:ph type="dt" sz="half" idx="10"/>
          </p:nvPr>
        </p:nvSpPr>
        <p:spPr/>
        <p:txBody>
          <a:bodyPr/>
          <a:lstStyle/>
          <a:p>
            <a:endParaRPr lang="en-US" altLang="ja-JP" dirty="0"/>
          </a:p>
        </p:txBody>
      </p:sp>
      <p:sp>
        <p:nvSpPr>
          <p:cNvPr id="3" name="Footer Placeholder 2"/>
          <p:cNvSpPr>
            <a:spLocks noGrp="1"/>
          </p:cNvSpPr>
          <p:nvPr>
            <p:ph type="ftr" sz="quarter" idx="11"/>
          </p:nvPr>
        </p:nvSpPr>
        <p:spPr/>
        <p:txBody>
          <a:bodyPr/>
          <a:lstStyle/>
          <a:p>
            <a:endParaRPr lang="en-US" altLang="ja-JP" dirty="0"/>
          </a:p>
        </p:txBody>
      </p:sp>
      <p:sp>
        <p:nvSpPr>
          <p:cNvPr id="4" name="TextBox 3"/>
          <p:cNvSpPr txBox="1"/>
          <p:nvPr/>
        </p:nvSpPr>
        <p:spPr>
          <a:xfrm>
            <a:off x="1761895" y="381000"/>
            <a:ext cx="6312147" cy="769441"/>
          </a:xfrm>
          <a:prstGeom prst="rect">
            <a:avLst/>
          </a:prstGeom>
          <a:noFill/>
        </p:spPr>
        <p:txBody>
          <a:bodyPr wrap="square" rtlCol="0">
            <a:spAutoFit/>
          </a:bodyPr>
          <a:lstStyle/>
          <a:p>
            <a:r>
              <a:rPr lang="en-US" sz="4400" b="0" dirty="0" smtClean="0">
                <a:solidFill>
                  <a:srgbClr val="000090"/>
                </a:solidFill>
              </a:rPr>
              <a:t>Student characteristics:</a:t>
            </a:r>
            <a:endParaRPr lang="en-US" sz="4400" b="0" dirty="0">
              <a:solidFill>
                <a:srgbClr val="000090"/>
              </a:solidFill>
            </a:endParaRPr>
          </a:p>
        </p:txBody>
      </p:sp>
      <p:pic>
        <p:nvPicPr>
          <p:cNvPr id="7" name="Picture 6" descr="Picture of studen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6644"/>
            <a:ext cx="1609130" cy="17598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Picture of studen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3591" y="1796473"/>
            <a:ext cx="1454889" cy="16112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Picture of studen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3337455"/>
            <a:ext cx="1761895" cy="1821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Picture of studen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04164" y="-153226"/>
            <a:ext cx="1797722" cy="1973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0" descr="Picture of studen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6919071" y="1579977"/>
            <a:ext cx="1905000" cy="2012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1" descr="Picture of studen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68608" y="5486058"/>
            <a:ext cx="1592558" cy="15246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2" descr="Picture of student"/>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7916" y="4873091"/>
            <a:ext cx="1875850" cy="22502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3" descr="Picture of student&#1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77604" y="5000804"/>
            <a:ext cx="1724282" cy="18571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4" descr="Picture of student"/>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346278" y="3337455"/>
            <a:ext cx="1797722" cy="17228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59708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152400" y="228600"/>
            <a:ext cx="8783638"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000090"/>
                </a:solidFill>
                <a:latin typeface="Source Sans Pro"/>
                <a:cs typeface="Source Sans Pro"/>
              </a:rPr>
              <a:t>Consider ability on a continuum</a:t>
            </a:r>
          </a:p>
        </p:txBody>
      </p:sp>
      <p:sp>
        <p:nvSpPr>
          <p:cNvPr id="28675" name="Content Placeholder 2"/>
          <p:cNvSpPr>
            <a:spLocks noGrp="1"/>
          </p:cNvSpPr>
          <p:nvPr>
            <p:ph idx="1"/>
          </p:nvPr>
        </p:nvSpPr>
        <p:spPr>
          <a:xfrm>
            <a:off x="838200" y="2057400"/>
            <a:ext cx="7620000" cy="4572000"/>
          </a:xfrm>
        </p:spPr>
        <p:txBody>
          <a:bodyPr>
            <a:normAutofit fontScale="92500" lnSpcReduction="10000"/>
          </a:bodyPr>
          <a:lstStyle/>
          <a:p>
            <a:pPr algn="ctr" eaLnBrk="1" hangingPunct="1">
              <a:buFontTx/>
              <a:buNone/>
              <a:defRPr/>
            </a:pPr>
            <a:r>
              <a:rPr lang="en-US" i="1" dirty="0">
                <a:solidFill>
                  <a:schemeClr val="accent4">
                    <a:lumMod val="10000"/>
                  </a:schemeClr>
                </a:solidFill>
                <a:latin typeface="Source Sans Pro"/>
                <a:cs typeface="Source Sans Pro"/>
              </a:rPr>
              <a:t>s</a:t>
            </a:r>
            <a:r>
              <a:rPr lang="en-US" i="1" dirty="0" smtClean="0">
                <a:solidFill>
                  <a:schemeClr val="accent4">
                    <a:lumMod val="10000"/>
                  </a:schemeClr>
                </a:solidFill>
                <a:latin typeface="Source Sans Pro"/>
                <a:cs typeface="Source Sans Pro"/>
              </a:rPr>
              <a:t>ee</a:t>
            </a:r>
          </a:p>
          <a:p>
            <a:pPr algn="ctr" eaLnBrk="1" hangingPunct="1">
              <a:buFontTx/>
              <a:buNone/>
              <a:defRPr/>
            </a:pPr>
            <a:r>
              <a:rPr lang="en-US" i="1" dirty="0" smtClean="0">
                <a:solidFill>
                  <a:schemeClr val="accent4">
                    <a:lumMod val="10000"/>
                  </a:schemeClr>
                </a:solidFill>
                <a:latin typeface="Source Sans Pro"/>
                <a:cs typeface="Source Sans Pro"/>
              </a:rPr>
              <a:t>hear</a:t>
            </a:r>
          </a:p>
          <a:p>
            <a:pPr algn="ctr" eaLnBrk="1" hangingPunct="1">
              <a:buFontTx/>
              <a:buNone/>
              <a:defRPr/>
            </a:pPr>
            <a:r>
              <a:rPr lang="en-US" i="1" dirty="0" smtClean="0">
                <a:solidFill>
                  <a:schemeClr val="accent4">
                    <a:lumMod val="10000"/>
                  </a:schemeClr>
                </a:solidFill>
                <a:latin typeface="Source Sans Pro"/>
                <a:cs typeface="Source Sans Pro"/>
              </a:rPr>
              <a:t>walk</a:t>
            </a:r>
          </a:p>
          <a:p>
            <a:pPr algn="ctr" eaLnBrk="1" hangingPunct="1">
              <a:buFontTx/>
              <a:buNone/>
              <a:defRPr/>
            </a:pPr>
            <a:r>
              <a:rPr lang="en-US" i="1" dirty="0">
                <a:solidFill>
                  <a:schemeClr val="accent4">
                    <a:lumMod val="10000"/>
                  </a:schemeClr>
                </a:solidFill>
                <a:latin typeface="Source Sans Pro"/>
                <a:cs typeface="Source Sans Pro"/>
              </a:rPr>
              <a:t>r</a:t>
            </a:r>
            <a:r>
              <a:rPr lang="en-US" i="1" dirty="0" smtClean="0">
                <a:solidFill>
                  <a:schemeClr val="accent4">
                    <a:lumMod val="10000"/>
                  </a:schemeClr>
                </a:solidFill>
                <a:latin typeface="Source Sans Pro"/>
                <a:cs typeface="Source Sans Pro"/>
              </a:rPr>
              <a:t>ead print</a:t>
            </a:r>
          </a:p>
          <a:p>
            <a:pPr algn="ctr" eaLnBrk="1" hangingPunct="1">
              <a:buFontTx/>
              <a:buNone/>
              <a:defRPr/>
            </a:pPr>
            <a:r>
              <a:rPr lang="en-US" i="1" dirty="0" smtClean="0">
                <a:solidFill>
                  <a:schemeClr val="accent4">
                    <a:lumMod val="10000"/>
                  </a:schemeClr>
                </a:solidFill>
                <a:latin typeface="Source Sans Pro"/>
                <a:cs typeface="Source Sans Pro"/>
              </a:rPr>
              <a:t>write</a:t>
            </a:r>
          </a:p>
          <a:p>
            <a:pPr algn="ctr" eaLnBrk="1" hangingPunct="1">
              <a:buFontTx/>
              <a:buNone/>
              <a:defRPr/>
            </a:pPr>
            <a:r>
              <a:rPr lang="en-US" i="1" dirty="0" smtClean="0">
                <a:solidFill>
                  <a:schemeClr val="accent4">
                    <a:lumMod val="10000"/>
                  </a:schemeClr>
                </a:solidFill>
                <a:latin typeface="Source Sans Pro"/>
                <a:cs typeface="Source Sans Pro"/>
              </a:rPr>
              <a:t>communicate verbally</a:t>
            </a:r>
          </a:p>
          <a:p>
            <a:pPr algn="ctr" eaLnBrk="1" hangingPunct="1">
              <a:buFontTx/>
              <a:buNone/>
              <a:defRPr/>
            </a:pPr>
            <a:r>
              <a:rPr lang="en-US" i="1" dirty="0">
                <a:solidFill>
                  <a:schemeClr val="accent4">
                    <a:lumMod val="10000"/>
                  </a:schemeClr>
                </a:solidFill>
                <a:latin typeface="Source Sans Pro"/>
                <a:cs typeface="Source Sans Pro"/>
              </a:rPr>
              <a:t>t</a:t>
            </a:r>
            <a:r>
              <a:rPr lang="en-US" i="1" dirty="0" smtClean="0">
                <a:solidFill>
                  <a:schemeClr val="accent4">
                    <a:lumMod val="10000"/>
                  </a:schemeClr>
                </a:solidFill>
                <a:latin typeface="Source Sans Pro"/>
                <a:cs typeface="Source Sans Pro"/>
              </a:rPr>
              <a:t>une out distraction</a:t>
            </a:r>
          </a:p>
          <a:p>
            <a:pPr algn="ctr" eaLnBrk="1" hangingPunct="1">
              <a:buFontTx/>
              <a:buNone/>
              <a:defRPr/>
            </a:pPr>
            <a:r>
              <a:rPr lang="en-US" i="1" dirty="0" smtClean="0">
                <a:solidFill>
                  <a:schemeClr val="accent4">
                    <a:lumMod val="10000"/>
                  </a:schemeClr>
                </a:solidFill>
                <a:latin typeface="Source Sans Pro"/>
                <a:cs typeface="Source Sans Pro"/>
              </a:rPr>
              <a:t>learn</a:t>
            </a:r>
          </a:p>
          <a:p>
            <a:pPr algn="ctr" eaLnBrk="1" hangingPunct="1">
              <a:buFontTx/>
              <a:buNone/>
              <a:defRPr/>
            </a:pPr>
            <a:r>
              <a:rPr lang="en-US" i="1" dirty="0">
                <a:solidFill>
                  <a:schemeClr val="accent4">
                    <a:lumMod val="10000"/>
                  </a:schemeClr>
                </a:solidFill>
                <a:latin typeface="Source Sans Pro"/>
                <a:cs typeface="Source Sans Pro"/>
              </a:rPr>
              <a:t>m</a:t>
            </a:r>
            <a:r>
              <a:rPr lang="en-US" i="1" dirty="0" smtClean="0">
                <a:solidFill>
                  <a:schemeClr val="accent4">
                    <a:lumMod val="10000"/>
                  </a:schemeClr>
                </a:solidFill>
                <a:latin typeface="Source Sans Pro"/>
                <a:cs typeface="Source Sans Pro"/>
              </a:rPr>
              <a:t>anage physical/mental health </a:t>
            </a:r>
          </a:p>
        </p:txBody>
      </p:sp>
      <p:pic>
        <p:nvPicPr>
          <p:cNvPr id="23555" name="Picture 3" descr="Image of a double-sided arrow with two ends labeled &quot;Able&quot; and &quot;Not able&quot;"/>
          <p:cNvPicPr>
            <a:picLocks noChangeAspect="1"/>
          </p:cNvPicPr>
          <p:nvPr/>
        </p:nvPicPr>
        <p:blipFill>
          <a:blip r:embed="rId2"/>
          <a:srcRect/>
          <a:stretch>
            <a:fillRect/>
          </a:stretch>
        </p:blipFill>
        <p:spPr bwMode="auto">
          <a:xfrm>
            <a:off x="152400" y="1031631"/>
            <a:ext cx="8783638" cy="1541334"/>
          </a:xfrm>
          <a:prstGeom prst="rect">
            <a:avLst/>
          </a:prstGeom>
          <a:noFill/>
          <a:ln w="9525">
            <a:noFill/>
            <a:miter lim="800000"/>
            <a:headEnd/>
            <a:tailEnd/>
          </a:ln>
        </p:spPr>
      </p:pic>
    </p:spTree>
    <p:extLst>
      <p:ext uri="{BB962C8B-B14F-4D97-AF65-F5344CB8AC3E}">
        <p14:creationId xmlns:p14="http://schemas.microsoft.com/office/powerpoint/2010/main" val="2065020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
          <p:cNvSpPr>
            <a:spLocks noGrp="1"/>
          </p:cNvSpPr>
          <p:nvPr>
            <p:ph type="body" sz="quarter" idx="10"/>
          </p:nvPr>
        </p:nvSpPr>
        <p:spPr bwMode="auto">
          <a:xfrm>
            <a:off x="529192" y="368091"/>
            <a:ext cx="8149560" cy="1031505"/>
          </a:xfrm>
          <a:noFill/>
          <a:ln>
            <a:miter lim="800000"/>
            <a:headEnd/>
            <a:tailEnd/>
          </a:ln>
        </p:spPr>
        <p:txBody>
          <a:bodyPr vert="horz" wrap="square" lIns="91440" tIns="45720" rIns="91440" bIns="45720" numCol="1" anchor="t" anchorCtr="0" compatLnSpc="1">
            <a:prstTxWarp prst="textNoShape">
              <a:avLst/>
            </a:prstTxWarp>
            <a:noAutofit/>
          </a:bodyPr>
          <a:lstStyle/>
          <a:p>
            <a:r>
              <a:rPr lang="en-US" sz="4400" b="1" dirty="0">
                <a:solidFill>
                  <a:srgbClr val="000090"/>
                </a:solidFill>
                <a:latin typeface="Source Sans Pro"/>
                <a:ea typeface="ヒラギノ角ゴ Pro W3" charset="0"/>
                <a:cs typeface="Source Sans Pro"/>
              </a:rPr>
              <a:t>Approaches </a:t>
            </a:r>
            <a:r>
              <a:rPr lang="en-US" sz="4400" b="1" dirty="0" smtClean="0">
                <a:solidFill>
                  <a:srgbClr val="000090"/>
                </a:solidFill>
                <a:latin typeface="Source Sans Pro"/>
                <a:ea typeface="ヒラギノ角ゴ Pro W3" charset="0"/>
                <a:cs typeface="Source Sans Pro"/>
              </a:rPr>
              <a:t>to </a:t>
            </a:r>
            <a:r>
              <a:rPr lang="en-US" sz="4400" b="1" dirty="0">
                <a:solidFill>
                  <a:srgbClr val="000090"/>
                </a:solidFill>
                <a:latin typeface="Source Sans Pro"/>
                <a:ea typeface="ヒラギノ角ゴ Pro W3" charset="0"/>
                <a:cs typeface="Source Sans Pro"/>
              </a:rPr>
              <a:t>access:</a:t>
            </a:r>
            <a:endParaRPr lang="en-US" sz="4400" b="1" dirty="0" smtClean="0">
              <a:solidFill>
                <a:srgbClr val="000090"/>
              </a:solidFill>
              <a:latin typeface="Source Sans Pro"/>
              <a:ea typeface="Encode Sans Normal Black"/>
              <a:cs typeface="Source Sans Pro"/>
            </a:endParaRPr>
          </a:p>
        </p:txBody>
      </p:sp>
      <p:sp>
        <p:nvSpPr>
          <p:cNvPr id="3" name="Text Placeholder 2"/>
          <p:cNvSpPr>
            <a:spLocks noGrp="1"/>
          </p:cNvSpPr>
          <p:nvPr>
            <p:ph type="body" sz="quarter" idx="11"/>
          </p:nvPr>
        </p:nvSpPr>
        <p:spPr>
          <a:xfrm>
            <a:off x="529192" y="1399596"/>
            <a:ext cx="8149559" cy="4175044"/>
          </a:xfrm>
        </p:spPr>
        <p:txBody>
          <a:bodyPr/>
          <a:lstStyle/>
          <a:p>
            <a:pPr marL="742950" indent="-742950">
              <a:spcBef>
                <a:spcPts val="0"/>
              </a:spcBef>
              <a:buFont typeface="+mj-lt"/>
              <a:buAutoNum type="arabicPeriod"/>
              <a:defRPr/>
            </a:pPr>
            <a:r>
              <a:rPr lang="en-US" sz="4000" i="1" dirty="0">
                <a:solidFill>
                  <a:schemeClr val="accent4">
                    <a:lumMod val="10000"/>
                  </a:schemeClr>
                </a:solidFill>
                <a:latin typeface="Source Sans Pro"/>
                <a:ea typeface="ヒラギノ角ゴ Pro W3" charset="0"/>
                <a:cs typeface="Source Sans Pro"/>
              </a:rPr>
              <a:t>Universal design</a:t>
            </a:r>
          </a:p>
          <a:p>
            <a:pPr marL="742950" indent="-742950">
              <a:spcBef>
                <a:spcPts val="0"/>
              </a:spcBef>
              <a:buFont typeface="+mj-lt"/>
              <a:buAutoNum type="arabicPeriod"/>
              <a:defRPr/>
            </a:pPr>
            <a:r>
              <a:rPr lang="en-US" sz="4000" i="1" dirty="0" smtClean="0">
                <a:solidFill>
                  <a:schemeClr val="accent4">
                    <a:lumMod val="10000"/>
                  </a:schemeClr>
                </a:solidFill>
                <a:latin typeface="Source Sans Pro"/>
                <a:ea typeface="ヒラギノ角ゴ Pro W3" charset="0"/>
                <a:cs typeface="Source Sans Pro"/>
              </a:rPr>
              <a:t>Accommodations</a:t>
            </a:r>
          </a:p>
          <a:p>
            <a:pPr marL="742950" indent="-742950">
              <a:spcBef>
                <a:spcPts val="0"/>
              </a:spcBef>
              <a:buFont typeface="+mj-lt"/>
              <a:buAutoNum type="arabicPeriod"/>
              <a:defRPr/>
            </a:pPr>
            <a:endParaRPr lang="en-US" sz="2800" i="1" dirty="0">
              <a:latin typeface="Source Sans Pro"/>
              <a:ea typeface="ヒラギノ角ゴ Pro W3" charset="0"/>
              <a:cs typeface="Source Sans Pro"/>
            </a:endParaRPr>
          </a:p>
          <a:p>
            <a:pPr marL="742950" indent="-742950">
              <a:spcBef>
                <a:spcPts val="0"/>
              </a:spcBef>
              <a:buFont typeface="+mj-lt"/>
              <a:buAutoNum type="arabicPeriod"/>
              <a:defRPr/>
            </a:pPr>
            <a:endParaRPr lang="en-US" sz="2800" i="1" dirty="0" smtClean="0">
              <a:latin typeface="Source Sans Pro"/>
              <a:ea typeface="ヒラギノ角ゴ Pro W3" charset="0"/>
              <a:cs typeface="Source Sans Pro"/>
            </a:endParaRPr>
          </a:p>
          <a:p>
            <a:pPr marL="0" indent="0">
              <a:spcBef>
                <a:spcPts val="0"/>
              </a:spcBef>
              <a:buNone/>
              <a:defRPr/>
            </a:pPr>
            <a:r>
              <a:rPr lang="en-US" sz="4400" dirty="0">
                <a:solidFill>
                  <a:srgbClr val="FF0000"/>
                </a:solidFill>
                <a:latin typeface="Source Sans Pro"/>
                <a:ea typeface="ヒラギノ角ゴ Pro W3" charset="0"/>
                <a:cs typeface="Source Sans Pro"/>
              </a:rPr>
              <a:t>Both are </a:t>
            </a:r>
            <a:endParaRPr lang="en-US" sz="4400" dirty="0" smtClean="0">
              <a:solidFill>
                <a:srgbClr val="FF0000"/>
              </a:solidFill>
              <a:latin typeface="Source Sans Pro"/>
              <a:ea typeface="ヒラギノ角ゴ Pro W3" charset="0"/>
              <a:cs typeface="Source Sans Pro"/>
            </a:endParaRPr>
          </a:p>
          <a:p>
            <a:pPr marL="0" indent="0">
              <a:spcBef>
                <a:spcPts val="0"/>
              </a:spcBef>
              <a:buNone/>
              <a:defRPr/>
            </a:pPr>
            <a:r>
              <a:rPr lang="en-US" sz="4400" dirty="0" smtClean="0">
                <a:solidFill>
                  <a:srgbClr val="FF0000"/>
                </a:solidFill>
                <a:latin typeface="Source Sans Pro"/>
                <a:ea typeface="ヒラギノ角ゴ Pro W3" charset="0"/>
                <a:cs typeface="Source Sans Pro"/>
              </a:rPr>
              <a:t>important!</a:t>
            </a:r>
            <a:endParaRPr lang="en-US" sz="4400" dirty="0">
              <a:solidFill>
                <a:srgbClr val="FF0000"/>
              </a:solidFill>
              <a:latin typeface="Source Sans Pro"/>
              <a:ea typeface="ヒラギノ角ゴ Pro W3" charset="0"/>
              <a:cs typeface="Source Sans Pro"/>
            </a:endParaRPr>
          </a:p>
        </p:txBody>
      </p:sp>
      <p:pic>
        <p:nvPicPr>
          <p:cNvPr id="4" name="Picture 5" descr="&quot;Access&quot; sign with image of wheelchair"/>
          <p:cNvPicPr>
            <a:picLocks noChangeAspect="1" noChangeArrowheads="1"/>
          </p:cNvPicPr>
          <p:nvPr/>
        </p:nvPicPr>
        <p:blipFill>
          <a:blip r:embed="rId2"/>
          <a:srcRect/>
          <a:stretch>
            <a:fillRect/>
          </a:stretch>
        </p:blipFill>
        <p:spPr bwMode="auto">
          <a:xfrm>
            <a:off x="3644715" y="3041413"/>
            <a:ext cx="5499285" cy="3816587"/>
          </a:xfrm>
          <a:prstGeom prst="rect">
            <a:avLst/>
          </a:prstGeom>
          <a:noFill/>
          <a:ln w="9525">
            <a:noFill/>
            <a:miter lim="800000"/>
            <a:headEnd/>
            <a:tailEnd/>
          </a:ln>
        </p:spPr>
      </p:pic>
    </p:spTree>
    <p:extLst>
      <p:ext uri="{BB962C8B-B14F-4D97-AF65-F5344CB8AC3E}">
        <p14:creationId xmlns:p14="http://schemas.microsoft.com/office/powerpoint/2010/main" val="2031933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62564"/>
            <a:ext cx="8184662" cy="954165"/>
          </a:xfrm>
        </p:spPr>
        <p:txBody>
          <a:bodyPr>
            <a:normAutofit/>
          </a:bodyPr>
          <a:lstStyle/>
          <a:p>
            <a:r>
              <a:rPr lang="en-US" sz="4000" b="1" dirty="0" smtClean="0">
                <a:solidFill>
                  <a:srgbClr val="000090"/>
                </a:solidFill>
              </a:rPr>
              <a:t>Most common accommodations</a:t>
            </a:r>
            <a:endParaRPr lang="en-US" sz="4000" dirty="0">
              <a:solidFill>
                <a:srgbClr val="000090"/>
              </a:solidFill>
            </a:endParaRPr>
          </a:p>
        </p:txBody>
      </p:sp>
      <p:sp>
        <p:nvSpPr>
          <p:cNvPr id="3" name="Text Placeholder 2"/>
          <p:cNvSpPr>
            <a:spLocks noGrp="1"/>
          </p:cNvSpPr>
          <p:nvPr>
            <p:ph type="body" sz="quarter" idx="11"/>
          </p:nvPr>
        </p:nvSpPr>
        <p:spPr>
          <a:xfrm>
            <a:off x="414146" y="1862666"/>
            <a:ext cx="8729853" cy="4267659"/>
          </a:xfrm>
        </p:spPr>
        <p:txBody>
          <a:bodyPr/>
          <a:lstStyle/>
          <a:p>
            <a:pPr marL="0" indent="0">
              <a:buNone/>
            </a:pPr>
            <a:r>
              <a:rPr lang="en-US" sz="4000" b="1" dirty="0" smtClean="0">
                <a:solidFill>
                  <a:srgbClr val="000090"/>
                </a:solidFill>
                <a:latin typeface="+mj-lt"/>
              </a:rPr>
              <a:t>  for </a:t>
            </a:r>
            <a:r>
              <a:rPr lang="en-US" sz="4000" b="1" dirty="0">
                <a:solidFill>
                  <a:srgbClr val="000090"/>
                </a:solidFill>
                <a:latin typeface="+mj-lt"/>
              </a:rPr>
              <a:t>online courses at </a:t>
            </a:r>
            <a:r>
              <a:rPr lang="en-US" sz="4000" b="1" dirty="0" smtClean="0">
                <a:solidFill>
                  <a:srgbClr val="000090"/>
                </a:solidFill>
                <a:latin typeface="+mj-lt"/>
              </a:rPr>
              <a:t>UW:</a:t>
            </a:r>
            <a:r>
              <a:rPr lang="en-US" sz="3200" dirty="0" smtClean="0">
                <a:solidFill>
                  <a:srgbClr val="000090"/>
                </a:solidFill>
                <a:latin typeface="+mj-lt"/>
              </a:rPr>
              <a:t/>
            </a:r>
            <a:br>
              <a:rPr lang="en-US" sz="3200" dirty="0" smtClean="0">
                <a:solidFill>
                  <a:srgbClr val="000090"/>
                </a:solidFill>
                <a:latin typeface="+mj-lt"/>
              </a:rPr>
            </a:br>
            <a:endParaRPr lang="en-US" sz="1200" b="1" i="1" dirty="0" smtClean="0">
              <a:solidFill>
                <a:schemeClr val="tx2">
                  <a:lumMod val="50000"/>
                </a:schemeClr>
              </a:solidFill>
              <a:latin typeface="+mj-lt"/>
            </a:endParaRPr>
          </a:p>
          <a:p>
            <a:pPr marL="569913" indent="-349250"/>
            <a:r>
              <a:rPr lang="en-US" sz="3200" b="1" i="1" dirty="0" smtClean="0">
                <a:solidFill>
                  <a:schemeClr val="tx2">
                    <a:lumMod val="50000"/>
                  </a:schemeClr>
                </a:solidFill>
              </a:rPr>
              <a:t>Creating accessible documents</a:t>
            </a:r>
            <a:r>
              <a:rPr lang="en-US" sz="3200" i="1" dirty="0" smtClean="0">
                <a:solidFill>
                  <a:schemeClr val="tx2">
                    <a:lumMod val="50000"/>
                  </a:schemeClr>
                </a:solidFill>
              </a:rPr>
              <a:t>, mainly reformatting PDF files</a:t>
            </a:r>
          </a:p>
          <a:p>
            <a:pPr marL="569913" lvl="1" indent="-349250"/>
            <a:r>
              <a:rPr lang="en-US" sz="3200" i="1" dirty="0" smtClean="0">
                <a:solidFill>
                  <a:schemeClr val="tx2">
                    <a:lumMod val="50000"/>
                  </a:schemeClr>
                </a:solidFill>
              </a:rPr>
              <a:t>26,000 pages each quarter</a:t>
            </a:r>
            <a:br>
              <a:rPr lang="en-US" sz="3200" i="1" dirty="0" smtClean="0">
                <a:solidFill>
                  <a:schemeClr val="tx2">
                    <a:lumMod val="50000"/>
                  </a:schemeClr>
                </a:solidFill>
              </a:rPr>
            </a:br>
            <a:endParaRPr lang="en-US" sz="3200" i="1" dirty="0" smtClean="0">
              <a:solidFill>
                <a:schemeClr val="tx2">
                  <a:lumMod val="50000"/>
                </a:schemeClr>
              </a:solidFill>
            </a:endParaRPr>
          </a:p>
          <a:p>
            <a:pPr marL="569913" indent="-349250"/>
            <a:r>
              <a:rPr lang="en-US" sz="3200" b="1" i="1" dirty="0" smtClean="0">
                <a:solidFill>
                  <a:schemeClr val="tx2">
                    <a:lumMod val="50000"/>
                  </a:schemeClr>
                </a:solidFill>
              </a:rPr>
              <a:t>Captioning videos</a:t>
            </a:r>
          </a:p>
          <a:p>
            <a:pPr marL="569913" lvl="1" indent="-349250"/>
            <a:r>
              <a:rPr lang="en-US" sz="3200" i="1" dirty="0" smtClean="0">
                <a:solidFill>
                  <a:schemeClr val="tx2">
                    <a:lumMod val="50000"/>
                  </a:schemeClr>
                </a:solidFill>
              </a:rPr>
              <a:t>55 hours costing &gt; $10,000 each quarter </a:t>
            </a:r>
            <a:endParaRPr lang="en-US" sz="3200" i="1" dirty="0">
              <a:solidFill>
                <a:schemeClr val="tx2">
                  <a:lumMod val="50000"/>
                </a:schemeClr>
              </a:solidFill>
            </a:endParaRPr>
          </a:p>
        </p:txBody>
      </p:sp>
    </p:spTree>
    <p:extLst>
      <p:ext uri="{BB962C8B-B14F-4D97-AF65-F5344CB8AC3E}">
        <p14:creationId xmlns:p14="http://schemas.microsoft.com/office/powerpoint/2010/main" val="2478839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293019" y="343976"/>
            <a:ext cx="8437995" cy="3861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1" name="Line 3"/>
          <p:cNvSpPr>
            <a:spLocks noChangeShapeType="1"/>
          </p:cNvSpPr>
          <p:nvPr/>
        </p:nvSpPr>
        <p:spPr bwMode="auto">
          <a:xfrm>
            <a:off x="3048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2" name="Line 4"/>
          <p:cNvSpPr>
            <a:spLocks noChangeShapeType="1"/>
          </p:cNvSpPr>
          <p:nvPr/>
        </p:nvSpPr>
        <p:spPr bwMode="auto">
          <a:xfrm>
            <a:off x="87376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4" name="Line 6"/>
          <p:cNvSpPr>
            <a:spLocks noChangeShapeType="1"/>
          </p:cNvSpPr>
          <p:nvPr/>
        </p:nvSpPr>
        <p:spPr bwMode="auto">
          <a:xfrm>
            <a:off x="5029200" y="6572250"/>
            <a:ext cx="3708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5" name="Line 7"/>
          <p:cNvSpPr>
            <a:spLocks noChangeShapeType="1"/>
          </p:cNvSpPr>
          <p:nvPr/>
        </p:nvSpPr>
        <p:spPr bwMode="auto">
          <a:xfrm>
            <a:off x="304800" y="6572250"/>
            <a:ext cx="358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7416" name="Picture 8" descr="DOIT_logo_bw_transparent"/>
          <p:cNvPicPr>
            <a:picLocks noChangeAspect="1" noChangeArrowheads="1"/>
          </p:cNvPicPr>
          <p:nvPr/>
        </p:nvPicPr>
        <p:blipFill>
          <a:blip r:embed="rId3" cstate="screen">
            <a:duotone>
              <a:prstClr val="black"/>
              <a:srgbClr val="29FFFB">
                <a:tint val="45000"/>
                <a:satMod val="400000"/>
              </a:srgbClr>
            </a:duotone>
            <a:extLst>
              <a:ext uri="{28A0092B-C50C-407E-A947-70E740481C1C}">
                <a14:useLocalDpi xmlns:a14="http://schemas.microsoft.com/office/drawing/2010/main"/>
              </a:ext>
            </a:extLst>
          </a:blip>
          <a:srcRect/>
          <a:stretch>
            <a:fillRect/>
          </a:stretch>
        </p:blipFill>
        <p:spPr bwMode="auto">
          <a:xfrm>
            <a:off x="3810000" y="6400802"/>
            <a:ext cx="1295400" cy="282575"/>
          </a:xfrm>
          <a:prstGeom prst="rect">
            <a:avLst/>
          </a:prstGeom>
          <a:solidFill>
            <a:schemeClr val="accent5">
              <a:lumMod val="50000"/>
            </a:schemeClr>
          </a:solidFill>
          <a:ln w="9525">
            <a:noFill/>
            <a:miter lim="800000"/>
            <a:headEnd/>
            <a:tailEnd/>
          </a:ln>
        </p:spPr>
      </p:pic>
      <p:sp>
        <p:nvSpPr>
          <p:cNvPr id="14" name="TextBox 13"/>
          <p:cNvSpPr txBox="1"/>
          <p:nvPr/>
        </p:nvSpPr>
        <p:spPr>
          <a:xfrm>
            <a:off x="685800" y="990601"/>
            <a:ext cx="7400309" cy="4585871"/>
          </a:xfrm>
          <a:prstGeom prst="rect">
            <a:avLst/>
          </a:prstGeom>
          <a:noFill/>
        </p:spPr>
        <p:txBody>
          <a:bodyPr wrap="square" rtlCol="0">
            <a:spAutoFit/>
          </a:bodyPr>
          <a:lstStyle/>
          <a:p>
            <a:r>
              <a:rPr lang="en-US" sz="4400" b="0" dirty="0" smtClean="0">
                <a:solidFill>
                  <a:srgbClr val="000090"/>
                </a:solidFill>
              </a:rPr>
              <a:t>Rather than </a:t>
            </a:r>
            <a:r>
              <a:rPr lang="en-US" sz="4400" dirty="0" smtClean="0">
                <a:solidFill>
                  <a:srgbClr val="000090"/>
                </a:solidFill>
              </a:rPr>
              <a:t>relying on </a:t>
            </a:r>
            <a:r>
              <a:rPr lang="en-US" sz="4400" b="0" dirty="0" smtClean="0">
                <a:solidFill>
                  <a:srgbClr val="000090"/>
                </a:solidFill>
              </a:rPr>
              <a:t>accommodations alone…</a:t>
            </a:r>
          </a:p>
          <a:p>
            <a:endParaRPr lang="en-US" sz="4400" dirty="0">
              <a:solidFill>
                <a:srgbClr val="FFF01F"/>
              </a:solidFill>
            </a:endParaRPr>
          </a:p>
          <a:p>
            <a:endParaRPr lang="en-US" sz="4000" b="0" dirty="0" smtClean="0">
              <a:solidFill>
                <a:srgbClr val="FFF01F"/>
              </a:solidFill>
            </a:endParaRPr>
          </a:p>
          <a:p>
            <a:endParaRPr lang="en-US" sz="4000" b="0" dirty="0">
              <a:solidFill>
                <a:srgbClr val="FFF01F"/>
              </a:solidFill>
            </a:endParaRPr>
          </a:p>
          <a:p>
            <a:pPr marL="0" lvl="4" algn="ctr"/>
            <a:endParaRPr lang="en-US" altLang="ja-JP" sz="4000" b="0" dirty="0">
              <a:solidFill>
                <a:srgbClr val="000090"/>
              </a:solidFill>
              <a:latin typeface="Helvetica" charset="0"/>
            </a:endParaRPr>
          </a:p>
          <a:p>
            <a:pPr marL="0" lvl="4" algn="ctr"/>
            <a:endParaRPr lang="en-US" altLang="ja-JP" sz="4000" b="0" dirty="0" smtClean="0">
              <a:solidFill>
                <a:srgbClr val="000090"/>
              </a:solidFill>
              <a:latin typeface="Helvetica" charset="0"/>
            </a:endParaRPr>
          </a:p>
        </p:txBody>
      </p:sp>
      <p:sp>
        <p:nvSpPr>
          <p:cNvPr id="2" name="TextBox 1"/>
          <p:cNvSpPr txBox="1"/>
          <p:nvPr/>
        </p:nvSpPr>
        <p:spPr>
          <a:xfrm>
            <a:off x="666751" y="3128949"/>
            <a:ext cx="6939435" cy="3077766"/>
          </a:xfrm>
          <a:prstGeom prst="rect">
            <a:avLst/>
          </a:prstGeom>
          <a:noFill/>
        </p:spPr>
        <p:txBody>
          <a:bodyPr wrap="square" rtlCol="0">
            <a:spAutoFit/>
          </a:bodyPr>
          <a:lstStyle/>
          <a:p>
            <a:r>
              <a:rPr lang="en-US" sz="4400" i="1" dirty="0" smtClean="0">
                <a:solidFill>
                  <a:schemeClr val="accent4">
                    <a:lumMod val="10000"/>
                  </a:schemeClr>
                </a:solidFill>
              </a:rPr>
              <a:t>Consider </a:t>
            </a:r>
            <a:r>
              <a:rPr lang="en-US" sz="4400" i="1" u="sng" dirty="0" smtClean="0">
                <a:solidFill>
                  <a:schemeClr val="accent4">
                    <a:lumMod val="10000"/>
                  </a:schemeClr>
                </a:solidFill>
              </a:rPr>
              <a:t>designing</a:t>
            </a:r>
            <a:r>
              <a:rPr lang="en-US" sz="4400" i="1" dirty="0" smtClean="0">
                <a:solidFill>
                  <a:schemeClr val="accent4">
                    <a:lumMod val="10000"/>
                  </a:schemeClr>
                </a:solidFill>
              </a:rPr>
              <a:t> the course to be more welcoming to, accessible to, &amp; usable by a broad audience.</a:t>
            </a:r>
          </a:p>
          <a:p>
            <a:endParaRPr lang="en-US" dirty="0"/>
          </a:p>
        </p:txBody>
      </p:sp>
    </p:spTree>
    <p:extLst>
      <p:ext uri="{BB962C8B-B14F-4D97-AF65-F5344CB8AC3E}">
        <p14:creationId xmlns:p14="http://schemas.microsoft.com/office/powerpoint/2010/main" val="3769374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293019" y="343976"/>
            <a:ext cx="8437995" cy="3861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1" name="Line 3"/>
          <p:cNvSpPr>
            <a:spLocks noChangeShapeType="1"/>
          </p:cNvSpPr>
          <p:nvPr/>
        </p:nvSpPr>
        <p:spPr bwMode="auto">
          <a:xfrm>
            <a:off x="3048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2" name="Line 4"/>
          <p:cNvSpPr>
            <a:spLocks noChangeShapeType="1"/>
          </p:cNvSpPr>
          <p:nvPr/>
        </p:nvSpPr>
        <p:spPr bwMode="auto">
          <a:xfrm>
            <a:off x="87376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4" name="Line 6"/>
          <p:cNvSpPr>
            <a:spLocks noChangeShapeType="1"/>
          </p:cNvSpPr>
          <p:nvPr/>
        </p:nvSpPr>
        <p:spPr bwMode="auto">
          <a:xfrm>
            <a:off x="5029200" y="6572250"/>
            <a:ext cx="3708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5" name="Line 7"/>
          <p:cNvSpPr>
            <a:spLocks noChangeShapeType="1"/>
          </p:cNvSpPr>
          <p:nvPr/>
        </p:nvSpPr>
        <p:spPr bwMode="auto">
          <a:xfrm>
            <a:off x="304800" y="6572250"/>
            <a:ext cx="358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7416" name="Picture 8" descr="DOIT_logo_bw_transparent"/>
          <p:cNvPicPr>
            <a:picLocks noChangeAspect="1" noChangeArrowheads="1"/>
          </p:cNvPicPr>
          <p:nvPr/>
        </p:nvPicPr>
        <p:blipFill>
          <a:blip r:embed="rId3" cstate="screen">
            <a:duotone>
              <a:prstClr val="black"/>
              <a:srgbClr val="29FFFB">
                <a:tint val="45000"/>
                <a:satMod val="400000"/>
              </a:srgbClr>
            </a:duotone>
            <a:extLst>
              <a:ext uri="{28A0092B-C50C-407E-A947-70E740481C1C}">
                <a14:useLocalDpi xmlns:a14="http://schemas.microsoft.com/office/drawing/2010/main"/>
              </a:ext>
            </a:extLst>
          </a:blip>
          <a:srcRect/>
          <a:stretch>
            <a:fillRect/>
          </a:stretch>
        </p:blipFill>
        <p:spPr bwMode="auto">
          <a:xfrm>
            <a:off x="3810000" y="6400802"/>
            <a:ext cx="1295400" cy="282575"/>
          </a:xfrm>
          <a:prstGeom prst="rect">
            <a:avLst/>
          </a:prstGeom>
          <a:solidFill>
            <a:schemeClr val="accent5">
              <a:lumMod val="50000"/>
            </a:schemeClr>
          </a:solidFill>
          <a:ln w="9525">
            <a:noFill/>
            <a:miter lim="800000"/>
            <a:headEnd/>
            <a:tailEnd/>
          </a:ln>
        </p:spPr>
      </p:pic>
      <p:sp>
        <p:nvSpPr>
          <p:cNvPr id="14" name="TextBox 13"/>
          <p:cNvSpPr txBox="1"/>
          <p:nvPr/>
        </p:nvSpPr>
        <p:spPr>
          <a:xfrm>
            <a:off x="685800" y="990600"/>
            <a:ext cx="7924800" cy="1938992"/>
          </a:xfrm>
          <a:prstGeom prst="rect">
            <a:avLst/>
          </a:prstGeom>
          <a:noFill/>
        </p:spPr>
        <p:txBody>
          <a:bodyPr wrap="square" rtlCol="0">
            <a:spAutoFit/>
          </a:bodyPr>
          <a:lstStyle/>
          <a:p>
            <a:r>
              <a:rPr lang="en-US" sz="4000" b="0" dirty="0">
                <a:solidFill>
                  <a:srgbClr val="000090"/>
                </a:solidFill>
              </a:rPr>
              <a:t>Proactive approaches to </a:t>
            </a:r>
            <a:r>
              <a:rPr lang="en-US" sz="4000" b="0" dirty="0" smtClean="0">
                <a:solidFill>
                  <a:srgbClr val="000090"/>
                </a:solidFill>
              </a:rPr>
              <a:t>access:</a:t>
            </a:r>
            <a:endParaRPr lang="en-US" sz="4000" b="0" dirty="0">
              <a:solidFill>
                <a:srgbClr val="000090"/>
              </a:solidFill>
            </a:endParaRPr>
          </a:p>
          <a:p>
            <a:pPr marL="0" lvl="4" algn="ctr"/>
            <a:endParaRPr lang="en-US" altLang="ja-JP" sz="4000" b="0" dirty="0">
              <a:solidFill>
                <a:srgbClr val="000090"/>
              </a:solidFill>
              <a:latin typeface="Helvetica" charset="0"/>
            </a:endParaRPr>
          </a:p>
          <a:p>
            <a:pPr marL="0" lvl="4" algn="ctr"/>
            <a:endParaRPr lang="en-US" altLang="ja-JP" sz="4000" b="0" dirty="0" smtClean="0">
              <a:solidFill>
                <a:srgbClr val="000090"/>
              </a:solidFill>
              <a:latin typeface="Helvetica" charset="0"/>
            </a:endParaRPr>
          </a:p>
        </p:txBody>
      </p:sp>
      <p:sp>
        <p:nvSpPr>
          <p:cNvPr id="2" name="TextBox 1"/>
          <p:cNvSpPr txBox="1"/>
          <p:nvPr/>
        </p:nvSpPr>
        <p:spPr>
          <a:xfrm>
            <a:off x="660400" y="2286001"/>
            <a:ext cx="4234578" cy="3816429"/>
          </a:xfrm>
          <a:prstGeom prst="rect">
            <a:avLst/>
          </a:prstGeom>
          <a:noFill/>
        </p:spPr>
        <p:txBody>
          <a:bodyPr wrap="square" rtlCol="0">
            <a:spAutoFit/>
          </a:bodyPr>
          <a:lstStyle/>
          <a:p>
            <a:pPr marL="392113" indent="-392113">
              <a:buFont typeface="Wingdings" charset="2"/>
              <a:buChar char="§"/>
            </a:pPr>
            <a:r>
              <a:rPr lang="en-US" sz="3200" i="1" dirty="0" smtClean="0">
                <a:solidFill>
                  <a:schemeClr val="accent4">
                    <a:lumMod val="10000"/>
                  </a:schemeClr>
                </a:solidFill>
              </a:rPr>
              <a:t>Inclusive </a:t>
            </a:r>
            <a:r>
              <a:rPr lang="en-US" sz="3200" i="1" dirty="0">
                <a:solidFill>
                  <a:schemeClr val="accent4">
                    <a:lumMod val="10000"/>
                  </a:schemeClr>
                </a:solidFill>
              </a:rPr>
              <a:t>design</a:t>
            </a:r>
          </a:p>
          <a:p>
            <a:pPr marL="392113" indent="-392113">
              <a:buFont typeface="Wingdings" charset="2"/>
              <a:buChar char="§"/>
            </a:pPr>
            <a:r>
              <a:rPr lang="en-US" sz="3200" b="0" i="1" dirty="0" smtClean="0">
                <a:solidFill>
                  <a:schemeClr val="accent4">
                    <a:lumMod val="10000"/>
                  </a:schemeClr>
                </a:solidFill>
              </a:rPr>
              <a:t>Barrier</a:t>
            </a:r>
            <a:r>
              <a:rPr lang="en-US" sz="3200" b="0" i="1" dirty="0">
                <a:solidFill>
                  <a:schemeClr val="accent4">
                    <a:lumMod val="10000"/>
                  </a:schemeClr>
                </a:solidFill>
              </a:rPr>
              <a:t>-free design</a:t>
            </a:r>
          </a:p>
          <a:p>
            <a:pPr marL="392113" indent="-392113">
              <a:buFont typeface="Wingdings" charset="2"/>
              <a:buChar char="§"/>
            </a:pPr>
            <a:r>
              <a:rPr lang="en-US" sz="3200" b="0" i="1" dirty="0">
                <a:solidFill>
                  <a:schemeClr val="accent4">
                    <a:lumMod val="10000"/>
                  </a:schemeClr>
                </a:solidFill>
              </a:rPr>
              <a:t>Accessible design</a:t>
            </a:r>
          </a:p>
          <a:p>
            <a:pPr marL="392113" indent="-392113">
              <a:buFont typeface="Wingdings" charset="2"/>
              <a:buChar char="§"/>
            </a:pPr>
            <a:r>
              <a:rPr lang="en-US" sz="3200" b="0" i="1" dirty="0">
                <a:solidFill>
                  <a:schemeClr val="accent4">
                    <a:lumMod val="10000"/>
                  </a:schemeClr>
                </a:solidFill>
              </a:rPr>
              <a:t>Usable design</a:t>
            </a:r>
          </a:p>
          <a:p>
            <a:pPr marL="392113" indent="-392113">
              <a:buFont typeface="Wingdings" charset="2"/>
              <a:buChar char="§"/>
            </a:pPr>
            <a:r>
              <a:rPr lang="en-US" sz="3200" b="0" i="1" dirty="0" smtClean="0">
                <a:solidFill>
                  <a:schemeClr val="accent4">
                    <a:lumMod val="10000"/>
                  </a:schemeClr>
                </a:solidFill>
              </a:rPr>
              <a:t>Design </a:t>
            </a:r>
            <a:r>
              <a:rPr lang="en-US" sz="3200" b="0" i="1" dirty="0">
                <a:solidFill>
                  <a:schemeClr val="accent4">
                    <a:lumMod val="10000"/>
                  </a:schemeClr>
                </a:solidFill>
              </a:rPr>
              <a:t>for </a:t>
            </a:r>
            <a:r>
              <a:rPr lang="en-US" sz="3200" b="0" i="1" dirty="0" smtClean="0">
                <a:solidFill>
                  <a:schemeClr val="accent4">
                    <a:lumMod val="10000"/>
                  </a:schemeClr>
                </a:solidFill>
              </a:rPr>
              <a:t>all</a:t>
            </a:r>
          </a:p>
          <a:p>
            <a:pPr marL="392113" indent="-392113">
              <a:buFont typeface="Wingdings" charset="2"/>
              <a:buChar char="§"/>
            </a:pPr>
            <a:r>
              <a:rPr lang="en-US" sz="3200" i="1" dirty="0">
                <a:solidFill>
                  <a:schemeClr val="accent4">
                    <a:lumMod val="10000"/>
                  </a:schemeClr>
                </a:solidFill>
              </a:rPr>
              <a:t>Universal </a:t>
            </a:r>
            <a:r>
              <a:rPr lang="en-US" sz="3200" i="1" dirty="0" smtClean="0">
                <a:solidFill>
                  <a:schemeClr val="accent4">
                    <a:lumMod val="10000"/>
                  </a:schemeClr>
                </a:solidFill>
              </a:rPr>
              <a:t>design</a:t>
            </a:r>
            <a:endParaRPr lang="en-US" sz="3200" b="0" i="1" dirty="0">
              <a:solidFill>
                <a:schemeClr val="accent4">
                  <a:lumMod val="10000"/>
                </a:schemeClr>
              </a:solidFill>
            </a:endParaRPr>
          </a:p>
          <a:p>
            <a:pPr marL="392113" indent="-392113">
              <a:buFont typeface="Wingdings" charset="2"/>
              <a:buChar char="§"/>
            </a:pPr>
            <a:r>
              <a:rPr lang="en-US" sz="3200" b="0" i="1" dirty="0" smtClean="0"/>
              <a:t>…</a:t>
            </a:r>
            <a:endParaRPr lang="en-US" sz="3200" b="0" i="1" dirty="0"/>
          </a:p>
          <a:p>
            <a:endParaRPr lang="en-US" dirty="0"/>
          </a:p>
        </p:txBody>
      </p:sp>
      <p:pic>
        <p:nvPicPr>
          <p:cNvPr id="15" name="Picture 14" descr="Large triangle with central triangle &quot;Universal Design&quot; and three triangles surrounding it, &quot;Accessible,&quot; &quot;Usable, &quot;Inclusive&quot;"/>
          <p:cNvPicPr>
            <a:picLocks noChangeAspect="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a:ext>
            </a:extLst>
          </a:blip>
          <a:srcRect l="9693" t="3703" r="3666" b="11111"/>
          <a:stretch/>
        </p:blipFill>
        <p:spPr>
          <a:xfrm>
            <a:off x="4023517" y="1803904"/>
            <a:ext cx="4200811" cy="4284134"/>
          </a:xfrm>
          <a:prstGeom prst="rect">
            <a:avLst/>
          </a:prstGeom>
        </p:spPr>
      </p:pic>
    </p:spTree>
    <p:extLst>
      <p:ext uri="{BB962C8B-B14F-4D97-AF65-F5344CB8AC3E}">
        <p14:creationId xmlns:p14="http://schemas.microsoft.com/office/powerpoint/2010/main" val="776901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ctrTitle"/>
          </p:nvPr>
        </p:nvSpPr>
        <p:spPr>
          <a:xfrm>
            <a:off x="698500" y="657347"/>
            <a:ext cx="5626100" cy="866654"/>
          </a:xfrm>
        </p:spPr>
        <p:txBody>
          <a:bodyPr/>
          <a:lstStyle/>
          <a:p>
            <a:pPr algn="l" eaLnBrk="1" hangingPunct="1">
              <a:defRPr/>
            </a:pPr>
            <a:r>
              <a:rPr lang="en-US" b="1" dirty="0" smtClean="0">
                <a:latin typeface="Source Sans Pro"/>
                <a:ea typeface="ヒラギノ角ゴ Pro W3" charset="0"/>
                <a:cs typeface="Source Sans Pro"/>
              </a:rPr>
              <a:t>Universal design =</a:t>
            </a:r>
            <a:endParaRPr lang="en-US" dirty="0">
              <a:solidFill>
                <a:schemeClr val="accent4">
                  <a:lumMod val="10000"/>
                </a:schemeClr>
              </a:solidFill>
              <a:latin typeface="Source Sans Pro"/>
              <a:ea typeface="ヒラギノ角ゴ Pro W3" charset="0"/>
              <a:cs typeface="Source Sans Pro"/>
            </a:endParaRPr>
          </a:p>
        </p:txBody>
      </p:sp>
      <p:pic>
        <p:nvPicPr>
          <p:cNvPr id="28674" name="Picture 2" descr="Picture of iPhone"/>
          <p:cNvPicPr>
            <a:picLocks noChangeAspect="1"/>
          </p:cNvPicPr>
          <p:nvPr/>
        </p:nvPicPr>
        <p:blipFill>
          <a:blip r:embed="rId3"/>
          <a:srcRect/>
          <a:stretch>
            <a:fillRect/>
          </a:stretch>
        </p:blipFill>
        <p:spPr bwMode="auto">
          <a:xfrm>
            <a:off x="6573838" y="2387600"/>
            <a:ext cx="2352675" cy="4187825"/>
          </a:xfrm>
          <a:prstGeom prst="rect">
            <a:avLst/>
          </a:prstGeom>
          <a:noFill/>
          <a:ln w="9525">
            <a:noFill/>
            <a:miter lim="800000"/>
            <a:headEnd/>
            <a:tailEnd/>
          </a:ln>
        </p:spPr>
      </p:pic>
      <p:sp>
        <p:nvSpPr>
          <p:cNvPr id="2" name="Rectangle 1"/>
          <p:cNvSpPr/>
          <p:nvPr/>
        </p:nvSpPr>
        <p:spPr>
          <a:xfrm>
            <a:off x="838200" y="1865055"/>
            <a:ext cx="5735638" cy="3046988"/>
          </a:xfrm>
          <a:prstGeom prst="rect">
            <a:avLst/>
          </a:prstGeom>
        </p:spPr>
        <p:txBody>
          <a:bodyPr wrap="square">
            <a:spAutoFit/>
          </a:bodyPr>
          <a:lstStyle/>
          <a:p>
            <a:r>
              <a:rPr lang="en-US" altLang="ja-JP" sz="3200" i="1" dirty="0" smtClean="0">
                <a:solidFill>
                  <a:schemeClr val="accent4">
                    <a:lumMod val="10000"/>
                  </a:schemeClr>
                </a:solidFill>
                <a:latin typeface="Source Sans Pro"/>
                <a:ea typeface="ヒラギノ角ゴ Pro W3" charset="0"/>
                <a:cs typeface="Source Sans Pro"/>
              </a:rPr>
              <a:t>“the </a:t>
            </a:r>
            <a:r>
              <a:rPr lang="en-US" altLang="ja-JP" sz="3200" i="1" dirty="0">
                <a:solidFill>
                  <a:schemeClr val="accent4">
                    <a:lumMod val="10000"/>
                  </a:schemeClr>
                </a:solidFill>
                <a:latin typeface="Source Sans Pro"/>
                <a:ea typeface="ヒラギノ角ゴ Pro W3" charset="0"/>
                <a:cs typeface="Source Sans Pro"/>
              </a:rPr>
              <a:t>design of products &amp; environments to be usable </a:t>
            </a:r>
            <a:r>
              <a:rPr lang="en-US" altLang="ja-JP" sz="3200" i="1" dirty="0" smtClean="0">
                <a:solidFill>
                  <a:schemeClr val="accent4">
                    <a:lumMod val="10000"/>
                  </a:schemeClr>
                </a:solidFill>
                <a:latin typeface="Source Sans Pro"/>
                <a:ea typeface="ヒラギノ角ゴ Pro W3" charset="0"/>
                <a:cs typeface="Source Sans Pro"/>
              </a:rPr>
              <a:t>by </a:t>
            </a:r>
            <a:r>
              <a:rPr lang="en-US" altLang="ja-JP" sz="3200" i="1" dirty="0">
                <a:solidFill>
                  <a:schemeClr val="accent4">
                    <a:lumMod val="10000"/>
                  </a:schemeClr>
                </a:solidFill>
                <a:latin typeface="Source Sans Pro"/>
                <a:ea typeface="ヒラギノ角ゴ Pro W3" charset="0"/>
                <a:cs typeface="Source Sans Pro"/>
              </a:rPr>
              <a:t>all people, to the greatest extent possible, without the need for adaptation or </a:t>
            </a:r>
            <a:r>
              <a:rPr lang="en-US" altLang="ja-JP" sz="3200" i="1" dirty="0" smtClean="0">
                <a:solidFill>
                  <a:schemeClr val="accent4">
                    <a:lumMod val="10000"/>
                  </a:schemeClr>
                </a:solidFill>
                <a:latin typeface="Source Sans Pro"/>
                <a:ea typeface="ヒラギノ角ゴ Pro W3" charset="0"/>
                <a:cs typeface="Source Sans Pro"/>
              </a:rPr>
              <a:t>specialized </a:t>
            </a:r>
            <a:r>
              <a:rPr lang="en-US" altLang="ja-JP" sz="3200" i="1" dirty="0">
                <a:solidFill>
                  <a:schemeClr val="accent4">
                    <a:lumMod val="10000"/>
                  </a:schemeClr>
                </a:solidFill>
                <a:latin typeface="Source Sans Pro"/>
                <a:ea typeface="ヒラギノ角ゴ Pro W3" charset="0"/>
                <a:cs typeface="Source Sans Pro"/>
              </a:rPr>
              <a:t>design</a:t>
            </a:r>
            <a:r>
              <a:rPr lang="en-US" altLang="ja-JP" sz="3200" i="1" dirty="0" smtClean="0">
                <a:solidFill>
                  <a:schemeClr val="accent4">
                    <a:lumMod val="10000"/>
                  </a:schemeClr>
                </a:solidFill>
                <a:latin typeface="Source Sans Pro"/>
                <a:ea typeface="ヒラギノ角ゴ Pro W3" charset="0"/>
                <a:cs typeface="Source Sans Pro"/>
              </a:rPr>
              <a:t>.”</a:t>
            </a:r>
            <a:endParaRPr lang="en-US" sz="3200" dirty="0">
              <a:solidFill>
                <a:schemeClr val="accent4">
                  <a:lumMod val="10000"/>
                </a:schemeClr>
              </a:solidFill>
              <a:latin typeface="Source Sans Pro"/>
              <a:cs typeface="Source Sans Pro"/>
            </a:endParaRPr>
          </a:p>
        </p:txBody>
      </p:sp>
      <p:sp>
        <p:nvSpPr>
          <p:cNvPr id="3" name="Rectangle 2"/>
          <p:cNvSpPr/>
          <p:nvPr/>
        </p:nvSpPr>
        <p:spPr>
          <a:xfrm>
            <a:off x="838200" y="5615464"/>
            <a:ext cx="5410200" cy="738664"/>
          </a:xfrm>
          <a:prstGeom prst="rect">
            <a:avLst/>
          </a:prstGeom>
        </p:spPr>
        <p:txBody>
          <a:bodyPr wrap="square">
            <a:spAutoFit/>
          </a:bodyPr>
          <a:lstStyle/>
          <a:p>
            <a:r>
              <a:rPr lang="en-US" altLang="ja-JP" sz="2400" dirty="0">
                <a:latin typeface="Source Sans Pro"/>
                <a:ea typeface="ヒラギノ角ゴ Pro W3" charset="0"/>
                <a:cs typeface="Source Sans Pro"/>
              </a:rPr>
              <a:t>The Center for Universal Design</a:t>
            </a:r>
            <a:r>
              <a:rPr lang="en-US" altLang="ja-JP" sz="2000" dirty="0">
                <a:latin typeface="Source Sans Pro"/>
                <a:ea typeface="ヒラギノ角ゴ Pro W3" charset="0"/>
                <a:cs typeface="Source Sans Pro"/>
              </a:rPr>
              <a:t/>
            </a:r>
            <a:br>
              <a:rPr lang="en-US" altLang="ja-JP" sz="2000" dirty="0">
                <a:latin typeface="Source Sans Pro"/>
                <a:ea typeface="ヒラギノ角ゴ Pro W3" charset="0"/>
                <a:cs typeface="Source Sans Pro"/>
              </a:rPr>
            </a:br>
            <a:r>
              <a:rPr lang="en-US" altLang="ja-JP" i="1" u="sng" dirty="0" err="1">
                <a:latin typeface="Source Sans Pro"/>
                <a:ea typeface="ヒラギノ角ゴ Pro W3" charset="0"/>
                <a:cs typeface="Source Sans Pro"/>
              </a:rPr>
              <a:t>www.design.ncsu.edu</a:t>
            </a:r>
            <a:r>
              <a:rPr lang="en-US" altLang="ja-JP" i="1" u="sng" dirty="0">
                <a:latin typeface="Source Sans Pro"/>
                <a:ea typeface="ヒラギノ角ゴ Pro W3" charset="0"/>
                <a:cs typeface="Source Sans Pro"/>
              </a:rPr>
              <a:t>/cud</a:t>
            </a:r>
            <a:endParaRPr lang="en-US" i="1" u="sng" dirty="0"/>
          </a:p>
        </p:txBody>
      </p:sp>
    </p:spTree>
    <p:extLst>
      <p:ext uri="{BB962C8B-B14F-4D97-AF65-F5344CB8AC3E}">
        <p14:creationId xmlns:p14="http://schemas.microsoft.com/office/powerpoint/2010/main" val="2818798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143000"/>
            <a:ext cx="4114800" cy="2133600"/>
          </a:xfrm>
        </p:spPr>
        <p:txBody>
          <a:bodyPr/>
          <a:lstStyle/>
          <a:p>
            <a:pPr algn="l"/>
            <a:r>
              <a:rPr lang="en-US" dirty="0" smtClean="0">
                <a:solidFill>
                  <a:schemeClr val="accent2">
                    <a:lumMod val="25000"/>
                  </a:schemeClr>
                </a:solidFill>
              </a:rPr>
              <a:t/>
            </a:r>
            <a:br>
              <a:rPr lang="en-US" dirty="0" smtClean="0">
                <a:solidFill>
                  <a:schemeClr val="accent2">
                    <a:lumMod val="25000"/>
                  </a:schemeClr>
                </a:solidFill>
              </a:rPr>
            </a:br>
            <a:r>
              <a:rPr lang="en-US" b="1" dirty="0" smtClean="0">
                <a:solidFill>
                  <a:srgbClr val="000090"/>
                </a:solidFill>
              </a:rPr>
              <a:t>“The Daily”</a:t>
            </a:r>
            <a:br>
              <a:rPr lang="en-US" b="1" dirty="0" smtClean="0">
                <a:solidFill>
                  <a:srgbClr val="000090"/>
                </a:solidFill>
              </a:rPr>
            </a:br>
            <a:r>
              <a:rPr lang="en-US" b="1" dirty="0" smtClean="0">
                <a:solidFill>
                  <a:srgbClr val="000090"/>
                </a:solidFill>
              </a:rPr>
              <a:t>  </a:t>
            </a:r>
            <a:r>
              <a:rPr lang="en-US" dirty="0" smtClean="0">
                <a:solidFill>
                  <a:srgbClr val="000090"/>
                </a:solidFill>
              </a:rPr>
              <a:t>UW</a:t>
            </a:r>
            <a:br>
              <a:rPr lang="en-US" dirty="0" smtClean="0">
                <a:solidFill>
                  <a:srgbClr val="000090"/>
                </a:solidFill>
              </a:rPr>
            </a:br>
            <a:r>
              <a:rPr lang="en-US" dirty="0">
                <a:solidFill>
                  <a:srgbClr val="000090"/>
                </a:solidFill>
              </a:rPr>
              <a:t/>
            </a:r>
            <a:br>
              <a:rPr lang="en-US" dirty="0">
                <a:solidFill>
                  <a:srgbClr val="000090"/>
                </a:solidFill>
              </a:rPr>
            </a:br>
            <a:r>
              <a:rPr lang="en-US" dirty="0" smtClean="0">
                <a:solidFill>
                  <a:srgbClr val="000090"/>
                </a:solidFill>
              </a:rPr>
              <a:t>  1970</a:t>
            </a:r>
            <a:endParaRPr lang="en-US" dirty="0">
              <a:solidFill>
                <a:srgbClr val="000090"/>
              </a:solidFill>
            </a:endParaRPr>
          </a:p>
        </p:txBody>
      </p:sp>
      <p:pic>
        <p:nvPicPr>
          <p:cNvPr id="4" name="Picture 3" descr="newspaper article with picture of man with sign on back of his wheelchair, &quot;Ramp the curbs, get me off the street.&quot;"/>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3809624" cy="6858000"/>
          </a:xfrm>
          <a:prstGeom prst="rect">
            <a:avLst/>
          </a:prstGeom>
        </p:spPr>
      </p:pic>
    </p:spTree>
    <p:extLst>
      <p:ext uri="{BB962C8B-B14F-4D97-AF65-F5344CB8AC3E}">
        <p14:creationId xmlns:p14="http://schemas.microsoft.com/office/powerpoint/2010/main" val="2932391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xfrm>
            <a:off x="228600" y="457200"/>
            <a:ext cx="8534400" cy="5867400"/>
          </a:xfrm>
        </p:spPr>
        <p:txBody>
          <a:bodyPr/>
          <a:lstStyle/>
          <a:p>
            <a:pPr marL="0" indent="0" algn="ctr">
              <a:buFontTx/>
              <a:buNone/>
              <a:defRPr/>
            </a:pPr>
            <a:endParaRPr lang="en-US" sz="4000" dirty="0" smtClean="0">
              <a:solidFill>
                <a:schemeClr val="accent2"/>
              </a:solidFill>
              <a:latin typeface="Arial" charset="0"/>
              <a:ea typeface="ヒラギノ角ゴ Pro W3" charset="0"/>
              <a:cs typeface="ヒラギノ角ゴ Pro W3" charset="0"/>
            </a:endParaRPr>
          </a:p>
          <a:p>
            <a:pPr marL="0" indent="0" algn="ctr">
              <a:buFontTx/>
              <a:buNone/>
              <a:defRPr/>
            </a:pPr>
            <a:endParaRPr lang="en-US" sz="4000" dirty="0">
              <a:solidFill>
                <a:schemeClr val="accent2"/>
              </a:solidFill>
              <a:latin typeface="Arial" charset="0"/>
              <a:ea typeface="ヒラギノ角ゴ Pro W3" charset="0"/>
              <a:cs typeface="ヒラギノ角ゴ Pro W3" charset="0"/>
            </a:endParaRPr>
          </a:p>
          <a:p>
            <a:pPr marL="909638">
              <a:buFontTx/>
              <a:buNone/>
              <a:defRPr/>
            </a:pPr>
            <a:endParaRPr lang="en-US" i="1" dirty="0" smtClean="0">
              <a:solidFill>
                <a:schemeClr val="tx1">
                  <a:lumMod val="95000"/>
                  <a:lumOff val="5000"/>
                </a:schemeClr>
              </a:solidFill>
              <a:ea typeface="ヒラギノ角ゴ Pro W3" charset="0"/>
              <a:cs typeface="ヒラギノ角ゴ Pro W3" charset="0"/>
            </a:endParaRPr>
          </a:p>
        </p:txBody>
      </p:sp>
      <p:sp>
        <p:nvSpPr>
          <p:cNvPr id="2" name="TextBox 1"/>
          <p:cNvSpPr txBox="1"/>
          <p:nvPr/>
        </p:nvSpPr>
        <p:spPr>
          <a:xfrm>
            <a:off x="152400" y="5108767"/>
            <a:ext cx="1905000" cy="830997"/>
          </a:xfrm>
          <a:prstGeom prst="rect">
            <a:avLst/>
          </a:prstGeom>
          <a:noFill/>
        </p:spPr>
        <p:txBody>
          <a:bodyPr wrap="square" rtlCol="0">
            <a:spAutoFit/>
          </a:bodyPr>
          <a:lstStyle/>
          <a:p>
            <a:r>
              <a:rPr lang="en-US" sz="2400" dirty="0" smtClean="0"/>
              <a:t>Uncaptioned video</a:t>
            </a:r>
            <a:endParaRPr lang="en-US" sz="2400" dirty="0"/>
          </a:p>
        </p:txBody>
      </p:sp>
      <p:sp>
        <p:nvSpPr>
          <p:cNvPr id="6" name="TextBox 5"/>
          <p:cNvSpPr txBox="1"/>
          <p:nvPr/>
        </p:nvSpPr>
        <p:spPr>
          <a:xfrm>
            <a:off x="6858000" y="5181600"/>
            <a:ext cx="1905000" cy="830997"/>
          </a:xfrm>
          <a:prstGeom prst="rect">
            <a:avLst/>
          </a:prstGeom>
          <a:noFill/>
        </p:spPr>
        <p:txBody>
          <a:bodyPr wrap="square" rtlCol="0">
            <a:spAutoFit/>
          </a:bodyPr>
          <a:lstStyle/>
          <a:p>
            <a:r>
              <a:rPr lang="en-US" sz="2400" dirty="0"/>
              <a:t>Captioned video</a:t>
            </a:r>
          </a:p>
        </p:txBody>
      </p:sp>
      <p:sp>
        <p:nvSpPr>
          <p:cNvPr id="7" name="TextBox 6"/>
          <p:cNvSpPr txBox="1"/>
          <p:nvPr/>
        </p:nvSpPr>
        <p:spPr>
          <a:xfrm>
            <a:off x="3657600" y="4918978"/>
            <a:ext cx="1752600" cy="1200328"/>
          </a:xfrm>
          <a:prstGeom prst="rect">
            <a:avLst/>
          </a:prstGeom>
          <a:noFill/>
        </p:spPr>
        <p:txBody>
          <a:bodyPr wrap="square" rtlCol="0">
            <a:spAutoFit/>
          </a:bodyPr>
          <a:lstStyle/>
          <a:p>
            <a:r>
              <a:rPr lang="en-US" sz="2400" dirty="0"/>
              <a:t>Interpreter for </a:t>
            </a:r>
            <a:r>
              <a:rPr lang="en-US" sz="2400" dirty="0" smtClean="0"/>
              <a:t>deaf student</a:t>
            </a:r>
            <a:endParaRPr lang="en-US" sz="2400" dirty="0"/>
          </a:p>
        </p:txBody>
      </p:sp>
      <p:sp>
        <p:nvSpPr>
          <p:cNvPr id="10" name="AutoShape 15" descr="Arrow to right&#10;"/>
          <p:cNvSpPr>
            <a:spLocks noChangeArrowheads="1"/>
          </p:cNvSpPr>
          <p:nvPr/>
        </p:nvSpPr>
        <p:spPr bwMode="auto">
          <a:xfrm>
            <a:off x="5486400" y="5181600"/>
            <a:ext cx="1160462"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11" name="AutoShape 15" descr="Arrow to right"/>
          <p:cNvSpPr>
            <a:spLocks noChangeArrowheads="1"/>
          </p:cNvSpPr>
          <p:nvPr/>
        </p:nvSpPr>
        <p:spPr bwMode="auto">
          <a:xfrm>
            <a:off x="2209800" y="5181600"/>
            <a:ext cx="1160462"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16" name="Rectangle 15"/>
          <p:cNvSpPr/>
          <p:nvPr/>
        </p:nvSpPr>
        <p:spPr>
          <a:xfrm>
            <a:off x="1752600" y="3886200"/>
            <a:ext cx="5791200" cy="769441"/>
          </a:xfrm>
          <a:prstGeom prst="rect">
            <a:avLst/>
          </a:prstGeom>
        </p:spPr>
        <p:txBody>
          <a:bodyPr wrap="square">
            <a:spAutoFit/>
          </a:bodyPr>
          <a:lstStyle/>
          <a:p>
            <a:pPr>
              <a:defRPr/>
            </a:pPr>
            <a:r>
              <a:rPr lang="en-US" sz="4400" b="0" dirty="0">
                <a:solidFill>
                  <a:srgbClr val="000090"/>
                </a:solidFill>
              </a:rPr>
              <a:t>UD on a </a:t>
            </a:r>
            <a:r>
              <a:rPr lang="en-US" sz="4400" b="0" dirty="0" smtClean="0">
                <a:solidFill>
                  <a:srgbClr val="000090"/>
                </a:solidFill>
              </a:rPr>
              <a:t>continuum</a:t>
            </a:r>
            <a:endParaRPr lang="en-US" sz="4400" b="0" dirty="0">
              <a:solidFill>
                <a:srgbClr val="000090"/>
              </a:solidFill>
            </a:endParaRPr>
          </a:p>
        </p:txBody>
      </p:sp>
      <p:pic>
        <p:nvPicPr>
          <p:cNvPr id="19" name="Picture 18" descr="Women walking out of sensory-operated automatic door at a grocery store"/>
          <p:cNvPicPr>
            <a:picLocks noChangeAspect="1"/>
          </p:cNvPicPr>
          <p:nvPr/>
        </p:nvPicPr>
        <p:blipFill>
          <a:blip r:embed="rId3"/>
          <a:stretch>
            <a:fillRect/>
          </a:stretch>
        </p:blipFill>
        <p:spPr>
          <a:xfrm>
            <a:off x="6477000" y="-685800"/>
            <a:ext cx="3669887" cy="4495800"/>
          </a:xfrm>
          <a:prstGeom prst="rect">
            <a:avLst/>
          </a:prstGeom>
        </p:spPr>
      </p:pic>
      <p:pic>
        <p:nvPicPr>
          <p:cNvPr id="20" name="Picture 19" descr="&quot;Push to open&quot; button for a doo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152400"/>
            <a:ext cx="3581400" cy="4009030"/>
          </a:xfrm>
          <a:prstGeom prst="rect">
            <a:avLst/>
          </a:prstGeom>
        </p:spPr>
      </p:pic>
      <p:pic>
        <p:nvPicPr>
          <p:cNvPr id="21" name="Picture 20" descr="Man opening standard door from wheelchair position"/>
          <p:cNvPicPr>
            <a:picLocks noChangeAspect="1"/>
          </p:cNvPicPr>
          <p:nvPr/>
        </p:nvPicPr>
        <p:blipFill>
          <a:blip r:embed="rId5"/>
          <a:stretch>
            <a:fillRect/>
          </a:stretch>
        </p:blipFill>
        <p:spPr>
          <a:xfrm>
            <a:off x="-1" y="0"/>
            <a:ext cx="2580409" cy="3810000"/>
          </a:xfrm>
          <a:prstGeom prst="rect">
            <a:avLst/>
          </a:prstGeom>
        </p:spPr>
      </p:pic>
      <p:sp>
        <p:nvSpPr>
          <p:cNvPr id="14" name="AutoShape 15"/>
          <p:cNvSpPr>
            <a:spLocks noChangeArrowheads="1"/>
          </p:cNvSpPr>
          <p:nvPr/>
        </p:nvSpPr>
        <p:spPr bwMode="auto">
          <a:xfrm>
            <a:off x="6096000" y="1447800"/>
            <a:ext cx="609600" cy="7620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9" name="AutoShape 15"/>
          <p:cNvSpPr>
            <a:spLocks noChangeArrowheads="1"/>
          </p:cNvSpPr>
          <p:nvPr/>
        </p:nvSpPr>
        <p:spPr bwMode="auto">
          <a:xfrm>
            <a:off x="2362200" y="1524000"/>
            <a:ext cx="609600"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281070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animBg="1"/>
      <p:bldP spid="11" grpId="0" animBg="1"/>
      <p:bldP spid="1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r>
              <a:rPr lang="en-US" sz="4000" b="1" dirty="0" smtClean="0"/>
              <a:t>The first online course at UW</a:t>
            </a:r>
            <a:endParaRPr lang="en-US" sz="4000" dirty="0"/>
          </a:p>
        </p:txBody>
      </p:sp>
      <p:sp>
        <p:nvSpPr>
          <p:cNvPr id="3" name="Text Placeholder 2"/>
          <p:cNvSpPr>
            <a:spLocks noGrp="1"/>
          </p:cNvSpPr>
          <p:nvPr>
            <p:ph type="body" sz="quarter" idx="11"/>
          </p:nvPr>
        </p:nvSpPr>
        <p:spPr>
          <a:xfrm>
            <a:off x="414146" y="1616730"/>
            <a:ext cx="8729853" cy="4513596"/>
          </a:xfrm>
        </p:spPr>
        <p:txBody>
          <a:bodyPr/>
          <a:lstStyle/>
          <a:p>
            <a:pPr lvl="0"/>
            <a:r>
              <a:rPr lang="en-US" sz="3000" b="1" dirty="0" smtClean="0">
                <a:solidFill>
                  <a:schemeClr val="accent4">
                    <a:lumMod val="10000"/>
                  </a:schemeClr>
                </a:solidFill>
              </a:rPr>
              <a:t>Year</a:t>
            </a:r>
            <a:r>
              <a:rPr lang="en-US" sz="3000" dirty="0" smtClean="0">
                <a:solidFill>
                  <a:schemeClr val="accent4">
                    <a:lumMod val="10000"/>
                  </a:schemeClr>
                </a:solidFill>
              </a:rPr>
              <a:t>: </a:t>
            </a:r>
            <a:r>
              <a:rPr lang="en-US" sz="3000" i="1" dirty="0" smtClean="0">
                <a:solidFill>
                  <a:schemeClr val="accent4">
                    <a:lumMod val="10000"/>
                  </a:schemeClr>
                </a:solidFill>
              </a:rPr>
              <a:t>1995</a:t>
            </a:r>
          </a:p>
          <a:p>
            <a:pPr lvl="0"/>
            <a:r>
              <a:rPr lang="en-US" sz="3000" b="1" dirty="0" smtClean="0">
                <a:solidFill>
                  <a:schemeClr val="accent4">
                    <a:lumMod val="10000"/>
                  </a:schemeClr>
                </a:solidFill>
              </a:rPr>
              <a:t>Instructors</a:t>
            </a:r>
            <a:r>
              <a:rPr lang="en-US" sz="3000" dirty="0" smtClean="0">
                <a:solidFill>
                  <a:schemeClr val="accent4">
                    <a:lumMod val="10000"/>
                  </a:schemeClr>
                </a:solidFill>
              </a:rPr>
              <a:t>: </a:t>
            </a:r>
            <a:r>
              <a:rPr lang="en-US" sz="3000" i="1" dirty="0" smtClean="0">
                <a:solidFill>
                  <a:schemeClr val="accent4">
                    <a:lumMod val="10000"/>
                  </a:schemeClr>
                </a:solidFill>
              </a:rPr>
              <a:t>Me &amp; Dr. Norm Coombs</a:t>
            </a:r>
          </a:p>
          <a:p>
            <a:pPr lvl="0"/>
            <a:r>
              <a:rPr lang="en-US" sz="3000" b="1" dirty="0" smtClean="0">
                <a:solidFill>
                  <a:schemeClr val="accent4">
                    <a:lumMod val="10000"/>
                  </a:schemeClr>
                </a:solidFill>
              </a:rPr>
              <a:t>Title</a:t>
            </a:r>
            <a:r>
              <a:rPr lang="en-US" sz="3000" dirty="0" smtClean="0">
                <a:solidFill>
                  <a:schemeClr val="accent4">
                    <a:lumMod val="10000"/>
                  </a:schemeClr>
                </a:solidFill>
              </a:rPr>
              <a:t>: </a:t>
            </a:r>
            <a:r>
              <a:rPr lang="en-US" sz="3000" i="1" dirty="0" smtClean="0">
                <a:solidFill>
                  <a:schemeClr val="accent4">
                    <a:lumMod val="10000"/>
                  </a:schemeClr>
                </a:solidFill>
              </a:rPr>
              <a:t>Adaptive Tech. for People with Disabilities</a:t>
            </a:r>
          </a:p>
          <a:p>
            <a:pPr lvl="0"/>
            <a:r>
              <a:rPr lang="en-US" sz="3000" b="1" dirty="0" smtClean="0">
                <a:solidFill>
                  <a:schemeClr val="accent4">
                    <a:lumMod val="10000"/>
                  </a:schemeClr>
                </a:solidFill>
              </a:rPr>
              <a:t>Technology</a:t>
            </a:r>
            <a:r>
              <a:rPr lang="en-US" sz="3000" dirty="0" smtClean="0">
                <a:solidFill>
                  <a:schemeClr val="accent4">
                    <a:lumMod val="10000"/>
                  </a:schemeClr>
                </a:solidFill>
              </a:rPr>
              <a:t>: </a:t>
            </a:r>
            <a:r>
              <a:rPr lang="en-US" sz="3000" i="1" dirty="0" smtClean="0">
                <a:solidFill>
                  <a:schemeClr val="accent4">
                    <a:lumMod val="10000"/>
                  </a:schemeClr>
                </a:solidFill>
              </a:rPr>
              <a:t>Email, discussion list, Gopher server, telnet, file transfer protocol</a:t>
            </a:r>
          </a:p>
          <a:p>
            <a:pPr lvl="0"/>
            <a:r>
              <a:rPr lang="en-US" sz="3000" b="1" dirty="0" smtClean="0">
                <a:solidFill>
                  <a:schemeClr val="accent4">
                    <a:lumMod val="10000"/>
                  </a:schemeClr>
                </a:solidFill>
              </a:rPr>
              <a:t>Online materials</a:t>
            </a:r>
            <a:r>
              <a:rPr lang="en-US" sz="3000" dirty="0" smtClean="0">
                <a:solidFill>
                  <a:schemeClr val="accent4">
                    <a:lumMod val="10000"/>
                  </a:schemeClr>
                </a:solidFill>
              </a:rPr>
              <a:t>: </a:t>
            </a:r>
            <a:r>
              <a:rPr lang="en-US" sz="3000" i="1" dirty="0">
                <a:solidFill>
                  <a:schemeClr val="accent4">
                    <a:lumMod val="10000"/>
                  </a:schemeClr>
                </a:solidFill>
              </a:rPr>
              <a:t>I</a:t>
            </a:r>
            <a:r>
              <a:rPr lang="en-US" sz="3000" i="1" dirty="0" smtClean="0">
                <a:solidFill>
                  <a:schemeClr val="accent4">
                    <a:lumMod val="10000"/>
                  </a:schemeClr>
                </a:solidFill>
              </a:rPr>
              <a:t>n text format</a:t>
            </a:r>
          </a:p>
          <a:p>
            <a:pPr lvl="0"/>
            <a:r>
              <a:rPr lang="en-US" sz="3000" b="1" dirty="0" smtClean="0">
                <a:solidFill>
                  <a:schemeClr val="accent4">
                    <a:lumMod val="10000"/>
                  </a:schemeClr>
                </a:solidFill>
              </a:rPr>
              <a:t>Postal mailed materials</a:t>
            </a:r>
            <a:r>
              <a:rPr lang="en-US" sz="3000" dirty="0" smtClean="0">
                <a:solidFill>
                  <a:schemeClr val="accent4">
                    <a:lumMod val="10000"/>
                  </a:schemeClr>
                </a:solidFill>
              </a:rPr>
              <a:t>: </a:t>
            </a:r>
            <a:r>
              <a:rPr lang="en-US" sz="3000" i="1" dirty="0" smtClean="0">
                <a:solidFill>
                  <a:schemeClr val="accent4">
                    <a:lumMod val="10000"/>
                  </a:schemeClr>
                </a:solidFill>
              </a:rPr>
              <a:t>Publications, captioned &amp; audio described VHS videos</a:t>
            </a:r>
          </a:p>
        </p:txBody>
      </p:sp>
    </p:spTree>
    <p:extLst>
      <p:ext uri="{BB962C8B-B14F-4D97-AF65-F5344CB8AC3E}">
        <p14:creationId xmlns:p14="http://schemas.microsoft.com/office/powerpoint/2010/main" val="1583569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752600"/>
            <a:ext cx="7848600" cy="4343400"/>
          </a:xfrm>
        </p:spPr>
        <p:txBody>
          <a:bodyPr/>
          <a:lstStyle/>
          <a:p>
            <a:pPr marL="292100" lvl="4" indent="0">
              <a:buClr>
                <a:schemeClr val="tx1"/>
              </a:buClr>
              <a:buSzPct val="90000"/>
              <a:buNone/>
            </a:pPr>
            <a:r>
              <a:rPr lang="en-US" altLang="ja-JP" sz="3600" dirty="0">
                <a:solidFill>
                  <a:srgbClr val="000090"/>
                </a:solidFill>
                <a:latin typeface="Helvetica"/>
                <a:cs typeface="Helvetica"/>
              </a:rPr>
              <a:t>Access Technology Center (ATC</a:t>
            </a:r>
            <a:r>
              <a:rPr lang="en-US" altLang="ja-JP" sz="3600" i="1" dirty="0">
                <a:solidFill>
                  <a:srgbClr val="000090"/>
                </a:solidFill>
                <a:latin typeface="Helvetica"/>
                <a:cs typeface="Helvetica"/>
              </a:rPr>
              <a:t>)</a:t>
            </a:r>
          </a:p>
          <a:p>
            <a:pPr marL="625475" lvl="5" indent="-333375">
              <a:buClr>
                <a:schemeClr val="tx2"/>
              </a:buClr>
              <a:buSzPct val="90000"/>
              <a:buFont typeface="Lucida Grande"/>
              <a:buChar char="&gt;"/>
            </a:pPr>
            <a:r>
              <a:rPr lang="en-US" altLang="ja-JP" sz="3000" i="1" dirty="0">
                <a:solidFill>
                  <a:srgbClr val="000000"/>
                </a:solidFill>
                <a:latin typeface="Helvetica"/>
                <a:cs typeface="Helvetica"/>
              </a:rPr>
              <a:t>Founded 1984</a:t>
            </a:r>
          </a:p>
          <a:p>
            <a:pPr marL="625475" lvl="5" indent="-333375">
              <a:buClr>
                <a:schemeClr val="tx2"/>
              </a:buClr>
              <a:buSzPct val="90000"/>
              <a:buFont typeface="Lucida Grande"/>
              <a:buChar char="&gt;"/>
            </a:pPr>
            <a:r>
              <a:rPr lang="en-US" altLang="ja-JP" sz="3000" i="1" dirty="0">
                <a:solidFill>
                  <a:srgbClr val="000000"/>
                </a:solidFill>
                <a:latin typeface="Helvetica"/>
                <a:cs typeface="Helvetica"/>
              </a:rPr>
              <a:t>Funded by UW</a:t>
            </a:r>
          </a:p>
          <a:p>
            <a:pPr marL="292100" lvl="5" indent="0">
              <a:buSzPct val="90000"/>
              <a:buNone/>
            </a:pPr>
            <a:r>
              <a:rPr lang="en-US" altLang="ja-JP" sz="3600" dirty="0">
                <a:solidFill>
                  <a:srgbClr val="000090"/>
                </a:solidFill>
                <a:latin typeface="Helvetica"/>
                <a:cs typeface="Helvetica"/>
              </a:rPr>
              <a:t>DO-IT Center</a:t>
            </a:r>
          </a:p>
          <a:p>
            <a:pPr marL="625475" lvl="5" indent="-333375">
              <a:buClr>
                <a:schemeClr val="tx2"/>
              </a:buClr>
              <a:buSzPct val="90000"/>
              <a:buFont typeface="Lucida Grande"/>
              <a:buChar char="&gt;"/>
            </a:pPr>
            <a:r>
              <a:rPr lang="en-US" altLang="ja-JP" sz="3000" i="1" dirty="0" smtClean="0">
                <a:solidFill>
                  <a:srgbClr val="000000"/>
                </a:solidFill>
                <a:latin typeface="Helvetica"/>
                <a:cs typeface="Helvetica"/>
              </a:rPr>
              <a:t>Founded 1992</a:t>
            </a:r>
            <a:endParaRPr lang="en-US" altLang="ja-JP" sz="3000" i="1" dirty="0">
              <a:solidFill>
                <a:srgbClr val="000000"/>
              </a:solidFill>
              <a:latin typeface="Helvetica"/>
              <a:cs typeface="Helvetica"/>
            </a:endParaRPr>
          </a:p>
          <a:p>
            <a:pPr marL="625475" lvl="5" indent="-333375">
              <a:buClr>
                <a:schemeClr val="tx2"/>
              </a:buClr>
              <a:buSzPct val="90000"/>
              <a:buFont typeface="Lucida Grande"/>
              <a:buChar char="&gt;"/>
            </a:pPr>
            <a:r>
              <a:rPr lang="en-US" altLang="ja-JP" sz="3000" i="1" dirty="0">
                <a:solidFill>
                  <a:srgbClr val="000000"/>
                </a:solidFill>
                <a:latin typeface="Helvetica"/>
                <a:cs typeface="Helvetica"/>
              </a:rPr>
              <a:t>Supported with federal, state, </a:t>
            </a:r>
            <a:br>
              <a:rPr lang="en-US" altLang="ja-JP" sz="3000" i="1" dirty="0">
                <a:solidFill>
                  <a:srgbClr val="000000"/>
                </a:solidFill>
                <a:latin typeface="Helvetica"/>
                <a:cs typeface="Helvetica"/>
              </a:rPr>
            </a:br>
            <a:r>
              <a:rPr lang="en-US" altLang="ja-JP" sz="3000" i="1" dirty="0">
                <a:solidFill>
                  <a:srgbClr val="000000"/>
                </a:solidFill>
                <a:latin typeface="Helvetica"/>
                <a:cs typeface="Helvetica"/>
              </a:rPr>
              <a:t>corporate, private funds</a:t>
            </a:r>
          </a:p>
          <a:p>
            <a:pPr marL="625475" lvl="5" indent="-333375">
              <a:buClr>
                <a:schemeClr val="tx2"/>
              </a:buClr>
              <a:buSzPct val="90000"/>
              <a:buFont typeface="Lucida Grande"/>
              <a:buChar char="&gt;"/>
            </a:pPr>
            <a:r>
              <a:rPr lang="en-US" altLang="ja-JP" sz="3000" i="1" dirty="0">
                <a:solidFill>
                  <a:srgbClr val="000000"/>
                </a:solidFill>
                <a:latin typeface="Helvetica"/>
                <a:cs typeface="Helvetica"/>
              </a:rPr>
              <a:t>Expanded to DO-IT Japan, </a:t>
            </a:r>
            <a:r>
              <a:rPr lang="en-US" altLang="ja-JP" sz="3000" i="1" dirty="0" smtClean="0">
                <a:solidFill>
                  <a:srgbClr val="000000"/>
                </a:solidFill>
                <a:latin typeface="Helvetica"/>
                <a:cs typeface="Helvetica"/>
              </a:rPr>
              <a:t>2007</a:t>
            </a:r>
            <a:endParaRPr lang="en-US" altLang="ja-JP" sz="3000" i="1" dirty="0">
              <a:latin typeface="Helvetica"/>
              <a:cs typeface="Helvetica"/>
            </a:endParaRPr>
          </a:p>
        </p:txBody>
      </p:sp>
      <p:sp>
        <p:nvSpPr>
          <p:cNvPr id="4" name="TextBox 3"/>
          <p:cNvSpPr txBox="1"/>
          <p:nvPr/>
        </p:nvSpPr>
        <p:spPr>
          <a:xfrm>
            <a:off x="766942" y="609600"/>
            <a:ext cx="3897872" cy="707886"/>
          </a:xfrm>
          <a:prstGeom prst="rect">
            <a:avLst/>
          </a:prstGeom>
          <a:noFill/>
        </p:spPr>
        <p:txBody>
          <a:bodyPr wrap="none" rtlCol="0">
            <a:spAutoFit/>
          </a:bodyPr>
          <a:lstStyle/>
          <a:p>
            <a:r>
              <a:rPr lang="en-US" altLang="ja-JP" sz="4000" b="1" dirty="0">
                <a:solidFill>
                  <a:srgbClr val="000090"/>
                </a:solidFill>
              </a:rPr>
              <a:t>Two UW </a:t>
            </a:r>
            <a:r>
              <a:rPr lang="en-US" altLang="ja-JP" sz="4000" b="1" dirty="0" smtClean="0">
                <a:solidFill>
                  <a:srgbClr val="000090"/>
                </a:solidFill>
              </a:rPr>
              <a:t>centers:</a:t>
            </a:r>
            <a:endParaRPr lang="en-US" sz="4000" b="1" dirty="0">
              <a:solidFill>
                <a:srgbClr val="000090"/>
              </a:solidFill>
            </a:endParaRPr>
          </a:p>
        </p:txBody>
      </p:sp>
      <p:pic>
        <p:nvPicPr>
          <p:cNvPr id="5" name="Picture 15" descr="DO-IT Logo"/>
          <p:cNvPicPr>
            <a:picLocks noChangeAspect="1" noChangeArrowheads="1"/>
          </p:cNvPicPr>
          <p:nvPr/>
        </p:nvPicPr>
        <p:blipFill>
          <a:blip r:embed="rId2"/>
          <a:srcRect/>
          <a:stretch>
            <a:fillRect/>
          </a:stretch>
        </p:blipFill>
        <p:spPr bwMode="auto">
          <a:xfrm>
            <a:off x="7391400" y="3810000"/>
            <a:ext cx="990600" cy="1230675"/>
          </a:xfrm>
          <a:prstGeom prst="rect">
            <a:avLst/>
          </a:prstGeom>
          <a:noFill/>
          <a:ln w="9525">
            <a:noFill/>
            <a:miter lim="800000"/>
            <a:headEnd/>
            <a:tailEnd/>
          </a:ln>
          <a:effectLst/>
        </p:spPr>
      </p:pic>
      <p:pic>
        <p:nvPicPr>
          <p:cNvPr id="6" name="Picture 5" descr="DO-IT Japan logo&#10;"/>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7239000" y="5105400"/>
            <a:ext cx="1447800" cy="1447800"/>
          </a:xfrm>
          <a:prstGeom prst="rect">
            <a:avLst/>
          </a:prstGeom>
          <a:noFill/>
          <a:ln>
            <a:noFill/>
          </a:ln>
        </p:spPr>
      </p:pic>
    </p:spTree>
    <p:extLst>
      <p:ext uri="{BB962C8B-B14F-4D97-AF65-F5344CB8AC3E}">
        <p14:creationId xmlns:p14="http://schemas.microsoft.com/office/powerpoint/2010/main" val="2959311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r>
              <a:rPr lang="en-US" sz="4000" b="1" dirty="0" smtClean="0"/>
              <a:t>Rutgers University</a:t>
            </a:r>
            <a:endParaRPr lang="en-US" sz="4000" dirty="0"/>
          </a:p>
        </p:txBody>
      </p:sp>
      <p:sp>
        <p:nvSpPr>
          <p:cNvPr id="3" name="Text Placeholder 2"/>
          <p:cNvSpPr>
            <a:spLocks noGrp="1"/>
          </p:cNvSpPr>
          <p:nvPr>
            <p:ph type="body" sz="quarter" idx="11"/>
          </p:nvPr>
        </p:nvSpPr>
        <p:spPr>
          <a:xfrm>
            <a:off x="493059" y="1616730"/>
            <a:ext cx="8350908" cy="4513596"/>
          </a:xfrm>
        </p:spPr>
        <p:txBody>
          <a:bodyPr/>
          <a:lstStyle/>
          <a:p>
            <a:pPr lvl="0"/>
            <a:r>
              <a:rPr lang="en-US" sz="3200" b="1" dirty="0" smtClean="0">
                <a:solidFill>
                  <a:schemeClr val="accent4">
                    <a:lumMod val="10000"/>
                  </a:schemeClr>
                </a:solidFill>
              </a:rPr>
              <a:t>Instructor</a:t>
            </a:r>
            <a:r>
              <a:rPr lang="en-US" sz="3200" dirty="0" smtClean="0">
                <a:solidFill>
                  <a:schemeClr val="accent4">
                    <a:lumMod val="10000"/>
                  </a:schemeClr>
                </a:solidFill>
              </a:rPr>
              <a:t>: Sheryl Burgstahler</a:t>
            </a:r>
          </a:p>
          <a:p>
            <a:pPr lvl="0"/>
            <a:r>
              <a:rPr lang="en-US" sz="3200" b="1" dirty="0" smtClean="0">
                <a:solidFill>
                  <a:schemeClr val="accent4">
                    <a:lumMod val="10000"/>
                  </a:schemeClr>
                </a:solidFill>
              </a:rPr>
              <a:t>Title</a:t>
            </a:r>
            <a:r>
              <a:rPr lang="en-US" sz="3200" dirty="0" smtClean="0">
                <a:solidFill>
                  <a:schemeClr val="accent4">
                    <a:lumMod val="10000"/>
                  </a:schemeClr>
                </a:solidFill>
              </a:rPr>
              <a:t>: Accessibility &amp; Compliance of Online Education</a:t>
            </a:r>
            <a:endParaRPr lang="en-US" sz="3200" b="1" dirty="0">
              <a:solidFill>
                <a:schemeClr val="accent4">
                  <a:lumMod val="10000"/>
                </a:schemeClr>
              </a:solidFill>
            </a:endParaRPr>
          </a:p>
          <a:p>
            <a:pPr lvl="0"/>
            <a:r>
              <a:rPr lang="en-US" sz="3200" b="1" dirty="0">
                <a:solidFill>
                  <a:schemeClr val="accent4">
                    <a:lumMod val="10000"/>
                  </a:schemeClr>
                </a:solidFill>
              </a:rPr>
              <a:t>Target</a:t>
            </a:r>
            <a:r>
              <a:rPr lang="en-US" sz="3200" dirty="0">
                <a:solidFill>
                  <a:schemeClr val="accent4">
                    <a:lumMod val="10000"/>
                  </a:schemeClr>
                </a:solidFill>
              </a:rPr>
              <a:t>: </a:t>
            </a:r>
            <a:r>
              <a:rPr lang="en-US" sz="3200" dirty="0" smtClean="0">
                <a:solidFill>
                  <a:schemeClr val="accent4">
                    <a:lumMod val="10000"/>
                  </a:schemeClr>
                </a:solidFill>
              </a:rPr>
              <a:t>Online instructors, course designers, program administrators</a:t>
            </a:r>
            <a:endParaRPr lang="en-US" sz="3200" dirty="0">
              <a:solidFill>
                <a:schemeClr val="accent4">
                  <a:lumMod val="10000"/>
                </a:schemeClr>
              </a:solidFill>
            </a:endParaRPr>
          </a:p>
          <a:p>
            <a:pPr lvl="0"/>
            <a:r>
              <a:rPr lang="en-US" sz="3200" b="1" dirty="0">
                <a:solidFill>
                  <a:schemeClr val="accent4">
                    <a:lumMod val="10000"/>
                  </a:schemeClr>
                </a:solidFill>
              </a:rPr>
              <a:t>Format</a:t>
            </a:r>
            <a:r>
              <a:rPr lang="en-US" sz="3200" dirty="0">
                <a:solidFill>
                  <a:schemeClr val="accent4">
                    <a:lumMod val="10000"/>
                  </a:schemeClr>
                </a:solidFill>
              </a:rPr>
              <a:t>: Online, asynchronous, universally designed</a:t>
            </a:r>
          </a:p>
          <a:p>
            <a:pPr lvl="0"/>
            <a:r>
              <a:rPr lang="en-US" sz="3200" b="1" dirty="0" smtClean="0">
                <a:solidFill>
                  <a:schemeClr val="accent4">
                    <a:lumMod val="10000"/>
                  </a:schemeClr>
                </a:solidFill>
              </a:rPr>
              <a:t>Length</a:t>
            </a:r>
            <a:r>
              <a:rPr lang="en-US" sz="3200" dirty="0">
                <a:solidFill>
                  <a:schemeClr val="accent4">
                    <a:lumMod val="10000"/>
                  </a:schemeClr>
                </a:solidFill>
              </a:rPr>
              <a:t>: </a:t>
            </a:r>
            <a:r>
              <a:rPr lang="en-US" sz="3200" dirty="0" smtClean="0">
                <a:solidFill>
                  <a:schemeClr val="accent4">
                    <a:lumMod val="10000"/>
                  </a:schemeClr>
                </a:solidFill>
              </a:rPr>
              <a:t>6 </a:t>
            </a:r>
            <a:r>
              <a:rPr lang="en-US" sz="3200" dirty="0">
                <a:solidFill>
                  <a:schemeClr val="accent4">
                    <a:lumMod val="10000"/>
                  </a:schemeClr>
                </a:solidFill>
              </a:rPr>
              <a:t>weeks, </a:t>
            </a:r>
            <a:r>
              <a:rPr lang="en-US" sz="3200" dirty="0" smtClean="0">
                <a:solidFill>
                  <a:schemeClr val="accent4">
                    <a:lumMod val="10000"/>
                  </a:schemeClr>
                </a:solidFill>
              </a:rPr>
              <a:t>noncredit</a:t>
            </a:r>
            <a:endParaRPr lang="en-US" sz="3200" dirty="0">
              <a:solidFill>
                <a:schemeClr val="accent4">
                  <a:lumMod val="10000"/>
                </a:schemeClr>
              </a:solidFill>
            </a:endParaRPr>
          </a:p>
          <a:p>
            <a:pPr lvl="0"/>
            <a:endParaRPr lang="en-US" sz="3200" dirty="0" smtClean="0">
              <a:solidFill>
                <a:schemeClr val="accent4">
                  <a:lumMod val="10000"/>
                </a:schemeClr>
              </a:solidFill>
            </a:endParaRPr>
          </a:p>
        </p:txBody>
      </p:sp>
    </p:spTree>
    <p:extLst>
      <p:ext uri="{BB962C8B-B14F-4D97-AF65-F5344CB8AC3E}">
        <p14:creationId xmlns:p14="http://schemas.microsoft.com/office/powerpoint/2010/main" val="2561246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r>
              <a:rPr lang="en-US" sz="4000" b="1" dirty="0" smtClean="0">
                <a:solidFill>
                  <a:srgbClr val="000090"/>
                </a:solidFill>
              </a:rPr>
              <a:t>Two key issues</a:t>
            </a:r>
            <a:endParaRPr lang="en-US" sz="4000" dirty="0">
              <a:solidFill>
                <a:srgbClr val="000090"/>
              </a:solidFill>
            </a:endParaRPr>
          </a:p>
        </p:txBody>
      </p:sp>
      <p:sp>
        <p:nvSpPr>
          <p:cNvPr id="3" name="Text Placeholder 2"/>
          <p:cNvSpPr>
            <a:spLocks noGrp="1"/>
          </p:cNvSpPr>
          <p:nvPr>
            <p:ph type="body" sz="quarter" idx="11"/>
          </p:nvPr>
        </p:nvSpPr>
        <p:spPr>
          <a:xfrm>
            <a:off x="414147" y="1822052"/>
            <a:ext cx="8182226" cy="4308274"/>
          </a:xfrm>
        </p:spPr>
        <p:txBody>
          <a:bodyPr/>
          <a:lstStyle/>
          <a:p>
            <a:pPr lvl="0"/>
            <a:r>
              <a:rPr lang="en-US" sz="3200" i="1" dirty="0" smtClean="0">
                <a:solidFill>
                  <a:schemeClr val="accent4">
                    <a:lumMod val="10000"/>
                  </a:schemeClr>
                </a:solidFill>
              </a:rPr>
              <a:t>Students with disabilities need access to assistive technology (AT) </a:t>
            </a:r>
          </a:p>
          <a:p>
            <a:pPr lvl="0"/>
            <a:r>
              <a:rPr lang="en-US" sz="3200" i="1" dirty="0" smtClean="0">
                <a:solidFill>
                  <a:schemeClr val="accent4">
                    <a:lumMod val="10000"/>
                  </a:schemeClr>
                </a:solidFill>
              </a:rPr>
              <a:t>Online courses need to be universally designed with respect to:</a:t>
            </a:r>
          </a:p>
          <a:p>
            <a:pPr lvl="1"/>
            <a:r>
              <a:rPr lang="en-US" sz="2800" i="1" dirty="0" smtClean="0">
                <a:solidFill>
                  <a:schemeClr val="accent4">
                    <a:lumMod val="10000"/>
                  </a:schemeClr>
                </a:solidFill>
              </a:rPr>
              <a:t>The learning management system (LMS)</a:t>
            </a:r>
          </a:p>
          <a:p>
            <a:pPr lvl="1"/>
            <a:r>
              <a:rPr lang="en-US" sz="2800" i="1" dirty="0" smtClean="0">
                <a:solidFill>
                  <a:schemeClr val="accent4">
                    <a:lumMod val="10000"/>
                  </a:schemeClr>
                </a:solidFill>
              </a:rPr>
              <a:t>Instructional materials</a:t>
            </a:r>
          </a:p>
          <a:p>
            <a:pPr lvl="1"/>
            <a:r>
              <a:rPr lang="en-US" sz="2800" i="1" dirty="0" smtClean="0">
                <a:solidFill>
                  <a:schemeClr val="accent4">
                    <a:lumMod val="10000"/>
                  </a:schemeClr>
                </a:solidFill>
              </a:rPr>
              <a:t>Instructional strategies</a:t>
            </a:r>
          </a:p>
        </p:txBody>
      </p:sp>
    </p:spTree>
    <p:extLst>
      <p:ext uri="{BB962C8B-B14F-4D97-AF65-F5344CB8AC3E}">
        <p14:creationId xmlns:p14="http://schemas.microsoft.com/office/powerpoint/2010/main" val="4248642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5250" y="1724790"/>
            <a:ext cx="6302375" cy="1446550"/>
          </a:xfrm>
          <a:prstGeom prst="rect">
            <a:avLst/>
          </a:prstGeom>
          <a:noFill/>
        </p:spPr>
        <p:txBody>
          <a:bodyPr wrap="square" rtlCol="0">
            <a:spAutoFit/>
          </a:bodyPr>
          <a:lstStyle/>
          <a:p>
            <a:r>
              <a:rPr lang="en-US" sz="4400" dirty="0" smtClean="0"/>
              <a:t>Imagine these students in your class…</a:t>
            </a:r>
            <a:endParaRPr lang="en-US" sz="4400" dirty="0"/>
          </a:p>
        </p:txBody>
      </p:sp>
    </p:spTree>
    <p:extLst>
      <p:ext uri="{BB962C8B-B14F-4D97-AF65-F5344CB8AC3E}">
        <p14:creationId xmlns:p14="http://schemas.microsoft.com/office/powerpoint/2010/main" val="1232023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D5F57BB8-01A0-1E4D-8FCC-EABFB508F1AB}" type="slidenum">
              <a:rPr lang="en-US"/>
              <a:pPr>
                <a:defRPr/>
              </a:pPr>
              <a:t>23</a:t>
            </a:fld>
            <a:endParaRPr lang="en-US" dirty="0"/>
          </a:p>
        </p:txBody>
      </p:sp>
      <p:sp>
        <p:nvSpPr>
          <p:cNvPr id="24588" name="Text Box 12"/>
          <p:cNvSpPr txBox="1">
            <a:spLocks noChangeArrowheads="1"/>
          </p:cNvSpPr>
          <p:nvPr/>
        </p:nvSpPr>
        <p:spPr bwMode="auto">
          <a:xfrm>
            <a:off x="294522" y="152400"/>
            <a:ext cx="4734678" cy="667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sz="3600" b="1" dirty="0">
                <a:solidFill>
                  <a:srgbClr val="000090"/>
                </a:solidFill>
                <a:latin typeface="+mj-lt"/>
              </a:rPr>
              <a:t>Anthony </a:t>
            </a:r>
            <a:endParaRPr lang="en-US" altLang="ja-JP" sz="3600" b="1" dirty="0" smtClean="0">
              <a:solidFill>
                <a:srgbClr val="000090"/>
              </a:solidFill>
              <a:latin typeface="+mj-lt"/>
            </a:endParaRPr>
          </a:p>
          <a:p>
            <a:r>
              <a:rPr lang="en-US" altLang="ja-JP" sz="3600" b="0" dirty="0" smtClean="0">
                <a:solidFill>
                  <a:schemeClr val="accent4">
                    <a:lumMod val="10000"/>
                  </a:schemeClr>
                </a:solidFill>
                <a:latin typeface="+mj-lt"/>
              </a:rPr>
              <a:t>AT </a:t>
            </a:r>
            <a:r>
              <a:rPr lang="en-US" altLang="ja-JP" sz="3600" b="0" dirty="0">
                <a:solidFill>
                  <a:schemeClr val="accent4">
                    <a:lumMod val="10000"/>
                  </a:schemeClr>
                </a:solidFill>
                <a:latin typeface="+mj-lt"/>
              </a:rPr>
              <a:t>Specialist</a:t>
            </a:r>
          </a:p>
          <a:p>
            <a:r>
              <a:rPr lang="en-US" altLang="ja-JP" sz="3600" b="0" dirty="0" err="1">
                <a:solidFill>
                  <a:schemeClr val="accent4">
                    <a:lumMod val="10000"/>
                  </a:schemeClr>
                </a:solidFill>
                <a:latin typeface="+mj-lt"/>
              </a:rPr>
              <a:t>Prentke</a:t>
            </a:r>
            <a:r>
              <a:rPr lang="en-US" altLang="ja-JP" sz="3600" b="0" dirty="0">
                <a:solidFill>
                  <a:schemeClr val="accent4">
                    <a:lumMod val="10000"/>
                  </a:schemeClr>
                </a:solidFill>
                <a:latin typeface="+mj-lt"/>
              </a:rPr>
              <a:t> </a:t>
            </a:r>
            <a:r>
              <a:rPr lang="en-US" altLang="ja-JP" sz="3600" b="0" dirty="0" err="1" smtClean="0">
                <a:solidFill>
                  <a:schemeClr val="accent4">
                    <a:lumMod val="10000"/>
                  </a:schemeClr>
                </a:solidFill>
                <a:latin typeface="+mj-lt"/>
              </a:rPr>
              <a:t>Romich</a:t>
            </a:r>
            <a:r>
              <a:rPr lang="en-US" altLang="ja-JP" sz="3600" b="0" dirty="0">
                <a:solidFill>
                  <a:schemeClr val="accent4">
                    <a:lumMod val="10000"/>
                  </a:schemeClr>
                </a:solidFill>
                <a:latin typeface="+mj-lt"/>
              </a:rPr>
              <a:t/>
            </a:r>
            <a:br>
              <a:rPr lang="en-US" altLang="ja-JP" sz="3600" b="0" dirty="0">
                <a:solidFill>
                  <a:schemeClr val="accent4">
                    <a:lumMod val="10000"/>
                  </a:schemeClr>
                </a:solidFill>
                <a:latin typeface="+mj-lt"/>
              </a:rPr>
            </a:br>
            <a:endParaRPr lang="en-US" altLang="ja-JP" sz="3200" b="0" i="1" dirty="0" smtClean="0">
              <a:solidFill>
                <a:schemeClr val="accent4">
                  <a:lumMod val="10000"/>
                </a:schemeClr>
              </a:solidFill>
            </a:endParaRPr>
          </a:p>
          <a:p>
            <a:pPr marL="457200" indent="-457200">
              <a:buFont typeface="Lucida Grande"/>
              <a:buChar char="&gt;"/>
            </a:pPr>
            <a:r>
              <a:rPr lang="en-US" altLang="ja-JP" sz="3200" b="0" i="1" dirty="0">
                <a:solidFill>
                  <a:schemeClr val="accent4">
                    <a:lumMod val="10000"/>
                  </a:schemeClr>
                </a:solidFill>
                <a:latin typeface="Helvetica"/>
                <a:cs typeface="Helvetica"/>
              </a:rPr>
              <a:t>grammar/spell checkers</a:t>
            </a:r>
          </a:p>
          <a:p>
            <a:pPr marL="457200" indent="-457200">
              <a:buFont typeface="Lucida Grande"/>
              <a:buChar char="&gt;"/>
            </a:pPr>
            <a:r>
              <a:rPr lang="en-US" altLang="ja-JP" sz="3200" b="0" i="1" dirty="0" smtClean="0">
                <a:solidFill>
                  <a:schemeClr val="accent4">
                    <a:lumMod val="10000"/>
                  </a:schemeClr>
                </a:solidFill>
                <a:latin typeface="Helvetica"/>
                <a:cs typeface="Helvetica"/>
              </a:rPr>
              <a:t>synthesized </a:t>
            </a:r>
            <a:r>
              <a:rPr lang="en-US" altLang="ja-JP" sz="3200" b="0" i="1" dirty="0">
                <a:solidFill>
                  <a:schemeClr val="accent4">
                    <a:lumMod val="10000"/>
                  </a:schemeClr>
                </a:solidFill>
                <a:latin typeface="Helvetica"/>
                <a:cs typeface="Helvetica"/>
              </a:rPr>
              <a:t>voice on communication </a:t>
            </a:r>
            <a:r>
              <a:rPr lang="en-US" altLang="ja-JP" sz="3200" b="0" i="1" dirty="0" smtClean="0">
                <a:solidFill>
                  <a:schemeClr val="accent4">
                    <a:lumMod val="10000"/>
                  </a:schemeClr>
                </a:solidFill>
                <a:latin typeface="Helvetica"/>
                <a:cs typeface="Helvetica"/>
              </a:rPr>
              <a:t>device</a:t>
            </a:r>
          </a:p>
          <a:p>
            <a:pPr marL="457200" indent="-457200">
              <a:buFont typeface="Lucida Grande"/>
              <a:buChar char="&gt;"/>
            </a:pPr>
            <a:r>
              <a:rPr lang="en-US" altLang="ja-JP" sz="3200" b="0" i="1" dirty="0" smtClean="0">
                <a:solidFill>
                  <a:schemeClr val="accent4">
                    <a:lumMod val="10000"/>
                  </a:schemeClr>
                </a:solidFill>
                <a:latin typeface="Helvetica"/>
                <a:cs typeface="Helvetica"/>
              </a:rPr>
              <a:t>touch screen</a:t>
            </a:r>
            <a:endParaRPr lang="en-US" altLang="ja-JP" sz="3200" b="0" i="1" dirty="0">
              <a:solidFill>
                <a:schemeClr val="accent4">
                  <a:lumMod val="10000"/>
                </a:schemeClr>
              </a:solidFill>
              <a:latin typeface="Helvetica"/>
              <a:cs typeface="Helvetica"/>
            </a:endParaRPr>
          </a:p>
          <a:p>
            <a:pPr marL="457200" indent="-457200">
              <a:buFont typeface="Lucida Grande"/>
              <a:buChar char="&gt;"/>
            </a:pPr>
            <a:r>
              <a:rPr lang="en-US" altLang="ja-JP" sz="3200" b="0" i="1" dirty="0" smtClean="0">
                <a:solidFill>
                  <a:schemeClr val="accent4">
                    <a:lumMod val="10000"/>
                  </a:schemeClr>
                </a:solidFill>
                <a:latin typeface="Helvetica"/>
                <a:cs typeface="Helvetica"/>
              </a:rPr>
              <a:t>computer</a:t>
            </a:r>
            <a:r>
              <a:rPr lang="en-US" altLang="ja-JP" sz="3200" b="0" i="1" dirty="0">
                <a:solidFill>
                  <a:schemeClr val="accent4">
                    <a:lumMod val="10000"/>
                  </a:schemeClr>
                </a:solidFill>
                <a:latin typeface="Helvetica"/>
                <a:cs typeface="Helvetica"/>
              </a:rPr>
              <a:t>-based environmental control, phone </a:t>
            </a:r>
            <a:r>
              <a:rPr lang="en-US" altLang="ja-JP" sz="3200" b="0" i="1" dirty="0" smtClean="0">
                <a:solidFill>
                  <a:schemeClr val="accent4">
                    <a:lumMod val="10000"/>
                  </a:schemeClr>
                </a:solidFill>
                <a:latin typeface="Helvetica"/>
                <a:cs typeface="Helvetica"/>
              </a:rPr>
              <a:t>access</a:t>
            </a:r>
          </a:p>
          <a:p>
            <a:endParaRPr lang="en-US" altLang="ja-JP" sz="3200" b="0" i="1" dirty="0">
              <a:solidFill>
                <a:schemeClr val="accent4"/>
              </a:solidFill>
            </a:endParaRPr>
          </a:p>
        </p:txBody>
      </p:sp>
      <p:pic>
        <p:nvPicPr>
          <p:cNvPr id="6" name="Picture 5" descr="Anthony with on-computer touchscreen monitor for compute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9200" y="0"/>
            <a:ext cx="4294714" cy="6858000"/>
          </a:xfrm>
          <a:prstGeom prst="rect">
            <a:avLst/>
          </a:prstGeom>
        </p:spPr>
      </p:pic>
    </p:spTree>
    <p:extLst>
      <p:ext uri="{BB962C8B-B14F-4D97-AF65-F5344CB8AC3E}">
        <p14:creationId xmlns:p14="http://schemas.microsoft.com/office/powerpoint/2010/main" val="2651748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1B936B85-CF54-4E01-93F4-3011CAF2E0C6}" type="slidenum">
              <a:rPr lang="en-US"/>
              <a:pPr>
                <a:defRPr/>
              </a:pPr>
              <a:t>24</a:t>
            </a:fld>
            <a:endParaRPr lang="en-US"/>
          </a:p>
        </p:txBody>
      </p:sp>
      <p:sp>
        <p:nvSpPr>
          <p:cNvPr id="2" name="TextBox 1"/>
          <p:cNvSpPr txBox="1"/>
          <p:nvPr/>
        </p:nvSpPr>
        <p:spPr>
          <a:xfrm>
            <a:off x="3962400" y="152400"/>
            <a:ext cx="4953000" cy="5755421"/>
          </a:xfrm>
          <a:prstGeom prst="rect">
            <a:avLst/>
          </a:prstGeom>
          <a:noFill/>
        </p:spPr>
        <p:txBody>
          <a:bodyPr>
            <a:spAutoFit/>
          </a:bodyPr>
          <a:lstStyle/>
          <a:p>
            <a:pPr eaLnBrk="0" hangingPunct="0">
              <a:defRPr/>
            </a:pPr>
            <a:r>
              <a:rPr lang="en-US" altLang="ja-JP" sz="3600" b="1" dirty="0" err="1" smtClean="0">
                <a:solidFill>
                  <a:srgbClr val="000090"/>
                </a:solidFill>
                <a:latin typeface="+mj-lt"/>
                <a:ea typeface="ＭＳ Ｐゴシック" charset="-128"/>
                <a:cs typeface="ＭＳ Ｐゴシック" charset="-128"/>
              </a:rPr>
              <a:t>Imke</a:t>
            </a:r>
            <a:r>
              <a:rPr lang="en-US" altLang="ja-JP" sz="3600" b="1" dirty="0" smtClean="0">
                <a:solidFill>
                  <a:srgbClr val="000090"/>
                </a:solidFill>
                <a:latin typeface="+mj-lt"/>
                <a:ea typeface="ＭＳ Ｐゴシック" charset="-128"/>
                <a:cs typeface="ＭＳ Ｐゴシック" charset="-128"/>
              </a:rPr>
              <a:t>, </a:t>
            </a:r>
            <a:r>
              <a:rPr lang="en-US" altLang="ja-JP" sz="3600" b="1" dirty="0">
                <a:solidFill>
                  <a:srgbClr val="000090"/>
                </a:solidFill>
                <a:latin typeface="+mj-lt"/>
                <a:ea typeface="ＭＳ Ｐゴシック" charset="-128"/>
                <a:cs typeface="ＭＳ Ｐゴシック" charset="-128"/>
              </a:rPr>
              <a:t>Ph.D.</a:t>
            </a:r>
          </a:p>
          <a:p>
            <a:pPr eaLnBrk="0" hangingPunct="0">
              <a:defRPr/>
            </a:pPr>
            <a:r>
              <a:rPr lang="en-US" altLang="ja-JP" sz="3600" dirty="0">
                <a:solidFill>
                  <a:schemeClr val="accent4">
                    <a:lumMod val="10000"/>
                  </a:schemeClr>
                </a:solidFill>
                <a:latin typeface="+mj-lt"/>
                <a:ea typeface="ＭＳ Ｐゴシック" charset="-128"/>
                <a:cs typeface="ＭＳ Ｐゴシック" charset="-128"/>
              </a:rPr>
              <a:t>Climatologist</a:t>
            </a:r>
          </a:p>
          <a:p>
            <a:pPr eaLnBrk="0" hangingPunct="0">
              <a:defRPr/>
            </a:pPr>
            <a:r>
              <a:rPr lang="en-US" altLang="ja-JP" sz="3600" dirty="0">
                <a:solidFill>
                  <a:schemeClr val="accent4">
                    <a:lumMod val="10000"/>
                  </a:schemeClr>
                </a:solidFill>
                <a:latin typeface="+mj-lt"/>
                <a:ea typeface="ＭＳ Ｐゴシック" charset="-128"/>
                <a:cs typeface="ＭＳ Ｐゴシック" charset="-128"/>
              </a:rPr>
              <a:t>National Weather </a:t>
            </a:r>
            <a:r>
              <a:rPr lang="en-US" altLang="ja-JP" sz="3600" dirty="0" smtClean="0">
                <a:solidFill>
                  <a:schemeClr val="accent4">
                    <a:lumMod val="10000"/>
                  </a:schemeClr>
                </a:solidFill>
                <a:latin typeface="+mj-lt"/>
                <a:ea typeface="ＭＳ Ｐゴシック" charset="-128"/>
                <a:cs typeface="ＭＳ Ｐゴシック" charset="-128"/>
              </a:rPr>
              <a:t>Service</a:t>
            </a:r>
          </a:p>
          <a:p>
            <a:pPr eaLnBrk="0" hangingPunct="0">
              <a:defRPr/>
            </a:pPr>
            <a:endParaRPr lang="en-US" altLang="ja-JP" sz="3600" dirty="0">
              <a:solidFill>
                <a:schemeClr val="accent4">
                  <a:lumMod val="10000"/>
                </a:schemeClr>
              </a:solidFill>
              <a:latin typeface="+mj-lt"/>
              <a:ea typeface="ＭＳ Ｐゴシック" charset="-128"/>
              <a:cs typeface="ＭＳ Ｐゴシック" charset="-128"/>
            </a:endParaRPr>
          </a:p>
          <a:p>
            <a:pPr eaLnBrk="0" hangingPunct="0">
              <a:defRPr/>
            </a:pPr>
            <a:endParaRPr lang="en-US" altLang="ja-JP" sz="1400" b="0" dirty="0">
              <a:solidFill>
                <a:schemeClr val="accent2">
                  <a:lumMod val="50000"/>
                </a:schemeClr>
              </a:solidFill>
              <a:ea typeface="ＭＳ Ｐゴシック" charset="-128"/>
              <a:cs typeface="ＭＳ Ｐゴシック" charset="-128"/>
            </a:endParaRPr>
          </a:p>
          <a:p>
            <a:pPr marL="457200" indent="-457200" eaLnBrk="0" hangingPunct="0">
              <a:buFont typeface="Lucida Grande"/>
              <a:buChar char="&gt;"/>
              <a:defRPr/>
            </a:pPr>
            <a:r>
              <a:rPr lang="en-US" altLang="ja-JP" sz="3200" b="0" i="1" dirty="0" smtClean="0">
                <a:solidFill>
                  <a:schemeClr val="accent4">
                    <a:lumMod val="10000"/>
                  </a:schemeClr>
                </a:solidFill>
                <a:latin typeface="Helvetica"/>
                <a:ea typeface="ＭＳ Ｐゴシック" charset="-128"/>
                <a:cs typeface="Helvetica"/>
              </a:rPr>
              <a:t>speech </a:t>
            </a:r>
            <a:r>
              <a:rPr lang="en-US" altLang="ja-JP" sz="3200" b="0" i="1" dirty="0">
                <a:solidFill>
                  <a:schemeClr val="accent4">
                    <a:lumMod val="10000"/>
                  </a:schemeClr>
                </a:solidFill>
                <a:latin typeface="Helvetica"/>
                <a:ea typeface="ＭＳ Ｐゴシック" charset="-128"/>
                <a:cs typeface="Helvetica"/>
              </a:rPr>
              <a:t>output</a:t>
            </a:r>
          </a:p>
          <a:p>
            <a:pPr marL="457200" indent="-457200" eaLnBrk="0" hangingPunct="0">
              <a:buFont typeface="Lucida Grande"/>
              <a:buChar char="&gt;"/>
              <a:defRPr/>
            </a:pPr>
            <a:r>
              <a:rPr lang="en-US" altLang="ja-JP" sz="3200" b="0" i="1" dirty="0">
                <a:solidFill>
                  <a:schemeClr val="accent4">
                    <a:lumMod val="10000"/>
                  </a:schemeClr>
                </a:solidFill>
                <a:latin typeface="Helvetica"/>
                <a:ea typeface="ＭＳ Ｐゴシック" charset="-128"/>
                <a:cs typeface="Helvetica"/>
              </a:rPr>
              <a:t>Braille translation software</a:t>
            </a:r>
          </a:p>
          <a:p>
            <a:pPr marL="457200" indent="-457200" eaLnBrk="0" hangingPunct="0">
              <a:buFont typeface="Lucida Grande"/>
              <a:buChar char="&gt;"/>
              <a:defRPr/>
            </a:pPr>
            <a:r>
              <a:rPr lang="en-US" altLang="ja-JP" sz="3200" b="0" i="1" dirty="0">
                <a:solidFill>
                  <a:schemeClr val="accent4">
                    <a:lumMod val="10000"/>
                  </a:schemeClr>
                </a:solidFill>
                <a:latin typeface="Helvetica"/>
                <a:ea typeface="ＭＳ Ｐゴシック" charset="-128"/>
                <a:cs typeface="Helvetica"/>
              </a:rPr>
              <a:t>Braille display &amp; printer</a:t>
            </a:r>
          </a:p>
          <a:p>
            <a:pPr marL="457200" indent="-457200" eaLnBrk="0" hangingPunct="0">
              <a:buFont typeface="Lucida Grande"/>
              <a:buChar char="&gt;"/>
              <a:defRPr/>
            </a:pPr>
            <a:r>
              <a:rPr lang="en-US" altLang="ja-JP" sz="3200" b="0" i="1" dirty="0">
                <a:solidFill>
                  <a:schemeClr val="accent4">
                    <a:lumMod val="10000"/>
                  </a:schemeClr>
                </a:solidFill>
                <a:latin typeface="Helvetica"/>
                <a:ea typeface="ＭＳ Ｐゴシック" charset="-128"/>
                <a:cs typeface="Helvetica"/>
              </a:rPr>
              <a:t>speech input</a:t>
            </a:r>
          </a:p>
          <a:p>
            <a:pPr marL="457200" indent="-457200" eaLnBrk="0" hangingPunct="0">
              <a:buFont typeface="Lucida Grande"/>
              <a:buChar char="&gt;"/>
              <a:defRPr/>
            </a:pPr>
            <a:r>
              <a:rPr lang="en-US" altLang="ja-JP" sz="3200" b="0" i="1" dirty="0">
                <a:solidFill>
                  <a:schemeClr val="accent4">
                    <a:lumMod val="10000"/>
                  </a:schemeClr>
                </a:solidFill>
                <a:latin typeface="Helvetica"/>
                <a:ea typeface="ＭＳ Ｐゴシック" charset="-128"/>
                <a:cs typeface="Helvetica"/>
              </a:rPr>
              <a:t>Morse code foot switch</a:t>
            </a:r>
          </a:p>
          <a:p>
            <a:pPr eaLnBrk="0" hangingPunct="0">
              <a:defRPr/>
            </a:pPr>
            <a:endParaRPr lang="en-US" dirty="0">
              <a:ea typeface="ＭＳ Ｐゴシック" charset="-128"/>
              <a:cs typeface="ＭＳ Ｐゴシック" charset="-128"/>
            </a:endParaRPr>
          </a:p>
        </p:txBody>
      </p:sp>
      <p:pic>
        <p:nvPicPr>
          <p:cNvPr id="52227" name="Picture 2" descr="Imke, who is  blind"/>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400" y="0"/>
            <a:ext cx="3543300" cy="6832600"/>
          </a:xfrm>
          <a:prstGeom prst="rect">
            <a:avLst/>
          </a:prstGeom>
          <a:noFill/>
          <a:ln w="9525">
            <a:noFill/>
            <a:miter lim="800000"/>
            <a:headEnd/>
            <a:tailEnd/>
          </a:ln>
        </p:spPr>
      </p:pic>
    </p:spTree>
    <p:extLst>
      <p:ext uri="{BB962C8B-B14F-4D97-AF65-F5344CB8AC3E}">
        <p14:creationId xmlns:p14="http://schemas.microsoft.com/office/powerpoint/2010/main" val="1597968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0443F539-C24C-B94E-B22E-E32594E1F8A0}" type="slidenum">
              <a:rPr lang="en-US"/>
              <a:pPr>
                <a:defRPr/>
              </a:pPr>
              <a:t>25</a:t>
            </a:fld>
            <a:endParaRPr lang="en-US"/>
          </a:p>
        </p:txBody>
      </p:sp>
      <p:sp>
        <p:nvSpPr>
          <p:cNvPr id="5129" name="Text Box 9"/>
          <p:cNvSpPr txBox="1">
            <a:spLocks noChangeArrowheads="1"/>
          </p:cNvSpPr>
          <p:nvPr/>
        </p:nvSpPr>
        <p:spPr bwMode="auto">
          <a:xfrm>
            <a:off x="457200" y="533400"/>
            <a:ext cx="4419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sz="3600" b="1" dirty="0" smtClean="0">
                <a:solidFill>
                  <a:srgbClr val="000090"/>
                </a:solidFill>
                <a:latin typeface="+mj-lt"/>
              </a:rPr>
              <a:t>Jessie</a:t>
            </a:r>
          </a:p>
          <a:p>
            <a:r>
              <a:rPr lang="en-US" altLang="ja-JP" sz="3600" b="0" dirty="0" smtClean="0">
                <a:solidFill>
                  <a:schemeClr val="accent4">
                    <a:lumMod val="10000"/>
                  </a:schemeClr>
                </a:solidFill>
                <a:latin typeface="+mj-lt"/>
              </a:rPr>
              <a:t>BA, Informatics</a:t>
            </a:r>
          </a:p>
          <a:p>
            <a:r>
              <a:rPr lang="en-US" altLang="ja-JP" sz="3600" b="0" dirty="0" smtClean="0">
                <a:solidFill>
                  <a:schemeClr val="accent4">
                    <a:lumMod val="10000"/>
                  </a:schemeClr>
                </a:solidFill>
                <a:latin typeface="+mj-lt"/>
              </a:rPr>
              <a:t>Business Analyst </a:t>
            </a:r>
            <a:r>
              <a:rPr lang="en-US" altLang="ja-JP" sz="3600" b="0" dirty="0" err="1">
                <a:solidFill>
                  <a:schemeClr val="accent4">
                    <a:lumMod val="10000"/>
                  </a:schemeClr>
                </a:solidFill>
                <a:latin typeface="+mj-lt"/>
              </a:rPr>
              <a:t>Amazon.com</a:t>
            </a:r>
            <a:endParaRPr lang="en-US" altLang="ja-JP" sz="3600" b="0" dirty="0">
              <a:solidFill>
                <a:schemeClr val="accent4">
                  <a:lumMod val="10000"/>
                </a:schemeClr>
              </a:solidFill>
              <a:latin typeface="+mj-lt"/>
            </a:endParaRPr>
          </a:p>
          <a:p>
            <a:endParaRPr lang="en-US" altLang="ja-JP" sz="4000" b="0" i="1" dirty="0"/>
          </a:p>
          <a:p>
            <a:pPr marL="457200" indent="-457200">
              <a:buFont typeface="Lucida Grande"/>
              <a:buChar char="&gt;"/>
            </a:pPr>
            <a:r>
              <a:rPr lang="en-US" altLang="ja-JP" sz="3200" b="0" i="1" dirty="0" smtClean="0">
                <a:solidFill>
                  <a:schemeClr val="accent4">
                    <a:lumMod val="10000"/>
                  </a:schemeClr>
                </a:solidFill>
                <a:latin typeface="Helvetica"/>
                <a:cs typeface="Helvetica"/>
              </a:rPr>
              <a:t>speech </a:t>
            </a:r>
            <a:r>
              <a:rPr lang="en-US" altLang="ja-JP" sz="3200" b="0" i="1" dirty="0">
                <a:solidFill>
                  <a:schemeClr val="accent4">
                    <a:lumMod val="10000"/>
                  </a:schemeClr>
                </a:solidFill>
                <a:latin typeface="Helvetica"/>
                <a:cs typeface="Helvetica"/>
              </a:rPr>
              <a:t>output</a:t>
            </a:r>
          </a:p>
          <a:p>
            <a:pPr marL="457200" indent="-457200">
              <a:buFont typeface="Lucida Grande"/>
              <a:buChar char="&gt;"/>
            </a:pPr>
            <a:r>
              <a:rPr lang="en-US" altLang="ja-JP" sz="3200" b="0" i="1" dirty="0" smtClean="0">
                <a:solidFill>
                  <a:schemeClr val="accent4">
                    <a:lumMod val="10000"/>
                  </a:schemeClr>
                </a:solidFill>
                <a:latin typeface="Helvetica"/>
                <a:cs typeface="Helvetica"/>
              </a:rPr>
              <a:t>speech </a:t>
            </a:r>
            <a:r>
              <a:rPr lang="en-US" altLang="ja-JP" sz="3200" b="0" i="1" dirty="0">
                <a:solidFill>
                  <a:schemeClr val="accent4">
                    <a:lumMod val="10000"/>
                  </a:schemeClr>
                </a:solidFill>
                <a:latin typeface="Helvetica"/>
                <a:cs typeface="Helvetica"/>
              </a:rPr>
              <a:t>input</a:t>
            </a:r>
          </a:p>
          <a:p>
            <a:pPr marL="457200" indent="-457200">
              <a:buFont typeface="Lucida Grande"/>
              <a:buChar char="&gt;"/>
            </a:pPr>
            <a:r>
              <a:rPr lang="en-US" altLang="ja-JP" sz="3200" b="0" i="1" dirty="0" smtClean="0">
                <a:solidFill>
                  <a:schemeClr val="accent4">
                    <a:lumMod val="10000"/>
                  </a:schemeClr>
                </a:solidFill>
                <a:latin typeface="Helvetica"/>
                <a:cs typeface="Helvetica"/>
              </a:rPr>
              <a:t>grammar</a:t>
            </a:r>
            <a:r>
              <a:rPr lang="en-US" altLang="ja-JP" sz="3200" b="0" i="1" dirty="0">
                <a:solidFill>
                  <a:schemeClr val="accent4">
                    <a:lumMod val="10000"/>
                  </a:schemeClr>
                </a:solidFill>
                <a:latin typeface="Helvetica"/>
                <a:cs typeface="Helvetica"/>
              </a:rPr>
              <a:t>/spell </a:t>
            </a:r>
            <a:r>
              <a:rPr lang="en-US" altLang="ja-JP" sz="3200" b="0" i="1" dirty="0" smtClean="0">
                <a:solidFill>
                  <a:schemeClr val="accent4">
                    <a:lumMod val="10000"/>
                  </a:schemeClr>
                </a:solidFill>
                <a:latin typeface="Helvetica"/>
                <a:cs typeface="Helvetica"/>
              </a:rPr>
              <a:t>checkers</a:t>
            </a:r>
            <a:endParaRPr lang="en-US" altLang="ja-JP" sz="3200" b="0" i="1" dirty="0">
              <a:solidFill>
                <a:schemeClr val="accent4">
                  <a:lumMod val="10000"/>
                </a:schemeClr>
              </a:solidFill>
              <a:latin typeface="Helvetica"/>
              <a:cs typeface="Helvetica"/>
            </a:endParaRPr>
          </a:p>
        </p:txBody>
      </p:sp>
      <p:pic>
        <p:nvPicPr>
          <p:cNvPr id="2" name="Picture 1" descr="Jesse in graduation cap and gown"/>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673600" y="0"/>
            <a:ext cx="4470400" cy="6858000"/>
          </a:xfrm>
          <a:prstGeom prst="rect">
            <a:avLst/>
          </a:prstGeom>
        </p:spPr>
      </p:pic>
    </p:spTree>
    <p:extLst>
      <p:ext uri="{BB962C8B-B14F-4D97-AF65-F5344CB8AC3E}">
        <p14:creationId xmlns:p14="http://schemas.microsoft.com/office/powerpoint/2010/main" val="243403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293019" y="343976"/>
            <a:ext cx="8437995" cy="3861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1" name="Line 3"/>
          <p:cNvSpPr>
            <a:spLocks noChangeShapeType="1"/>
          </p:cNvSpPr>
          <p:nvPr/>
        </p:nvSpPr>
        <p:spPr bwMode="auto">
          <a:xfrm>
            <a:off x="3048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2" name="Line 4"/>
          <p:cNvSpPr>
            <a:spLocks noChangeShapeType="1"/>
          </p:cNvSpPr>
          <p:nvPr/>
        </p:nvSpPr>
        <p:spPr bwMode="auto">
          <a:xfrm>
            <a:off x="87376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4" name="Line 6"/>
          <p:cNvSpPr>
            <a:spLocks noChangeShapeType="1"/>
          </p:cNvSpPr>
          <p:nvPr/>
        </p:nvSpPr>
        <p:spPr bwMode="auto">
          <a:xfrm>
            <a:off x="5029200" y="6572250"/>
            <a:ext cx="3708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5" name="Line 7"/>
          <p:cNvSpPr>
            <a:spLocks noChangeShapeType="1"/>
          </p:cNvSpPr>
          <p:nvPr/>
        </p:nvSpPr>
        <p:spPr bwMode="auto">
          <a:xfrm>
            <a:off x="304800" y="6572250"/>
            <a:ext cx="358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7416" name="Picture 8" descr="DOIT_logo_bw_transparent"/>
          <p:cNvPicPr>
            <a:picLocks noChangeAspect="1" noChangeArrowheads="1"/>
          </p:cNvPicPr>
          <p:nvPr/>
        </p:nvPicPr>
        <p:blipFill>
          <a:blip r:embed="rId3" cstate="screen">
            <a:duotone>
              <a:prstClr val="black"/>
              <a:srgbClr val="29FFFB">
                <a:tint val="45000"/>
                <a:satMod val="400000"/>
              </a:srgbClr>
            </a:duotone>
            <a:extLst>
              <a:ext uri="{28A0092B-C50C-407E-A947-70E740481C1C}">
                <a14:useLocalDpi xmlns:a14="http://schemas.microsoft.com/office/drawing/2010/main"/>
              </a:ext>
            </a:extLst>
          </a:blip>
          <a:srcRect/>
          <a:stretch>
            <a:fillRect/>
          </a:stretch>
        </p:blipFill>
        <p:spPr bwMode="auto">
          <a:xfrm>
            <a:off x="3810000" y="6400802"/>
            <a:ext cx="1295400" cy="282575"/>
          </a:xfrm>
          <a:prstGeom prst="rect">
            <a:avLst/>
          </a:prstGeom>
          <a:solidFill>
            <a:schemeClr val="accent5">
              <a:lumMod val="50000"/>
            </a:schemeClr>
          </a:solidFill>
          <a:ln w="9525">
            <a:noFill/>
            <a:miter lim="800000"/>
            <a:headEnd/>
            <a:tailEnd/>
          </a:ln>
        </p:spPr>
      </p:pic>
      <p:sp>
        <p:nvSpPr>
          <p:cNvPr id="14" name="TextBox 13"/>
          <p:cNvSpPr txBox="1"/>
          <p:nvPr/>
        </p:nvSpPr>
        <p:spPr>
          <a:xfrm>
            <a:off x="585107" y="526143"/>
            <a:ext cx="7715250" cy="707886"/>
          </a:xfrm>
          <a:prstGeom prst="rect">
            <a:avLst/>
          </a:prstGeom>
          <a:noFill/>
        </p:spPr>
        <p:txBody>
          <a:bodyPr wrap="square" rtlCol="0">
            <a:spAutoFit/>
          </a:bodyPr>
          <a:lstStyle/>
          <a:p>
            <a:r>
              <a:rPr lang="en-US" sz="4000" dirty="0" smtClean="0">
                <a:solidFill>
                  <a:srgbClr val="000090"/>
                </a:solidFill>
              </a:rPr>
              <a:t>In applying UD to online leaning</a:t>
            </a:r>
            <a:r>
              <a:rPr lang="en-US" sz="4000" dirty="0" smtClean="0">
                <a:solidFill>
                  <a:srgbClr val="000090"/>
                </a:solidFill>
                <a:latin typeface="Century Gothic (body)"/>
                <a:ea typeface="ヒラギノ角ゴ Pro W3" charset="0"/>
                <a:cs typeface="Century Gothic (body)"/>
              </a:rPr>
              <a:t>:</a:t>
            </a:r>
            <a:endParaRPr lang="en-US" sz="4000" dirty="0">
              <a:solidFill>
                <a:srgbClr val="000090"/>
              </a:solidFill>
              <a:latin typeface="Century Gothic (body)"/>
              <a:cs typeface="Century Gothic (body)"/>
            </a:endParaRPr>
          </a:p>
        </p:txBody>
      </p:sp>
      <p:sp>
        <p:nvSpPr>
          <p:cNvPr id="2" name="TextBox 1"/>
          <p:cNvSpPr txBox="1"/>
          <p:nvPr/>
        </p:nvSpPr>
        <p:spPr>
          <a:xfrm>
            <a:off x="462643" y="1433286"/>
            <a:ext cx="7919357" cy="5773888"/>
          </a:xfrm>
          <a:prstGeom prst="rect">
            <a:avLst/>
          </a:prstGeom>
          <a:noFill/>
        </p:spPr>
        <p:txBody>
          <a:bodyPr wrap="square" rtlCol="0">
            <a:spAutoFit/>
          </a:bodyPr>
          <a:lstStyle/>
          <a:p>
            <a:r>
              <a:rPr lang="en-US" altLang="ja-JP" sz="3200" i="1" dirty="0" smtClean="0">
                <a:solidFill>
                  <a:schemeClr val="accent4">
                    <a:lumMod val="10000"/>
                  </a:schemeClr>
                </a:solidFill>
                <a:latin typeface="Source Sans Pro"/>
                <a:ea typeface="ヒラギノ角ゴ Pro W3" charset="0"/>
                <a:cs typeface="Source Sans Pro"/>
              </a:rPr>
              <a:t>Provide multiple ways to:</a:t>
            </a:r>
            <a:endParaRPr lang="en-US" altLang="ja-JP" sz="3200" i="1" dirty="0">
              <a:solidFill>
                <a:schemeClr val="accent4">
                  <a:lumMod val="10000"/>
                </a:schemeClr>
              </a:solidFill>
              <a:latin typeface="Source Sans Pro"/>
              <a:ea typeface="ヒラギノ角ゴ Pro W3" charset="0"/>
              <a:cs typeface="Source Sans Pro"/>
            </a:endParaRPr>
          </a:p>
          <a:p>
            <a:pPr marL="344488" indent="-344488">
              <a:buFont typeface="Wingdings" charset="2"/>
              <a:buChar char="§"/>
            </a:pPr>
            <a:r>
              <a:rPr lang="en-US" altLang="ja-JP" sz="3200" i="1" dirty="0" smtClean="0">
                <a:solidFill>
                  <a:schemeClr val="accent4">
                    <a:lumMod val="10000"/>
                  </a:schemeClr>
                </a:solidFill>
                <a:latin typeface="Source Sans Pro"/>
                <a:ea typeface="ヒラギノ角ゴ Pro W3" charset="0"/>
                <a:cs typeface="Source Sans Pro"/>
              </a:rPr>
              <a:t>gain knowledge</a:t>
            </a:r>
          </a:p>
          <a:p>
            <a:pPr marL="344488" indent="-344488">
              <a:buFont typeface="Wingdings" charset="2"/>
              <a:buChar char="§"/>
            </a:pPr>
            <a:r>
              <a:rPr lang="en-US" altLang="ja-JP" sz="3200" i="1" dirty="0" smtClean="0">
                <a:solidFill>
                  <a:schemeClr val="accent4">
                    <a:lumMod val="10000"/>
                  </a:schemeClr>
                </a:solidFill>
                <a:latin typeface="Source Sans Pro"/>
                <a:ea typeface="ヒラギノ角ゴ Pro W3" charset="0"/>
                <a:cs typeface="Source Sans Pro"/>
              </a:rPr>
              <a:t>interact		</a:t>
            </a:r>
          </a:p>
          <a:p>
            <a:pPr marL="344488" indent="-344488">
              <a:buFont typeface="Wingdings" charset="2"/>
              <a:buChar char="§"/>
            </a:pPr>
            <a:r>
              <a:rPr lang="en-US" altLang="ja-JP" sz="3200" i="1" dirty="0">
                <a:solidFill>
                  <a:schemeClr val="accent4">
                    <a:lumMod val="10000"/>
                  </a:schemeClr>
                </a:solidFill>
                <a:latin typeface="Source Sans Pro"/>
                <a:ea typeface="ヒラギノ角ゴ Pro W3" charset="0"/>
                <a:cs typeface="Source Sans Pro"/>
              </a:rPr>
              <a:t>d</a:t>
            </a:r>
            <a:r>
              <a:rPr lang="en-US" altLang="ja-JP" sz="3200" i="1" dirty="0" smtClean="0">
                <a:solidFill>
                  <a:schemeClr val="accent4">
                    <a:lumMod val="10000"/>
                  </a:schemeClr>
                </a:solidFill>
                <a:latin typeface="Source Sans Pro"/>
                <a:ea typeface="ヒラギノ角ゴ Pro W3" charset="0"/>
                <a:cs typeface="Source Sans Pro"/>
              </a:rPr>
              <a:t>emonstrate knowledge</a:t>
            </a:r>
            <a:br>
              <a:rPr lang="en-US" altLang="ja-JP" sz="3200" i="1" dirty="0" smtClean="0">
                <a:solidFill>
                  <a:schemeClr val="accent4">
                    <a:lumMod val="10000"/>
                  </a:schemeClr>
                </a:solidFill>
                <a:latin typeface="Source Sans Pro"/>
                <a:ea typeface="ヒラギノ角ゴ Pro W3" charset="0"/>
                <a:cs typeface="Source Sans Pro"/>
              </a:rPr>
            </a:br>
            <a:endParaRPr lang="en-US" altLang="ja-JP" sz="3200" i="1" dirty="0" smtClean="0">
              <a:solidFill>
                <a:schemeClr val="accent4">
                  <a:lumMod val="10000"/>
                </a:schemeClr>
              </a:solidFill>
              <a:latin typeface="Source Sans Pro"/>
              <a:ea typeface="ヒラギノ角ゴ Pro W3" charset="0"/>
              <a:cs typeface="Source Sans Pro"/>
            </a:endParaRPr>
          </a:p>
          <a:p>
            <a:r>
              <a:rPr lang="en-US" altLang="ja-JP" sz="3200" i="1" dirty="0">
                <a:solidFill>
                  <a:schemeClr val="accent4">
                    <a:lumMod val="10000"/>
                  </a:schemeClr>
                </a:solidFill>
                <a:latin typeface="Source Sans Pro"/>
                <a:ea typeface="ヒラギノ角ゴ Pro W3" charset="0"/>
                <a:cs typeface="Source Sans Pro"/>
              </a:rPr>
              <a:t>Provide multiple </a:t>
            </a:r>
            <a:r>
              <a:rPr lang="en-US" altLang="ja-JP" sz="3200" i="1" dirty="0" smtClean="0">
                <a:solidFill>
                  <a:schemeClr val="accent4">
                    <a:lumMod val="10000"/>
                  </a:schemeClr>
                </a:solidFill>
                <a:latin typeface="Source Sans Pro"/>
                <a:ea typeface="ヒラギノ角ゴ Pro W3" charset="0"/>
                <a:cs typeface="Source Sans Pro"/>
              </a:rPr>
              <a:t>means for:</a:t>
            </a:r>
            <a:endParaRPr lang="en-US" altLang="ja-JP" sz="3200" i="1" dirty="0">
              <a:solidFill>
                <a:schemeClr val="accent4">
                  <a:lumMod val="10000"/>
                </a:schemeClr>
              </a:solidFill>
              <a:latin typeface="Source Sans Pro"/>
              <a:ea typeface="ヒラギノ角ゴ Pro W3" charset="0"/>
              <a:cs typeface="Source Sans Pro"/>
            </a:endParaRPr>
          </a:p>
          <a:p>
            <a:pPr marL="228600" indent="-228600">
              <a:lnSpc>
                <a:spcPct val="90000"/>
              </a:lnSpc>
              <a:spcBef>
                <a:spcPct val="20000"/>
              </a:spcBef>
              <a:buSzPct val="100000"/>
              <a:buFont typeface="Wingdings" charset="2"/>
              <a:buChar char="§"/>
            </a:pPr>
            <a:r>
              <a:rPr lang="en-US" sz="3200" i="1" dirty="0" smtClean="0">
                <a:solidFill>
                  <a:schemeClr val="accent4">
                    <a:lumMod val="10000"/>
                  </a:schemeClr>
                </a:solidFill>
                <a:latin typeface="Helvetica" charset="0"/>
                <a:cs typeface="Helvetica" charset="0"/>
              </a:rPr>
              <a:t>representation</a:t>
            </a:r>
            <a:endParaRPr lang="en-US" sz="3200" i="1" dirty="0">
              <a:solidFill>
                <a:schemeClr val="accent4">
                  <a:lumMod val="10000"/>
                </a:schemeClr>
              </a:solidFill>
              <a:latin typeface="Helvetica" charset="0"/>
              <a:cs typeface="Helvetica" charset="0"/>
            </a:endParaRPr>
          </a:p>
          <a:p>
            <a:pPr marL="228600" indent="-228600">
              <a:lnSpc>
                <a:spcPct val="90000"/>
              </a:lnSpc>
              <a:spcBef>
                <a:spcPct val="20000"/>
              </a:spcBef>
              <a:buSzPct val="100000"/>
              <a:buFont typeface="Wingdings" charset="2"/>
              <a:buChar char="§"/>
            </a:pPr>
            <a:r>
              <a:rPr lang="en-US" sz="3200" i="1" dirty="0">
                <a:solidFill>
                  <a:schemeClr val="accent4">
                    <a:lumMod val="10000"/>
                  </a:schemeClr>
                </a:solidFill>
                <a:latin typeface="Helvetica" charset="0"/>
                <a:cs typeface="Helvetica" charset="0"/>
              </a:rPr>
              <a:t>engagement</a:t>
            </a:r>
          </a:p>
          <a:p>
            <a:pPr marL="228600" indent="-228600">
              <a:lnSpc>
                <a:spcPct val="90000"/>
              </a:lnSpc>
              <a:spcBef>
                <a:spcPct val="20000"/>
              </a:spcBef>
              <a:buSzPct val="100000"/>
              <a:buFont typeface="Wingdings" charset="2"/>
              <a:buChar char="§"/>
            </a:pPr>
            <a:r>
              <a:rPr lang="en-US" sz="3200" i="1" dirty="0">
                <a:solidFill>
                  <a:schemeClr val="accent4">
                    <a:lumMod val="10000"/>
                  </a:schemeClr>
                </a:solidFill>
                <a:latin typeface="Helvetica" charset="0"/>
                <a:cs typeface="Helvetica" charset="0"/>
              </a:rPr>
              <a:t>action &amp; </a:t>
            </a:r>
            <a:r>
              <a:rPr lang="en-US" sz="3200" i="1" dirty="0" smtClean="0">
                <a:solidFill>
                  <a:schemeClr val="accent4">
                    <a:lumMod val="10000"/>
                  </a:schemeClr>
                </a:solidFill>
                <a:latin typeface="Helvetica" charset="0"/>
                <a:cs typeface="Helvetica" charset="0"/>
              </a:rPr>
              <a:t>expression </a:t>
            </a:r>
            <a:r>
              <a:rPr lang="en-US" sz="2400" i="1" dirty="0" smtClean="0">
                <a:solidFill>
                  <a:schemeClr val="accent4">
                    <a:lumMod val="10000"/>
                  </a:schemeClr>
                </a:solidFill>
                <a:latin typeface="Helvetica" charset="0"/>
                <a:cs typeface="Helvetica" charset="0"/>
              </a:rPr>
              <a:t>(Center for Applied Special Technology, CAST)</a:t>
            </a:r>
            <a:endParaRPr lang="en-US" altLang="ja-JP" sz="2400" i="1" dirty="0" smtClean="0">
              <a:solidFill>
                <a:schemeClr val="accent4">
                  <a:lumMod val="10000"/>
                </a:schemeClr>
              </a:solidFill>
              <a:latin typeface="Source Sans Pro"/>
              <a:ea typeface="ヒラギノ角ゴ Pro W3" charset="0"/>
              <a:cs typeface="Source Sans Pro"/>
            </a:endParaRPr>
          </a:p>
          <a:p>
            <a:endParaRPr lang="en-US" sz="3200" i="1" dirty="0">
              <a:latin typeface="Source Sans Pro"/>
              <a:ea typeface="ヒラギノ角ゴ Pro W3" charset="0"/>
              <a:cs typeface="Source Sans Pro"/>
            </a:endParaRPr>
          </a:p>
          <a:p>
            <a:endParaRPr lang="en-US" dirty="0"/>
          </a:p>
        </p:txBody>
      </p:sp>
    </p:spTree>
    <p:extLst>
      <p:ext uri="{BB962C8B-B14F-4D97-AF65-F5344CB8AC3E}">
        <p14:creationId xmlns:p14="http://schemas.microsoft.com/office/powerpoint/2010/main" val="342130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1000"/>
                                        <p:tgtEl>
                                          <p:spTgt spid="2">
                                            <p:txEl>
                                              <p:pRg st="5" end="5"/>
                                            </p:txEl>
                                          </p:spTgt>
                                        </p:tgtEl>
                                      </p:cBhvr>
                                    </p:animEffect>
                                    <p:anim calcmode="lin" valueType="num">
                                      <p:cBhvr>
                                        <p:cTn id="1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1000"/>
                                        <p:tgtEl>
                                          <p:spTgt spid="2">
                                            <p:txEl>
                                              <p:pRg st="7" end="7"/>
                                            </p:txEl>
                                          </p:spTgt>
                                        </p:tgtEl>
                                      </p:cBhvr>
                                    </p:animEffect>
                                    <p:anim calcmode="lin" valueType="num">
                                      <p:cBhvr>
                                        <p:cTn id="2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ja-JP"/>
          </a:p>
        </p:txBody>
      </p:sp>
      <p:sp>
        <p:nvSpPr>
          <p:cNvPr id="3" name="Footer Placeholder 2"/>
          <p:cNvSpPr>
            <a:spLocks noGrp="1"/>
          </p:cNvSpPr>
          <p:nvPr>
            <p:ph type="ftr" sz="quarter" idx="11"/>
          </p:nvPr>
        </p:nvSpPr>
        <p:spPr/>
        <p:txBody>
          <a:bodyPr/>
          <a:lstStyle/>
          <a:p>
            <a:endParaRPr lang="en-US" altLang="ja-JP"/>
          </a:p>
        </p:txBody>
      </p:sp>
      <p:graphicFrame>
        <p:nvGraphicFramePr>
          <p:cNvPr id="4" name="Table 3"/>
          <p:cNvGraphicFramePr>
            <a:graphicFrameLocks noGrp="1"/>
          </p:cNvGraphicFramePr>
          <p:nvPr>
            <p:extLst>
              <p:ext uri="{D42A27DB-BD31-4B8C-83A1-F6EECF244321}">
                <p14:modId xmlns:p14="http://schemas.microsoft.com/office/powerpoint/2010/main" val="743821512"/>
              </p:ext>
            </p:extLst>
          </p:nvPr>
        </p:nvGraphicFramePr>
        <p:xfrm>
          <a:off x="228600" y="1143000"/>
          <a:ext cx="8686800" cy="4643845"/>
        </p:xfrm>
        <a:graphic>
          <a:graphicData uri="http://schemas.openxmlformats.org/drawingml/2006/table">
            <a:tbl>
              <a:tblPr firstRow="1" bandRow="1">
                <a:tableStyleId>{5C22544A-7EE6-4342-B048-85BDC9FD1C3A}</a:tableStyleId>
              </a:tblPr>
              <a:tblGrid>
                <a:gridCol w="4343400"/>
                <a:gridCol w="4343400"/>
              </a:tblGrid>
              <a:tr h="685800">
                <a:tc>
                  <a:txBody>
                    <a:bodyPr/>
                    <a:lstStyle/>
                    <a:p>
                      <a:r>
                        <a:rPr lang="en-US" sz="3200" dirty="0" smtClean="0">
                          <a:solidFill>
                            <a:schemeClr val="accent3">
                              <a:lumMod val="95000"/>
                            </a:schemeClr>
                          </a:solidFill>
                          <a:latin typeface="+mj-lt"/>
                        </a:rPr>
                        <a:t>AT:</a:t>
                      </a:r>
                      <a:endParaRPr lang="en-US" sz="3200" dirty="0">
                        <a:solidFill>
                          <a:schemeClr val="accent3">
                            <a:lumMod val="95000"/>
                          </a:schemeClr>
                        </a:solidFill>
                        <a:latin typeface="+mj-lt"/>
                      </a:endParaRPr>
                    </a:p>
                  </a:txBody>
                  <a:tcPr/>
                </a:tc>
                <a:tc>
                  <a:txBody>
                    <a:bodyPr/>
                    <a:lstStyle/>
                    <a:p>
                      <a:r>
                        <a:rPr lang="en-US" sz="3200" dirty="0" smtClean="0">
                          <a:solidFill>
                            <a:schemeClr val="accent3"/>
                          </a:solidFill>
                          <a:latin typeface="+mj-lt"/>
                        </a:rPr>
                        <a:t>Therefore:</a:t>
                      </a:r>
                      <a:endParaRPr lang="en-US" sz="3200" dirty="0">
                        <a:solidFill>
                          <a:schemeClr val="accent3"/>
                        </a:solidFill>
                        <a:latin typeface="+mj-lt"/>
                      </a:endParaRPr>
                    </a:p>
                  </a:txBody>
                  <a:tcPr/>
                </a:tc>
              </a:tr>
              <a:tr h="696686">
                <a:tc>
                  <a:txBody>
                    <a:bodyPr/>
                    <a:lstStyle/>
                    <a:p>
                      <a:r>
                        <a:rPr lang="en-US" sz="2800" b="0" i="1" dirty="0" smtClean="0"/>
                        <a:t>Emulates the keyboard, but doesn’t perfectly emulate the mouse</a:t>
                      </a:r>
                      <a:endParaRPr lang="en-US" sz="2800" b="0" i="1" dirty="0"/>
                    </a:p>
                  </a:txBody>
                  <a:tcPr/>
                </a:tc>
                <a:tc>
                  <a:txBody>
                    <a:bodyPr/>
                    <a:lstStyle/>
                    <a:p>
                      <a:r>
                        <a:rPr lang="en-US" sz="2800" b="0" i="1" dirty="0" smtClean="0"/>
                        <a:t>Design web, software to operate with keyboard alone</a:t>
                      </a:r>
                      <a:endParaRPr lang="en-US" sz="2800" b="0" i="1" dirty="0"/>
                    </a:p>
                  </a:txBody>
                  <a:tcPr/>
                </a:tc>
              </a:tr>
              <a:tr h="696686">
                <a:tc>
                  <a:txBody>
                    <a:bodyPr/>
                    <a:lstStyle/>
                    <a:p>
                      <a:r>
                        <a:rPr lang="en-US" sz="2800" b="0" i="1" dirty="0" smtClean="0"/>
                        <a:t>Cannot read content presented in images</a:t>
                      </a:r>
                      <a:endParaRPr lang="en-US" sz="2800" b="0" i="1" dirty="0"/>
                    </a:p>
                  </a:txBody>
                  <a:tcPr/>
                </a:tc>
                <a:tc>
                  <a:txBody>
                    <a:bodyPr/>
                    <a:lstStyle/>
                    <a:p>
                      <a:r>
                        <a:rPr lang="en-US" sz="2800" b="0" i="1" dirty="0" smtClean="0"/>
                        <a:t>Provide alternative text</a:t>
                      </a:r>
                      <a:endParaRPr lang="en-US" sz="2800" b="0" i="1" dirty="0"/>
                    </a:p>
                  </a:txBody>
                  <a:tcPr/>
                </a:tc>
              </a:tr>
              <a:tr h="696686">
                <a:tc>
                  <a:txBody>
                    <a:bodyPr/>
                    <a:lstStyle/>
                    <a:p>
                      <a:r>
                        <a:rPr lang="en-US" sz="2800" b="0" i="1" dirty="0" smtClean="0"/>
                        <a:t>Can tab</a:t>
                      </a:r>
                      <a:r>
                        <a:rPr lang="en-US" sz="2800" b="0" i="1" baseline="0" dirty="0" smtClean="0"/>
                        <a:t> from link to link</a:t>
                      </a:r>
                      <a:endParaRPr lang="en-US" sz="2800" b="0" i="1" dirty="0"/>
                    </a:p>
                  </a:txBody>
                  <a:tcPr/>
                </a:tc>
                <a:tc>
                  <a:txBody>
                    <a:bodyPr/>
                    <a:lstStyle/>
                    <a:p>
                      <a:r>
                        <a:rPr lang="en-US" sz="2800" b="0" i="1" dirty="0" smtClean="0"/>
                        <a:t>Make links descriptive</a:t>
                      </a:r>
                      <a:endParaRPr lang="en-US" sz="2800" b="0" i="1" dirty="0"/>
                    </a:p>
                  </a:txBody>
                  <a:tcPr/>
                </a:tc>
              </a:tr>
              <a:tr h="696686">
                <a:tc>
                  <a:txBody>
                    <a:bodyPr/>
                    <a:lstStyle/>
                    <a:p>
                      <a:r>
                        <a:rPr lang="en-US" sz="2800" b="0" i="1" dirty="0" smtClean="0"/>
                        <a:t>Can skip from heading to heading</a:t>
                      </a:r>
                      <a:endParaRPr lang="en-US" sz="2800" b="0" i="1" dirty="0"/>
                    </a:p>
                  </a:txBody>
                  <a:tcPr/>
                </a:tc>
                <a:tc>
                  <a:txBody>
                    <a:bodyPr/>
                    <a:lstStyle/>
                    <a:p>
                      <a:r>
                        <a:rPr lang="en-US" sz="2800" b="0" i="1" dirty="0" smtClean="0"/>
                        <a:t>Structure</a:t>
                      </a:r>
                      <a:r>
                        <a:rPr lang="en-US" sz="2800" b="0" i="1" baseline="0" dirty="0" smtClean="0"/>
                        <a:t> with </a:t>
                      </a:r>
                      <a:r>
                        <a:rPr lang="en-US" sz="2800" b="0" i="1" baseline="0" dirty="0" err="1" smtClean="0"/>
                        <a:t>heirarchical</a:t>
                      </a:r>
                      <a:r>
                        <a:rPr lang="en-US" sz="2800" b="0" i="1" baseline="0" dirty="0" smtClean="0"/>
                        <a:t> headings</a:t>
                      </a:r>
                      <a:endParaRPr lang="en-US" sz="2800" b="0" i="1" dirty="0"/>
                    </a:p>
                  </a:txBody>
                  <a:tcPr/>
                </a:tc>
              </a:tr>
            </a:tbl>
          </a:graphicData>
        </a:graphic>
      </p:graphicFrame>
      <p:sp>
        <p:nvSpPr>
          <p:cNvPr id="5" name="TextBox 4"/>
          <p:cNvSpPr txBox="1"/>
          <p:nvPr/>
        </p:nvSpPr>
        <p:spPr>
          <a:xfrm>
            <a:off x="990600" y="152400"/>
            <a:ext cx="7086600" cy="769441"/>
          </a:xfrm>
          <a:prstGeom prst="rect">
            <a:avLst/>
          </a:prstGeom>
          <a:noFill/>
        </p:spPr>
        <p:txBody>
          <a:bodyPr wrap="square" rtlCol="0">
            <a:spAutoFit/>
          </a:bodyPr>
          <a:lstStyle/>
          <a:p>
            <a:pPr algn="ctr"/>
            <a:endParaRPr lang="en-US" sz="4400" b="0" dirty="0">
              <a:solidFill>
                <a:srgbClr val="000090"/>
              </a:solidFill>
              <a:latin typeface="Helvetica"/>
              <a:cs typeface="Helvetica"/>
            </a:endParaRPr>
          </a:p>
        </p:txBody>
      </p:sp>
    </p:spTree>
    <p:extLst>
      <p:ext uri="{BB962C8B-B14F-4D97-AF65-F5344CB8AC3E}">
        <p14:creationId xmlns:p14="http://schemas.microsoft.com/office/powerpoint/2010/main" val="468942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293019" y="343976"/>
            <a:ext cx="8437995" cy="3861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1" name="Line 3"/>
          <p:cNvSpPr>
            <a:spLocks noChangeShapeType="1"/>
          </p:cNvSpPr>
          <p:nvPr/>
        </p:nvSpPr>
        <p:spPr bwMode="auto">
          <a:xfrm>
            <a:off x="3048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2" name="Line 4"/>
          <p:cNvSpPr>
            <a:spLocks noChangeShapeType="1"/>
          </p:cNvSpPr>
          <p:nvPr/>
        </p:nvSpPr>
        <p:spPr bwMode="auto">
          <a:xfrm>
            <a:off x="87376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4" name="Line 6"/>
          <p:cNvSpPr>
            <a:spLocks noChangeShapeType="1"/>
          </p:cNvSpPr>
          <p:nvPr/>
        </p:nvSpPr>
        <p:spPr bwMode="auto">
          <a:xfrm>
            <a:off x="5029200" y="6572250"/>
            <a:ext cx="3708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5" name="Line 7"/>
          <p:cNvSpPr>
            <a:spLocks noChangeShapeType="1"/>
          </p:cNvSpPr>
          <p:nvPr/>
        </p:nvSpPr>
        <p:spPr bwMode="auto">
          <a:xfrm>
            <a:off x="304800" y="6572250"/>
            <a:ext cx="358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7416" name="Picture 8" descr="DOIT_logo_bw_transparent"/>
          <p:cNvPicPr>
            <a:picLocks noChangeAspect="1" noChangeArrowheads="1"/>
          </p:cNvPicPr>
          <p:nvPr/>
        </p:nvPicPr>
        <p:blipFill>
          <a:blip r:embed="rId3" cstate="screen">
            <a:duotone>
              <a:prstClr val="black"/>
              <a:srgbClr val="29FFFB">
                <a:tint val="45000"/>
                <a:satMod val="400000"/>
              </a:srgbClr>
            </a:duotone>
            <a:extLst>
              <a:ext uri="{28A0092B-C50C-407E-A947-70E740481C1C}">
                <a14:useLocalDpi xmlns:a14="http://schemas.microsoft.com/office/drawing/2010/main"/>
              </a:ext>
            </a:extLst>
          </a:blip>
          <a:srcRect/>
          <a:stretch>
            <a:fillRect/>
          </a:stretch>
        </p:blipFill>
        <p:spPr bwMode="auto">
          <a:xfrm>
            <a:off x="3810000" y="6400802"/>
            <a:ext cx="1295400" cy="282575"/>
          </a:xfrm>
          <a:prstGeom prst="rect">
            <a:avLst/>
          </a:prstGeom>
          <a:solidFill>
            <a:schemeClr val="accent5">
              <a:lumMod val="50000"/>
            </a:schemeClr>
          </a:solidFill>
          <a:ln w="9525">
            <a:noFill/>
            <a:miter lim="800000"/>
            <a:headEnd/>
            <a:tailEnd/>
          </a:ln>
        </p:spPr>
      </p:pic>
      <p:sp>
        <p:nvSpPr>
          <p:cNvPr id="14" name="TextBox 13"/>
          <p:cNvSpPr txBox="1"/>
          <p:nvPr/>
        </p:nvSpPr>
        <p:spPr>
          <a:xfrm>
            <a:off x="623300" y="623161"/>
            <a:ext cx="7924800" cy="2554545"/>
          </a:xfrm>
          <a:prstGeom prst="rect">
            <a:avLst/>
          </a:prstGeom>
          <a:noFill/>
        </p:spPr>
        <p:txBody>
          <a:bodyPr wrap="square" rtlCol="0">
            <a:spAutoFit/>
          </a:bodyPr>
          <a:lstStyle/>
          <a:p>
            <a:r>
              <a:rPr lang="en-US" sz="4000" dirty="0">
                <a:solidFill>
                  <a:srgbClr val="000090"/>
                </a:solidFill>
              </a:rPr>
              <a:t>A universally designed syllabus:</a:t>
            </a:r>
          </a:p>
          <a:p>
            <a:endParaRPr lang="en-US" sz="4000" b="0" dirty="0">
              <a:solidFill>
                <a:srgbClr val="000090"/>
              </a:solidFill>
            </a:endParaRPr>
          </a:p>
          <a:p>
            <a:pPr marL="0" lvl="4" algn="ctr"/>
            <a:endParaRPr lang="en-US" altLang="ja-JP" sz="4000" b="0" dirty="0">
              <a:solidFill>
                <a:srgbClr val="000090"/>
              </a:solidFill>
              <a:latin typeface="Helvetica" charset="0"/>
            </a:endParaRPr>
          </a:p>
          <a:p>
            <a:pPr marL="0" lvl="4" algn="ctr"/>
            <a:endParaRPr lang="en-US" altLang="ja-JP" sz="4000" b="0" dirty="0" smtClean="0">
              <a:solidFill>
                <a:srgbClr val="000090"/>
              </a:solidFill>
              <a:latin typeface="Helvetica" charset="0"/>
            </a:endParaRPr>
          </a:p>
        </p:txBody>
      </p:sp>
      <p:sp>
        <p:nvSpPr>
          <p:cNvPr id="2" name="TextBox 1"/>
          <p:cNvSpPr txBox="1"/>
          <p:nvPr/>
        </p:nvSpPr>
        <p:spPr>
          <a:xfrm>
            <a:off x="660399" y="1900434"/>
            <a:ext cx="7524925" cy="4308872"/>
          </a:xfrm>
          <a:prstGeom prst="rect">
            <a:avLst/>
          </a:prstGeom>
          <a:noFill/>
        </p:spPr>
        <p:txBody>
          <a:bodyPr wrap="square" rtlCol="0">
            <a:spAutoFit/>
          </a:bodyPr>
          <a:lstStyle/>
          <a:p>
            <a:pPr marL="336550" indent="-336550">
              <a:buFont typeface="Wingdings" charset="2"/>
              <a:buChar char="§"/>
            </a:pPr>
            <a:r>
              <a:rPr lang="en-US" sz="3200" i="1" dirty="0">
                <a:solidFill>
                  <a:schemeClr val="accent4">
                    <a:lumMod val="10000"/>
                  </a:schemeClr>
                </a:solidFill>
              </a:rPr>
              <a:t>Is friendly/welcoming</a:t>
            </a:r>
          </a:p>
          <a:p>
            <a:pPr marL="336550" indent="-336550">
              <a:buFont typeface="Wingdings" charset="2"/>
              <a:buChar char="§"/>
            </a:pPr>
            <a:r>
              <a:rPr lang="en-US" sz="3200" i="1" dirty="0">
                <a:solidFill>
                  <a:schemeClr val="accent4">
                    <a:lumMod val="10000"/>
                  </a:schemeClr>
                </a:solidFill>
              </a:rPr>
              <a:t>Is structured under subheads logically organized</a:t>
            </a:r>
          </a:p>
          <a:p>
            <a:pPr marL="336550" indent="-336550">
              <a:buFont typeface="Wingdings" charset="2"/>
              <a:buChar char="§"/>
            </a:pPr>
            <a:r>
              <a:rPr lang="en-US" sz="3200" i="1" dirty="0">
                <a:solidFill>
                  <a:schemeClr val="accent4">
                    <a:lumMod val="10000"/>
                  </a:schemeClr>
                </a:solidFill>
              </a:rPr>
              <a:t>Is in an accessible format</a:t>
            </a:r>
          </a:p>
          <a:p>
            <a:pPr marL="336550" indent="-336550">
              <a:buFont typeface="Wingdings" charset="2"/>
              <a:buChar char="§"/>
            </a:pPr>
            <a:r>
              <a:rPr lang="en-US" sz="3200" i="1" dirty="0">
                <a:solidFill>
                  <a:schemeClr val="accent4">
                    <a:lumMod val="10000"/>
                  </a:schemeClr>
                </a:solidFill>
              </a:rPr>
              <a:t>Includes key information, e.g., </a:t>
            </a:r>
          </a:p>
          <a:p>
            <a:pPr marL="803275" lvl="1" indent="-346075">
              <a:buFont typeface="Courier New"/>
              <a:buChar char="o"/>
            </a:pPr>
            <a:r>
              <a:rPr lang="en-US" sz="3200" i="1" dirty="0">
                <a:solidFill>
                  <a:schemeClr val="accent4">
                    <a:lumMod val="10000"/>
                  </a:schemeClr>
                </a:solidFill>
              </a:rPr>
              <a:t>Instructor information</a:t>
            </a:r>
          </a:p>
          <a:p>
            <a:pPr marL="803275" lvl="1" indent="-346075">
              <a:buFont typeface="Courier New"/>
              <a:buChar char="o"/>
            </a:pPr>
            <a:r>
              <a:rPr lang="en-US" sz="3200" i="1" dirty="0">
                <a:solidFill>
                  <a:schemeClr val="accent4">
                    <a:lumMod val="10000"/>
                  </a:schemeClr>
                </a:solidFill>
              </a:rPr>
              <a:t>Course description</a:t>
            </a:r>
          </a:p>
          <a:p>
            <a:pPr marL="803275" lvl="1" indent="-346075">
              <a:buFont typeface="Courier New"/>
              <a:buChar char="o"/>
            </a:pPr>
            <a:r>
              <a:rPr lang="en-US" sz="3200" i="1" dirty="0">
                <a:solidFill>
                  <a:schemeClr val="accent4">
                    <a:lumMod val="10000"/>
                  </a:schemeClr>
                </a:solidFill>
              </a:rPr>
              <a:t>Learning objectives</a:t>
            </a:r>
          </a:p>
          <a:p>
            <a:endParaRPr lang="en-US" dirty="0"/>
          </a:p>
        </p:txBody>
      </p:sp>
    </p:spTree>
    <p:extLst>
      <p:ext uri="{BB962C8B-B14F-4D97-AF65-F5344CB8AC3E}">
        <p14:creationId xmlns:p14="http://schemas.microsoft.com/office/powerpoint/2010/main" val="2029554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293019" y="343976"/>
            <a:ext cx="8437995" cy="3861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1" name="Line 3"/>
          <p:cNvSpPr>
            <a:spLocks noChangeShapeType="1"/>
          </p:cNvSpPr>
          <p:nvPr/>
        </p:nvSpPr>
        <p:spPr bwMode="auto">
          <a:xfrm>
            <a:off x="3048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2" name="Line 4"/>
          <p:cNvSpPr>
            <a:spLocks noChangeShapeType="1"/>
          </p:cNvSpPr>
          <p:nvPr/>
        </p:nvSpPr>
        <p:spPr bwMode="auto">
          <a:xfrm>
            <a:off x="8737600" y="342900"/>
            <a:ext cx="0" cy="62293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4" name="Line 6"/>
          <p:cNvSpPr>
            <a:spLocks noChangeShapeType="1"/>
          </p:cNvSpPr>
          <p:nvPr/>
        </p:nvSpPr>
        <p:spPr bwMode="auto">
          <a:xfrm>
            <a:off x="5029200" y="6572250"/>
            <a:ext cx="3708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5" name="Line 7"/>
          <p:cNvSpPr>
            <a:spLocks noChangeShapeType="1"/>
          </p:cNvSpPr>
          <p:nvPr/>
        </p:nvSpPr>
        <p:spPr bwMode="auto">
          <a:xfrm>
            <a:off x="304800" y="6572250"/>
            <a:ext cx="358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7416" name="Picture 8" descr="DOIT_logo_bw_transparent"/>
          <p:cNvPicPr>
            <a:picLocks noChangeAspect="1" noChangeArrowheads="1"/>
          </p:cNvPicPr>
          <p:nvPr/>
        </p:nvPicPr>
        <p:blipFill>
          <a:blip r:embed="rId3" cstate="screen">
            <a:duotone>
              <a:prstClr val="black"/>
              <a:srgbClr val="29FFFB">
                <a:tint val="45000"/>
                <a:satMod val="400000"/>
              </a:srgbClr>
            </a:duotone>
            <a:extLst>
              <a:ext uri="{28A0092B-C50C-407E-A947-70E740481C1C}">
                <a14:useLocalDpi xmlns:a14="http://schemas.microsoft.com/office/drawing/2010/main"/>
              </a:ext>
            </a:extLst>
          </a:blip>
          <a:srcRect/>
          <a:stretch>
            <a:fillRect/>
          </a:stretch>
        </p:blipFill>
        <p:spPr bwMode="auto">
          <a:xfrm>
            <a:off x="3810000" y="6400802"/>
            <a:ext cx="1295400" cy="282575"/>
          </a:xfrm>
          <a:prstGeom prst="rect">
            <a:avLst/>
          </a:prstGeom>
          <a:solidFill>
            <a:schemeClr val="accent5">
              <a:lumMod val="50000"/>
            </a:schemeClr>
          </a:solidFill>
          <a:ln w="9525">
            <a:noFill/>
            <a:miter lim="800000"/>
            <a:headEnd/>
            <a:tailEnd/>
          </a:ln>
        </p:spPr>
      </p:pic>
      <p:sp>
        <p:nvSpPr>
          <p:cNvPr id="14" name="TextBox 13"/>
          <p:cNvSpPr txBox="1"/>
          <p:nvPr/>
        </p:nvSpPr>
        <p:spPr>
          <a:xfrm>
            <a:off x="660399" y="748455"/>
            <a:ext cx="7950201" cy="2554545"/>
          </a:xfrm>
          <a:prstGeom prst="rect">
            <a:avLst/>
          </a:prstGeom>
          <a:noFill/>
        </p:spPr>
        <p:txBody>
          <a:bodyPr wrap="square" rtlCol="0">
            <a:spAutoFit/>
          </a:bodyPr>
          <a:lstStyle/>
          <a:p>
            <a:r>
              <a:rPr lang="en-US" sz="4000" dirty="0">
                <a:solidFill>
                  <a:srgbClr val="000090"/>
                </a:solidFill>
              </a:rPr>
              <a:t>A universally designed syllabus:</a:t>
            </a:r>
          </a:p>
          <a:p>
            <a:endParaRPr lang="en-US" sz="4000" b="0" dirty="0">
              <a:solidFill>
                <a:srgbClr val="FFF01F"/>
              </a:solidFill>
            </a:endParaRPr>
          </a:p>
          <a:p>
            <a:pPr marL="0" lvl="4" algn="ctr"/>
            <a:endParaRPr lang="en-US" altLang="ja-JP" sz="4000" b="0" dirty="0">
              <a:solidFill>
                <a:srgbClr val="000090"/>
              </a:solidFill>
              <a:latin typeface="Helvetica" charset="0"/>
            </a:endParaRPr>
          </a:p>
          <a:p>
            <a:pPr marL="0" lvl="4" algn="ctr"/>
            <a:endParaRPr lang="en-US" altLang="ja-JP" sz="4000" b="0" dirty="0" smtClean="0">
              <a:solidFill>
                <a:srgbClr val="000090"/>
              </a:solidFill>
              <a:latin typeface="Helvetica" charset="0"/>
            </a:endParaRPr>
          </a:p>
        </p:txBody>
      </p:sp>
      <p:sp>
        <p:nvSpPr>
          <p:cNvPr id="2" name="TextBox 1"/>
          <p:cNvSpPr txBox="1"/>
          <p:nvPr/>
        </p:nvSpPr>
        <p:spPr>
          <a:xfrm>
            <a:off x="660399" y="2013836"/>
            <a:ext cx="7266964" cy="3816429"/>
          </a:xfrm>
          <a:prstGeom prst="rect">
            <a:avLst/>
          </a:prstGeom>
          <a:noFill/>
        </p:spPr>
        <p:txBody>
          <a:bodyPr wrap="square" rtlCol="0">
            <a:spAutoFit/>
          </a:bodyPr>
          <a:lstStyle/>
          <a:p>
            <a:pPr marL="522288" lvl="1" indent="-466725">
              <a:buFont typeface="Wingdings" charset="2"/>
              <a:buChar char="§"/>
            </a:pPr>
            <a:r>
              <a:rPr lang="en-US" sz="3200" i="1" dirty="0">
                <a:solidFill>
                  <a:schemeClr val="accent4">
                    <a:lumMod val="10000"/>
                  </a:schemeClr>
                </a:solidFill>
              </a:rPr>
              <a:t>Includes target audience, technical level, OPTIONAL content, expectations</a:t>
            </a:r>
          </a:p>
          <a:p>
            <a:pPr marL="522288" lvl="1" indent="-466725">
              <a:buFont typeface="Wingdings" charset="2"/>
              <a:buChar char="§"/>
            </a:pPr>
            <a:r>
              <a:rPr lang="en-US" sz="3200" i="1" dirty="0">
                <a:solidFill>
                  <a:schemeClr val="accent4">
                    <a:lumMod val="10000"/>
                  </a:schemeClr>
                </a:solidFill>
              </a:rPr>
              <a:t>Shares assignments &amp; grading</a:t>
            </a:r>
          </a:p>
          <a:p>
            <a:pPr marL="522288" lvl="1" indent="-466725">
              <a:buFont typeface="Wingdings" charset="2"/>
              <a:buChar char="§"/>
            </a:pPr>
            <a:r>
              <a:rPr lang="en-US" sz="3200" i="1" dirty="0">
                <a:solidFill>
                  <a:schemeClr val="accent4">
                    <a:lumMod val="10000"/>
                  </a:schemeClr>
                </a:solidFill>
              </a:rPr>
              <a:t>Includes required reading</a:t>
            </a:r>
          </a:p>
          <a:p>
            <a:pPr marL="522288" lvl="1" indent="-466725">
              <a:buFont typeface="Wingdings" charset="2"/>
              <a:buChar char="§"/>
            </a:pPr>
            <a:r>
              <a:rPr lang="en-US" sz="3200" i="1" dirty="0">
                <a:solidFill>
                  <a:schemeClr val="accent4">
                    <a:lumMod val="10000"/>
                  </a:schemeClr>
                </a:solidFill>
              </a:rPr>
              <a:t>Includes statements regarding (1) accessibility &amp; (2) disability-related accommodations</a:t>
            </a:r>
          </a:p>
          <a:p>
            <a:endParaRPr lang="en-US" dirty="0"/>
          </a:p>
        </p:txBody>
      </p:sp>
    </p:spTree>
    <p:extLst>
      <p:ext uri="{BB962C8B-B14F-4D97-AF65-F5344CB8AC3E}">
        <p14:creationId xmlns:p14="http://schemas.microsoft.com/office/powerpoint/2010/main" val="1301924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r>
              <a:rPr lang="en-US" sz="4000" b="1" dirty="0" smtClean="0">
                <a:solidFill>
                  <a:srgbClr val="000090"/>
                </a:solidFill>
              </a:rPr>
              <a:t>DO-IT promotes…</a:t>
            </a:r>
            <a:endParaRPr lang="en-US" sz="4000" dirty="0">
              <a:solidFill>
                <a:srgbClr val="000090"/>
              </a:solidFill>
            </a:endParaRPr>
          </a:p>
        </p:txBody>
      </p:sp>
      <p:sp>
        <p:nvSpPr>
          <p:cNvPr id="3" name="Text Placeholder 2"/>
          <p:cNvSpPr>
            <a:spLocks noGrp="1"/>
          </p:cNvSpPr>
          <p:nvPr>
            <p:ph type="body" sz="quarter" idx="11"/>
          </p:nvPr>
        </p:nvSpPr>
        <p:spPr>
          <a:xfrm>
            <a:off x="335154" y="1432685"/>
            <a:ext cx="8508813" cy="4513596"/>
          </a:xfrm>
        </p:spPr>
        <p:txBody>
          <a:bodyPr/>
          <a:lstStyle/>
          <a:p>
            <a:pPr>
              <a:spcBef>
                <a:spcPts val="0"/>
              </a:spcBef>
            </a:pPr>
            <a:r>
              <a:rPr lang="en-US" altLang="ja-JP" sz="3600" dirty="0">
                <a:solidFill>
                  <a:srgbClr val="000090"/>
                </a:solidFill>
                <a:latin typeface="Helvetica" charset="0"/>
              </a:rPr>
              <a:t>For students with </a:t>
            </a:r>
            <a:r>
              <a:rPr lang="en-US" altLang="ja-JP" sz="3600" dirty="0" smtClean="0">
                <a:solidFill>
                  <a:srgbClr val="000090"/>
                </a:solidFill>
                <a:latin typeface="Helvetica" charset="0"/>
              </a:rPr>
              <a:t>disabilities:</a:t>
            </a:r>
            <a:endParaRPr lang="en-US" altLang="ja-JP" sz="3600" dirty="0">
              <a:solidFill>
                <a:srgbClr val="000090"/>
              </a:solidFill>
              <a:latin typeface="Helvetica" charset="0"/>
            </a:endParaRPr>
          </a:p>
          <a:p>
            <a:pPr lvl="1">
              <a:spcBef>
                <a:spcPts val="0"/>
              </a:spcBef>
              <a:buFont typeface="Lucida Grande"/>
              <a:buChar char="-"/>
            </a:pPr>
            <a:r>
              <a:rPr lang="en-US" altLang="ja-JP" sz="3200" i="1" dirty="0">
                <a:solidFill>
                  <a:schemeClr val="accent4">
                    <a:lumMod val="10000"/>
                  </a:schemeClr>
                </a:solidFill>
                <a:latin typeface="Helvetica" charset="0"/>
              </a:rPr>
              <a:t>self-determination</a:t>
            </a:r>
          </a:p>
          <a:p>
            <a:pPr lvl="1">
              <a:spcBef>
                <a:spcPts val="0"/>
              </a:spcBef>
              <a:buFont typeface="Lucida Grande"/>
              <a:buChar char="-"/>
            </a:pPr>
            <a:r>
              <a:rPr lang="en-US" altLang="ja-JP" sz="3200" i="1" dirty="0">
                <a:solidFill>
                  <a:schemeClr val="accent4">
                    <a:lumMod val="10000"/>
                  </a:schemeClr>
                </a:solidFill>
                <a:latin typeface="Helvetica" charset="0"/>
              </a:rPr>
              <a:t>empowering use of IT</a:t>
            </a:r>
          </a:p>
          <a:p>
            <a:pPr lvl="1">
              <a:spcBef>
                <a:spcPts val="0"/>
              </a:spcBef>
              <a:buFont typeface="Lucida Grande"/>
              <a:buChar char="-"/>
            </a:pPr>
            <a:r>
              <a:rPr lang="en-US" altLang="ja-JP" sz="3200" i="1" dirty="0" smtClean="0">
                <a:solidFill>
                  <a:schemeClr val="accent4">
                    <a:lumMod val="10000"/>
                  </a:schemeClr>
                </a:solidFill>
                <a:latin typeface="Helvetica" charset="0"/>
              </a:rPr>
              <a:t>success </a:t>
            </a:r>
            <a:r>
              <a:rPr lang="en-US" altLang="ja-JP" sz="3200" i="1" dirty="0">
                <a:solidFill>
                  <a:schemeClr val="accent4">
                    <a:lumMod val="10000"/>
                  </a:schemeClr>
                </a:solidFill>
                <a:latin typeface="Helvetica" charset="0"/>
              </a:rPr>
              <a:t>in </a:t>
            </a:r>
            <a:r>
              <a:rPr lang="en-US" altLang="ja-JP" sz="3200" i="1" dirty="0" smtClean="0">
                <a:solidFill>
                  <a:schemeClr val="accent4">
                    <a:lumMod val="10000"/>
                  </a:schemeClr>
                </a:solidFill>
                <a:latin typeface="Helvetica" charset="0"/>
              </a:rPr>
              <a:t>challenging postsecondary </a:t>
            </a:r>
            <a:r>
              <a:rPr lang="en-US" altLang="ja-JP" sz="3200" i="1" dirty="0">
                <a:solidFill>
                  <a:schemeClr val="accent4">
                    <a:lumMod val="10000"/>
                  </a:schemeClr>
                </a:solidFill>
                <a:latin typeface="Helvetica" charset="0"/>
              </a:rPr>
              <a:t>studies &amp; </a:t>
            </a:r>
            <a:r>
              <a:rPr lang="en-US" altLang="ja-JP" sz="3200" i="1" dirty="0" smtClean="0">
                <a:solidFill>
                  <a:schemeClr val="accent4">
                    <a:lumMod val="10000"/>
                  </a:schemeClr>
                </a:solidFill>
                <a:latin typeface="Helvetica" charset="0"/>
              </a:rPr>
              <a:t>careers</a:t>
            </a:r>
            <a:br>
              <a:rPr lang="en-US" altLang="ja-JP" sz="3200" i="1" dirty="0" smtClean="0">
                <a:solidFill>
                  <a:schemeClr val="accent4">
                    <a:lumMod val="10000"/>
                  </a:schemeClr>
                </a:solidFill>
                <a:latin typeface="Helvetica" charset="0"/>
              </a:rPr>
            </a:br>
            <a:endParaRPr lang="en-US" altLang="ja-JP" sz="1200" dirty="0">
              <a:solidFill>
                <a:schemeClr val="accent4">
                  <a:lumMod val="10000"/>
                </a:schemeClr>
              </a:solidFill>
              <a:latin typeface="Helvetica" charset="0"/>
            </a:endParaRPr>
          </a:p>
          <a:p>
            <a:pPr>
              <a:spcBef>
                <a:spcPts val="0"/>
              </a:spcBef>
            </a:pPr>
            <a:r>
              <a:rPr lang="en-US" altLang="ja-JP" sz="3600" dirty="0" smtClean="0">
                <a:solidFill>
                  <a:srgbClr val="000090"/>
                </a:solidFill>
                <a:latin typeface="Helvetica" charset="0"/>
              </a:rPr>
              <a:t>For institutions: </a:t>
            </a:r>
            <a:endParaRPr lang="en-US" altLang="ja-JP" sz="3600" dirty="0">
              <a:solidFill>
                <a:srgbClr val="000090"/>
              </a:solidFill>
              <a:latin typeface="Helvetica" charset="0"/>
            </a:endParaRPr>
          </a:p>
          <a:p>
            <a:pPr marL="681038" lvl="1" indent="-280988">
              <a:spcBef>
                <a:spcPts val="0"/>
              </a:spcBef>
              <a:buFont typeface="Lucida Grande"/>
              <a:buChar char="-"/>
            </a:pPr>
            <a:r>
              <a:rPr lang="en-US" altLang="ja-JP" sz="3200" i="1" dirty="0">
                <a:solidFill>
                  <a:schemeClr val="accent4">
                    <a:lumMod val="10000"/>
                  </a:schemeClr>
                </a:solidFill>
                <a:latin typeface="Helvetica" charset="0"/>
              </a:rPr>
              <a:t>IT, services, &amp; courses that are welcoming to, accessible to, &amp; usable by all potential students, including those with disabilities</a:t>
            </a:r>
          </a:p>
        </p:txBody>
      </p:sp>
      <p:pic>
        <p:nvPicPr>
          <p:cNvPr id="4" name="Picture 3" descr="group of students with diverse characteristics"/>
          <p:cNvPicPr>
            <a:picLocks noChangeAspect="1"/>
          </p:cNvPicPr>
          <p:nvPr/>
        </p:nvPicPr>
        <p:blipFill>
          <a:blip r:embed="rId2"/>
          <a:srcRect/>
          <a:stretch>
            <a:fillRect/>
          </a:stretch>
        </p:blipFill>
        <p:spPr bwMode="auto">
          <a:xfrm>
            <a:off x="4444449" y="3624740"/>
            <a:ext cx="3497922" cy="1129537"/>
          </a:xfrm>
          <a:prstGeom prst="rect">
            <a:avLst/>
          </a:prstGeom>
          <a:noFill/>
          <a:ln w="9525">
            <a:noFill/>
            <a:miter lim="800000"/>
            <a:headEnd/>
            <a:tailEnd/>
          </a:ln>
        </p:spPr>
      </p:pic>
    </p:spTree>
    <p:extLst>
      <p:ext uri="{BB962C8B-B14F-4D97-AF65-F5344CB8AC3E}">
        <p14:creationId xmlns:p14="http://schemas.microsoft.com/office/powerpoint/2010/main" val="2520550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0138" y="590328"/>
            <a:ext cx="8456281" cy="991998"/>
          </a:xfrm>
        </p:spPr>
        <p:txBody>
          <a:bodyPr>
            <a:noAutofit/>
          </a:bodyPr>
          <a:lstStyle/>
          <a:p>
            <a:pPr marL="0" lvl="4"/>
            <a:r>
              <a:rPr lang="en-US" altLang="ja-JP" sz="3200" dirty="0" smtClean="0">
                <a:solidFill>
                  <a:srgbClr val="000090"/>
                </a:solidFill>
              </a:rPr>
              <a:t>F</a:t>
            </a:r>
            <a:r>
              <a:rPr lang="en-US" sz="3200" dirty="0">
                <a:solidFill>
                  <a:srgbClr val="000090"/>
                </a:solidFill>
              </a:rPr>
              <a:t>or </a:t>
            </a:r>
            <a:r>
              <a:rPr lang="en-US" sz="3200" dirty="0" smtClean="0">
                <a:solidFill>
                  <a:srgbClr val="000090"/>
                </a:solidFill>
              </a:rPr>
              <a:t>web </a:t>
            </a:r>
            <a:r>
              <a:rPr lang="en-US" sz="3200" dirty="0">
                <a:solidFill>
                  <a:srgbClr val="000090"/>
                </a:solidFill>
              </a:rPr>
              <a:t>pages, documents, images</a:t>
            </a:r>
            <a:r>
              <a:rPr lang="en-US" sz="3200" dirty="0" smtClean="0">
                <a:solidFill>
                  <a:srgbClr val="000090"/>
                </a:solidFill>
              </a:rPr>
              <a:t>, videos: </a:t>
            </a:r>
            <a:endParaRPr lang="en-US" altLang="ja-JP" sz="3200" dirty="0">
              <a:solidFill>
                <a:srgbClr val="000090"/>
              </a:solidFill>
            </a:endParaRPr>
          </a:p>
        </p:txBody>
      </p:sp>
      <p:sp>
        <p:nvSpPr>
          <p:cNvPr id="3" name="Text Placeholder 2"/>
          <p:cNvSpPr>
            <a:spLocks noGrp="1"/>
          </p:cNvSpPr>
          <p:nvPr>
            <p:ph type="body" sz="quarter" idx="11"/>
          </p:nvPr>
        </p:nvSpPr>
        <p:spPr>
          <a:xfrm>
            <a:off x="400138" y="917895"/>
            <a:ext cx="8315182" cy="4811020"/>
          </a:xfrm>
        </p:spPr>
        <p:txBody>
          <a:bodyPr/>
          <a:lstStyle/>
          <a:p>
            <a:pPr marL="44450" lvl="2" indent="0">
              <a:buNone/>
            </a:pPr>
            <a:endParaRPr lang="en-US" sz="3200" dirty="0">
              <a:solidFill>
                <a:schemeClr val="accent4">
                  <a:lumMod val="10000"/>
                </a:schemeClr>
              </a:solidFill>
            </a:endParaRPr>
          </a:p>
          <a:p>
            <a:pPr marL="44450" lvl="2" indent="0">
              <a:buNone/>
            </a:pPr>
            <a:endParaRPr lang="en-US" sz="1200" dirty="0" smtClean="0">
              <a:solidFill>
                <a:schemeClr val="accent4">
                  <a:lumMod val="10000"/>
                </a:schemeClr>
              </a:solidFill>
            </a:endParaRPr>
          </a:p>
        </p:txBody>
      </p:sp>
      <p:sp>
        <p:nvSpPr>
          <p:cNvPr id="4" name="TextBox 3"/>
          <p:cNvSpPr txBox="1"/>
          <p:nvPr/>
        </p:nvSpPr>
        <p:spPr>
          <a:xfrm>
            <a:off x="400138" y="1582326"/>
            <a:ext cx="8456281" cy="5109091"/>
          </a:xfrm>
          <a:prstGeom prst="rect">
            <a:avLst/>
          </a:prstGeom>
          <a:noFill/>
        </p:spPr>
        <p:txBody>
          <a:bodyPr wrap="square" rtlCol="0">
            <a:spAutoFit/>
          </a:bodyPr>
          <a:lstStyle/>
          <a:p>
            <a:pPr marL="514350" lvl="0" indent="-514350">
              <a:buFont typeface="+mj-lt"/>
              <a:buAutoNum type="arabicPeriod"/>
            </a:pPr>
            <a:r>
              <a:rPr lang="en-US" sz="2800" i="1" dirty="0">
                <a:solidFill>
                  <a:schemeClr val="accent4">
                    <a:lumMod val="10000"/>
                  </a:schemeClr>
                </a:solidFill>
              </a:rPr>
              <a:t>Use clear, consistent layouts </a:t>
            </a:r>
            <a:r>
              <a:rPr lang="en-US" sz="2800" i="1" dirty="0" smtClean="0">
                <a:solidFill>
                  <a:schemeClr val="accent4">
                    <a:lumMod val="10000"/>
                  </a:schemeClr>
                </a:solidFill>
              </a:rPr>
              <a:t>&amp; organization </a:t>
            </a:r>
            <a:r>
              <a:rPr lang="en-US" sz="2800" i="1" dirty="0">
                <a:solidFill>
                  <a:schemeClr val="accent4">
                    <a:lumMod val="10000"/>
                  </a:schemeClr>
                </a:solidFill>
              </a:rPr>
              <a:t>schemes for presenting content.</a:t>
            </a:r>
          </a:p>
          <a:p>
            <a:pPr marL="514350" lvl="0" indent="-514350">
              <a:buFont typeface="+mj-lt"/>
              <a:buAutoNum type="arabicPeriod"/>
            </a:pPr>
            <a:r>
              <a:rPr lang="en-US" sz="2800" i="1" dirty="0">
                <a:solidFill>
                  <a:schemeClr val="accent4">
                    <a:lumMod val="10000"/>
                  </a:schemeClr>
                </a:solidFill>
              </a:rPr>
              <a:t>Structure headings (using heading style features built into the Learning Management System, Word, PowerPoint, PDFs, etc.) </a:t>
            </a:r>
            <a:r>
              <a:rPr lang="en-US" sz="2800" i="1" dirty="0" smtClean="0">
                <a:solidFill>
                  <a:schemeClr val="accent4">
                    <a:lumMod val="10000"/>
                  </a:schemeClr>
                </a:solidFill>
              </a:rPr>
              <a:t>&amp; use </a:t>
            </a:r>
            <a:r>
              <a:rPr lang="en-US" sz="2800" i="1" dirty="0">
                <a:solidFill>
                  <a:schemeClr val="accent4">
                    <a:lumMod val="10000"/>
                  </a:schemeClr>
                </a:solidFill>
              </a:rPr>
              <a:t>built-in designs/layouts (e.g., for </a:t>
            </a:r>
            <a:r>
              <a:rPr lang="en-US" sz="2800" i="1" dirty="0" err="1">
                <a:solidFill>
                  <a:schemeClr val="accent4">
                    <a:lumMod val="10000"/>
                  </a:schemeClr>
                </a:solidFill>
              </a:rPr>
              <a:t>PPt</a:t>
            </a:r>
            <a:r>
              <a:rPr lang="en-US" sz="2800" i="1" dirty="0">
                <a:solidFill>
                  <a:schemeClr val="accent4">
                    <a:lumMod val="10000"/>
                  </a:schemeClr>
                </a:solidFill>
              </a:rPr>
              <a:t> slides). </a:t>
            </a:r>
          </a:p>
          <a:p>
            <a:pPr marL="514350" lvl="0" indent="-514350">
              <a:buFont typeface="+mj-lt"/>
              <a:buAutoNum type="arabicPeriod"/>
            </a:pPr>
            <a:r>
              <a:rPr lang="en-US" sz="2800" i="1" dirty="0">
                <a:solidFill>
                  <a:schemeClr val="accent4">
                    <a:lumMod val="10000"/>
                  </a:schemeClr>
                </a:solidFill>
              </a:rPr>
              <a:t>Use descriptive wording for hyperlink text (e.g., “</a:t>
            </a:r>
            <a:r>
              <a:rPr lang="en-US" sz="2800" i="1" u="sng" dirty="0">
                <a:solidFill>
                  <a:schemeClr val="accent4">
                    <a:lumMod val="10000"/>
                  </a:schemeClr>
                </a:solidFill>
              </a:rPr>
              <a:t>DO-IT Knowledge Base</a:t>
            </a:r>
            <a:r>
              <a:rPr lang="en-US" sz="2800" i="1" dirty="0">
                <a:solidFill>
                  <a:schemeClr val="accent4">
                    <a:lumMod val="10000"/>
                  </a:schemeClr>
                </a:solidFill>
              </a:rPr>
              <a:t>” rather than “</a:t>
            </a:r>
            <a:r>
              <a:rPr lang="en-US" sz="2800" i="1" u="sng" dirty="0">
                <a:solidFill>
                  <a:schemeClr val="accent4">
                    <a:lumMod val="10000"/>
                  </a:schemeClr>
                </a:solidFill>
              </a:rPr>
              <a:t>click here</a:t>
            </a:r>
            <a:r>
              <a:rPr lang="en-US" sz="2800" i="1" dirty="0">
                <a:solidFill>
                  <a:schemeClr val="accent4">
                    <a:lumMod val="10000"/>
                  </a:schemeClr>
                </a:solidFill>
              </a:rPr>
              <a:t>”).</a:t>
            </a:r>
          </a:p>
          <a:p>
            <a:pPr marL="514350" lvl="0" indent="-514350">
              <a:buFont typeface="+mj-lt"/>
              <a:buAutoNum type="arabicPeriod"/>
            </a:pPr>
            <a:r>
              <a:rPr lang="en-US" sz="2800" i="1" dirty="0">
                <a:solidFill>
                  <a:schemeClr val="accent4">
                    <a:lumMod val="10000"/>
                  </a:schemeClr>
                </a:solidFill>
              </a:rPr>
              <a:t>Avoid PDFs presented as images (e.g., make sure the text is accessible, that you can copy </a:t>
            </a:r>
            <a:r>
              <a:rPr lang="en-US" sz="2800" i="1" dirty="0" smtClean="0">
                <a:solidFill>
                  <a:schemeClr val="accent4">
                    <a:lumMod val="10000"/>
                  </a:schemeClr>
                </a:solidFill>
              </a:rPr>
              <a:t>&amp; paste </a:t>
            </a:r>
            <a:r>
              <a:rPr lang="en-US" sz="2800" i="1" dirty="0">
                <a:solidFill>
                  <a:schemeClr val="accent4">
                    <a:lumMod val="10000"/>
                  </a:schemeClr>
                </a:solidFill>
              </a:rPr>
              <a:t>it); if used, create a text-based alternative. </a:t>
            </a:r>
          </a:p>
          <a:p>
            <a:pPr marL="342900" indent="-342900">
              <a:buFont typeface="+mj-lt"/>
              <a:buAutoNum type="arabicPeriod"/>
            </a:pPr>
            <a:endParaRPr lang="en-US" dirty="0"/>
          </a:p>
        </p:txBody>
      </p:sp>
    </p:spTree>
    <p:extLst>
      <p:ext uri="{BB962C8B-B14F-4D97-AF65-F5344CB8AC3E}">
        <p14:creationId xmlns:p14="http://schemas.microsoft.com/office/powerpoint/2010/main" val="2561164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8867" y="666355"/>
            <a:ext cx="8357552" cy="991998"/>
          </a:xfrm>
        </p:spPr>
        <p:txBody>
          <a:bodyPr>
            <a:normAutofit/>
          </a:bodyPr>
          <a:lstStyle/>
          <a:p>
            <a:pPr marL="0" lvl="4">
              <a:lnSpc>
                <a:spcPct val="90000"/>
              </a:lnSpc>
            </a:pPr>
            <a:r>
              <a:rPr lang="en-US" altLang="ja-JP" sz="3200" dirty="0">
                <a:solidFill>
                  <a:srgbClr val="000090"/>
                </a:solidFill>
              </a:rPr>
              <a:t>F</a:t>
            </a:r>
            <a:r>
              <a:rPr lang="en-US" sz="3200" dirty="0">
                <a:solidFill>
                  <a:srgbClr val="000090"/>
                </a:solidFill>
              </a:rPr>
              <a:t>or web pages, documents, images, videos: </a:t>
            </a:r>
            <a:endParaRPr lang="en-US" altLang="ja-JP" sz="3200" dirty="0">
              <a:solidFill>
                <a:srgbClr val="000090"/>
              </a:solidFill>
            </a:endParaRPr>
          </a:p>
          <a:p>
            <a:endParaRPr lang="en-US" sz="4000" b="1" dirty="0">
              <a:solidFill>
                <a:srgbClr val="000090"/>
              </a:solidFill>
            </a:endParaRPr>
          </a:p>
        </p:txBody>
      </p:sp>
      <p:sp>
        <p:nvSpPr>
          <p:cNvPr id="3" name="Text Placeholder 2"/>
          <p:cNvSpPr>
            <a:spLocks noGrp="1"/>
          </p:cNvSpPr>
          <p:nvPr>
            <p:ph type="body" sz="quarter" idx="11"/>
          </p:nvPr>
        </p:nvSpPr>
        <p:spPr>
          <a:xfrm>
            <a:off x="331339" y="862394"/>
            <a:ext cx="8308125" cy="4850449"/>
          </a:xfrm>
        </p:spPr>
        <p:txBody>
          <a:bodyPr/>
          <a:lstStyle/>
          <a:p>
            <a:pPr marL="44450" lvl="2" indent="0">
              <a:buNone/>
            </a:pPr>
            <a:endParaRPr lang="en-US" sz="3200" dirty="0">
              <a:solidFill>
                <a:schemeClr val="accent4">
                  <a:lumMod val="10000"/>
                </a:schemeClr>
              </a:solidFill>
            </a:endParaRPr>
          </a:p>
          <a:p>
            <a:pPr marL="514350" lvl="0" indent="-514350">
              <a:buFont typeface="+mj-lt"/>
              <a:buAutoNum type="arabicPeriod" startAt="5"/>
            </a:pPr>
            <a:r>
              <a:rPr lang="en-US" sz="2800" i="1" dirty="0">
                <a:solidFill>
                  <a:schemeClr val="accent4">
                    <a:lumMod val="10000"/>
                  </a:schemeClr>
                </a:solidFill>
              </a:rPr>
              <a:t>Provide concise text descriptions of content presented within </a:t>
            </a:r>
            <a:r>
              <a:rPr lang="en-US" sz="2800" i="1" dirty="0" smtClean="0">
                <a:solidFill>
                  <a:schemeClr val="accent4">
                    <a:lumMod val="10000"/>
                  </a:schemeClr>
                </a:solidFill>
              </a:rPr>
              <a:t>images.</a:t>
            </a:r>
          </a:p>
          <a:p>
            <a:pPr marL="514350" lvl="0" indent="-514350">
              <a:buFont typeface="+mj-lt"/>
              <a:buAutoNum type="arabicPeriod" startAt="5"/>
            </a:pPr>
            <a:r>
              <a:rPr lang="en-US" sz="2800" i="1" dirty="0" smtClean="0">
                <a:solidFill>
                  <a:schemeClr val="accent4">
                    <a:lumMod val="10000"/>
                  </a:schemeClr>
                </a:solidFill>
              </a:rPr>
              <a:t>Use </a:t>
            </a:r>
            <a:r>
              <a:rPr lang="en-US" sz="2800" i="1" dirty="0">
                <a:solidFill>
                  <a:schemeClr val="accent4">
                    <a:lumMod val="10000"/>
                  </a:schemeClr>
                </a:solidFill>
              </a:rPr>
              <a:t>large, bold fonts on uncluttered pages with plain </a:t>
            </a:r>
            <a:r>
              <a:rPr lang="en-US" sz="2800" i="1" dirty="0" smtClean="0">
                <a:solidFill>
                  <a:schemeClr val="accent4">
                    <a:lumMod val="10000"/>
                  </a:schemeClr>
                </a:solidFill>
              </a:rPr>
              <a:t>backgrounds.</a:t>
            </a:r>
          </a:p>
          <a:p>
            <a:pPr marL="514350" lvl="0" indent="-514350">
              <a:buFont typeface="+mj-lt"/>
              <a:buAutoNum type="arabicPeriod" startAt="5"/>
            </a:pPr>
            <a:r>
              <a:rPr lang="en-US" sz="2800" i="1" dirty="0" smtClean="0">
                <a:solidFill>
                  <a:schemeClr val="accent4">
                    <a:lumMod val="10000"/>
                  </a:schemeClr>
                </a:solidFill>
              </a:rPr>
              <a:t>Use </a:t>
            </a:r>
            <a:r>
              <a:rPr lang="en-US" sz="2800" i="1" dirty="0">
                <a:solidFill>
                  <a:schemeClr val="accent4">
                    <a:lumMod val="10000"/>
                  </a:schemeClr>
                </a:solidFill>
              </a:rPr>
              <a:t>color combinations that are high contrast </a:t>
            </a:r>
            <a:r>
              <a:rPr lang="en-US" sz="2800" i="1" dirty="0" smtClean="0">
                <a:solidFill>
                  <a:schemeClr val="accent4">
                    <a:lumMod val="10000"/>
                  </a:schemeClr>
                </a:solidFill>
              </a:rPr>
              <a:t>&amp; can </a:t>
            </a:r>
            <a:r>
              <a:rPr lang="en-US" sz="2800" i="1" dirty="0">
                <a:solidFill>
                  <a:schemeClr val="accent4">
                    <a:lumMod val="10000"/>
                  </a:schemeClr>
                </a:solidFill>
              </a:rPr>
              <a:t>be read by those who are colorblind. </a:t>
            </a:r>
          </a:p>
          <a:p>
            <a:pPr marL="514350" lvl="0" indent="-514350">
              <a:buFont typeface="+mj-lt"/>
              <a:buAutoNum type="arabicPeriod" startAt="5"/>
            </a:pPr>
            <a:r>
              <a:rPr lang="en-US" sz="2800" i="1" dirty="0" smtClean="0">
                <a:solidFill>
                  <a:schemeClr val="accent4">
                    <a:lumMod val="10000"/>
                  </a:schemeClr>
                </a:solidFill>
              </a:rPr>
              <a:t>Make </a:t>
            </a:r>
            <a:r>
              <a:rPr lang="en-US" sz="2800" i="1" dirty="0">
                <a:solidFill>
                  <a:schemeClr val="accent4">
                    <a:lumMod val="10000"/>
                  </a:schemeClr>
                </a:solidFill>
              </a:rPr>
              <a:t>sure all content </a:t>
            </a:r>
            <a:r>
              <a:rPr lang="en-US" sz="2800" i="1" dirty="0" smtClean="0">
                <a:solidFill>
                  <a:schemeClr val="accent4">
                    <a:lumMod val="10000"/>
                  </a:schemeClr>
                </a:solidFill>
              </a:rPr>
              <a:t>&amp; </a:t>
            </a:r>
            <a:r>
              <a:rPr lang="en-US" sz="2800" i="1" dirty="0">
                <a:solidFill>
                  <a:schemeClr val="accent4">
                    <a:lumMod val="10000"/>
                  </a:schemeClr>
                </a:solidFill>
              </a:rPr>
              <a:t>navigation is accessible using the keyboard alone. </a:t>
            </a:r>
            <a:endParaRPr lang="en-US" sz="2800" i="1" dirty="0" smtClean="0">
              <a:solidFill>
                <a:schemeClr val="accent4">
                  <a:lumMod val="10000"/>
                </a:schemeClr>
              </a:solidFill>
            </a:endParaRPr>
          </a:p>
          <a:p>
            <a:pPr marL="514350" lvl="0" indent="-514350">
              <a:buFont typeface="+mj-lt"/>
              <a:buAutoNum type="arabicPeriod" startAt="5"/>
            </a:pPr>
            <a:r>
              <a:rPr lang="en-US" sz="2800" i="1" dirty="0" smtClean="0">
                <a:solidFill>
                  <a:schemeClr val="accent4">
                    <a:lumMod val="10000"/>
                  </a:schemeClr>
                </a:solidFill>
              </a:rPr>
              <a:t>Caption </a:t>
            </a:r>
            <a:r>
              <a:rPr lang="en-US" sz="2800" i="1" dirty="0">
                <a:solidFill>
                  <a:schemeClr val="accent4">
                    <a:lumMod val="10000"/>
                  </a:schemeClr>
                </a:solidFill>
              </a:rPr>
              <a:t>or transcribe video </a:t>
            </a:r>
            <a:r>
              <a:rPr lang="en-US" sz="2800" i="1" dirty="0" smtClean="0">
                <a:solidFill>
                  <a:schemeClr val="accent4">
                    <a:lumMod val="10000"/>
                  </a:schemeClr>
                </a:solidFill>
              </a:rPr>
              <a:t>&amp; audio </a:t>
            </a:r>
            <a:r>
              <a:rPr lang="en-US" sz="2800" i="1" dirty="0">
                <a:solidFill>
                  <a:schemeClr val="accent4">
                    <a:lumMod val="10000"/>
                  </a:schemeClr>
                </a:solidFill>
              </a:rPr>
              <a:t>content. </a:t>
            </a:r>
          </a:p>
        </p:txBody>
      </p:sp>
    </p:spTree>
    <p:extLst>
      <p:ext uri="{BB962C8B-B14F-4D97-AF65-F5344CB8AC3E}">
        <p14:creationId xmlns:p14="http://schemas.microsoft.com/office/powerpoint/2010/main" val="2263217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8867" y="666355"/>
            <a:ext cx="8357552" cy="991998"/>
          </a:xfrm>
        </p:spPr>
        <p:txBody>
          <a:bodyPr>
            <a:normAutofit/>
          </a:bodyPr>
          <a:lstStyle/>
          <a:p>
            <a:pPr marL="0" lvl="4">
              <a:lnSpc>
                <a:spcPct val="90000"/>
              </a:lnSpc>
            </a:pPr>
            <a:r>
              <a:rPr lang="en-US" sz="3200" dirty="0">
                <a:solidFill>
                  <a:srgbClr val="000090"/>
                </a:solidFill>
              </a:rPr>
              <a:t>With respect to instructional </a:t>
            </a:r>
            <a:r>
              <a:rPr lang="en-US" sz="3200" dirty="0" smtClean="0">
                <a:solidFill>
                  <a:srgbClr val="000090"/>
                </a:solidFill>
              </a:rPr>
              <a:t>methods: </a:t>
            </a:r>
            <a:endParaRPr lang="en-US" altLang="ja-JP" sz="3200" dirty="0">
              <a:solidFill>
                <a:srgbClr val="000090"/>
              </a:solidFill>
            </a:endParaRPr>
          </a:p>
          <a:p>
            <a:endParaRPr lang="en-US" sz="4000" b="1" dirty="0">
              <a:solidFill>
                <a:srgbClr val="000090"/>
              </a:solidFill>
            </a:endParaRPr>
          </a:p>
        </p:txBody>
      </p:sp>
      <p:sp>
        <p:nvSpPr>
          <p:cNvPr id="3" name="Text Placeholder 2"/>
          <p:cNvSpPr>
            <a:spLocks noGrp="1"/>
          </p:cNvSpPr>
          <p:nvPr>
            <p:ph type="body" sz="quarter" idx="11"/>
          </p:nvPr>
        </p:nvSpPr>
        <p:spPr>
          <a:xfrm>
            <a:off x="331339" y="1020620"/>
            <a:ext cx="8525080" cy="4533460"/>
          </a:xfrm>
        </p:spPr>
        <p:txBody>
          <a:bodyPr/>
          <a:lstStyle/>
          <a:p>
            <a:pPr marL="44450" lvl="2" indent="0">
              <a:buNone/>
            </a:pPr>
            <a:endParaRPr lang="en-US" sz="3200" dirty="0">
              <a:solidFill>
                <a:schemeClr val="accent4">
                  <a:lumMod val="10000"/>
                </a:schemeClr>
              </a:solidFill>
            </a:endParaRPr>
          </a:p>
          <a:p>
            <a:pPr marL="635000" lvl="0" indent="-635000">
              <a:buFont typeface="+mj-lt"/>
              <a:buAutoNum type="arabicPeriod" startAt="10"/>
            </a:pPr>
            <a:r>
              <a:rPr lang="en-US" sz="2800" i="1" dirty="0">
                <a:solidFill>
                  <a:schemeClr val="accent4">
                    <a:lumMod val="10000"/>
                  </a:schemeClr>
                </a:solidFill>
              </a:rPr>
              <a:t>Assume </a:t>
            </a:r>
            <a:r>
              <a:rPr lang="en-US" sz="2800" i="1" dirty="0" smtClean="0">
                <a:solidFill>
                  <a:schemeClr val="accent4">
                    <a:lumMod val="10000"/>
                  </a:schemeClr>
                </a:solidFill>
              </a:rPr>
              <a:t>a </a:t>
            </a:r>
            <a:r>
              <a:rPr lang="en-US" sz="2800" i="1" dirty="0">
                <a:solidFill>
                  <a:schemeClr val="accent4">
                    <a:lumMod val="10000"/>
                  </a:schemeClr>
                </a:solidFill>
              </a:rPr>
              <a:t>wide range of technology </a:t>
            </a:r>
            <a:r>
              <a:rPr lang="en-US" sz="2800" i="1" dirty="0" smtClean="0">
                <a:solidFill>
                  <a:schemeClr val="accent4">
                    <a:lumMod val="10000"/>
                  </a:schemeClr>
                </a:solidFill>
              </a:rPr>
              <a:t>skills; provide </a:t>
            </a:r>
            <a:r>
              <a:rPr lang="en-US" sz="2800" i="1" dirty="0">
                <a:solidFill>
                  <a:schemeClr val="accent4">
                    <a:lumMod val="10000"/>
                  </a:schemeClr>
                </a:solidFill>
              </a:rPr>
              <a:t>options for gaining </a:t>
            </a:r>
            <a:r>
              <a:rPr lang="en-US" sz="2800" i="1" dirty="0" smtClean="0">
                <a:solidFill>
                  <a:schemeClr val="accent4">
                    <a:lumMod val="10000"/>
                  </a:schemeClr>
                </a:solidFill>
              </a:rPr>
              <a:t>needed skills.</a:t>
            </a:r>
            <a:endParaRPr lang="en-US" sz="2800" i="1" dirty="0">
              <a:solidFill>
                <a:schemeClr val="accent4">
                  <a:lumMod val="10000"/>
                </a:schemeClr>
              </a:solidFill>
            </a:endParaRPr>
          </a:p>
          <a:p>
            <a:pPr marL="635000" lvl="0" indent="-635000">
              <a:buFont typeface="+mj-lt"/>
              <a:buAutoNum type="arabicPeriod" startAt="10"/>
            </a:pPr>
            <a:r>
              <a:rPr lang="en-US" sz="2800" i="1" dirty="0">
                <a:solidFill>
                  <a:schemeClr val="accent4">
                    <a:lumMod val="10000"/>
                  </a:schemeClr>
                </a:solidFill>
              </a:rPr>
              <a:t>Present content in multiple ways (e.g., in a combination of text, video, audio, </a:t>
            </a:r>
            <a:r>
              <a:rPr lang="en-US" sz="2800" i="1" dirty="0" smtClean="0">
                <a:solidFill>
                  <a:schemeClr val="accent4">
                    <a:lumMod val="10000"/>
                  </a:schemeClr>
                </a:solidFill>
              </a:rPr>
              <a:t>image)</a:t>
            </a:r>
            <a:r>
              <a:rPr lang="en-US" sz="2800" i="1" dirty="0">
                <a:solidFill>
                  <a:schemeClr val="accent4">
                    <a:lumMod val="10000"/>
                  </a:schemeClr>
                </a:solidFill>
              </a:rPr>
              <a:t>. </a:t>
            </a:r>
          </a:p>
          <a:p>
            <a:pPr marL="635000" lvl="0" indent="-635000">
              <a:buFont typeface="+mj-lt"/>
              <a:buAutoNum type="arabicPeriod" startAt="10"/>
            </a:pPr>
            <a:r>
              <a:rPr lang="en-US" sz="2800" i="1" dirty="0">
                <a:solidFill>
                  <a:schemeClr val="accent4">
                    <a:lumMod val="10000"/>
                  </a:schemeClr>
                </a:solidFill>
              </a:rPr>
              <a:t>Address a wide range of language skills </a:t>
            </a:r>
            <a:r>
              <a:rPr lang="en-US" sz="2800" i="1" dirty="0" smtClean="0">
                <a:solidFill>
                  <a:schemeClr val="accent4">
                    <a:lumMod val="10000"/>
                  </a:schemeClr>
                </a:solidFill>
              </a:rPr>
              <a:t>(</a:t>
            </a:r>
            <a:r>
              <a:rPr lang="en-US" sz="2800" i="1" dirty="0">
                <a:solidFill>
                  <a:schemeClr val="accent4">
                    <a:lumMod val="10000"/>
                  </a:schemeClr>
                </a:solidFill>
              </a:rPr>
              <a:t>e.g., spell acronyms, </a:t>
            </a:r>
            <a:r>
              <a:rPr lang="en-US" sz="2800" i="1" dirty="0" smtClean="0">
                <a:solidFill>
                  <a:schemeClr val="accent4">
                    <a:lumMod val="10000"/>
                  </a:schemeClr>
                </a:solidFill>
              </a:rPr>
              <a:t>avoid </a:t>
            </a:r>
            <a:r>
              <a:rPr lang="en-US" sz="2800" i="1" dirty="0">
                <a:solidFill>
                  <a:schemeClr val="accent4">
                    <a:lumMod val="10000"/>
                  </a:schemeClr>
                </a:solidFill>
              </a:rPr>
              <a:t>or define jargon).</a:t>
            </a:r>
          </a:p>
          <a:p>
            <a:pPr marL="635000" lvl="0" indent="-635000">
              <a:buFont typeface="+mj-lt"/>
              <a:buAutoNum type="arabicPeriod" startAt="10"/>
            </a:pPr>
            <a:r>
              <a:rPr lang="en-US" sz="2800" i="1" dirty="0">
                <a:solidFill>
                  <a:schemeClr val="accent4">
                    <a:lumMod val="10000"/>
                  </a:schemeClr>
                </a:solidFill>
              </a:rPr>
              <a:t>Make instructions </a:t>
            </a:r>
            <a:r>
              <a:rPr lang="en-US" sz="2800" i="1" dirty="0" smtClean="0">
                <a:solidFill>
                  <a:schemeClr val="accent4">
                    <a:lumMod val="10000"/>
                  </a:schemeClr>
                </a:solidFill>
              </a:rPr>
              <a:t>&amp; expectations </a:t>
            </a:r>
            <a:r>
              <a:rPr lang="en-US" sz="2800" i="1" dirty="0">
                <a:solidFill>
                  <a:schemeClr val="accent4">
                    <a:lumMod val="10000"/>
                  </a:schemeClr>
                </a:solidFill>
              </a:rPr>
              <a:t>clear for activities, projects, </a:t>
            </a:r>
            <a:r>
              <a:rPr lang="en-US" sz="2800" i="1" dirty="0" smtClean="0">
                <a:solidFill>
                  <a:schemeClr val="accent4">
                    <a:lumMod val="10000"/>
                  </a:schemeClr>
                </a:solidFill>
              </a:rPr>
              <a:t>&amp; assigned </a:t>
            </a:r>
            <a:r>
              <a:rPr lang="en-US" sz="2800" i="1" dirty="0">
                <a:solidFill>
                  <a:schemeClr val="accent4">
                    <a:lumMod val="10000"/>
                  </a:schemeClr>
                </a:solidFill>
              </a:rPr>
              <a:t>reading</a:t>
            </a:r>
            <a:r>
              <a:rPr lang="en-US" sz="2800" i="1" dirty="0" smtClean="0">
                <a:solidFill>
                  <a:schemeClr val="accent4">
                    <a:lumMod val="10000"/>
                  </a:schemeClr>
                </a:solidFill>
              </a:rPr>
              <a:t>.</a:t>
            </a:r>
          </a:p>
          <a:p>
            <a:pPr marL="635000" indent="-635000">
              <a:buFont typeface="+mj-lt"/>
              <a:buAutoNum type="arabicPeriod" startAt="10"/>
            </a:pPr>
            <a:r>
              <a:rPr lang="en-US" sz="2800" i="1" dirty="0">
                <a:solidFill>
                  <a:schemeClr val="accent4">
                    <a:lumMod val="10000"/>
                  </a:schemeClr>
                </a:solidFill>
              </a:rPr>
              <a:t>Make examples </a:t>
            </a:r>
            <a:r>
              <a:rPr lang="en-US" sz="2800" i="1" dirty="0" smtClean="0">
                <a:solidFill>
                  <a:schemeClr val="accent4">
                    <a:lumMod val="10000"/>
                  </a:schemeClr>
                </a:solidFill>
              </a:rPr>
              <a:t>&amp; assignments </a:t>
            </a:r>
            <a:r>
              <a:rPr lang="en-US" sz="2800" i="1" dirty="0">
                <a:solidFill>
                  <a:schemeClr val="accent4">
                    <a:lumMod val="10000"/>
                  </a:schemeClr>
                </a:solidFill>
              </a:rPr>
              <a:t>relevant to </a:t>
            </a:r>
            <a:r>
              <a:rPr lang="en-US" sz="2800" i="1" dirty="0" smtClean="0">
                <a:solidFill>
                  <a:schemeClr val="accent4">
                    <a:lumMod val="10000"/>
                  </a:schemeClr>
                </a:solidFill>
              </a:rPr>
              <a:t>wide </a:t>
            </a:r>
            <a:r>
              <a:rPr lang="en-US" sz="2800" i="1" dirty="0">
                <a:solidFill>
                  <a:schemeClr val="accent4">
                    <a:lumMod val="10000"/>
                  </a:schemeClr>
                </a:solidFill>
              </a:rPr>
              <a:t>variety of interests &amp; backgrounds.</a:t>
            </a:r>
          </a:p>
          <a:p>
            <a:pPr marL="635000" lvl="0" indent="-635000">
              <a:buFont typeface="+mj-lt"/>
              <a:buAutoNum type="arabicPeriod" startAt="10"/>
            </a:pPr>
            <a:endParaRPr lang="en-US" sz="2800" i="1" dirty="0">
              <a:solidFill>
                <a:schemeClr val="accent4">
                  <a:lumMod val="10000"/>
                </a:schemeClr>
              </a:solidFill>
            </a:endParaRPr>
          </a:p>
        </p:txBody>
      </p:sp>
    </p:spTree>
    <p:extLst>
      <p:ext uri="{BB962C8B-B14F-4D97-AF65-F5344CB8AC3E}">
        <p14:creationId xmlns:p14="http://schemas.microsoft.com/office/powerpoint/2010/main" val="933153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8867" y="666355"/>
            <a:ext cx="8357552" cy="991998"/>
          </a:xfrm>
        </p:spPr>
        <p:txBody>
          <a:bodyPr>
            <a:normAutofit/>
          </a:bodyPr>
          <a:lstStyle/>
          <a:p>
            <a:pPr marL="0" lvl="4">
              <a:lnSpc>
                <a:spcPct val="90000"/>
              </a:lnSpc>
            </a:pPr>
            <a:r>
              <a:rPr lang="en-US" sz="3200" dirty="0">
                <a:solidFill>
                  <a:srgbClr val="000090"/>
                </a:solidFill>
              </a:rPr>
              <a:t>With respect to instructional </a:t>
            </a:r>
            <a:r>
              <a:rPr lang="en-US" sz="3200" dirty="0" smtClean="0">
                <a:solidFill>
                  <a:srgbClr val="000090"/>
                </a:solidFill>
              </a:rPr>
              <a:t>methods: </a:t>
            </a:r>
            <a:endParaRPr lang="en-US" altLang="ja-JP" sz="3200" dirty="0">
              <a:solidFill>
                <a:srgbClr val="000090"/>
              </a:solidFill>
            </a:endParaRPr>
          </a:p>
          <a:p>
            <a:endParaRPr lang="en-US" sz="4000" b="1" dirty="0">
              <a:solidFill>
                <a:srgbClr val="000090"/>
              </a:solidFill>
            </a:endParaRPr>
          </a:p>
        </p:txBody>
      </p:sp>
      <p:sp>
        <p:nvSpPr>
          <p:cNvPr id="3" name="Text Placeholder 2"/>
          <p:cNvSpPr>
            <a:spLocks noGrp="1"/>
          </p:cNvSpPr>
          <p:nvPr>
            <p:ph type="body" sz="quarter" idx="11"/>
          </p:nvPr>
        </p:nvSpPr>
        <p:spPr>
          <a:xfrm>
            <a:off x="331339" y="1020620"/>
            <a:ext cx="8525080" cy="4533460"/>
          </a:xfrm>
        </p:spPr>
        <p:txBody>
          <a:bodyPr/>
          <a:lstStyle/>
          <a:p>
            <a:pPr marL="44450" lvl="2" indent="0">
              <a:buNone/>
            </a:pPr>
            <a:endParaRPr lang="en-US" sz="3200" dirty="0">
              <a:solidFill>
                <a:schemeClr val="accent4">
                  <a:lumMod val="10000"/>
                </a:schemeClr>
              </a:solidFill>
            </a:endParaRPr>
          </a:p>
          <a:p>
            <a:pPr marL="681038" indent="-681038">
              <a:buFont typeface="+mj-lt"/>
              <a:buAutoNum type="arabicPeriod" startAt="15"/>
            </a:pPr>
            <a:r>
              <a:rPr lang="en-US" sz="2800" i="1" dirty="0" smtClean="0">
                <a:solidFill>
                  <a:schemeClr val="accent4">
                    <a:lumMod val="10000"/>
                  </a:schemeClr>
                </a:solidFill>
              </a:rPr>
              <a:t>Offer </a:t>
            </a:r>
            <a:r>
              <a:rPr lang="en-US" sz="2800" i="1" dirty="0">
                <a:solidFill>
                  <a:schemeClr val="accent4">
                    <a:lumMod val="10000"/>
                  </a:schemeClr>
                </a:solidFill>
              </a:rPr>
              <a:t>outlines </a:t>
            </a:r>
            <a:r>
              <a:rPr lang="en-US" sz="2800" i="1" dirty="0" smtClean="0">
                <a:solidFill>
                  <a:schemeClr val="accent4">
                    <a:lumMod val="10000"/>
                  </a:schemeClr>
                </a:solidFill>
              </a:rPr>
              <a:t>&amp; other </a:t>
            </a:r>
            <a:r>
              <a:rPr lang="en-US" sz="2800" i="1" dirty="0">
                <a:solidFill>
                  <a:schemeClr val="accent4">
                    <a:lumMod val="10000"/>
                  </a:schemeClr>
                </a:solidFill>
              </a:rPr>
              <a:t>scaffolding </a:t>
            </a:r>
            <a:r>
              <a:rPr lang="en-US" sz="2800" i="1" dirty="0" smtClean="0">
                <a:solidFill>
                  <a:schemeClr val="accent4">
                    <a:lumMod val="10000"/>
                  </a:schemeClr>
                </a:solidFill>
              </a:rPr>
              <a:t>tools. </a:t>
            </a:r>
            <a:endParaRPr lang="en-US" sz="2800" i="1" dirty="0">
              <a:solidFill>
                <a:schemeClr val="accent4">
                  <a:lumMod val="10000"/>
                </a:schemeClr>
              </a:solidFill>
            </a:endParaRPr>
          </a:p>
          <a:p>
            <a:pPr marL="681038" indent="-681038">
              <a:buFont typeface="+mj-lt"/>
              <a:buAutoNum type="arabicPeriod" startAt="15"/>
            </a:pPr>
            <a:r>
              <a:rPr lang="en-US" sz="2800" i="1" dirty="0" smtClean="0">
                <a:solidFill>
                  <a:schemeClr val="accent4">
                    <a:lumMod val="10000"/>
                  </a:schemeClr>
                </a:solidFill>
              </a:rPr>
              <a:t>Provide </a:t>
            </a:r>
            <a:r>
              <a:rPr lang="en-US" sz="2800" i="1" dirty="0">
                <a:solidFill>
                  <a:schemeClr val="accent4">
                    <a:lumMod val="10000"/>
                  </a:schemeClr>
                </a:solidFill>
              </a:rPr>
              <a:t>adequate opportunities to </a:t>
            </a:r>
            <a:r>
              <a:rPr lang="en-US" sz="2800" i="1" dirty="0" smtClean="0">
                <a:solidFill>
                  <a:schemeClr val="accent4">
                    <a:lumMod val="10000"/>
                  </a:schemeClr>
                </a:solidFill>
              </a:rPr>
              <a:t>practice.</a:t>
            </a:r>
          </a:p>
          <a:p>
            <a:pPr marL="681038" indent="-681038">
              <a:buFont typeface="+mj-lt"/>
              <a:buAutoNum type="arabicPeriod" startAt="15"/>
            </a:pPr>
            <a:r>
              <a:rPr lang="en-US" sz="2800" i="1" dirty="0" smtClean="0">
                <a:solidFill>
                  <a:schemeClr val="accent4">
                    <a:lumMod val="10000"/>
                  </a:schemeClr>
                </a:solidFill>
              </a:rPr>
              <a:t>Allow </a:t>
            </a:r>
            <a:r>
              <a:rPr lang="en-US" sz="2800" i="1" dirty="0">
                <a:solidFill>
                  <a:schemeClr val="accent4">
                    <a:lumMod val="10000"/>
                  </a:schemeClr>
                </a:solidFill>
              </a:rPr>
              <a:t>adequate time for activities, projects, </a:t>
            </a:r>
            <a:r>
              <a:rPr lang="en-US" sz="2800" i="1" dirty="0" smtClean="0">
                <a:solidFill>
                  <a:schemeClr val="accent4">
                    <a:lumMod val="10000"/>
                  </a:schemeClr>
                </a:solidFill>
              </a:rPr>
              <a:t>tests.</a:t>
            </a:r>
            <a:endParaRPr lang="en-US" sz="2800" i="1" dirty="0" smtClean="0">
              <a:solidFill>
                <a:schemeClr val="accent4">
                  <a:lumMod val="10000"/>
                </a:schemeClr>
              </a:solidFill>
            </a:endParaRPr>
          </a:p>
          <a:p>
            <a:pPr marL="681038" indent="-681038">
              <a:buFont typeface="+mj-lt"/>
              <a:buAutoNum type="arabicPeriod" startAt="15"/>
            </a:pPr>
            <a:r>
              <a:rPr lang="en-US" sz="2800" i="1" dirty="0" smtClean="0">
                <a:solidFill>
                  <a:schemeClr val="accent4">
                    <a:lumMod val="10000"/>
                  </a:schemeClr>
                </a:solidFill>
              </a:rPr>
              <a:t>Provide </a:t>
            </a:r>
            <a:r>
              <a:rPr lang="en-US" sz="2800" i="1" dirty="0">
                <a:solidFill>
                  <a:schemeClr val="accent4">
                    <a:lumMod val="10000"/>
                  </a:schemeClr>
                </a:solidFill>
              </a:rPr>
              <a:t>feedback on project parts </a:t>
            </a:r>
            <a:r>
              <a:rPr lang="en-US" sz="2800" i="1" dirty="0" smtClean="0">
                <a:solidFill>
                  <a:schemeClr val="accent4">
                    <a:lumMod val="10000"/>
                  </a:schemeClr>
                </a:solidFill>
              </a:rPr>
              <a:t>&amp; offer </a:t>
            </a:r>
            <a:r>
              <a:rPr lang="en-US" sz="2800" i="1" dirty="0">
                <a:solidFill>
                  <a:schemeClr val="accent4">
                    <a:lumMod val="10000"/>
                  </a:schemeClr>
                </a:solidFill>
              </a:rPr>
              <a:t>corrective </a:t>
            </a:r>
            <a:r>
              <a:rPr lang="en-US" sz="2800" i="1" dirty="0" smtClean="0">
                <a:solidFill>
                  <a:schemeClr val="accent4">
                    <a:lumMod val="10000"/>
                  </a:schemeClr>
                </a:solidFill>
              </a:rPr>
              <a:t>opportunities.</a:t>
            </a:r>
          </a:p>
          <a:p>
            <a:pPr marL="681038" indent="-681038">
              <a:buFont typeface="+mj-lt"/>
              <a:buAutoNum type="arabicPeriod" startAt="15"/>
            </a:pPr>
            <a:r>
              <a:rPr lang="en-US" sz="2800" i="1" dirty="0" smtClean="0">
                <a:solidFill>
                  <a:schemeClr val="accent4">
                    <a:lumMod val="10000"/>
                  </a:schemeClr>
                </a:solidFill>
              </a:rPr>
              <a:t>Provide </a:t>
            </a:r>
            <a:r>
              <a:rPr lang="en-US" sz="2800" i="1" dirty="0">
                <a:solidFill>
                  <a:schemeClr val="accent4">
                    <a:lumMod val="10000"/>
                  </a:schemeClr>
                </a:solidFill>
              </a:rPr>
              <a:t>options for communicating </a:t>
            </a:r>
            <a:r>
              <a:rPr lang="en-US" sz="2800" i="1" dirty="0" smtClean="0">
                <a:solidFill>
                  <a:schemeClr val="accent4">
                    <a:lumMod val="10000"/>
                  </a:schemeClr>
                </a:solidFill>
              </a:rPr>
              <a:t>&amp; collaborating </a:t>
            </a:r>
            <a:r>
              <a:rPr lang="en-US" sz="2800" i="1" dirty="0">
                <a:solidFill>
                  <a:schemeClr val="accent4">
                    <a:lumMod val="10000"/>
                  </a:schemeClr>
                </a:solidFill>
              </a:rPr>
              <a:t>that are accessible to individuals with a variety of disabilities. </a:t>
            </a:r>
            <a:endParaRPr lang="en-US" sz="2800" i="1" dirty="0" smtClean="0">
              <a:solidFill>
                <a:schemeClr val="accent4">
                  <a:lumMod val="10000"/>
                </a:schemeClr>
              </a:solidFill>
            </a:endParaRPr>
          </a:p>
          <a:p>
            <a:pPr marL="681038" indent="-681038">
              <a:buFont typeface="+mj-lt"/>
              <a:buAutoNum type="arabicPeriod" startAt="15"/>
            </a:pPr>
            <a:r>
              <a:rPr lang="en-US" sz="2800" i="1" dirty="0" smtClean="0">
                <a:solidFill>
                  <a:schemeClr val="accent4">
                    <a:lumMod val="10000"/>
                  </a:schemeClr>
                </a:solidFill>
              </a:rPr>
              <a:t>Provide </a:t>
            </a:r>
            <a:r>
              <a:rPr lang="en-US" sz="2800" i="1" dirty="0">
                <a:solidFill>
                  <a:schemeClr val="accent4">
                    <a:lumMod val="10000"/>
                  </a:schemeClr>
                </a:solidFill>
              </a:rPr>
              <a:t>options for demonstrating </a:t>
            </a:r>
            <a:r>
              <a:rPr lang="en-US" sz="2800" i="1" dirty="0" smtClean="0">
                <a:solidFill>
                  <a:schemeClr val="accent4">
                    <a:lumMod val="10000"/>
                  </a:schemeClr>
                </a:solidFill>
              </a:rPr>
              <a:t>learning.</a:t>
            </a:r>
            <a:endParaRPr lang="en-US" sz="2800" i="1" dirty="0">
              <a:solidFill>
                <a:schemeClr val="accent4">
                  <a:lumMod val="10000"/>
                </a:schemeClr>
              </a:solidFill>
            </a:endParaRPr>
          </a:p>
          <a:p>
            <a:pPr marL="681038" indent="-681038">
              <a:buFont typeface="+mj-lt"/>
              <a:buAutoNum type="arabicPeriod" startAt="15"/>
            </a:pPr>
            <a:endParaRPr lang="en-US" sz="2800" i="1" dirty="0">
              <a:solidFill>
                <a:schemeClr val="accent4">
                  <a:lumMod val="10000"/>
                </a:schemeClr>
              </a:solidFill>
            </a:endParaRPr>
          </a:p>
        </p:txBody>
      </p:sp>
    </p:spTree>
    <p:extLst>
      <p:ext uri="{BB962C8B-B14F-4D97-AF65-F5344CB8AC3E}">
        <p14:creationId xmlns:p14="http://schemas.microsoft.com/office/powerpoint/2010/main" val="177420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09800" y="5943600"/>
            <a:ext cx="8382000" cy="304800"/>
          </a:xfrm>
        </p:spPr>
        <p:txBody>
          <a:bodyPr/>
          <a:lstStyle/>
          <a:p>
            <a:endParaRPr lang="en-US" altLang="ja-JP" dirty="0"/>
          </a:p>
        </p:txBody>
      </p:sp>
      <p:sp>
        <p:nvSpPr>
          <p:cNvPr id="3" name="Footer Placeholder 2"/>
          <p:cNvSpPr>
            <a:spLocks noGrp="1"/>
          </p:cNvSpPr>
          <p:nvPr>
            <p:ph type="ftr" sz="quarter" idx="11"/>
          </p:nvPr>
        </p:nvSpPr>
        <p:spPr/>
        <p:txBody>
          <a:bodyPr/>
          <a:lstStyle/>
          <a:p>
            <a:endParaRPr lang="en-US" altLang="ja-JP"/>
          </a:p>
        </p:txBody>
      </p:sp>
      <p:pic>
        <p:nvPicPr>
          <p:cNvPr id="4" name="Picture 3" descr="Happy face avatar&#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33600"/>
            <a:ext cx="2819400" cy="3390900"/>
          </a:xfrm>
          <a:prstGeom prst="rect">
            <a:avLst/>
          </a:prstGeom>
        </p:spPr>
      </p:pic>
      <p:sp>
        <p:nvSpPr>
          <p:cNvPr id="5" name="TextBox 4"/>
          <p:cNvSpPr txBox="1"/>
          <p:nvPr/>
        </p:nvSpPr>
        <p:spPr>
          <a:xfrm>
            <a:off x="457200" y="533400"/>
            <a:ext cx="7630917" cy="1200329"/>
          </a:xfrm>
          <a:prstGeom prst="rect">
            <a:avLst/>
          </a:prstGeom>
          <a:noFill/>
        </p:spPr>
        <p:txBody>
          <a:bodyPr wrap="square" rtlCol="0">
            <a:spAutoFit/>
          </a:bodyPr>
          <a:lstStyle/>
          <a:p>
            <a:r>
              <a:rPr lang="en-US" sz="3600" b="0" dirty="0" smtClean="0">
                <a:solidFill>
                  <a:srgbClr val="000090"/>
                </a:solidFill>
              </a:rPr>
              <a:t>Example: @ </a:t>
            </a:r>
            <a:r>
              <a:rPr lang="en-US" sz="3600" b="0" dirty="0" err="1" smtClean="0">
                <a:solidFill>
                  <a:srgbClr val="000090"/>
                </a:solidFill>
              </a:rPr>
              <a:t>Voki.com</a:t>
            </a:r>
            <a:r>
              <a:rPr lang="en-US" sz="3600" b="0" dirty="0">
                <a:solidFill>
                  <a:srgbClr val="000090"/>
                </a:solidFill>
              </a:rPr>
              <a:t>,</a:t>
            </a:r>
            <a:r>
              <a:rPr lang="en-US" sz="3600" b="0" dirty="0" smtClean="0">
                <a:solidFill>
                  <a:srgbClr val="000090"/>
                </a:solidFill>
              </a:rPr>
              <a:t> </a:t>
            </a:r>
          </a:p>
          <a:p>
            <a:r>
              <a:rPr lang="en-US" sz="3600" b="0" dirty="0" smtClean="0">
                <a:solidFill>
                  <a:srgbClr val="000090"/>
                </a:solidFill>
              </a:rPr>
              <a:t>Create &amp; animate your avatar…</a:t>
            </a:r>
            <a:endParaRPr lang="en-US" sz="3600" b="0" dirty="0">
              <a:solidFill>
                <a:srgbClr val="000090"/>
              </a:solidFill>
            </a:endParaRPr>
          </a:p>
        </p:txBody>
      </p:sp>
      <p:pic>
        <p:nvPicPr>
          <p:cNvPr id="6" name="Picture 5" descr="Genie avat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0" y="2590800"/>
            <a:ext cx="2832100" cy="3594100"/>
          </a:xfrm>
          <a:prstGeom prst="rect">
            <a:avLst/>
          </a:prstGeom>
        </p:spPr>
      </p:pic>
      <p:sp>
        <p:nvSpPr>
          <p:cNvPr id="7" name="TextBox 6"/>
          <p:cNvSpPr txBox="1"/>
          <p:nvPr/>
        </p:nvSpPr>
        <p:spPr>
          <a:xfrm>
            <a:off x="6019800" y="1981200"/>
            <a:ext cx="2895600" cy="1754327"/>
          </a:xfrm>
          <a:prstGeom prst="rect">
            <a:avLst/>
          </a:prstGeom>
          <a:noFill/>
        </p:spPr>
        <p:txBody>
          <a:bodyPr wrap="square" rtlCol="0">
            <a:spAutoFit/>
          </a:bodyPr>
          <a:lstStyle/>
          <a:p>
            <a:r>
              <a:rPr lang="en-US" sz="3600" b="0" dirty="0" smtClean="0"/>
              <a:t>How </a:t>
            </a:r>
            <a:r>
              <a:rPr lang="en-US" sz="3600" b="0" dirty="0"/>
              <a:t>c</a:t>
            </a:r>
            <a:r>
              <a:rPr lang="en-US" sz="3600" b="0" dirty="0" smtClean="0"/>
              <a:t>ould you make it accessible?</a:t>
            </a:r>
            <a:endParaRPr lang="en-US" sz="3600" b="0" dirty="0"/>
          </a:p>
        </p:txBody>
      </p:sp>
      <p:pic>
        <p:nvPicPr>
          <p:cNvPr id="8" name="Picture 7" descr="Cat avatar&#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67400" y="4038600"/>
            <a:ext cx="2895600" cy="3713639"/>
          </a:xfrm>
          <a:prstGeom prst="rect">
            <a:avLst/>
          </a:prstGeom>
        </p:spPr>
      </p:pic>
    </p:spTree>
    <p:extLst>
      <p:ext uri="{BB962C8B-B14F-4D97-AF65-F5344CB8AC3E}">
        <p14:creationId xmlns:p14="http://schemas.microsoft.com/office/powerpoint/2010/main" val="2385880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ctrTitle"/>
          </p:nvPr>
        </p:nvSpPr>
        <p:spPr>
          <a:xfrm>
            <a:off x="457200" y="838200"/>
            <a:ext cx="7772400" cy="381000"/>
          </a:xfrm>
        </p:spPr>
        <p:txBody>
          <a:bodyPr/>
          <a:lstStyle/>
          <a:p>
            <a:pPr eaLnBrk="1" hangingPunct="1"/>
            <a:r>
              <a:rPr lang="en-US" dirty="0">
                <a:solidFill>
                  <a:srgbClr val="000090"/>
                </a:solidFill>
                <a:latin typeface="Arial" charset="0"/>
                <a:ea typeface="ヒラギノ角ゴ Pro W3" charset="0"/>
                <a:cs typeface="ヒラギノ角ゴ Pro W3" charset="0"/>
              </a:rPr>
              <a:t>UD – know it when you see </a:t>
            </a:r>
            <a:r>
              <a:rPr lang="en-US" dirty="0" smtClean="0">
                <a:solidFill>
                  <a:srgbClr val="000090"/>
                </a:solidFill>
                <a:latin typeface="Arial" charset="0"/>
                <a:ea typeface="ヒラギノ角ゴ Pro W3" charset="0"/>
                <a:cs typeface="ヒラギノ角ゴ Pro W3" charset="0"/>
              </a:rPr>
              <a:t>it!</a:t>
            </a:r>
            <a:endParaRPr lang="en-US" sz="4800" i="1" dirty="0">
              <a:solidFill>
                <a:srgbClr val="000090"/>
              </a:solidFill>
              <a:latin typeface="Arial" charset="0"/>
              <a:ea typeface="ヒラギノ角ゴ Pro W3" charset="0"/>
              <a:cs typeface="ヒラギノ角ゴ Pro W3" charset="0"/>
            </a:endParaRPr>
          </a:p>
        </p:txBody>
      </p:sp>
      <p:pic>
        <p:nvPicPr>
          <p:cNvPr id="48130" name="Picture 4" descr="Wheelchair user with helmet flipping over in skateboard p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1613" y="1600200"/>
            <a:ext cx="49387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4953000" y="5715000"/>
            <a:ext cx="4210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0">
                <a:latin typeface="Tahoma" charset="0"/>
              </a:rPr>
              <a:t>…at </a:t>
            </a:r>
            <a:r>
              <a:rPr lang="ja-JP" altLang="en-US" sz="3200" b="0">
                <a:latin typeface="Tahoma" charset="0"/>
              </a:rPr>
              <a:t>“</a:t>
            </a:r>
            <a:r>
              <a:rPr lang="en-US" altLang="ja-JP" sz="3200" b="0">
                <a:latin typeface="Tahoma" charset="0"/>
              </a:rPr>
              <a:t>skateboard park</a:t>
            </a:r>
            <a:r>
              <a:rPr lang="ja-JP" altLang="en-US" sz="3200" b="0">
                <a:latin typeface="Tahoma" charset="0"/>
              </a:rPr>
              <a:t>”</a:t>
            </a:r>
            <a:endParaRPr lang="en-US" sz="2000" b="0">
              <a:latin typeface="Tahoma" charset="0"/>
            </a:endParaRPr>
          </a:p>
        </p:txBody>
      </p:sp>
    </p:spTree>
    <p:extLst>
      <p:ext uri="{BB962C8B-B14F-4D97-AF65-F5344CB8AC3E}">
        <p14:creationId xmlns:p14="http://schemas.microsoft.com/office/powerpoint/2010/main" val="1104675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r>
              <a:rPr lang="en-US" sz="4000" b="1" dirty="0" smtClean="0"/>
              <a:t>Resources</a:t>
            </a:r>
            <a:endParaRPr lang="en-US" sz="4000" dirty="0"/>
          </a:p>
        </p:txBody>
      </p:sp>
      <p:sp>
        <p:nvSpPr>
          <p:cNvPr id="3" name="Text Placeholder 2"/>
          <p:cNvSpPr>
            <a:spLocks noGrp="1"/>
          </p:cNvSpPr>
          <p:nvPr>
            <p:ph type="body" sz="quarter" idx="11"/>
          </p:nvPr>
        </p:nvSpPr>
        <p:spPr>
          <a:xfrm>
            <a:off x="659305" y="1847078"/>
            <a:ext cx="8484694" cy="4283248"/>
          </a:xfrm>
        </p:spPr>
        <p:txBody>
          <a:bodyPr/>
          <a:lstStyle/>
          <a:p>
            <a:r>
              <a:rPr lang="en-US" sz="3600" i="1" dirty="0">
                <a:solidFill>
                  <a:schemeClr val="accent4">
                    <a:lumMod val="10000"/>
                  </a:schemeClr>
                </a:solidFill>
                <a:latin typeface="Helvetica"/>
                <a:cs typeface="Helvetica"/>
              </a:rPr>
              <a:t>Sheryl </a:t>
            </a:r>
            <a:r>
              <a:rPr lang="en-US" sz="3600" i="1" dirty="0" smtClean="0">
                <a:solidFill>
                  <a:schemeClr val="accent4">
                    <a:lumMod val="10000"/>
                  </a:schemeClr>
                </a:solidFill>
                <a:latin typeface="Helvetica"/>
                <a:cs typeface="Helvetica"/>
              </a:rPr>
              <a:t>Burgstahler</a:t>
            </a:r>
            <a:r>
              <a:rPr lang="en-US" sz="3600" i="1" dirty="0">
                <a:solidFill>
                  <a:schemeClr val="accent4">
                    <a:lumMod val="10000"/>
                  </a:schemeClr>
                </a:solidFill>
                <a:latin typeface="Helvetica"/>
                <a:cs typeface="Helvetica"/>
              </a:rPr>
              <a:t/>
            </a:r>
            <a:br>
              <a:rPr lang="en-US" sz="3600" i="1" dirty="0">
                <a:solidFill>
                  <a:schemeClr val="accent4">
                    <a:lumMod val="10000"/>
                  </a:schemeClr>
                </a:solidFill>
                <a:latin typeface="Helvetica"/>
                <a:cs typeface="Helvetica"/>
              </a:rPr>
            </a:br>
            <a:r>
              <a:rPr lang="en-US" sz="3600" i="1" dirty="0" err="1" smtClean="0">
                <a:solidFill>
                  <a:schemeClr val="accent4">
                    <a:lumMod val="10000"/>
                  </a:schemeClr>
                </a:solidFill>
                <a:latin typeface="Helvetica"/>
                <a:cs typeface="Helvetica"/>
              </a:rPr>
              <a:t>sherylb@uw.edu</a:t>
            </a:r>
            <a:endParaRPr lang="en-US" sz="3600" i="1" dirty="0">
              <a:solidFill>
                <a:schemeClr val="accent4">
                  <a:lumMod val="10000"/>
                </a:schemeClr>
              </a:solidFill>
              <a:latin typeface="Helvetica"/>
              <a:cs typeface="Helvetica"/>
            </a:endParaRPr>
          </a:p>
          <a:p>
            <a:pPr marL="0" indent="0">
              <a:buNone/>
            </a:pPr>
            <a:endParaRPr lang="en-US" sz="1200" dirty="0">
              <a:solidFill>
                <a:schemeClr val="accent4">
                  <a:lumMod val="10000"/>
                </a:schemeClr>
              </a:solidFill>
              <a:latin typeface="Helvetica"/>
              <a:cs typeface="Helvetica"/>
            </a:endParaRPr>
          </a:p>
          <a:p>
            <a:r>
              <a:rPr lang="en-US" sz="3600" i="1" dirty="0" err="1" smtClean="0">
                <a:solidFill>
                  <a:schemeClr val="accent4">
                    <a:lumMod val="10000"/>
                  </a:schemeClr>
                </a:solidFill>
                <a:latin typeface="Helvetica"/>
                <a:cs typeface="Helvetica"/>
              </a:rPr>
              <a:t>AccessDL</a:t>
            </a:r>
            <a:endParaRPr lang="en-US" sz="3600" i="1" dirty="0" smtClean="0">
              <a:solidFill>
                <a:schemeClr val="accent4">
                  <a:lumMod val="10000"/>
                </a:schemeClr>
              </a:solidFill>
              <a:latin typeface="Helvetica"/>
              <a:cs typeface="Helvetica"/>
            </a:endParaRPr>
          </a:p>
          <a:p>
            <a:pPr lvl="1">
              <a:buFont typeface="Lucida Grande"/>
              <a:buChar char="&gt;"/>
            </a:pPr>
            <a:r>
              <a:rPr lang="en-US" sz="3200" i="1" dirty="0" smtClean="0">
                <a:solidFill>
                  <a:schemeClr val="accent4">
                    <a:lumMod val="10000"/>
                  </a:schemeClr>
                </a:solidFill>
                <a:latin typeface="Helvetica"/>
                <a:cs typeface="Helvetica"/>
              </a:rPr>
              <a:t>www.uw.edu/doit/programs/</a:t>
            </a:r>
            <a:r>
              <a:rPr lang="en-US" sz="3200" i="1" dirty="0" err="1" smtClean="0">
                <a:solidFill>
                  <a:schemeClr val="accent4">
                    <a:lumMod val="10000"/>
                  </a:schemeClr>
                </a:solidFill>
                <a:latin typeface="Helvetica"/>
                <a:cs typeface="Helvetica"/>
              </a:rPr>
              <a:t>accessdl</a:t>
            </a:r>
            <a:endParaRPr lang="en-US" sz="1200" i="1" dirty="0" smtClean="0">
              <a:solidFill>
                <a:schemeClr val="accent4">
                  <a:lumMod val="10000"/>
                </a:schemeClr>
              </a:solidFill>
              <a:latin typeface="Helvetica"/>
              <a:cs typeface="Helvetica"/>
            </a:endParaRPr>
          </a:p>
          <a:p>
            <a:pPr marL="0" indent="0">
              <a:buNone/>
            </a:pPr>
            <a:r>
              <a:rPr lang="en-US" sz="3600" i="1" dirty="0" smtClean="0">
                <a:solidFill>
                  <a:schemeClr val="accent4">
                    <a:lumMod val="10000"/>
                  </a:schemeClr>
                </a:solidFill>
                <a:latin typeface="Helvetica"/>
                <a:cs typeface="Helvetica"/>
              </a:rPr>
              <a:t>	</a:t>
            </a:r>
            <a:r>
              <a:rPr lang="en-US" sz="3200" i="1" dirty="0" smtClean="0">
                <a:solidFill>
                  <a:schemeClr val="accent4">
                    <a:lumMod val="10000"/>
                  </a:schemeClr>
                </a:solidFill>
                <a:latin typeface="Helvetica"/>
                <a:cs typeface="Helvetica"/>
              </a:rPr>
              <a:t>&amp;  discussion list (sign up)</a:t>
            </a:r>
          </a:p>
          <a:p>
            <a:r>
              <a:rPr lang="en-US" sz="3600" i="1" dirty="0" smtClean="0">
                <a:solidFill>
                  <a:schemeClr val="accent4">
                    <a:lumMod val="10000"/>
                  </a:schemeClr>
                </a:solidFill>
                <a:latin typeface="Helvetica"/>
                <a:cs typeface="Helvetica"/>
              </a:rPr>
              <a:t>Stay tuned for </a:t>
            </a:r>
            <a:r>
              <a:rPr lang="en-US" sz="3600" i="1" dirty="0" err="1" smtClean="0">
                <a:solidFill>
                  <a:schemeClr val="accent4">
                    <a:lumMod val="10000"/>
                  </a:schemeClr>
                </a:solidFill>
                <a:latin typeface="Helvetica"/>
                <a:cs typeface="Helvetica"/>
              </a:rPr>
              <a:t>AccessCyberlearning</a:t>
            </a:r>
            <a:r>
              <a:rPr lang="en-US" sz="3200" dirty="0" smtClean="0">
                <a:solidFill>
                  <a:schemeClr val="accent4">
                    <a:lumMod val="10000"/>
                  </a:schemeClr>
                </a:solidFill>
              </a:rPr>
              <a:t>  </a:t>
            </a:r>
          </a:p>
        </p:txBody>
      </p:sp>
    </p:spTree>
    <p:extLst>
      <p:ext uri="{BB962C8B-B14F-4D97-AF65-F5344CB8AC3E}">
        <p14:creationId xmlns:p14="http://schemas.microsoft.com/office/powerpoint/2010/main" val="387225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33400" y="228600"/>
            <a:ext cx="8001000" cy="1905000"/>
          </a:xfrm>
        </p:spPr>
        <p:txBody>
          <a:bodyPr/>
          <a:lstStyle/>
          <a:p>
            <a:pPr algn="l" eaLnBrk="1" hangingPunct="1">
              <a:spcBef>
                <a:spcPts val="2000"/>
              </a:spcBef>
              <a:spcAft>
                <a:spcPts val="2000"/>
              </a:spcAft>
            </a:pPr>
            <a:r>
              <a:rPr lang="en-US" sz="3600" dirty="0" smtClean="0">
                <a:solidFill>
                  <a:schemeClr val="accent2">
                    <a:lumMod val="25000"/>
                  </a:schemeClr>
                </a:solidFill>
                <a:latin typeface="Arial"/>
                <a:ea typeface="ヒラギノ角ゴ Pro W3" charset="0"/>
                <a:cs typeface="Arial"/>
              </a:rPr>
              <a:t>Reference book:</a:t>
            </a:r>
            <a:br>
              <a:rPr lang="en-US" sz="3600" dirty="0" smtClean="0">
                <a:solidFill>
                  <a:schemeClr val="accent2">
                    <a:lumMod val="25000"/>
                  </a:schemeClr>
                </a:solidFill>
                <a:latin typeface="Arial"/>
                <a:ea typeface="ヒラギノ角ゴ Pro W3" charset="0"/>
                <a:cs typeface="Arial"/>
              </a:rPr>
            </a:br>
            <a:r>
              <a:rPr lang="en-US" sz="3600" i="1" dirty="0" smtClean="0">
                <a:solidFill>
                  <a:schemeClr val="accent2">
                    <a:lumMod val="25000"/>
                  </a:schemeClr>
                </a:solidFill>
                <a:latin typeface="Arial"/>
                <a:ea typeface="ヒラギノ角ゴ Pro W3" charset="0"/>
                <a:cs typeface="Arial"/>
              </a:rPr>
              <a:t>Universal </a:t>
            </a:r>
            <a:r>
              <a:rPr lang="en-US" sz="3600" i="1" dirty="0">
                <a:solidFill>
                  <a:schemeClr val="accent2">
                    <a:lumMod val="25000"/>
                  </a:schemeClr>
                </a:solidFill>
                <a:latin typeface="Arial"/>
                <a:ea typeface="ヒラギノ角ゴ Pro W3" charset="0"/>
                <a:cs typeface="Arial"/>
              </a:rPr>
              <a:t>Design in Higher </a:t>
            </a:r>
            <a:r>
              <a:rPr lang="en-US" sz="3600" i="1" dirty="0" smtClean="0">
                <a:solidFill>
                  <a:schemeClr val="accent2">
                    <a:lumMod val="25000"/>
                  </a:schemeClr>
                </a:solidFill>
                <a:latin typeface="Arial"/>
                <a:ea typeface="ヒラギノ角ゴ Pro W3" charset="0"/>
                <a:cs typeface="Arial"/>
              </a:rPr>
              <a:t>Education (UDHE): </a:t>
            </a:r>
            <a:r>
              <a:rPr lang="en-US" sz="3600" i="1" dirty="0">
                <a:solidFill>
                  <a:schemeClr val="accent2">
                    <a:lumMod val="25000"/>
                  </a:schemeClr>
                </a:solidFill>
                <a:latin typeface="Arial"/>
                <a:ea typeface="ヒラギノ角ゴ Pro W3" charset="0"/>
                <a:cs typeface="Arial"/>
              </a:rPr>
              <a:t>From Principles to Practice</a:t>
            </a:r>
          </a:p>
        </p:txBody>
      </p:sp>
      <p:sp>
        <p:nvSpPr>
          <p:cNvPr id="19458" name="Rectangle 3"/>
          <p:cNvSpPr>
            <a:spLocks noGrp="1" noChangeArrowheads="1"/>
          </p:cNvSpPr>
          <p:nvPr>
            <p:ph idx="1"/>
          </p:nvPr>
        </p:nvSpPr>
        <p:spPr>
          <a:xfrm>
            <a:off x="533400" y="1752600"/>
            <a:ext cx="5378905" cy="4419600"/>
          </a:xfrm>
        </p:spPr>
        <p:txBody>
          <a:bodyPr/>
          <a:lstStyle/>
          <a:p>
            <a:pPr marL="0" indent="0">
              <a:buNone/>
              <a:defRPr/>
            </a:pPr>
            <a:endParaRPr lang="en-US" sz="3600" i="1" dirty="0" smtClean="0">
              <a:latin typeface="Arial"/>
              <a:ea typeface="ヒラギノ角ゴ Pro W3" charset="0"/>
              <a:cs typeface="ヒラギノ角ゴ Pro W3" charset="0"/>
            </a:endParaRPr>
          </a:p>
          <a:p>
            <a:pPr>
              <a:buClr>
                <a:schemeClr val="tx1">
                  <a:lumMod val="95000"/>
                  <a:lumOff val="5000"/>
                </a:schemeClr>
              </a:buClr>
              <a:buFont typeface="Wingdings" charset="2"/>
              <a:buChar char="§"/>
              <a:defRPr/>
            </a:pPr>
            <a:r>
              <a:rPr lang="en-US" sz="3000" i="1" dirty="0" smtClean="0">
                <a:latin typeface="Arial"/>
                <a:ea typeface="ヒラギノ角ゴ Pro W3" charset="0"/>
                <a:cs typeface="Arial"/>
              </a:rPr>
              <a:t>Second edition, 2015</a:t>
            </a:r>
          </a:p>
          <a:p>
            <a:pPr>
              <a:buClr>
                <a:schemeClr val="tx1">
                  <a:lumMod val="95000"/>
                  <a:lumOff val="5000"/>
                </a:schemeClr>
              </a:buClr>
              <a:buFont typeface="Wingdings" charset="2"/>
              <a:buChar char="§"/>
              <a:defRPr/>
            </a:pPr>
            <a:r>
              <a:rPr lang="en-US" sz="3000" i="1" dirty="0">
                <a:latin typeface="Arial"/>
                <a:ea typeface="ヒラギノ角ゴ Pro W3" charset="0"/>
                <a:cs typeface="Arial"/>
              </a:rPr>
              <a:t>&gt;</a:t>
            </a:r>
            <a:r>
              <a:rPr lang="en-US" sz="3000" i="1" dirty="0" smtClean="0">
                <a:latin typeface="Arial"/>
                <a:ea typeface="ヒラギノ角ゴ Pro W3" charset="0"/>
                <a:cs typeface="Arial"/>
              </a:rPr>
              <a:t>40 authors/co-authors</a:t>
            </a:r>
          </a:p>
          <a:p>
            <a:pPr>
              <a:buClr>
                <a:schemeClr val="tx1">
                  <a:lumMod val="95000"/>
                  <a:lumOff val="5000"/>
                </a:schemeClr>
              </a:buClr>
              <a:buFont typeface="Wingdings" charset="2"/>
              <a:buChar char="§"/>
              <a:defRPr/>
            </a:pPr>
            <a:r>
              <a:rPr lang="en-US" sz="3000" i="1" dirty="0">
                <a:latin typeface="Arial"/>
                <a:ea typeface="ヒラギノ角ゴ Pro W3" charset="0"/>
                <a:cs typeface="Arial"/>
              </a:rPr>
              <a:t>Peer </a:t>
            </a:r>
            <a:r>
              <a:rPr lang="en-US" sz="3000" i="1" dirty="0" smtClean="0">
                <a:latin typeface="Arial"/>
                <a:ea typeface="ヒラギノ角ゴ Pro W3" charset="0"/>
                <a:cs typeface="Arial"/>
              </a:rPr>
              <a:t>reviewed</a:t>
            </a:r>
          </a:p>
          <a:p>
            <a:pPr>
              <a:buClr>
                <a:schemeClr val="tx1">
                  <a:lumMod val="95000"/>
                  <a:lumOff val="5000"/>
                </a:schemeClr>
              </a:buClr>
              <a:buFont typeface="Wingdings" charset="2"/>
              <a:buChar char="§"/>
              <a:defRPr/>
            </a:pPr>
            <a:r>
              <a:rPr lang="en-US" sz="3000" i="1" dirty="0" smtClean="0">
                <a:latin typeface="Arial"/>
                <a:ea typeface="ヒラギノ角ゴ Pro W3" charset="0"/>
                <a:cs typeface="Arial"/>
              </a:rPr>
              <a:t>Harvard Education Press</a:t>
            </a:r>
          </a:p>
          <a:p>
            <a:pPr>
              <a:buClr>
                <a:schemeClr val="tx1">
                  <a:lumMod val="95000"/>
                  <a:lumOff val="5000"/>
                </a:schemeClr>
              </a:buClr>
              <a:buFont typeface="Wingdings" charset="2"/>
              <a:buChar char="§"/>
              <a:defRPr/>
            </a:pPr>
            <a:r>
              <a:rPr lang="en-US" sz="3000" i="1" dirty="0" smtClean="0">
                <a:latin typeface="Arial"/>
                <a:ea typeface="ヒラギノ角ゴ Pro W3" charset="0"/>
                <a:cs typeface="Arial"/>
              </a:rPr>
              <a:t>Discount order form on DO-IT website www.uw.edu/doit</a:t>
            </a:r>
          </a:p>
          <a:p>
            <a:pPr>
              <a:buClr>
                <a:schemeClr val="tx1">
                  <a:lumMod val="95000"/>
                  <a:lumOff val="5000"/>
                </a:schemeClr>
              </a:buClr>
              <a:buFont typeface="Wingdings" charset="2"/>
              <a:buChar char="§"/>
              <a:defRPr/>
            </a:pPr>
            <a:r>
              <a:rPr lang="en-US" sz="3000" i="1" dirty="0" smtClean="0">
                <a:latin typeface="Arial"/>
                <a:ea typeface="ヒラギノ角ゴ Pro W3" charset="0"/>
                <a:cs typeface="Arial"/>
              </a:rPr>
              <a:t>Email</a:t>
            </a:r>
            <a:r>
              <a:rPr lang="en-US" sz="3000" i="1" dirty="0">
                <a:latin typeface="Arial"/>
                <a:ea typeface="ヒラギノ角ゴ Pro W3" charset="0"/>
                <a:cs typeface="Arial"/>
              </a:rPr>
              <a:t> </a:t>
            </a:r>
            <a:r>
              <a:rPr lang="en-US" sz="3000" i="1" dirty="0" smtClean="0">
                <a:latin typeface="Arial"/>
                <a:ea typeface="ヒラギノ角ゴ Pro W3" charset="0"/>
                <a:cs typeface="Arial"/>
              </a:rPr>
              <a:t>doit@uw.edu to join our UDHE CoP</a:t>
            </a:r>
          </a:p>
          <a:p>
            <a:pPr marL="0" indent="0">
              <a:buFontTx/>
              <a:buNone/>
              <a:defRPr/>
            </a:pPr>
            <a:endParaRPr lang="en-US" b="1" i="1" dirty="0">
              <a:latin typeface="Arial"/>
              <a:ea typeface="ヒラギノ角ゴ Pro W3" charset="0"/>
              <a:cs typeface="ヒラギノ角ゴ Pro W3" charset="0"/>
            </a:endParaRPr>
          </a:p>
        </p:txBody>
      </p:sp>
      <p:sp>
        <p:nvSpPr>
          <p:cNvPr id="19459" name="Text Box 4"/>
          <p:cNvSpPr txBox="1">
            <a:spLocks noChangeArrowheads="1"/>
          </p:cNvSpPr>
          <p:nvPr/>
        </p:nvSpPr>
        <p:spPr bwMode="auto">
          <a:xfrm>
            <a:off x="8213725" y="5838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l"/>
            <a:endParaRPr lang="en-US" b="0" dirty="0"/>
          </a:p>
        </p:txBody>
      </p:sp>
      <p:pic>
        <p:nvPicPr>
          <p:cNvPr id="3" name="Picture 2" descr="Image of book cover, Universal Design in Higher Educaiton: From Principles to Practice"/>
          <p:cNvPicPr>
            <a:picLocks noChangeAspect="1"/>
          </p:cNvPicPr>
          <p:nvPr/>
        </p:nvPicPr>
        <p:blipFill>
          <a:blip r:embed="rId3"/>
          <a:stretch>
            <a:fillRect/>
          </a:stretch>
        </p:blipFill>
        <p:spPr>
          <a:xfrm>
            <a:off x="6172200" y="2499859"/>
            <a:ext cx="2530777" cy="3796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4086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Picture of brochures on Accessible distance learning, accessible web design and universal design in educaiton"/>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143000" y="-13279"/>
            <a:ext cx="11926515" cy="6889317"/>
          </a:xfrm>
        </p:spPr>
      </p:pic>
      <p:sp>
        <p:nvSpPr>
          <p:cNvPr id="4" name="Date Placeholder 3"/>
          <p:cNvSpPr>
            <a:spLocks noGrp="1"/>
          </p:cNvSpPr>
          <p:nvPr>
            <p:ph type="dt" sz="half" idx="10"/>
          </p:nvPr>
        </p:nvSpPr>
        <p:spPr/>
        <p:txBody>
          <a:bodyPr/>
          <a:lstStyle/>
          <a:p>
            <a:endParaRPr lang="en-US" altLang="ja-JP" dirty="0"/>
          </a:p>
        </p:txBody>
      </p:sp>
      <p:sp>
        <p:nvSpPr>
          <p:cNvPr id="5" name="Footer Placeholder 4"/>
          <p:cNvSpPr>
            <a:spLocks noGrp="1"/>
          </p:cNvSpPr>
          <p:nvPr>
            <p:ph type="ftr" sz="quarter" idx="11"/>
          </p:nvPr>
        </p:nvSpPr>
        <p:spPr/>
        <p:txBody>
          <a:bodyPr/>
          <a:lstStyle/>
          <a:p>
            <a:endParaRPr lang="en-US" altLang="ja-JP" dirty="0"/>
          </a:p>
        </p:txBody>
      </p:sp>
    </p:spTree>
    <p:extLst>
      <p:ext uri="{BB962C8B-B14F-4D97-AF65-F5344CB8AC3E}">
        <p14:creationId xmlns:p14="http://schemas.microsoft.com/office/powerpoint/2010/main" val="63293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r>
              <a:rPr lang="en-US" sz="4000" b="1" dirty="0" smtClean="0">
                <a:solidFill>
                  <a:srgbClr val="000090"/>
                </a:solidFill>
              </a:rPr>
              <a:t>Presentation content</a:t>
            </a:r>
            <a:endParaRPr lang="en-US" sz="4000" dirty="0">
              <a:solidFill>
                <a:srgbClr val="000090"/>
              </a:solidFill>
            </a:endParaRPr>
          </a:p>
        </p:txBody>
      </p:sp>
      <p:sp>
        <p:nvSpPr>
          <p:cNvPr id="3" name="Text Placeholder 2"/>
          <p:cNvSpPr>
            <a:spLocks noGrp="1"/>
          </p:cNvSpPr>
          <p:nvPr>
            <p:ph type="body" sz="quarter" idx="11"/>
          </p:nvPr>
        </p:nvSpPr>
        <p:spPr>
          <a:xfrm>
            <a:off x="335154" y="1616730"/>
            <a:ext cx="8508813" cy="4513596"/>
          </a:xfrm>
        </p:spPr>
        <p:txBody>
          <a:bodyPr/>
          <a:lstStyle/>
          <a:p>
            <a:pPr lvl="0"/>
            <a:r>
              <a:rPr lang="en-US" sz="3200" i="1" dirty="0" smtClean="0">
                <a:solidFill>
                  <a:schemeClr val="accent4">
                    <a:lumMod val="10000"/>
                  </a:schemeClr>
                </a:solidFill>
              </a:rPr>
              <a:t>What </a:t>
            </a:r>
            <a:r>
              <a:rPr lang="en-US" sz="3200" i="1" dirty="0">
                <a:solidFill>
                  <a:schemeClr val="accent4">
                    <a:lumMod val="10000"/>
                  </a:schemeClr>
                </a:solidFill>
              </a:rPr>
              <a:t>does it mean for a course to be “</a:t>
            </a:r>
            <a:r>
              <a:rPr lang="en-US" sz="3200" i="1" dirty="0" smtClean="0">
                <a:solidFill>
                  <a:schemeClr val="accent4">
                    <a:lumMod val="10000"/>
                  </a:schemeClr>
                </a:solidFill>
              </a:rPr>
              <a:t>accessible?” </a:t>
            </a:r>
          </a:p>
          <a:p>
            <a:pPr lvl="0"/>
            <a:r>
              <a:rPr lang="en-US" sz="3200" i="1" dirty="0" smtClean="0">
                <a:solidFill>
                  <a:schemeClr val="accent4">
                    <a:lumMod val="10000"/>
                  </a:schemeClr>
                </a:solidFill>
              </a:rPr>
              <a:t>What are some strategies &amp; resources for making an online course </a:t>
            </a:r>
          </a:p>
          <a:p>
            <a:pPr lvl="1"/>
            <a:r>
              <a:rPr lang="en-US" sz="3200" i="1" dirty="0" smtClean="0">
                <a:solidFill>
                  <a:schemeClr val="accent4">
                    <a:lumMod val="10000"/>
                  </a:schemeClr>
                </a:solidFill>
              </a:rPr>
              <a:t>compliant </a:t>
            </a:r>
            <a:r>
              <a:rPr lang="en-US" sz="3200" i="1" dirty="0">
                <a:solidFill>
                  <a:schemeClr val="accent4">
                    <a:lumMod val="10000"/>
                  </a:schemeClr>
                </a:solidFill>
              </a:rPr>
              <a:t>with legal </a:t>
            </a:r>
            <a:r>
              <a:rPr lang="en-US" sz="3200" i="1" dirty="0" smtClean="0">
                <a:solidFill>
                  <a:schemeClr val="accent4">
                    <a:lumMod val="10000"/>
                  </a:schemeClr>
                </a:solidFill>
              </a:rPr>
              <a:t>mandates</a:t>
            </a:r>
          </a:p>
          <a:p>
            <a:pPr lvl="1"/>
            <a:r>
              <a:rPr lang="en-US" sz="3200" i="1" dirty="0" smtClean="0">
                <a:solidFill>
                  <a:schemeClr val="accent4">
                    <a:lumMod val="10000"/>
                  </a:schemeClr>
                </a:solidFill>
              </a:rPr>
              <a:t>welcoming </a:t>
            </a:r>
            <a:r>
              <a:rPr lang="en-US" sz="3200" i="1" dirty="0">
                <a:solidFill>
                  <a:schemeClr val="accent4">
                    <a:lumMod val="10000"/>
                  </a:schemeClr>
                </a:solidFill>
              </a:rPr>
              <a:t>to, accessible to </a:t>
            </a:r>
            <a:r>
              <a:rPr lang="en-US" sz="3200" i="1" dirty="0" smtClean="0">
                <a:solidFill>
                  <a:schemeClr val="accent4">
                    <a:lumMod val="10000"/>
                  </a:schemeClr>
                </a:solidFill>
              </a:rPr>
              <a:t>&amp; usable </a:t>
            </a:r>
            <a:r>
              <a:rPr lang="en-US" sz="3200" i="1" dirty="0">
                <a:solidFill>
                  <a:schemeClr val="accent4">
                    <a:lumMod val="10000"/>
                  </a:schemeClr>
                </a:solidFill>
              </a:rPr>
              <a:t>by all </a:t>
            </a:r>
            <a:r>
              <a:rPr lang="en-US" sz="3200" i="1" dirty="0" smtClean="0">
                <a:solidFill>
                  <a:schemeClr val="accent4">
                    <a:lumMod val="10000"/>
                  </a:schemeClr>
                </a:solidFill>
              </a:rPr>
              <a:t>potential students? </a:t>
            </a:r>
          </a:p>
        </p:txBody>
      </p:sp>
    </p:spTree>
    <p:extLst>
      <p:ext uri="{BB962C8B-B14F-4D97-AF65-F5344CB8AC3E}">
        <p14:creationId xmlns:p14="http://schemas.microsoft.com/office/powerpoint/2010/main" val="1158233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pPr algn="ctr"/>
            <a:r>
              <a:rPr lang="en-US" sz="4000" b="1" dirty="0">
                <a:solidFill>
                  <a:srgbClr val="000090"/>
                </a:solidFill>
                <a:latin typeface="Source Sans Pro"/>
                <a:ea typeface="Encode Sans Normal Black"/>
                <a:cs typeface="Source Sans Pro"/>
              </a:rPr>
              <a:t>What do they have in common?</a:t>
            </a:r>
          </a:p>
        </p:txBody>
      </p:sp>
      <p:sp>
        <p:nvSpPr>
          <p:cNvPr id="3" name="Text Placeholder 2"/>
          <p:cNvSpPr>
            <a:spLocks noGrp="1"/>
          </p:cNvSpPr>
          <p:nvPr>
            <p:ph type="body" sz="quarter" idx="11"/>
          </p:nvPr>
        </p:nvSpPr>
        <p:spPr>
          <a:xfrm>
            <a:off x="414147" y="1616730"/>
            <a:ext cx="8429820" cy="4513596"/>
          </a:xfrm>
        </p:spPr>
        <p:txBody>
          <a:bodyPr/>
          <a:lstStyle/>
          <a:p>
            <a:pPr marL="0" indent="0" algn="ctr">
              <a:buNone/>
              <a:defRPr/>
            </a:pPr>
            <a:r>
              <a:rPr lang="en-US" sz="3000" dirty="0">
                <a:solidFill>
                  <a:schemeClr val="accent4">
                    <a:lumMod val="10000"/>
                  </a:schemeClr>
                </a:solidFill>
                <a:latin typeface="Source Sans Pro"/>
                <a:cs typeface="Source Sans Pro"/>
              </a:rPr>
              <a:t>University of Cincinnati • Youngstown State University • University of Colorado-Boulder • University of Montana-Missoula • UC Berkeley • South Carolina Technical College System • Louisiana Tech University • MIT • Maricopa Community College District • Florida State University • CSU Fullerton • California Community Colleges • Ohio State University: University of Kentucky • Harvard University • Miami University in Ohio </a:t>
            </a:r>
          </a:p>
        </p:txBody>
      </p:sp>
    </p:spTree>
    <p:extLst>
      <p:ext uri="{BB962C8B-B14F-4D97-AF65-F5344CB8AC3E}">
        <p14:creationId xmlns:p14="http://schemas.microsoft.com/office/powerpoint/2010/main" val="3374202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29" name="Text Placeholder 1"/>
          <p:cNvSpPr>
            <a:spLocks noGrp="1"/>
          </p:cNvSpPr>
          <p:nvPr>
            <p:ph type="body" sz="quarter" idx="10"/>
          </p:nvPr>
        </p:nvSpPr>
        <p:spPr bwMode="auto">
          <a:xfrm>
            <a:off x="665163" y="609600"/>
            <a:ext cx="6427787" cy="8382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000" b="1" dirty="0" smtClean="0">
                <a:solidFill>
                  <a:srgbClr val="000090"/>
                </a:solidFill>
                <a:latin typeface="Source Sans Pro"/>
                <a:ea typeface="Encode Sans Normal Black"/>
                <a:cs typeface="Source Sans Pro"/>
              </a:rPr>
              <a:t>What is the legal basis?</a:t>
            </a:r>
          </a:p>
        </p:txBody>
      </p:sp>
      <p:sp>
        <p:nvSpPr>
          <p:cNvPr id="3" name="Text Placeholder 2"/>
          <p:cNvSpPr>
            <a:spLocks noGrp="1"/>
          </p:cNvSpPr>
          <p:nvPr>
            <p:ph type="body" sz="quarter" idx="11"/>
          </p:nvPr>
        </p:nvSpPr>
        <p:spPr>
          <a:xfrm>
            <a:off x="441784" y="1670051"/>
            <a:ext cx="7663991" cy="2400584"/>
          </a:xfrm>
        </p:spPr>
        <p:txBody>
          <a:bodyPr/>
          <a:lstStyle/>
          <a:p>
            <a:pPr eaLnBrk="1" fontAlgn="auto" hangingPunct="1">
              <a:spcBef>
                <a:spcPts val="1200"/>
              </a:spcBef>
              <a:spcAft>
                <a:spcPts val="0"/>
              </a:spcAft>
              <a:defRPr/>
            </a:pPr>
            <a:r>
              <a:rPr lang="en-US" sz="3200" i="1" dirty="0" smtClean="0">
                <a:solidFill>
                  <a:schemeClr val="accent4">
                    <a:lumMod val="10000"/>
                  </a:schemeClr>
                </a:solidFill>
                <a:latin typeface="Source Sans Pro"/>
                <a:cs typeface="Source Sans Pro"/>
              </a:rPr>
              <a:t>Section 504 of the Rehabilitation Act</a:t>
            </a:r>
          </a:p>
          <a:p>
            <a:pPr eaLnBrk="1" fontAlgn="auto" hangingPunct="1">
              <a:spcBef>
                <a:spcPts val="1200"/>
              </a:spcBef>
              <a:spcAft>
                <a:spcPts val="0"/>
              </a:spcAft>
              <a:defRPr/>
            </a:pPr>
            <a:r>
              <a:rPr lang="en-US" sz="3200" i="1" dirty="0" smtClean="0">
                <a:solidFill>
                  <a:schemeClr val="accent4">
                    <a:lumMod val="10000"/>
                  </a:schemeClr>
                </a:solidFill>
                <a:latin typeface="Source Sans Pro"/>
                <a:cs typeface="Source Sans Pro"/>
              </a:rPr>
              <a:t>The Americans </a:t>
            </a:r>
            <a:br>
              <a:rPr lang="en-US" sz="3200" i="1" dirty="0" smtClean="0">
                <a:solidFill>
                  <a:schemeClr val="accent4">
                    <a:lumMod val="10000"/>
                  </a:schemeClr>
                </a:solidFill>
                <a:latin typeface="Source Sans Pro"/>
                <a:cs typeface="Source Sans Pro"/>
              </a:rPr>
            </a:br>
            <a:r>
              <a:rPr lang="en-US" sz="3200" i="1" dirty="0" smtClean="0">
                <a:solidFill>
                  <a:schemeClr val="accent4">
                    <a:lumMod val="10000"/>
                  </a:schemeClr>
                </a:solidFill>
                <a:latin typeface="Source Sans Pro"/>
                <a:cs typeface="Source Sans Pro"/>
              </a:rPr>
              <a:t>with Disabilities </a:t>
            </a:r>
            <a:br>
              <a:rPr lang="en-US" sz="3200" i="1" dirty="0" smtClean="0">
                <a:solidFill>
                  <a:schemeClr val="accent4">
                    <a:lumMod val="10000"/>
                  </a:schemeClr>
                </a:solidFill>
                <a:latin typeface="Source Sans Pro"/>
                <a:cs typeface="Source Sans Pro"/>
              </a:rPr>
            </a:br>
            <a:r>
              <a:rPr lang="en-US" sz="3200" i="1" dirty="0" smtClean="0">
                <a:solidFill>
                  <a:schemeClr val="accent4">
                    <a:lumMod val="10000"/>
                  </a:schemeClr>
                </a:solidFill>
                <a:latin typeface="Source Sans Pro"/>
                <a:cs typeface="Source Sans Pro"/>
              </a:rPr>
              <a:t>Act of 1990 &amp;</a:t>
            </a:r>
            <a:br>
              <a:rPr lang="en-US" sz="3200" i="1" dirty="0" smtClean="0">
                <a:solidFill>
                  <a:schemeClr val="accent4">
                    <a:lumMod val="10000"/>
                  </a:schemeClr>
                </a:solidFill>
                <a:latin typeface="Source Sans Pro"/>
                <a:cs typeface="Source Sans Pro"/>
              </a:rPr>
            </a:br>
            <a:r>
              <a:rPr lang="en-US" sz="3200" i="1" dirty="0" smtClean="0">
                <a:solidFill>
                  <a:schemeClr val="accent4">
                    <a:lumMod val="10000"/>
                  </a:schemeClr>
                </a:solidFill>
                <a:latin typeface="Source Sans Pro"/>
                <a:cs typeface="Source Sans Pro"/>
              </a:rPr>
              <a:t>its 2008 </a:t>
            </a:r>
            <a:br>
              <a:rPr lang="en-US" sz="3200" i="1" dirty="0" smtClean="0">
                <a:solidFill>
                  <a:schemeClr val="accent4">
                    <a:lumMod val="10000"/>
                  </a:schemeClr>
                </a:solidFill>
                <a:latin typeface="Source Sans Pro"/>
                <a:cs typeface="Source Sans Pro"/>
              </a:rPr>
            </a:br>
            <a:r>
              <a:rPr lang="en-US" sz="3200" i="1" dirty="0" smtClean="0">
                <a:solidFill>
                  <a:schemeClr val="accent4">
                    <a:lumMod val="10000"/>
                  </a:schemeClr>
                </a:solidFill>
                <a:latin typeface="Source Sans Pro"/>
                <a:cs typeface="Source Sans Pro"/>
              </a:rPr>
              <a:t>Amendments</a:t>
            </a:r>
          </a:p>
          <a:p>
            <a:pPr eaLnBrk="1" fontAlgn="auto" hangingPunct="1">
              <a:spcBef>
                <a:spcPts val="1200"/>
              </a:spcBef>
              <a:spcAft>
                <a:spcPts val="0"/>
              </a:spcAft>
              <a:defRPr/>
            </a:pPr>
            <a:r>
              <a:rPr lang="en-US" sz="3200" i="1" dirty="0" smtClean="0">
                <a:solidFill>
                  <a:schemeClr val="accent4">
                    <a:lumMod val="10000"/>
                  </a:schemeClr>
                </a:solidFill>
                <a:latin typeface="Source Sans Pro"/>
                <a:cs typeface="Source Sans Pro"/>
              </a:rPr>
              <a:t>State &amp; local </a:t>
            </a:r>
            <a:br>
              <a:rPr lang="en-US" sz="3200" i="1" dirty="0" smtClean="0">
                <a:solidFill>
                  <a:schemeClr val="accent4">
                    <a:lumMod val="10000"/>
                  </a:schemeClr>
                </a:solidFill>
                <a:latin typeface="Source Sans Pro"/>
                <a:cs typeface="Source Sans Pro"/>
              </a:rPr>
            </a:br>
            <a:r>
              <a:rPr lang="en-US" sz="3200" i="1" dirty="0" smtClean="0">
                <a:solidFill>
                  <a:schemeClr val="accent4">
                    <a:lumMod val="10000"/>
                  </a:schemeClr>
                </a:solidFill>
                <a:latin typeface="Source Sans Pro"/>
                <a:cs typeface="Source Sans Pro"/>
              </a:rPr>
              <a:t>laws</a:t>
            </a:r>
          </a:p>
          <a:p>
            <a:pPr eaLnBrk="1" fontAlgn="auto" hangingPunct="1">
              <a:spcAft>
                <a:spcPts val="0"/>
              </a:spcAft>
              <a:defRPr/>
            </a:pPr>
            <a:endParaRPr lang="en-US" sz="3200" dirty="0">
              <a:solidFill>
                <a:schemeClr val="tx1"/>
              </a:solidFill>
              <a:latin typeface="Source Sans Pro"/>
              <a:cs typeface="Source Sans Pro"/>
            </a:endParaRPr>
          </a:p>
          <a:p>
            <a:pPr eaLnBrk="1" fontAlgn="auto" hangingPunct="1">
              <a:spcAft>
                <a:spcPts val="0"/>
              </a:spcAft>
              <a:defRPr/>
            </a:pPr>
            <a:endParaRPr lang="en-US" sz="3200" dirty="0"/>
          </a:p>
        </p:txBody>
      </p:sp>
      <p:pic>
        <p:nvPicPr>
          <p:cNvPr id="6" name="Picture 5" descr="Young woman using assistive expanded keyboard to access compu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25110" y="2609273"/>
            <a:ext cx="5118890" cy="360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854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624732"/>
            <a:ext cx="8184662" cy="991998"/>
          </a:xfrm>
        </p:spPr>
        <p:txBody>
          <a:bodyPr>
            <a:normAutofit/>
          </a:bodyPr>
          <a:lstStyle/>
          <a:p>
            <a:r>
              <a:rPr lang="en-US" sz="4000" b="1" dirty="0">
                <a:solidFill>
                  <a:srgbClr val="000090"/>
                </a:solidFill>
                <a:latin typeface="Source Sans Pro"/>
                <a:ea typeface="Encode Sans Normal Black"/>
                <a:cs typeface="Source Sans Pro"/>
              </a:rPr>
              <a:t>Definition of </a:t>
            </a:r>
            <a:r>
              <a:rPr lang="en-US" sz="4000" b="1" dirty="0" smtClean="0">
                <a:solidFill>
                  <a:srgbClr val="000090"/>
                </a:solidFill>
                <a:latin typeface="Source Sans Pro"/>
                <a:ea typeface="Encode Sans Normal Black"/>
                <a:cs typeface="Source Sans Pro"/>
              </a:rPr>
              <a:t>“accessible</a:t>
            </a:r>
            <a:r>
              <a:rPr lang="en-US" sz="4000" b="1" dirty="0">
                <a:solidFill>
                  <a:srgbClr val="000090"/>
                </a:solidFill>
                <a:latin typeface="Source Sans Pro"/>
                <a:ea typeface="Encode Sans Normal Black"/>
                <a:cs typeface="Source Sans Pro"/>
              </a:rPr>
              <a:t>”</a:t>
            </a:r>
          </a:p>
        </p:txBody>
      </p:sp>
      <p:sp>
        <p:nvSpPr>
          <p:cNvPr id="3" name="Text Placeholder 2"/>
          <p:cNvSpPr>
            <a:spLocks noGrp="1"/>
          </p:cNvSpPr>
          <p:nvPr>
            <p:ph type="body" sz="quarter" idx="11"/>
          </p:nvPr>
        </p:nvSpPr>
        <p:spPr>
          <a:xfrm>
            <a:off x="414146" y="1616730"/>
            <a:ext cx="8729853" cy="4513596"/>
          </a:xfrm>
        </p:spPr>
        <p:txBody>
          <a:bodyPr/>
          <a:lstStyle/>
          <a:p>
            <a:pPr marL="0" indent="0" algn="ctr">
              <a:buNone/>
              <a:defRPr/>
            </a:pPr>
            <a:r>
              <a:rPr lang="en-US" sz="3000" i="1" dirty="0">
                <a:solidFill>
                  <a:schemeClr val="accent4">
                    <a:lumMod val="10000"/>
                  </a:schemeClr>
                </a:solidFill>
                <a:latin typeface="Source Sans Pro"/>
                <a:cs typeface="Source Sans Pro"/>
              </a:rPr>
              <a:t>“Accessible” means a person with a disability is afforded the opportunity to acquire the same information, engage in the same interactions, &amp; enjoy the same services as a person without a disability in an equally effective &amp; equally integrated manner, with substantially equivalent ease of use. The person with a disability must be able to obtain the information as fully, equally &amp; independently as a person without a disability.</a:t>
            </a:r>
          </a:p>
        </p:txBody>
      </p:sp>
    </p:spTree>
    <p:extLst>
      <p:ext uri="{BB962C8B-B14F-4D97-AF65-F5344CB8AC3E}">
        <p14:creationId xmlns:p14="http://schemas.microsoft.com/office/powerpoint/2010/main" val="2264517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2299</TotalTime>
  <Words>1183</Words>
  <Application>Microsoft Macintosh PowerPoint</Application>
  <PresentationFormat>On-screen Show (4:3)</PresentationFormat>
  <Paragraphs>215</Paragraphs>
  <Slides>36</Slides>
  <Notes>10</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Custom Design</vt:lpstr>
      <vt:lpstr>1_Custom Design</vt:lpstr>
      <vt:lpstr>2_Custom Design</vt:lpstr>
      <vt:lpstr>PowerPoint Presentation</vt:lpstr>
      <vt:lpstr>PowerPoint Presentation</vt:lpstr>
      <vt:lpstr>PowerPoint Presentation</vt:lpstr>
      <vt:lpstr>Reference book: Universal Design in Higher Education (UDHE): From Principles to Practice</vt:lpstr>
      <vt:lpstr>PowerPoint Presentation</vt:lpstr>
      <vt:lpstr>PowerPoint Presentation</vt:lpstr>
      <vt:lpstr>PowerPoint Presentation</vt:lpstr>
      <vt:lpstr>PowerPoint Presentation</vt:lpstr>
      <vt:lpstr>PowerPoint Presentation</vt:lpstr>
      <vt:lpstr>PowerPoint Presentation</vt:lpstr>
      <vt:lpstr>Consider ability on a continuum</vt:lpstr>
      <vt:lpstr>PowerPoint Presentation</vt:lpstr>
      <vt:lpstr>PowerPoint Presentation</vt:lpstr>
      <vt:lpstr>PowerPoint Presentation</vt:lpstr>
      <vt:lpstr>PowerPoint Presentation</vt:lpstr>
      <vt:lpstr>Universal design =</vt:lpstr>
      <vt:lpstr> “The Daily”   UW    1970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UD – know it when you see it!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DO-IT Program</cp:lastModifiedBy>
  <cp:revision>242</cp:revision>
  <cp:lastPrinted>2015-02-23T01:18:15Z</cp:lastPrinted>
  <dcterms:created xsi:type="dcterms:W3CDTF">2014-10-14T00:51:43Z</dcterms:created>
  <dcterms:modified xsi:type="dcterms:W3CDTF">2015-11-08T16:14:35Z</dcterms:modified>
</cp:coreProperties>
</file>