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1" r:id="rId25"/>
    <p:sldId id="280"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1768"/>
  </p:normalViewPr>
  <p:slideViewPr>
    <p:cSldViewPr snapToGrid="0" snapToObjects="1">
      <p:cViewPr varScale="1">
        <p:scale>
          <a:sx n="71" d="100"/>
          <a:sy n="71" d="100"/>
        </p:scale>
        <p:origin x="9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475393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200" dirty="0" smtClean="0">
                <a:effectLst/>
                <a:latin typeface="Helvetica Neue"/>
                <a:ea typeface="Helvetica Neue"/>
                <a:cs typeface="Helvetica Neue"/>
                <a:sym typeface="Helvetica Neue"/>
              </a:rPr>
              <a:t>I do see this issue of flexible interface design as a more critical one for virtual worlds meant for education and learning. In this area I would recommend that publishers closely consider the inferential systems of meaning of these environments and from that consideration develop a common standard for flexible UI design. This might include a shared API library or at the very least a common understanding and implementation of the major elements of the UI function (navigating the virtual worlds, exploration tools such as opening or interacting with objects, etc.). In conjunction with a user development community similar to the </a:t>
            </a:r>
            <a:r>
              <a:rPr lang="en-US" sz="2200" dirty="0" err="1" smtClean="0">
                <a:effectLst/>
                <a:latin typeface="Helvetica Neue"/>
                <a:ea typeface="Helvetica Neue"/>
                <a:cs typeface="Helvetica Neue"/>
                <a:sym typeface="Helvetica Neue"/>
              </a:rPr>
              <a:t>addon</a:t>
            </a:r>
            <a:r>
              <a:rPr lang="en-US" sz="2200" dirty="0" smtClean="0">
                <a:effectLst/>
                <a:latin typeface="Helvetica Neue"/>
                <a:ea typeface="Helvetica Neue"/>
                <a:cs typeface="Helvetica Neue"/>
                <a:sym typeface="Helvetica Neue"/>
              </a:rPr>
              <a:t> community for World of Warcraft it should then be possible to broaden the appeal and impact of these types of systems. The goal is not to make all educational or learning environments look the same. Rather the goal is building a base framework upon which those with very specific needs can get the same educational experience as everyone else using that system.</a:t>
            </a:r>
          </a:p>
          <a:p>
            <a:endParaRPr lang="en-US" dirty="0"/>
          </a:p>
        </p:txBody>
      </p:sp>
    </p:spTree>
    <p:extLst>
      <p:ext uri="{BB962C8B-B14F-4D97-AF65-F5344CB8AC3E}">
        <p14:creationId xmlns:p14="http://schemas.microsoft.com/office/powerpoint/2010/main" val="173510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567972" marR="0" indent="-567972" algn="l" defTabSz="584200" rtl="0" latinLnBrk="0">
        <a:lnSpc>
          <a:spcPct val="100000"/>
        </a:lnSpc>
        <a:spcBef>
          <a:spcPts val="42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1pPr>
      <a:lvl2pPr marL="1012472" marR="0" indent="-567972" algn="l" defTabSz="584200" rtl="0" latinLnBrk="0">
        <a:lnSpc>
          <a:spcPct val="100000"/>
        </a:lnSpc>
        <a:spcBef>
          <a:spcPts val="42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2pPr>
      <a:lvl3pPr marL="1456972" marR="0" indent="-567972" algn="l" defTabSz="584200" rtl="0" latinLnBrk="0">
        <a:lnSpc>
          <a:spcPct val="100000"/>
        </a:lnSpc>
        <a:spcBef>
          <a:spcPts val="42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3pPr>
      <a:lvl4pPr marL="1901472" marR="0" indent="-567972" algn="l" defTabSz="584200" rtl="0" latinLnBrk="0">
        <a:lnSpc>
          <a:spcPct val="100000"/>
        </a:lnSpc>
        <a:spcBef>
          <a:spcPts val="42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4pPr>
      <a:lvl5pPr marL="2345972" marR="0" indent="-567972" algn="l" defTabSz="584200" rtl="0" latinLnBrk="0">
        <a:lnSpc>
          <a:spcPct val="100000"/>
        </a:lnSpc>
        <a:spcBef>
          <a:spcPts val="42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5pPr>
      <a:lvl6pPr marL="2790472" marR="0" indent="-567972" algn="l" defTabSz="584200" rtl="0" latinLnBrk="0">
        <a:lnSpc>
          <a:spcPct val="100000"/>
        </a:lnSpc>
        <a:spcBef>
          <a:spcPts val="42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6pPr>
      <a:lvl7pPr marL="3234972" marR="0" indent="-567972" algn="l" defTabSz="584200" rtl="0" latinLnBrk="0">
        <a:lnSpc>
          <a:spcPct val="100000"/>
        </a:lnSpc>
        <a:spcBef>
          <a:spcPts val="42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7pPr>
      <a:lvl8pPr marL="3679472" marR="0" indent="-567972" algn="l" defTabSz="584200" rtl="0" latinLnBrk="0">
        <a:lnSpc>
          <a:spcPct val="100000"/>
        </a:lnSpc>
        <a:spcBef>
          <a:spcPts val="42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8pPr>
      <a:lvl9pPr marL="4123972" marR="0" indent="-567972" algn="l" defTabSz="584200" rtl="0" latinLnBrk="0">
        <a:lnSpc>
          <a:spcPct val="100000"/>
        </a:lnSpc>
        <a:spcBef>
          <a:spcPts val="42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g"/><Relationship Id="rId3" Type="http://schemas.openxmlformats.org/officeDocument/2006/relationships/hyperlink" Target="mailto:Don.merritt@ucf.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hyperlink" Target="http://www.dorkly.com/post/51443/out-of-contro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youtu.be/101ZEJF5z_8?list=PL495432DE9C508380" TargetMode="Externa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prstGeom prst="rect">
            <a:avLst/>
          </a:prstGeom>
          <a:effectLst>
            <a:outerShdw blurRad="38100" dist="25400" dir="5400000" rotWithShape="0">
              <a:srgbClr val="000000">
                <a:alpha val="50000"/>
              </a:srgbClr>
            </a:outerShdw>
          </a:effectLst>
        </p:spPr>
        <p:txBody>
          <a:bodyPr/>
          <a:lstStyle>
            <a:lvl1pPr>
              <a:defRPr sz="9400">
                <a:latin typeface="Calibri"/>
                <a:ea typeface="Calibri"/>
                <a:cs typeface="Calibri"/>
                <a:sym typeface="Calibri"/>
              </a:defRPr>
            </a:lvl1pPr>
          </a:lstStyle>
          <a:p>
            <a:r>
              <a:t>Accessible Virtual World Interfaces</a:t>
            </a:r>
          </a:p>
        </p:txBody>
      </p:sp>
      <p:sp>
        <p:nvSpPr>
          <p:cNvPr id="120" name="Shape 120"/>
          <p:cNvSpPr>
            <a:spLocks noGrp="1"/>
          </p:cNvSpPr>
          <p:nvPr>
            <p:ph type="subTitle" sz="half" idx="1"/>
          </p:nvPr>
        </p:nvSpPr>
        <p:spPr>
          <a:xfrm>
            <a:off x="1270000" y="5029200"/>
            <a:ext cx="10464800" cy="3883589"/>
          </a:xfrm>
          <a:prstGeom prst="rect">
            <a:avLst/>
          </a:prstGeom>
          <a:effectLst>
            <a:outerShdw blurRad="38100" dist="25400" dir="5400000" rotWithShape="0">
              <a:srgbClr val="000000">
                <a:alpha val="50000"/>
              </a:srgbClr>
            </a:outerShdw>
          </a:effectLst>
        </p:spPr>
        <p:txBody>
          <a:bodyPr/>
          <a:lstStyle/>
          <a:p>
            <a:pPr defTabSz="650240">
              <a:defRPr sz="4000">
                <a:latin typeface="Calibri"/>
                <a:ea typeface="Calibri"/>
                <a:cs typeface="Calibri"/>
                <a:sym typeface="Calibri"/>
              </a:defRPr>
            </a:pPr>
            <a:r>
              <a:t>Blizzard Entertainment's </a:t>
            </a:r>
            <a:r>
              <a:rPr i="1"/>
              <a:t>World of Warcraft </a:t>
            </a:r>
            <a:r>
              <a:t>model</a:t>
            </a:r>
          </a:p>
          <a:p>
            <a:pPr defTabSz="650240">
              <a:defRPr sz="4500">
                <a:latin typeface="Calibri"/>
                <a:ea typeface="Calibri"/>
                <a:cs typeface="Calibri"/>
                <a:sym typeface="Calibri"/>
              </a:defRPr>
            </a:pPr>
            <a:endParaRPr/>
          </a:p>
          <a:p>
            <a:pPr defTabSz="650240">
              <a:defRPr sz="4500">
                <a:latin typeface="Calibri"/>
                <a:ea typeface="Calibri"/>
                <a:cs typeface="Calibri"/>
                <a:sym typeface="Calibri"/>
              </a:defRPr>
            </a:pPr>
            <a:endParaRPr/>
          </a:p>
          <a:p>
            <a:pPr defTabSz="650240">
              <a:defRPr sz="4500">
                <a:latin typeface="Calibri"/>
                <a:ea typeface="Calibri"/>
                <a:cs typeface="Calibri"/>
                <a:sym typeface="Calibri"/>
              </a:defRPr>
            </a:pPr>
            <a:r>
              <a:rPr sz="4200"/>
              <a:t>Don Merritt, PhD</a:t>
            </a:r>
          </a:p>
          <a:p>
            <a:pPr defTabSz="650240">
              <a:defRPr sz="2400">
                <a:latin typeface="Calibri"/>
                <a:ea typeface="Calibri"/>
                <a:cs typeface="Calibri"/>
                <a:sym typeface="Calibri"/>
              </a:defRPr>
            </a:pPr>
            <a:r>
              <a:rPr sz="4200"/>
              <a:t>University of Central Florida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p>
            <a:r>
              <a:t>Addons / Mods</a:t>
            </a:r>
          </a:p>
        </p:txBody>
      </p:sp>
      <p:sp>
        <p:nvSpPr>
          <p:cNvPr id="148" name="Shape 148"/>
          <p:cNvSpPr>
            <a:spLocks noGrp="1"/>
          </p:cNvSpPr>
          <p:nvPr>
            <p:ph type="body" idx="1"/>
          </p:nvPr>
        </p:nvSpPr>
        <p:spPr>
          <a:prstGeom prst="rect">
            <a:avLst/>
          </a:prstGeom>
        </p:spPr>
        <p:txBody>
          <a:bodyPr/>
          <a:lstStyle/>
          <a:p>
            <a:pPr marL="516854" indent="-516854" defTabSz="531622">
              <a:spcBef>
                <a:spcPts val="3800"/>
              </a:spcBef>
              <a:defRPr sz="4186"/>
            </a:pPr>
            <a:r>
              <a:t>Blizzard structured the UI so as to be modifiable by users</a:t>
            </a:r>
          </a:p>
          <a:p>
            <a:pPr marL="516854" indent="-516854" defTabSz="531622">
              <a:spcBef>
                <a:spcPts val="3800"/>
              </a:spcBef>
              <a:defRPr sz="4186"/>
            </a:pPr>
            <a:r>
              <a:t>These “mods”, or “add-ons”, are written by the users in Lua with no support from Blizzard </a:t>
            </a:r>
          </a:p>
          <a:p>
            <a:pPr marL="516854" indent="-516854" defTabSz="531622">
              <a:spcBef>
                <a:spcPts val="3800"/>
              </a:spcBef>
              <a:defRPr sz="4186"/>
            </a:pPr>
            <a:r>
              <a:t>Any UI element can be modified and APIs exist for data that isn’t part of the packaged UI</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body" idx="1"/>
          </p:nvPr>
        </p:nvSpPr>
        <p:spPr>
          <a:prstGeom prst="rect">
            <a:avLst/>
          </a:prstGeom>
        </p:spPr>
        <p:txBody>
          <a:bodyPr/>
          <a:lstStyle>
            <a:lvl1pPr marL="0" indent="0">
              <a:buSzTx/>
              <a:buNone/>
              <a:defRPr sz="6200"/>
            </a:lvl1pPr>
          </a:lstStyle>
          <a:p>
            <a:r>
              <a:t>Do addons address specific disabilities of players? </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2" name="Screen Shot 2015-11-19 at 10.24.35 PM.png" descr="Screenshot of the Curse.com website" title="Curse.com screenshot"/>
          <p:cNvPicPr>
            <a:picLocks noChangeAspect="1"/>
          </p:cNvPicPr>
          <p:nvPr/>
        </p:nvPicPr>
        <p:blipFill>
          <a:blip r:embed="rId2">
            <a:extLst/>
          </a:blip>
          <a:stretch>
            <a:fillRect/>
          </a:stretch>
        </p:blipFill>
        <p:spPr>
          <a:xfrm>
            <a:off x="430423" y="-1"/>
            <a:ext cx="12143954" cy="9753601"/>
          </a:xfrm>
          <a:prstGeom prst="rect">
            <a:avLst/>
          </a:prstGeom>
          <a:ln w="12700">
            <a:miter lim="400000"/>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p:nvPr/>
        </p:nvSpPr>
        <p:spPr>
          <a:xfrm>
            <a:off x="-25400" y="1554566"/>
            <a:ext cx="12882584" cy="22810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1200" b="1" i="1">
                <a:latin typeface="Arial"/>
                <a:ea typeface="Arial"/>
                <a:cs typeface="Arial"/>
                <a:sym typeface="Arial"/>
              </a:defRPr>
            </a:pPr>
            <a:r>
              <a:t>Principle I. Provide Multiple Means of Representation:</a:t>
            </a:r>
            <a:endParaRPr b="0">
              <a:latin typeface="Times New Roman"/>
              <a:ea typeface="Times New Roman"/>
              <a:cs typeface="Times New Roman"/>
              <a:sym typeface="Times New Roman"/>
            </a:endParaRPr>
          </a:p>
          <a:p>
            <a:pPr marL="457200" indent="-228600" algn="l" defTabSz="457200">
              <a:spcBef>
                <a:spcPts val="1200"/>
              </a:spcBef>
              <a:defRPr sz="1200">
                <a:latin typeface="Arial"/>
                <a:ea typeface="Arial"/>
                <a:cs typeface="Arial"/>
                <a:sym typeface="Arial"/>
              </a:defRPr>
            </a:pPr>
            <a:r>
              <a:t>1.	Provide options for perception: (1.1) options that customize the display of information; (1.2) options that provide alternatives for auditory information; (1.3) options that provide alternatives for visual information.</a:t>
            </a:r>
          </a:p>
          <a:p>
            <a:pPr marL="457200" indent="-228600" algn="l" defTabSz="457200">
              <a:spcBef>
                <a:spcPts val="1200"/>
              </a:spcBef>
              <a:defRPr sz="1200">
                <a:latin typeface="Arial"/>
                <a:ea typeface="Arial"/>
                <a:cs typeface="Arial"/>
                <a:sym typeface="Arial"/>
              </a:defRPr>
            </a:pPr>
            <a:r>
              <a:t>2.	Provide options for language and symbols: (2.1) options that define vocabulary and symbols; (2.2) options that clarify syntax and structure; (2.3) options for decoding text or mathematical notation; (2.4) options that promote cross-linguistic understanding; (2.5) options that illustrate key concepts non-linguistically.</a:t>
            </a:r>
          </a:p>
          <a:p>
            <a:pPr marL="457200" indent="-228600" algn="l" defTabSz="457200">
              <a:spcBef>
                <a:spcPts val="1200"/>
              </a:spcBef>
              <a:defRPr sz="1200">
                <a:latin typeface="Arial"/>
                <a:ea typeface="Arial"/>
                <a:cs typeface="Arial"/>
                <a:sym typeface="Arial"/>
              </a:defRPr>
            </a:pPr>
            <a:r>
              <a:t>3.	Provide options for comprehension: (3.1) options that provide or activate background knowledge; (3.2) options that highlight critical features, big ideas, and relationships; (3.3) options that guide information processing; (3.4) options that support memory and transfer.</a:t>
            </a:r>
          </a:p>
        </p:txBody>
      </p:sp>
      <p:sp>
        <p:nvSpPr>
          <p:cNvPr id="155" name="Shape 155"/>
          <p:cNvSpPr/>
          <p:nvPr/>
        </p:nvSpPr>
        <p:spPr>
          <a:xfrm>
            <a:off x="-25400" y="4168761"/>
            <a:ext cx="12882585" cy="22810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1200" b="1" i="1">
                <a:latin typeface="Arial"/>
                <a:ea typeface="Arial"/>
                <a:cs typeface="Arial"/>
                <a:sym typeface="Arial"/>
              </a:defRPr>
            </a:pPr>
            <a:r>
              <a:t>Principle II. Provide Multiple Means of Action and Expression:</a:t>
            </a:r>
            <a:endParaRPr b="0">
              <a:latin typeface="Times New Roman"/>
              <a:ea typeface="Times New Roman"/>
              <a:cs typeface="Times New Roman"/>
              <a:sym typeface="Times New Roman"/>
            </a:endParaRPr>
          </a:p>
          <a:p>
            <a:pPr marL="457200" indent="-228600" algn="l" defTabSz="457200">
              <a:spcBef>
                <a:spcPts val="1200"/>
              </a:spcBef>
              <a:defRPr sz="1200">
                <a:latin typeface="Arial"/>
                <a:ea typeface="Arial"/>
                <a:cs typeface="Arial"/>
                <a:sym typeface="Arial"/>
              </a:defRPr>
            </a:pPr>
            <a:r>
              <a:t>1.	Provide options for physical action: (4.1) options in the mode of physical response; (4.2) options in the means of navigation; (4.3) options for accessing tools and assistive technologies.</a:t>
            </a:r>
          </a:p>
          <a:p>
            <a:pPr marL="457200" indent="-228600" algn="l" defTabSz="457200">
              <a:spcBef>
                <a:spcPts val="1200"/>
              </a:spcBef>
              <a:defRPr sz="1200">
                <a:latin typeface="Arial"/>
                <a:ea typeface="Arial"/>
                <a:cs typeface="Arial"/>
                <a:sym typeface="Arial"/>
              </a:defRPr>
            </a:pPr>
            <a:r>
              <a:t>2.	Provide options for expressive skills and fluency: (5.1) options in the media for communication; (5.2) options in the tools for composition and problem solving; (5.3) options in the scaffolds for practice and performance.</a:t>
            </a:r>
          </a:p>
          <a:p>
            <a:pPr marL="457200" indent="-228600" algn="l" defTabSz="457200">
              <a:spcBef>
                <a:spcPts val="1200"/>
              </a:spcBef>
              <a:defRPr sz="1200">
                <a:latin typeface="Arial"/>
                <a:ea typeface="Arial"/>
                <a:cs typeface="Arial"/>
                <a:sym typeface="Arial"/>
              </a:defRPr>
            </a:pPr>
            <a:r>
              <a:t>3.	Provide options for executive functions: (6.1) options that guide effective goal-setting; (6.2) options that support planning and strategy development; (6.3) options that facilitate managing information and resources; (6.4) options that enhance capacity for monitoring progress.</a:t>
            </a:r>
          </a:p>
        </p:txBody>
      </p:sp>
      <p:sp>
        <p:nvSpPr>
          <p:cNvPr id="156" name="Shape 156"/>
          <p:cNvSpPr/>
          <p:nvPr/>
        </p:nvSpPr>
        <p:spPr>
          <a:xfrm>
            <a:off x="-25400" y="6989497"/>
            <a:ext cx="12882583" cy="22810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sz="1200" b="1" i="1">
                <a:latin typeface="Arial"/>
                <a:ea typeface="Arial"/>
                <a:cs typeface="Arial"/>
                <a:sym typeface="Arial"/>
              </a:defRPr>
            </a:pPr>
            <a:r>
              <a:t>Principle III. Provide Multiple Means of Engagement:</a:t>
            </a:r>
            <a:endParaRPr b="0">
              <a:latin typeface="Times New Roman"/>
              <a:ea typeface="Times New Roman"/>
              <a:cs typeface="Times New Roman"/>
              <a:sym typeface="Times New Roman"/>
            </a:endParaRPr>
          </a:p>
          <a:p>
            <a:pPr marL="457200" indent="-228600" algn="l" defTabSz="457200">
              <a:spcBef>
                <a:spcPts val="1200"/>
              </a:spcBef>
              <a:defRPr sz="1200">
                <a:latin typeface="Arial"/>
                <a:ea typeface="Arial"/>
                <a:cs typeface="Arial"/>
                <a:sym typeface="Arial"/>
              </a:defRPr>
            </a:pPr>
            <a:r>
              <a:t>1.	Provide options for recruiting interest: (7.1) options that increase individual choice and autonomy; (7.2) options that enhance relevance, value, and authenticity; (7.3) options that reduce threats and distractions.</a:t>
            </a:r>
          </a:p>
          <a:p>
            <a:pPr marL="457200" indent="-228600" algn="l" defTabSz="457200">
              <a:spcBef>
                <a:spcPts val="1200"/>
              </a:spcBef>
              <a:defRPr sz="1200">
                <a:latin typeface="Arial"/>
                <a:ea typeface="Arial"/>
                <a:cs typeface="Arial"/>
                <a:sym typeface="Arial"/>
              </a:defRPr>
            </a:pPr>
            <a:r>
              <a:t>2.	Provide options for sustaining effort and persistence: (8.1) options that heighten salience of goals and objectives; (8.2) options that vary levels of challenge and support; (8.3) options that foster collaboration and communication; (8.4) options that increase mastery-oriented feedback.</a:t>
            </a:r>
          </a:p>
          <a:p>
            <a:pPr marL="457200" indent="-228600" algn="l" defTabSz="457200">
              <a:spcBef>
                <a:spcPts val="1200"/>
              </a:spcBef>
              <a:defRPr sz="1200">
                <a:latin typeface="Arial"/>
                <a:ea typeface="Arial"/>
                <a:cs typeface="Arial"/>
                <a:sym typeface="Arial"/>
              </a:defRPr>
            </a:pPr>
            <a:r>
              <a:t>3.	Provide options for self-regulation: (9.1) options that guide personal goal-setting and expectations; (9.2) options that scaffold coping skills and strategies; (9.3) options that develop self-assessment and reflection.</a:t>
            </a:r>
          </a:p>
        </p:txBody>
      </p:sp>
      <p:sp>
        <p:nvSpPr>
          <p:cNvPr id="157" name="Shape 157"/>
          <p:cNvSpPr/>
          <p:nvPr/>
        </p:nvSpPr>
        <p:spPr>
          <a:xfrm>
            <a:off x="-28218" y="254000"/>
            <a:ext cx="13061236"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000"/>
            </a:lvl1pPr>
          </a:lstStyle>
          <a:p>
            <a:r>
              <a:t>3 Principles of UDL from CAST website</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image21.png" title="Add on rankings"/>
          <p:cNvPicPr>
            <a:picLocks noChangeAspect="1"/>
          </p:cNvPicPr>
          <p:nvPr/>
        </p:nvPicPr>
        <p:blipFill>
          <a:blip r:embed="rId2">
            <a:extLst/>
          </a:blip>
          <a:stretch>
            <a:fillRect/>
          </a:stretch>
        </p:blipFill>
        <p:spPr>
          <a:xfrm>
            <a:off x="37291" y="1394609"/>
            <a:ext cx="12930218" cy="6294181"/>
          </a:xfrm>
          <a:prstGeom prst="rect">
            <a:avLst/>
          </a:prstGeom>
          <a:ln w="12700">
            <a:miter lim="400000"/>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lvl1pPr defTabSz="496570">
              <a:defRPr sz="6800" spc="-154"/>
            </a:lvl1pPr>
          </a:lstStyle>
          <a:p>
            <a:r>
              <a:t>Addons fit into UDL principles</a:t>
            </a:r>
          </a:p>
        </p:txBody>
      </p:sp>
      <p:pic>
        <p:nvPicPr>
          <p:cNvPr id="162" name="image22.jpeg"/>
          <p:cNvPicPr>
            <a:picLocks noChangeAspect="1"/>
          </p:cNvPicPr>
          <p:nvPr/>
        </p:nvPicPr>
        <p:blipFill>
          <a:blip r:embed="rId2">
            <a:extLst/>
          </a:blip>
          <a:stretch>
            <a:fillRect/>
          </a:stretch>
        </p:blipFill>
        <p:spPr>
          <a:xfrm>
            <a:off x="648669" y="2223435"/>
            <a:ext cx="7160196" cy="3237794"/>
          </a:xfrm>
          <a:prstGeom prst="rect">
            <a:avLst/>
          </a:prstGeom>
          <a:ln w="12700">
            <a:miter lim="400000"/>
          </a:ln>
        </p:spPr>
      </p:pic>
      <p:pic>
        <p:nvPicPr>
          <p:cNvPr id="163" name="image23.jpeg"/>
          <p:cNvPicPr>
            <a:picLocks noChangeAspect="1"/>
          </p:cNvPicPr>
          <p:nvPr/>
        </p:nvPicPr>
        <p:blipFill>
          <a:blip r:embed="rId3">
            <a:extLst/>
          </a:blip>
          <a:stretch>
            <a:fillRect/>
          </a:stretch>
        </p:blipFill>
        <p:spPr>
          <a:xfrm>
            <a:off x="5910296" y="4700442"/>
            <a:ext cx="7003711" cy="1758924"/>
          </a:xfrm>
          <a:prstGeom prst="rect">
            <a:avLst/>
          </a:prstGeom>
          <a:ln w="12700">
            <a:miter lim="400000"/>
          </a:ln>
        </p:spPr>
      </p:pic>
      <p:pic>
        <p:nvPicPr>
          <p:cNvPr id="164" name="image24.jpeg"/>
          <p:cNvPicPr>
            <a:picLocks noChangeAspect="1"/>
          </p:cNvPicPr>
          <p:nvPr/>
        </p:nvPicPr>
        <p:blipFill>
          <a:blip r:embed="rId4">
            <a:extLst/>
          </a:blip>
          <a:stretch>
            <a:fillRect/>
          </a:stretch>
        </p:blipFill>
        <p:spPr>
          <a:xfrm>
            <a:off x="1481713" y="6293036"/>
            <a:ext cx="9521146" cy="2625087"/>
          </a:xfrm>
          <a:prstGeom prst="rect">
            <a:avLst/>
          </a:prstGeom>
          <a:ln w="12700">
            <a:miter lim="400000"/>
          </a:ln>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lstStyle>
            <a:lvl1pPr marL="0" indent="0">
              <a:buSzTx/>
              <a:buNone/>
              <a:defRPr sz="5600"/>
            </a:lvl1pPr>
          </a:lstStyle>
          <a:p>
            <a:r>
              <a:t>Do players with disabilities who manage their experience with addons have a “deeper” identity immersion experience with the game than players with disabilities who do not?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image25.pdf"/>
          <p:cNvPicPr>
            <a:picLocks noChangeAspect="1"/>
          </p:cNvPicPr>
          <p:nvPr/>
        </p:nvPicPr>
        <p:blipFill>
          <a:blip r:embed="rId2">
            <a:extLst/>
          </a:blip>
          <a:stretch>
            <a:fillRect/>
          </a:stretch>
        </p:blipFill>
        <p:spPr>
          <a:xfrm>
            <a:off x="1849060" y="171338"/>
            <a:ext cx="9306680" cy="10132676"/>
          </a:xfrm>
          <a:prstGeom prst="rect">
            <a:avLst/>
          </a:prstGeom>
          <a:ln w="12700">
            <a:miter lim="400000"/>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lstStyle/>
          <a:p>
            <a:pPr defTabSz="490727">
              <a:defRPr sz="6719" spc="-152"/>
            </a:pPr>
            <a:r>
              <a:t>Discovery </a:t>
            </a:r>
          </a:p>
          <a:p>
            <a:pPr defTabSz="490727">
              <a:defRPr sz="6719" spc="-152"/>
            </a:pPr>
            <a:r>
              <a:t>(and a little role-play)</a:t>
            </a:r>
          </a:p>
        </p:txBody>
      </p:sp>
      <p:sp>
        <p:nvSpPr>
          <p:cNvPr id="171" name="Shape 171"/>
          <p:cNvSpPr>
            <a:spLocks noGrp="1"/>
          </p:cNvSpPr>
          <p:nvPr>
            <p:ph type="body" idx="1"/>
          </p:nvPr>
        </p:nvSpPr>
        <p:spPr>
          <a:prstGeom prst="rect">
            <a:avLst/>
          </a:prstGeom>
        </p:spPr>
        <p:txBody>
          <a:bodyPr>
            <a:normAutofit lnSpcReduction="10000"/>
          </a:bodyPr>
          <a:lstStyle/>
          <a:p>
            <a:pPr marL="391900" indent="-391900" defTabSz="403097">
              <a:spcBef>
                <a:spcPts val="2800"/>
              </a:spcBef>
              <a:defRPr sz="3174"/>
            </a:pPr>
            <a:r>
              <a:t>How much do you enjoy finding quest, NPC’s or locations others do not know?</a:t>
            </a:r>
          </a:p>
          <a:p>
            <a:pPr marL="391900" indent="-391900" defTabSz="403097">
              <a:spcBef>
                <a:spcPts val="2800"/>
              </a:spcBef>
              <a:defRPr sz="3174"/>
            </a:pPr>
            <a:r>
              <a:t>How much do you enjoy collecting distinctive objects or clothing that have no functional value in the game?</a:t>
            </a:r>
          </a:p>
          <a:p>
            <a:pPr marL="391900" indent="-391900" defTabSz="403097">
              <a:spcBef>
                <a:spcPts val="2800"/>
              </a:spcBef>
              <a:defRPr sz="3174"/>
            </a:pPr>
            <a:r>
              <a:t>How much do you enjoy exploring the world – simply to explore the world?</a:t>
            </a:r>
          </a:p>
          <a:p>
            <a:pPr marL="391900" indent="-391900" defTabSz="403097">
              <a:spcBef>
                <a:spcPts val="2800"/>
              </a:spcBef>
              <a:defRPr sz="3174"/>
            </a:pPr>
            <a:r>
              <a:t>How enjoyable is it exploring every map or zone in the world? </a:t>
            </a:r>
          </a:p>
          <a:p>
            <a:pPr marL="391900" indent="-391900" defTabSz="403097">
              <a:spcBef>
                <a:spcPts val="2800"/>
              </a:spcBef>
              <a:defRPr sz="3174"/>
            </a:pPr>
            <a:r>
              <a:t>How enjoyable is it to try out new roles and personalities with your characters?</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prstGeom prst="rect">
            <a:avLst/>
          </a:prstGeom>
        </p:spPr>
        <p:txBody>
          <a:bodyPr/>
          <a:lstStyle/>
          <a:p>
            <a:r>
              <a:t>Agenda</a:t>
            </a:r>
          </a:p>
        </p:txBody>
      </p:sp>
      <p:sp>
        <p:nvSpPr>
          <p:cNvPr id="123" name="Shape 123"/>
          <p:cNvSpPr>
            <a:spLocks noGrp="1"/>
          </p:cNvSpPr>
          <p:nvPr>
            <p:ph type="body" idx="1"/>
          </p:nvPr>
        </p:nvSpPr>
        <p:spPr>
          <a:prstGeom prst="rect">
            <a:avLst/>
          </a:prstGeom>
        </p:spPr>
        <p:txBody>
          <a:bodyPr/>
          <a:lstStyle/>
          <a:p>
            <a:pPr marL="550933" indent="-550933" defTabSz="566674">
              <a:spcBef>
                <a:spcPts val="4000"/>
              </a:spcBef>
              <a:defRPr sz="4462"/>
            </a:pPr>
            <a:r>
              <a:rPr dirty="0"/>
              <a:t>Background</a:t>
            </a:r>
          </a:p>
          <a:p>
            <a:pPr marL="550933" indent="-550933" defTabSz="566674">
              <a:spcBef>
                <a:spcPts val="4000"/>
              </a:spcBef>
              <a:defRPr sz="4462"/>
            </a:pPr>
            <a:r>
              <a:rPr dirty="0" smtClean="0"/>
              <a:t>Discovery: An </a:t>
            </a:r>
            <a:r>
              <a:rPr dirty="0"/>
              <a:t>accessible virtual world game</a:t>
            </a:r>
          </a:p>
          <a:p>
            <a:pPr marL="550933" indent="-550933" defTabSz="566674">
              <a:spcBef>
                <a:spcPts val="4000"/>
              </a:spcBef>
              <a:defRPr sz="4462"/>
            </a:pPr>
            <a:r>
              <a:rPr dirty="0"/>
              <a:t>About the players with disabilities</a:t>
            </a:r>
          </a:p>
          <a:p>
            <a:pPr marL="550933" indent="-550933" defTabSz="566674">
              <a:spcBef>
                <a:spcPts val="4000"/>
              </a:spcBef>
              <a:defRPr sz="4462"/>
            </a:pPr>
            <a:r>
              <a:rPr dirty="0"/>
              <a:t>Research and Results</a:t>
            </a:r>
          </a:p>
          <a:p>
            <a:pPr marL="550933" indent="-550933" defTabSz="566674">
              <a:spcBef>
                <a:spcPts val="4000"/>
              </a:spcBef>
              <a:defRPr sz="4462"/>
            </a:pPr>
            <a:r>
              <a:rPr dirty="0"/>
              <a:t>Lessons learned and opportunities</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body" idx="1"/>
          </p:nvPr>
        </p:nvSpPr>
        <p:spPr>
          <a:xfrm>
            <a:off x="952500" y="368571"/>
            <a:ext cx="11099800" cy="9016458"/>
          </a:xfrm>
          <a:prstGeom prst="rect">
            <a:avLst/>
          </a:prstGeom>
        </p:spPr>
        <p:txBody>
          <a:bodyPr/>
          <a:lstStyle/>
          <a:p>
            <a:pPr marL="259079" indent="-259079">
              <a:defRPr sz="3400"/>
            </a:pPr>
            <a:r>
              <a:t>McLuhan, </a:t>
            </a:r>
            <a:r>
              <a:rPr i="1">
                <a:latin typeface="Century Schoolbook"/>
                <a:ea typeface="Century Schoolbook"/>
                <a:cs typeface="Century Schoolbook"/>
                <a:sym typeface="Century Schoolbook"/>
              </a:rPr>
              <a:t>Understanding Media</a:t>
            </a:r>
          </a:p>
          <a:p>
            <a:pPr marL="700531" lvl="1" indent="-256031">
              <a:lnSpc>
                <a:spcPct val="90000"/>
              </a:lnSpc>
              <a:spcBef>
                <a:spcPts val="400"/>
              </a:spcBef>
              <a:buFont typeface="Wingdings 2"/>
              <a:defRPr sz="2800">
                <a:solidFill>
                  <a:srgbClr val="262626"/>
                </a:solidFill>
              </a:defRPr>
            </a:pPr>
            <a:r>
              <a:t>Media as prosthetic</a:t>
            </a:r>
            <a:endParaRPr sz="2200"/>
          </a:p>
          <a:p>
            <a:pPr marL="259079" indent="-259079">
              <a:defRPr sz="3400"/>
            </a:pPr>
            <a:r>
              <a:t>Zimmerman and Salen</a:t>
            </a:r>
            <a:endParaRPr sz="2200">
              <a:solidFill>
                <a:srgbClr val="262626"/>
              </a:solidFill>
            </a:endParaRPr>
          </a:p>
          <a:p>
            <a:pPr marL="700531" lvl="1" indent="-256031">
              <a:lnSpc>
                <a:spcPct val="90000"/>
              </a:lnSpc>
              <a:spcBef>
                <a:spcPts val="400"/>
              </a:spcBef>
              <a:buFont typeface="Wingdings 2"/>
              <a:defRPr sz="2800">
                <a:solidFill>
                  <a:srgbClr val="262626"/>
                </a:solidFill>
              </a:defRPr>
            </a:pPr>
            <a:r>
              <a:t>Three schema for understanding games: Rules, Play, Culture</a:t>
            </a:r>
            <a:endParaRPr sz="2200"/>
          </a:p>
          <a:p>
            <a:pPr marL="599722" indent="-599722">
              <a:buSzPct val="100000"/>
              <a:buAutoNum type="arabicPeriod"/>
              <a:defRPr sz="3400"/>
            </a:pPr>
            <a:r>
              <a:rPr b="1">
                <a:latin typeface="Helvetica"/>
                <a:ea typeface="Helvetica"/>
                <a:cs typeface="Helvetica"/>
                <a:sym typeface="Helvetica"/>
              </a:rPr>
              <a:t>Rules</a:t>
            </a:r>
            <a:r>
              <a:t>: the system of play (interface embodies rules) Navigation and information feedback</a:t>
            </a:r>
            <a:endParaRPr sz="2200">
              <a:solidFill>
                <a:srgbClr val="262626"/>
              </a:solidFill>
            </a:endParaRPr>
          </a:p>
          <a:p>
            <a:pPr marL="599722" indent="-599722">
              <a:buSzPct val="100000"/>
              <a:buAutoNum type="arabicPeriod"/>
              <a:defRPr sz="3400"/>
            </a:pPr>
            <a:r>
              <a:rPr b="1">
                <a:latin typeface="Helvetica"/>
                <a:ea typeface="Helvetica"/>
                <a:cs typeface="Helvetica"/>
                <a:sym typeface="Helvetica"/>
              </a:rPr>
              <a:t>Play</a:t>
            </a:r>
            <a:r>
              <a:t>: the space between gamer and game where experience takes place </a:t>
            </a:r>
          </a:p>
          <a:p>
            <a:pPr marL="599722" indent="-599722">
              <a:buSzPct val="100000"/>
              <a:buAutoNum type="arabicPeriod"/>
              <a:defRPr sz="3400"/>
            </a:pPr>
            <a:r>
              <a:rPr b="1">
                <a:latin typeface="Helvetica"/>
                <a:ea typeface="Helvetica"/>
                <a:cs typeface="Helvetica"/>
                <a:sym typeface="Helvetica"/>
              </a:rPr>
              <a:t>Culture</a:t>
            </a:r>
            <a:r>
              <a:t>: the design of a game embodies the values with which it was made</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a:t>
            </a:r>
            <a:endParaRPr lang="en-US" dirty="0"/>
          </a:p>
        </p:txBody>
      </p:sp>
      <p:sp>
        <p:nvSpPr>
          <p:cNvPr id="3" name="Text Placeholder 2"/>
          <p:cNvSpPr>
            <a:spLocks noGrp="1"/>
          </p:cNvSpPr>
          <p:nvPr>
            <p:ph type="body" idx="1"/>
          </p:nvPr>
        </p:nvSpPr>
        <p:spPr/>
        <p:txBody>
          <a:bodyPr/>
          <a:lstStyle/>
          <a:p>
            <a:pPr marL="0" indent="0">
              <a:buNone/>
            </a:pPr>
            <a:r>
              <a:rPr lang="en-US" dirty="0" smtClean="0"/>
              <a:t>It is possible for people with many different ability levels and challenges to engage with, find meaning within, and enjoy virtual worlds.</a:t>
            </a:r>
            <a:endParaRPr lang="en-US" dirty="0"/>
          </a:p>
        </p:txBody>
      </p:sp>
    </p:spTree>
    <p:extLst>
      <p:ext uri="{BB962C8B-B14F-4D97-AF65-F5344CB8AC3E}">
        <p14:creationId xmlns:p14="http://schemas.microsoft.com/office/powerpoint/2010/main" val="153374176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a:t>
            </a:r>
            <a:endParaRPr lang="en-US" dirty="0"/>
          </a:p>
        </p:txBody>
      </p:sp>
      <p:sp>
        <p:nvSpPr>
          <p:cNvPr id="3" name="Text Placeholder 2"/>
          <p:cNvSpPr>
            <a:spLocks noGrp="1"/>
          </p:cNvSpPr>
          <p:nvPr>
            <p:ph type="body" idx="1"/>
          </p:nvPr>
        </p:nvSpPr>
        <p:spPr/>
        <p:txBody>
          <a:bodyPr/>
          <a:lstStyle/>
          <a:p>
            <a:pPr marL="0" indent="0">
              <a:buNone/>
            </a:pPr>
            <a:r>
              <a:rPr lang="en-US" dirty="0" smtClean="0"/>
              <a:t>Immersion in a virtual environment for a person with a disability is enhanced (enabled?) by the community of that environment as well as the technologies of the environment.</a:t>
            </a:r>
          </a:p>
          <a:p>
            <a:pPr marL="0" indent="0">
              <a:buNone/>
            </a:pPr>
            <a:r>
              <a:rPr lang="en-US" dirty="0" smtClean="0"/>
              <a:t>(Create places people want to populate!)</a:t>
            </a:r>
            <a:endParaRPr lang="en-US" dirty="0"/>
          </a:p>
        </p:txBody>
      </p:sp>
    </p:spTree>
    <p:extLst>
      <p:ext uri="{BB962C8B-B14F-4D97-AF65-F5344CB8AC3E}">
        <p14:creationId xmlns:p14="http://schemas.microsoft.com/office/powerpoint/2010/main" val="192307763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a:t>
            </a:r>
            <a:endParaRPr lang="en-US" dirty="0"/>
          </a:p>
        </p:txBody>
      </p:sp>
      <p:sp>
        <p:nvSpPr>
          <p:cNvPr id="3" name="Text Placeholder 2"/>
          <p:cNvSpPr>
            <a:spLocks noGrp="1"/>
          </p:cNvSpPr>
          <p:nvPr>
            <p:ph type="body" idx="1"/>
          </p:nvPr>
        </p:nvSpPr>
        <p:spPr/>
        <p:txBody>
          <a:bodyPr/>
          <a:lstStyle/>
          <a:p>
            <a:pPr marL="0" indent="0">
              <a:buNone/>
            </a:pPr>
            <a:r>
              <a:rPr lang="en-US" dirty="0" smtClean="0"/>
              <a:t>Accessibility is a natural tendency for environments where users can create and / or modify the UI themselves.</a:t>
            </a:r>
          </a:p>
          <a:p>
            <a:pPr marL="0" indent="0">
              <a:buNone/>
            </a:pPr>
            <a:r>
              <a:rPr lang="en-US" dirty="0" smtClean="0"/>
              <a:t>Unfortunately this is easier in closed environments.</a:t>
            </a:r>
            <a:endParaRPr lang="en-US" dirty="0"/>
          </a:p>
        </p:txBody>
      </p:sp>
    </p:spTree>
    <p:extLst>
      <p:ext uri="{BB962C8B-B14F-4D97-AF65-F5344CB8AC3E}">
        <p14:creationId xmlns:p14="http://schemas.microsoft.com/office/powerpoint/2010/main" val="137190803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a:t>
            </a:r>
            <a:endParaRPr lang="en-US" dirty="0"/>
          </a:p>
        </p:txBody>
      </p:sp>
      <p:sp>
        <p:nvSpPr>
          <p:cNvPr id="3" name="Text Placeholder 2"/>
          <p:cNvSpPr>
            <a:spLocks noGrp="1"/>
          </p:cNvSpPr>
          <p:nvPr>
            <p:ph type="body" idx="1"/>
          </p:nvPr>
        </p:nvSpPr>
        <p:spPr/>
        <p:txBody>
          <a:bodyPr/>
          <a:lstStyle/>
          <a:p>
            <a:pPr marL="0" indent="0">
              <a:buNone/>
            </a:pPr>
            <a:r>
              <a:rPr lang="en-US" dirty="0" smtClean="0"/>
              <a:t>Accessibility is likely to improve over </a:t>
            </a:r>
            <a:r>
              <a:rPr lang="en-US" dirty="0" err="1" smtClean="0"/>
              <a:t>timme</a:t>
            </a:r>
            <a:r>
              <a:rPr lang="en-US" dirty="0" smtClean="0"/>
              <a:t> so we must build worlds / environments that will be persistent.</a:t>
            </a:r>
            <a:endParaRPr lang="en-US" dirty="0"/>
          </a:p>
        </p:txBody>
      </p:sp>
    </p:spTree>
    <p:extLst>
      <p:ext uri="{BB962C8B-B14F-4D97-AF65-F5344CB8AC3E}">
        <p14:creationId xmlns:p14="http://schemas.microsoft.com/office/powerpoint/2010/main" val="118028152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rld of warcraft screen capture" title="World of warcraft screen cap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84262" cy="7594169"/>
          </a:xfrm>
          <a:prstGeom prst="rect">
            <a:avLst/>
          </a:prstGeom>
        </p:spPr>
      </p:pic>
      <p:sp>
        <p:nvSpPr>
          <p:cNvPr id="4" name="Rectangle 3"/>
          <p:cNvSpPr/>
          <p:nvPr/>
        </p:nvSpPr>
        <p:spPr>
          <a:xfrm>
            <a:off x="7005234" y="123986"/>
            <a:ext cx="5979028" cy="2340245"/>
          </a:xfrm>
          <a:prstGeom prst="rect">
            <a:avLst/>
          </a:prstGeom>
          <a:solidFill>
            <a:srgbClr val="FFFFFF"/>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 name="Text Placeholder 1"/>
          <p:cNvSpPr>
            <a:spLocks noGrp="1"/>
          </p:cNvSpPr>
          <p:nvPr>
            <p:ph type="body" idx="1"/>
          </p:nvPr>
        </p:nvSpPr>
        <p:spPr>
          <a:xfrm>
            <a:off x="154983" y="123986"/>
            <a:ext cx="12724109" cy="9515960"/>
          </a:xfrm>
        </p:spPr>
        <p:txBody>
          <a:bodyPr anchor="t" anchorCtr="0">
            <a:normAutofit/>
          </a:bodyPr>
          <a:lstStyle/>
          <a:p>
            <a:pPr marL="0" indent="0" algn="r">
              <a:spcBef>
                <a:spcPts val="600"/>
              </a:spcBef>
              <a:buNone/>
            </a:pPr>
            <a:r>
              <a:rPr lang="en-US" b="1" dirty="0" smtClean="0"/>
              <a:t>Don Merritt</a:t>
            </a:r>
          </a:p>
          <a:p>
            <a:pPr marL="0" indent="0" algn="r">
              <a:spcBef>
                <a:spcPts val="600"/>
              </a:spcBef>
              <a:buNone/>
            </a:pPr>
            <a:r>
              <a:rPr lang="en-US" b="1" dirty="0" smtClean="0">
                <a:hlinkClick r:id="rId3"/>
              </a:rPr>
              <a:t>don.merritt@ucf.edu</a:t>
            </a:r>
            <a:endParaRPr lang="en-US" b="1" dirty="0" smtClean="0"/>
          </a:p>
          <a:p>
            <a:pPr marL="0" indent="0" algn="r">
              <a:spcBef>
                <a:spcPts val="600"/>
              </a:spcBef>
              <a:buNone/>
            </a:pPr>
            <a:r>
              <a:rPr lang="en-US" b="1" dirty="0" smtClean="0"/>
              <a:t>@</a:t>
            </a:r>
            <a:r>
              <a:rPr lang="en-US" b="1" dirty="0" err="1" smtClean="0"/>
              <a:t>donmerrittucf</a:t>
            </a:r>
            <a:endParaRPr lang="en-US" b="1" dirty="0" smtClean="0"/>
          </a:p>
          <a:p>
            <a:pPr marL="0" indent="0">
              <a:spcBef>
                <a:spcPts val="600"/>
              </a:spcBef>
              <a:buNone/>
            </a:pPr>
            <a:endParaRPr lang="en-US" dirty="0"/>
          </a:p>
          <a:p>
            <a:pPr marL="0" indent="0">
              <a:spcBef>
                <a:spcPts val="600"/>
              </a:spcBef>
              <a:buNone/>
            </a:pPr>
            <a:endParaRPr lang="en-US" dirty="0" smtClean="0"/>
          </a:p>
          <a:p>
            <a:pPr marL="0" indent="0">
              <a:spcBef>
                <a:spcPts val="600"/>
              </a:spcBef>
              <a:buNone/>
            </a:pPr>
            <a:endParaRPr lang="en-US" dirty="0" smtClean="0"/>
          </a:p>
          <a:p>
            <a:pPr marL="0" indent="0">
              <a:spcBef>
                <a:spcPts val="600"/>
              </a:spcBef>
              <a:buNone/>
            </a:pPr>
            <a:endParaRPr lang="en-US" dirty="0" smtClean="0"/>
          </a:p>
          <a:p>
            <a:pPr marL="0" indent="0">
              <a:buNone/>
            </a:pPr>
            <a:endParaRPr lang="en-US" sz="2800" b="1" dirty="0" smtClean="0"/>
          </a:p>
          <a:p>
            <a:pPr marL="0" indent="0">
              <a:buNone/>
            </a:pPr>
            <a:endParaRPr lang="en-US" sz="2800" b="1" dirty="0" smtClean="0"/>
          </a:p>
          <a:p>
            <a:pPr marL="0" indent="0">
              <a:spcBef>
                <a:spcPts val="600"/>
              </a:spcBef>
              <a:buNone/>
            </a:pPr>
            <a:r>
              <a:rPr lang="en-US" sz="2800" b="1" dirty="0" smtClean="0"/>
              <a:t>The </a:t>
            </a:r>
            <a:r>
              <a:rPr lang="en-US" sz="2800" b="1" dirty="0"/>
              <a:t>impact of user-generated interfaces on the participation of users with a disability in virtual </a:t>
            </a:r>
            <a:r>
              <a:rPr lang="en-US" sz="2800" b="1" dirty="0" smtClean="0"/>
              <a:t>environments</a:t>
            </a:r>
            <a:r>
              <a:rPr lang="en-US" sz="2800" dirty="0" smtClean="0"/>
              <a:t>: </a:t>
            </a:r>
            <a:br>
              <a:rPr lang="en-US" sz="2800" dirty="0" smtClean="0"/>
            </a:br>
            <a:r>
              <a:rPr lang="en-US" sz="2800" dirty="0" smtClean="0"/>
              <a:t>Blizzard </a:t>
            </a:r>
            <a:r>
              <a:rPr lang="en-US" sz="2800" dirty="0"/>
              <a:t>Entertainment's World of Warcraft model</a:t>
            </a:r>
            <a:endParaRPr lang="en-US" sz="2800" dirty="0" smtClean="0"/>
          </a:p>
          <a:p>
            <a:pPr marL="0" indent="0">
              <a:spcBef>
                <a:spcPts val="600"/>
              </a:spcBef>
              <a:buNone/>
            </a:pPr>
            <a:r>
              <a:rPr lang="en-US" sz="1800" dirty="0" smtClean="0"/>
              <a:t>https</a:t>
            </a:r>
            <a:r>
              <a:rPr lang="en-US" sz="1800" dirty="0"/>
              <a:t>://</a:t>
            </a:r>
            <a:r>
              <a:rPr lang="en-US" sz="1800" dirty="0" err="1"/>
              <a:t>login.ezproxy.net.ucf.edu</a:t>
            </a:r>
            <a:r>
              <a:rPr lang="en-US" sz="1800" dirty="0"/>
              <a:t>/</a:t>
            </a:r>
            <a:r>
              <a:rPr lang="en-US" sz="1800" dirty="0" err="1"/>
              <a:t>login?auth</a:t>
            </a:r>
            <a:r>
              <a:rPr lang="en-US" sz="1800" dirty="0"/>
              <a:t>=</a:t>
            </a:r>
            <a:r>
              <a:rPr lang="en-US" sz="1800" dirty="0" err="1"/>
              <a:t>shibb&amp;url</a:t>
            </a:r>
            <a:r>
              <a:rPr lang="en-US" sz="1800" dirty="0"/>
              <a:t>=http://</a:t>
            </a:r>
            <a:r>
              <a:rPr lang="en-US" sz="1800" dirty="0" err="1"/>
              <a:t>search.ebscohost.com</a:t>
            </a:r>
            <a:r>
              <a:rPr lang="en-US" sz="1800" dirty="0"/>
              <a:t>/</a:t>
            </a:r>
            <a:r>
              <a:rPr lang="en-US" sz="1800" dirty="0" err="1"/>
              <a:t>login.aspx?direct</a:t>
            </a:r>
            <a:r>
              <a:rPr lang="en-US" sz="1800" dirty="0"/>
              <a:t>=</a:t>
            </a:r>
            <a:r>
              <a:rPr lang="en-US" sz="1800" dirty="0" err="1"/>
              <a:t>true&amp;db</a:t>
            </a:r>
            <a:r>
              <a:rPr lang="en-US" sz="1800" dirty="0"/>
              <a:t>=cat00846a&amp;AN=ucfl.033397193&amp;site=</a:t>
            </a:r>
            <a:r>
              <a:rPr lang="en-US" sz="1800" dirty="0" err="1"/>
              <a:t>eds-live&amp;scope</a:t>
            </a:r>
            <a:r>
              <a:rPr lang="en-US" sz="1800" dirty="0"/>
              <a:t>=site</a:t>
            </a:r>
          </a:p>
        </p:txBody>
      </p:sp>
    </p:spTree>
    <p:extLst>
      <p:ext uri="{BB962C8B-B14F-4D97-AF65-F5344CB8AC3E}">
        <p14:creationId xmlns:p14="http://schemas.microsoft.com/office/powerpoint/2010/main" val="140987560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prstGeom prst="rect">
            <a:avLst/>
          </a:prstGeom>
        </p:spPr>
        <p:txBody>
          <a:bodyPr/>
          <a:lstStyle/>
          <a:p>
            <a:r>
              <a:t>Background</a:t>
            </a:r>
          </a:p>
        </p:txBody>
      </p:sp>
      <p:sp>
        <p:nvSpPr>
          <p:cNvPr id="126" name="Shape 126"/>
          <p:cNvSpPr>
            <a:spLocks noGrp="1"/>
          </p:cNvSpPr>
          <p:nvPr>
            <p:ph type="body" idx="1"/>
          </p:nvPr>
        </p:nvSpPr>
        <p:spPr>
          <a:prstGeom prst="rect">
            <a:avLst/>
          </a:prstGeom>
        </p:spPr>
        <p:txBody>
          <a:bodyPr/>
          <a:lstStyle/>
          <a:p>
            <a:pPr marL="550933" indent="-550933" defTabSz="566674">
              <a:spcBef>
                <a:spcPts val="4000"/>
              </a:spcBef>
              <a:defRPr sz="4462"/>
            </a:pPr>
            <a:r>
              <a:t>Hillbilly at heart</a:t>
            </a:r>
          </a:p>
          <a:p>
            <a:pPr marL="550933" indent="-550933" defTabSz="566674">
              <a:spcBef>
                <a:spcPts val="4000"/>
              </a:spcBef>
              <a:defRPr sz="4462"/>
            </a:pPr>
            <a:r>
              <a:t>Broadcasting and teaching</a:t>
            </a:r>
          </a:p>
          <a:p>
            <a:pPr marL="550933" indent="-550933" defTabSz="566674">
              <a:spcBef>
                <a:spcPts val="4000"/>
              </a:spcBef>
              <a:defRPr sz="4462"/>
            </a:pPr>
            <a:r>
              <a:t>PhD, Texts and Technology</a:t>
            </a:r>
          </a:p>
          <a:p>
            <a:pPr marL="550933" indent="-550933" defTabSz="566674">
              <a:spcBef>
                <a:spcPts val="4000"/>
              </a:spcBef>
              <a:defRPr sz="4462"/>
            </a:pPr>
            <a:r>
              <a:t>Director, UCF Office of Instructional Resources</a:t>
            </a:r>
          </a:p>
          <a:p>
            <a:pPr marL="550933" indent="-550933" defTabSz="566674">
              <a:spcBef>
                <a:spcPts val="4000"/>
              </a:spcBef>
              <a:defRPr sz="4462"/>
            </a:pPr>
            <a:r>
              <a:t>UCF Games Research Group</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G_2300.jpg" descr="A blue t shirt with an image of a Nintendo 64 controller and the words classically trained" title="Classically trained t shirt"/>
          <p:cNvPicPr>
            <a:picLocks noGrp="1" noChangeAspect="1"/>
          </p:cNvPicPr>
          <p:nvPr>
            <p:ph type="pic" idx="13"/>
          </p:nvPr>
        </p:nvPicPr>
        <p:blipFill>
          <a:blip r:embed="rId2">
            <a:extLst/>
          </a:blip>
          <a:srcRect t="5803" b="5803"/>
          <a:stretch>
            <a:fillRect/>
          </a:stretch>
        </p:blipFill>
        <p:spPr>
          <a:prstGeom prst="rect">
            <a:avLst/>
          </a:prstGeom>
        </p:spPr>
      </p:pic>
      <p:sp>
        <p:nvSpPr>
          <p:cNvPr id="129" name="Shape 129"/>
          <p:cNvSpPr>
            <a:spLocks noGrp="1"/>
          </p:cNvSpPr>
          <p:nvPr>
            <p:ph type="title"/>
          </p:nvPr>
        </p:nvSpPr>
        <p:spPr>
          <a:prstGeom prst="rect">
            <a:avLst/>
          </a:prstGeom>
        </p:spPr>
        <p:txBody>
          <a:bodyPr/>
          <a:lstStyle/>
          <a:p>
            <a:r>
              <a:t>Background</a:t>
            </a:r>
          </a:p>
        </p:txBody>
      </p:sp>
      <p:sp>
        <p:nvSpPr>
          <p:cNvPr id="130" name="Shape 130"/>
          <p:cNvSpPr>
            <a:spLocks noGrp="1"/>
          </p:cNvSpPr>
          <p:nvPr>
            <p:ph type="body" sz="half" idx="1"/>
          </p:nvPr>
        </p:nvSpPr>
        <p:spPr>
          <a:prstGeom prst="rect">
            <a:avLst/>
          </a:prstGeom>
        </p:spPr>
        <p:txBody>
          <a:bodyPr/>
          <a:lstStyle/>
          <a:p>
            <a:pPr marL="444499" indent="-444499">
              <a:spcBef>
                <a:spcPts val="4200"/>
              </a:spcBef>
              <a:defRPr sz="4600"/>
            </a:pPr>
            <a:r>
              <a:t>Love video games</a:t>
            </a:r>
          </a:p>
          <a:p>
            <a:pPr marL="444499" indent="-444499">
              <a:spcBef>
                <a:spcPts val="4200"/>
              </a:spcBef>
              <a:defRPr sz="4600"/>
            </a:pPr>
            <a:r>
              <a:t>Congenital amputee</a:t>
            </a:r>
          </a:p>
          <a:p>
            <a:pPr marL="444499" indent="-444499">
              <a:spcBef>
                <a:spcPts val="4200"/>
              </a:spcBef>
              <a:defRPr sz="4600"/>
            </a:pPr>
            <a:r>
              <a:t>Relationships between people and technology</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prstGeom prst="rect">
            <a:avLst/>
          </a:prstGeom>
        </p:spPr>
        <p:txBody>
          <a:bodyPr>
            <a:normAutofit fontScale="90000"/>
          </a:bodyPr>
          <a:lstStyle/>
          <a:p>
            <a:pPr algn="r" defTabSz="554990">
              <a:defRPr sz="4370" b="1" i="1">
                <a:latin typeface="Century Schoolbook"/>
                <a:ea typeface="Century Schoolbook"/>
                <a:cs typeface="Century Schoolbook"/>
                <a:sym typeface="Century Schoolbook"/>
              </a:defRPr>
            </a:pPr>
            <a:r>
              <a:t>Making Controller History</a:t>
            </a:r>
          </a:p>
          <a:p>
            <a:pPr algn="r" defTabSz="554990">
              <a:defRPr sz="2090"/>
            </a:pPr>
            <a:r>
              <a:t>Julia Lepetit &amp;Andrew Bridgman</a:t>
            </a:r>
          </a:p>
          <a:p>
            <a:pPr algn="r" defTabSz="554990">
              <a:defRPr sz="2090"/>
            </a:pPr>
            <a:r>
              <a:t>April 22, 2013</a:t>
            </a:r>
          </a:p>
          <a:p>
            <a:pPr algn="r" defTabSz="554990">
              <a:spcBef>
                <a:spcPts val="3900"/>
              </a:spcBef>
              <a:defRPr sz="1710"/>
            </a:pPr>
            <a:r>
              <a:rPr u="sng">
                <a:hlinkClick r:id="rId2"/>
              </a:rPr>
              <a:t>http://www.dorkly.com/post/51443/out-of-control</a:t>
            </a:r>
          </a:p>
        </p:txBody>
      </p:sp>
      <p:pic>
        <p:nvPicPr>
          <p:cNvPr id="133" name="image1.jpeg"/>
          <p:cNvPicPr>
            <a:picLocks noChangeAspect="1"/>
          </p:cNvPicPr>
          <p:nvPr/>
        </p:nvPicPr>
        <p:blipFill>
          <a:blip r:embed="rId3">
            <a:extLst/>
          </a:blip>
          <a:stretch>
            <a:fillRect/>
          </a:stretch>
        </p:blipFill>
        <p:spPr>
          <a:xfrm>
            <a:off x="821828" y="1051364"/>
            <a:ext cx="5027710" cy="8630905"/>
          </a:xfrm>
          <a:prstGeom prst="rect">
            <a:avLst/>
          </a:prstGeom>
          <a:ln w="12700">
            <a:miter lim="400000"/>
          </a:ln>
        </p:spPr>
      </p:pic>
      <p:pic>
        <p:nvPicPr>
          <p:cNvPr id="134" name="image2.jpeg"/>
          <p:cNvPicPr>
            <a:picLocks noChangeAspect="1"/>
          </p:cNvPicPr>
          <p:nvPr/>
        </p:nvPicPr>
        <p:blipFill>
          <a:blip r:embed="rId4">
            <a:extLst/>
          </a:blip>
          <a:stretch>
            <a:fillRect/>
          </a:stretch>
        </p:blipFill>
        <p:spPr>
          <a:xfrm>
            <a:off x="7194155" y="4007701"/>
            <a:ext cx="5027710" cy="5600382"/>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image3.jpg" descr="Logo for the video game World of Warcraft" title="World of Warcraft logo"/>
          <p:cNvPicPr>
            <a:picLocks noChangeAspect="1"/>
          </p:cNvPicPr>
          <p:nvPr/>
        </p:nvPicPr>
        <p:blipFill>
          <a:blip r:embed="rId2">
            <a:extLst/>
          </a:blip>
          <a:stretch>
            <a:fillRect/>
          </a:stretch>
        </p:blipFill>
        <p:spPr>
          <a:xfrm>
            <a:off x="50941" y="575828"/>
            <a:ext cx="12902918" cy="8601944"/>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lstStyle>
            <a:lvl1pPr defTabSz="537463">
              <a:defRPr sz="7360"/>
            </a:lvl1pPr>
          </a:lstStyle>
          <a:p>
            <a:r>
              <a:t>Significant Characteristics</a:t>
            </a:r>
          </a:p>
        </p:txBody>
      </p:sp>
      <p:sp>
        <p:nvSpPr>
          <p:cNvPr id="139" name="Shape 139"/>
          <p:cNvSpPr>
            <a:spLocks noGrp="1"/>
          </p:cNvSpPr>
          <p:nvPr>
            <p:ph type="body" idx="1"/>
          </p:nvPr>
        </p:nvSpPr>
        <p:spPr>
          <a:prstGeom prst="rect">
            <a:avLst/>
          </a:prstGeom>
        </p:spPr>
        <p:txBody>
          <a:bodyPr/>
          <a:lstStyle/>
          <a:p>
            <a:pPr marL="550933" indent="-550933" defTabSz="566674">
              <a:spcBef>
                <a:spcPts val="4000"/>
              </a:spcBef>
              <a:defRPr sz="4462"/>
            </a:pPr>
            <a:r>
              <a:t>Real-time play</a:t>
            </a:r>
          </a:p>
          <a:p>
            <a:pPr marL="550933" indent="-550933" defTabSz="566674">
              <a:spcBef>
                <a:spcPts val="4000"/>
              </a:spcBef>
              <a:defRPr sz="4462"/>
            </a:pPr>
            <a:r>
              <a:t>Video-based environment</a:t>
            </a:r>
          </a:p>
          <a:p>
            <a:pPr marL="550933" indent="-550933" defTabSz="566674">
              <a:spcBef>
                <a:spcPts val="4000"/>
              </a:spcBef>
              <a:defRPr sz="4462"/>
            </a:pPr>
            <a:r>
              <a:t>Rich aural environment</a:t>
            </a:r>
          </a:p>
          <a:p>
            <a:pPr marL="550933" indent="-550933" defTabSz="566674">
              <a:spcBef>
                <a:spcPts val="4000"/>
              </a:spcBef>
              <a:defRPr sz="4462"/>
            </a:pPr>
            <a:r>
              <a:t>Textual and voice communication</a:t>
            </a:r>
          </a:p>
          <a:p>
            <a:pPr marL="550933" indent="-550933" defTabSz="566674">
              <a:spcBef>
                <a:spcPts val="4000"/>
              </a:spcBef>
              <a:defRPr sz="4462"/>
            </a:pPr>
            <a:r>
              <a:t>Coordination required between teams for “end-game” content</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41" name="WoW Insider screenshots.png" descr="Collection of screenshots of WoW Insider headlines featuring players with disabilities.&#10;&#10;15 Minutes of Fame: Holding fast to Azeroth through the journey of Alzheimer’s&#10;&#10;15 Minutes of Fame: Legally blind player with hearing loss conquers raid healing&#10;&#10;Ability Powered gnome builds resource node for disabled gamers&#10;&#10;Guide dog player and guild embrace sightless guild mate, steer team to victory&#10;&#10;15 minutes of fame: TEDx speaker on overcoming anorexia with WoW&#10;&#10;Blind Player Ben Shaw on raiding and WoW for the sightless&#10;&#10;Deaf / Ventless raiding guild slices silently through heroic T o T&#10;&#10;Guild helps anxiety-ridden players get by with a little help from their friends&#10;&#10;Quadriplegic player establishes resource beachhead for other disabled gamers&#10;&#10;Youtube user Kephas demonstrates how to play WoW blind" title="WoW Insider headlines screenshot"/>
          <p:cNvPicPr>
            <a:picLocks noChangeAspect="1"/>
          </p:cNvPicPr>
          <p:nvPr/>
        </p:nvPicPr>
        <p:blipFill>
          <a:blip r:embed="rId2">
            <a:extLst/>
          </a:blip>
          <a:stretch>
            <a:fillRect/>
          </a:stretch>
        </p:blipFill>
        <p:spPr>
          <a:xfrm>
            <a:off x="0" y="29852"/>
            <a:ext cx="13004801" cy="9693896"/>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body" sz="quarter" idx="4294967295"/>
          </p:nvPr>
        </p:nvSpPr>
        <p:spPr>
          <a:xfrm>
            <a:off x="952500" y="8240064"/>
            <a:ext cx="11099800" cy="1246836"/>
          </a:xfrm>
          <a:prstGeom prst="rect">
            <a:avLst/>
          </a:prstGeom>
        </p:spPr>
        <p:txBody>
          <a:bodyPr/>
          <a:lstStyle/>
          <a:p>
            <a:pPr marL="0" lvl="8" indent="1225296" algn="r" defTabSz="391414">
              <a:spcBef>
                <a:spcPts val="2800"/>
              </a:spcBef>
              <a:buSzTx/>
              <a:buNone/>
              <a:defRPr sz="3082"/>
            </a:pPr>
            <a:r>
              <a:t>Blind Guy Plays Warcraft       TheKephas on Youtube</a:t>
            </a:r>
          </a:p>
          <a:p>
            <a:pPr marL="0" indent="0" algn="r" defTabSz="391414">
              <a:spcBef>
                <a:spcPts val="2800"/>
              </a:spcBef>
              <a:buSzTx/>
              <a:buNone/>
              <a:defRPr sz="1943"/>
            </a:pPr>
            <a:r>
              <a:rPr u="sng">
                <a:hlinkClick r:id="rId2"/>
              </a:rPr>
              <a:t>https://youtu.be/101ZEJF5z_8?list=PL495432DE9C508380</a:t>
            </a:r>
          </a:p>
        </p:txBody>
      </p:sp>
      <p:pic>
        <p:nvPicPr>
          <p:cNvPr id="144" name="Blind Guy Plays Warcraft screenshot.png" descr="Blind Guy Plays Warcraft youtube video screenshot that shows how the player has their user interface configured" title="Blind guy plays warcraft youtube video screenshot"/>
          <p:cNvPicPr>
            <a:picLocks noChangeAspect="1"/>
          </p:cNvPicPr>
          <p:nvPr/>
        </p:nvPicPr>
        <p:blipFill>
          <a:blip r:embed="rId3">
            <a:extLst/>
          </a:blip>
          <a:stretch>
            <a:fillRect/>
          </a:stretch>
        </p:blipFill>
        <p:spPr>
          <a:xfrm>
            <a:off x="-1" y="-8669"/>
            <a:ext cx="13004801" cy="8128001"/>
          </a:xfrm>
          <a:prstGeom prst="rect">
            <a:avLst/>
          </a:prstGeom>
          <a:ln w="12700">
            <a:miter lim="400000"/>
          </a:ln>
        </p:spPr>
      </p:pic>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68</TotalTime>
  <Words>717</Words>
  <Application>Microsoft Macintosh PowerPoint</Application>
  <PresentationFormat>Custom</PresentationFormat>
  <Paragraphs>90</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Calibri</vt:lpstr>
      <vt:lpstr>Century Schoolbook</vt:lpstr>
      <vt:lpstr>Helvetica</vt:lpstr>
      <vt:lpstr>Helvetica Light</vt:lpstr>
      <vt:lpstr>Helvetica Neue</vt:lpstr>
      <vt:lpstr>Times New Roman</vt:lpstr>
      <vt:lpstr>Wingdings 2</vt:lpstr>
      <vt:lpstr>Arial</vt:lpstr>
      <vt:lpstr>White</vt:lpstr>
      <vt:lpstr>Accessible Virtual World Interfaces</vt:lpstr>
      <vt:lpstr>Agenda</vt:lpstr>
      <vt:lpstr>Background</vt:lpstr>
      <vt:lpstr>Background</vt:lpstr>
      <vt:lpstr>Making Controller History Julia Lepetit &amp;Andrew Bridgman April 22, 2013 http://www.dorkly.com/post/51443/out-of-control</vt:lpstr>
      <vt:lpstr>PowerPoint Presentation</vt:lpstr>
      <vt:lpstr>Significant Characteristics</vt:lpstr>
      <vt:lpstr>PowerPoint Presentation</vt:lpstr>
      <vt:lpstr>PowerPoint Presentation</vt:lpstr>
      <vt:lpstr>PowerPoint Presentation</vt:lpstr>
      <vt:lpstr>Addons / Mods</vt:lpstr>
      <vt:lpstr>PowerPoint Presentation</vt:lpstr>
      <vt:lpstr>PowerPoint Presentation</vt:lpstr>
      <vt:lpstr>PowerPoint Presentation</vt:lpstr>
      <vt:lpstr>PowerPoint Presentation</vt:lpstr>
      <vt:lpstr>Addons fit into UDL principles</vt:lpstr>
      <vt:lpstr>PowerPoint Presentation</vt:lpstr>
      <vt:lpstr>PowerPoint Presentation</vt:lpstr>
      <vt:lpstr>Discovery  (and a little role-play)</vt:lpstr>
      <vt:lpstr>PowerPoint Presentation</vt:lpstr>
      <vt:lpstr>Lesson 1</vt:lpstr>
      <vt:lpstr>Lesson 2</vt:lpstr>
      <vt:lpstr>Lesson 3</vt:lpstr>
      <vt:lpstr>Lesson 4</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Virtual World Interfaces</dc:title>
  <cp:lastModifiedBy>Don Merritt</cp:lastModifiedBy>
  <cp:revision>8</cp:revision>
  <cp:lastPrinted>2015-11-20T15:44:19Z</cp:lastPrinted>
  <dcterms:modified xsi:type="dcterms:W3CDTF">2015-11-20T15:44:23Z</dcterms:modified>
</cp:coreProperties>
</file>