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4" r:id="rId3"/>
  </p:sldMasterIdLst>
  <p:notesMasterIdLst>
    <p:notesMasterId r:id="rId25"/>
  </p:notesMasterIdLst>
  <p:handoutMasterIdLst>
    <p:handoutMasterId r:id="rId26"/>
  </p:handoutMasterIdLst>
  <p:sldIdLst>
    <p:sldId id="482" r:id="rId4"/>
    <p:sldId id="447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78" r:id="rId13"/>
    <p:sldId id="445" r:id="rId14"/>
    <p:sldId id="446" r:id="rId15"/>
    <p:sldId id="466" r:id="rId16"/>
    <p:sldId id="470" r:id="rId17"/>
    <p:sldId id="483" r:id="rId18"/>
    <p:sldId id="485" r:id="rId19"/>
    <p:sldId id="486" r:id="rId20"/>
    <p:sldId id="487" r:id="rId21"/>
    <p:sldId id="488" r:id="rId22"/>
    <p:sldId id="489" r:id="rId23"/>
    <p:sldId id="480" r:id="rId24"/>
  </p:sldIdLst>
  <p:sldSz cx="9144000" cy="5143500" type="screen16x9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4" autoAdjust="0"/>
    <p:restoredTop sz="92643" autoAdjust="0"/>
  </p:normalViewPr>
  <p:slideViewPr>
    <p:cSldViewPr snapToGrid="0" snapToObjects="1">
      <p:cViewPr>
        <p:scale>
          <a:sx n="85" d="100"/>
          <a:sy n="85" d="100"/>
        </p:scale>
        <p:origin x="-2728" y="-12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94013F1-139E-3C4C-ACE6-923C1B306783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DA52388-8D1A-7B4B-8D16-5DF62C743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28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7CFC51F-0DC1-6140-8326-15A5E3E354D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33C5978-8300-D44D-9397-87023414A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1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4849814"/>
          </a:xfrm>
          <a:prstGeom prst="rect">
            <a:avLst/>
          </a:prstGeom>
          <a:gradFill>
            <a:gsLst>
              <a:gs pos="55000">
                <a:srgbClr val="7A97A1"/>
              </a:gs>
              <a:gs pos="0">
                <a:schemeClr val="tx2">
                  <a:lumMod val="25000"/>
                </a:schemeClr>
              </a:gs>
              <a:gs pos="100000">
                <a:schemeClr val="tx2">
                  <a:lumMod val="9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woosh.png"/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2189287" y="-315058"/>
            <a:ext cx="7949352" cy="26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4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0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15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86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9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9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95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28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567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71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4"/>
            <a:ext cx="8229600" cy="85725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83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672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38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923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115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709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943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84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08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63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854572"/>
          </a:xfrm>
          <a:prstGeom prst="rect">
            <a:avLst/>
          </a:prstGeom>
          <a:gradFill>
            <a:gsLst>
              <a:gs pos="55000">
                <a:srgbClr val="7A97A1"/>
              </a:gs>
              <a:gs pos="0">
                <a:schemeClr val="tx2">
                  <a:lumMod val="25000"/>
                </a:schemeClr>
              </a:gs>
              <a:gs pos="100000">
                <a:schemeClr val="tx2">
                  <a:lumMod val="9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615" y="1244036"/>
            <a:ext cx="7772400" cy="1102519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090" y="2542724"/>
            <a:ext cx="5867400" cy="50527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76090" y="3210833"/>
            <a:ext cx="2438400" cy="11525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 baseline="0"/>
            </a:lvl2pPr>
            <a:lvl3pPr marL="914400" indent="0">
              <a:buFontTx/>
              <a:buNone/>
              <a:defRPr sz="1600" baseline="0"/>
            </a:lvl3pPr>
            <a:lvl4pPr marL="1371600" indent="0">
              <a:buFontTx/>
              <a:buNone/>
              <a:defRPr sz="1600" baseline="0"/>
            </a:lvl4pPr>
            <a:lvl5pPr marL="1828800" indent="0">
              <a:buFontTx/>
              <a:buNone/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62833" y="3210833"/>
            <a:ext cx="2438400" cy="11525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 baseline="0"/>
            </a:lvl2pPr>
            <a:lvl3pPr marL="914400" indent="0">
              <a:buFontTx/>
              <a:buNone/>
              <a:defRPr sz="1600" baseline="0"/>
            </a:lvl3pPr>
            <a:lvl4pPr marL="1371600" indent="0">
              <a:buFontTx/>
              <a:buNone/>
              <a:defRPr sz="1600" baseline="0"/>
            </a:lvl4pPr>
            <a:lvl5pPr marL="1828800" indent="0">
              <a:buFontTx/>
              <a:buNone/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350762" y="3519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191919"/>
              </a:solidFill>
              <a:latin typeface="Arial"/>
            </a:endParaRPr>
          </a:p>
        </p:txBody>
      </p:sp>
      <p:pic>
        <p:nvPicPr>
          <p:cNvPr id="15" name="Picture 14" descr="swoosh.png"/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2189287" y="-315058"/>
            <a:ext cx="7949352" cy="26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6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4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4854572"/>
          </a:xfrm>
          <a:prstGeom prst="rect">
            <a:avLst/>
          </a:prstGeom>
          <a:gradFill>
            <a:gsLst>
              <a:gs pos="55000">
                <a:srgbClr val="7A97A1"/>
              </a:gs>
              <a:gs pos="0">
                <a:schemeClr val="tx2">
                  <a:lumMod val="25000"/>
                </a:schemeClr>
              </a:gs>
              <a:gs pos="100000">
                <a:schemeClr val="tx2">
                  <a:lumMod val="9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 descr="swoosh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2189287" y="-315058"/>
            <a:ext cx="7949352" cy="268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28" y="185664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714" y="3090216"/>
            <a:ext cx="5573486" cy="1125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78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9818"/>
            <a:ext cx="9144000" cy="293687"/>
          </a:xfrm>
          <a:prstGeom prst="rect">
            <a:avLst/>
          </a:prstGeom>
          <a:solidFill>
            <a:schemeClr val="tx2">
              <a:lumMod val="1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3playmedia_logo_light_horiz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3" y="4945166"/>
            <a:ext cx="871577" cy="1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4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0" r:id="rId3"/>
    <p:sldLayoutId id="2147483655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2">
              <a:lumMod val="25000"/>
            </a:schemeClr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Lucida Grande"/>
        <a:buChar char="‣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9815"/>
            <a:ext cx="9144000" cy="293687"/>
          </a:xfrm>
          <a:prstGeom prst="rect">
            <a:avLst/>
          </a:prstGeom>
          <a:solidFill>
            <a:schemeClr val="tx2">
              <a:lumMod val="1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3playmedia_logo_light_horiz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7" y="4945166"/>
            <a:ext cx="871577" cy="15752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4849814"/>
          </a:xfrm>
          <a:prstGeom prst="rect">
            <a:avLst/>
          </a:prstGeom>
          <a:gradFill>
            <a:gsLst>
              <a:gs pos="55000">
                <a:srgbClr val="7A97A1"/>
              </a:gs>
              <a:gs pos="0">
                <a:schemeClr val="tx2">
                  <a:lumMod val="25000"/>
                </a:schemeClr>
              </a:gs>
              <a:gs pos="100000">
                <a:schemeClr val="tx2">
                  <a:lumMod val="9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1364" y="4849815"/>
            <a:ext cx="728133" cy="894761"/>
          </a:xfrm>
          <a:prstGeom prst="rect">
            <a:avLst/>
          </a:prstGeom>
        </p:spPr>
        <p:txBody>
          <a:bodyPr/>
          <a:lstStyle/>
          <a:p>
            <a:fld id="{39790C83-011B-AA4B-82C3-DFBA3BD21AE5}" type="slidenum">
              <a:rPr lang="en-US" smtClean="0">
                <a:solidFill>
                  <a:srgbClr val="191919"/>
                </a:solidFill>
                <a:latin typeface="Arial"/>
              </a:rPr>
              <a:pPr/>
              <a:t>‹#›</a:t>
            </a:fld>
            <a:endParaRPr lang="en-US">
              <a:solidFill>
                <a:srgbClr val="191919"/>
              </a:solidFill>
              <a:latin typeface="Arial"/>
            </a:endParaRPr>
          </a:p>
        </p:txBody>
      </p:sp>
      <p:pic>
        <p:nvPicPr>
          <p:cNvPr id="12" name="Picture 11" descr="swoosh.png"/>
          <p:cNvPicPr>
            <a:picLocks noChangeAspect="1"/>
          </p:cNvPicPr>
          <p:nvPr userDrawn="1"/>
        </p:nvPicPr>
        <p:blipFill>
          <a:blip r:embed="rId14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2189287" y="-315058"/>
            <a:ext cx="7949352" cy="26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4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2">
              <a:lumMod val="25000"/>
            </a:schemeClr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Lucida Grande"/>
        <a:buChar char="‣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DA8E60-1196-4556-B603-8F62C7014D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F7BB67-385C-439C-8DFE-932CC769D6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68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20" Type="http://schemas.openxmlformats.org/officeDocument/2006/relationships/image" Target="../media/image34.jpeg"/><Relationship Id="rId21" Type="http://schemas.openxmlformats.org/officeDocument/2006/relationships/image" Target="../media/image35.jpeg"/><Relationship Id="rId22" Type="http://schemas.openxmlformats.org/officeDocument/2006/relationships/image" Target="../media/image36.png"/><Relationship Id="rId23" Type="http://schemas.openxmlformats.org/officeDocument/2006/relationships/image" Target="../media/image37.jpeg"/><Relationship Id="rId24" Type="http://schemas.openxmlformats.org/officeDocument/2006/relationships/image" Target="../media/image38.jpeg"/><Relationship Id="rId25" Type="http://schemas.openxmlformats.org/officeDocument/2006/relationships/image" Target="../media/image39.jpeg"/><Relationship Id="rId10" Type="http://schemas.openxmlformats.org/officeDocument/2006/relationships/image" Target="../media/image24.jpeg"/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27.jpeg"/><Relationship Id="rId14" Type="http://schemas.openxmlformats.org/officeDocument/2006/relationships/image" Target="../media/image28.jpeg"/><Relationship Id="rId15" Type="http://schemas.openxmlformats.org/officeDocument/2006/relationships/image" Target="../media/image29.jpeg"/><Relationship Id="rId16" Type="http://schemas.openxmlformats.org/officeDocument/2006/relationships/image" Target="../media/image30.jpeg"/><Relationship Id="rId17" Type="http://schemas.openxmlformats.org/officeDocument/2006/relationships/image" Target="../media/image31.jpeg"/><Relationship Id="rId18" Type="http://schemas.openxmlformats.org/officeDocument/2006/relationships/image" Target="../media/image32.jpeg"/><Relationship Id="rId19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gif"/><Relationship Id="rId5" Type="http://schemas.openxmlformats.org/officeDocument/2006/relationships/image" Target="../media/image43.gif"/><Relationship Id="rId6" Type="http://schemas.openxmlformats.org/officeDocument/2006/relationships/image" Target="../media/image44.png"/><Relationship Id="rId7" Type="http://schemas.openxmlformats.org/officeDocument/2006/relationships/image" Target="../media/image45.gif"/><Relationship Id="rId8" Type="http://schemas.openxmlformats.org/officeDocument/2006/relationships/image" Target="../media/image46.jpeg"/><Relationship Id="rId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91587" y="418831"/>
            <a:ext cx="8901600" cy="992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Lucida Grande"/>
              <a:buChar char="‣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Best Practices for Integrating Closed Captioning with </a:t>
            </a:r>
            <a:r>
              <a:rPr lang="en-US" sz="3200" b="1" dirty="0" err="1" smtClean="0">
                <a:solidFill>
                  <a:schemeClr val="tx2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Mediasite</a:t>
            </a: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Lecture Capture</a:t>
            </a:r>
          </a:p>
        </p:txBody>
      </p:sp>
      <p:sp>
        <p:nvSpPr>
          <p:cNvPr id="25" name="Subtitle 2"/>
          <p:cNvSpPr txBox="1">
            <a:spLocks/>
          </p:cNvSpPr>
          <p:nvPr/>
        </p:nvSpPr>
        <p:spPr bwMode="auto">
          <a:xfrm>
            <a:off x="6430096" y="2112432"/>
            <a:ext cx="2563091" cy="125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b="1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Lily Bond</a:t>
            </a:r>
            <a:endParaRPr lang="en-US" sz="1600" b="1" dirty="0">
              <a:solidFill>
                <a:schemeClr val="bg1"/>
              </a:solidFill>
              <a:ea typeface="+mn-ea"/>
              <a:cs typeface="Arial" pitchFamily="34" charset="0"/>
            </a:endParaRP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Marketing Manager</a:t>
            </a: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3Play Media</a:t>
            </a: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lily@3playmedia.com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2051958"/>
            <a:ext cx="1371600" cy="1371600"/>
          </a:xfrm>
          <a:prstGeom prst="rect">
            <a:avLst/>
          </a:prstGeom>
          <a:ln w="19050">
            <a:solidFill>
              <a:schemeClr val="tx2">
                <a:lumMod val="90000"/>
              </a:schemeClr>
            </a:solidFill>
          </a:ln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2201886" y="2112432"/>
            <a:ext cx="2563091" cy="13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b="1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Sam McCool</a:t>
            </a:r>
            <a:endParaRPr lang="en-US" sz="1600" b="1" dirty="0">
              <a:solidFill>
                <a:schemeClr val="bg1"/>
              </a:solidFill>
              <a:ea typeface="+mn-ea"/>
              <a:cs typeface="Arial" pitchFamily="34" charset="0"/>
            </a:endParaRP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Instructional Technology Manager</a:t>
            </a: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Nevada State College</a:t>
            </a: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16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3" y="2051957"/>
            <a:ext cx="1371600" cy="1371600"/>
          </a:xfrm>
          <a:prstGeom prst="rect">
            <a:avLst/>
          </a:prstGeom>
          <a:ln w="19050">
            <a:solidFill>
              <a:schemeClr val="tx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610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Laws</a:t>
            </a:r>
            <a:endParaRPr lang="en-US" dirty="0"/>
          </a:p>
        </p:txBody>
      </p:sp>
      <p:sp>
        <p:nvSpPr>
          <p:cNvPr id="1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872794"/>
            <a:ext cx="6858000" cy="4004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Lucida Grande"/>
              <a:buChar char="‣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4991AE"/>
                </a:solidFill>
              </a:rPr>
              <a:t>Rehabilitation Act: Sections 508, 504</a:t>
            </a:r>
          </a:p>
          <a:p>
            <a:r>
              <a:rPr lang="en-US" sz="1700" b="0" dirty="0" smtClean="0">
                <a:solidFill>
                  <a:srgbClr val="191919"/>
                </a:solidFill>
              </a:rPr>
              <a:t>Covers federal agencies and orgs with federal funding</a:t>
            </a:r>
          </a:p>
          <a:p>
            <a:r>
              <a:rPr lang="en-US" sz="1700" dirty="0" smtClean="0">
                <a:solidFill>
                  <a:srgbClr val="191919"/>
                </a:solidFill>
              </a:rPr>
              <a:t>Assistive Technology Act</a:t>
            </a:r>
            <a:endParaRPr lang="en-US" sz="1700" b="0" dirty="0" smtClean="0">
              <a:solidFill>
                <a:srgbClr val="191919"/>
              </a:solidFill>
            </a:endParaRPr>
          </a:p>
          <a:p>
            <a:endParaRPr lang="en-US" sz="17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ADA: Titles II, III</a:t>
            </a:r>
          </a:p>
          <a:p>
            <a:r>
              <a:rPr lang="en-US" sz="1700" b="0" dirty="0" smtClean="0">
                <a:solidFill>
                  <a:schemeClr val="tx1"/>
                </a:solidFill>
              </a:rPr>
              <a:t>Covers public and commercial entities</a:t>
            </a:r>
          </a:p>
          <a:p>
            <a:r>
              <a:rPr lang="en-US" sz="1700" b="0" dirty="0" smtClean="0">
                <a:solidFill>
                  <a:schemeClr val="tx1"/>
                </a:solidFill>
              </a:rPr>
              <a:t>Lawsuits: What is a “place of public accommodation”?</a:t>
            </a:r>
          </a:p>
          <a:p>
            <a:pPr marL="0" indent="0">
              <a:buNone/>
            </a:pPr>
            <a:endParaRPr lang="en-US" sz="1700" b="0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CVAA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sz="1700" b="0" dirty="0" smtClean="0">
                <a:solidFill>
                  <a:schemeClr val="tx2">
                    <a:lumMod val="25000"/>
                  </a:schemeClr>
                </a:solidFill>
              </a:rPr>
              <a:t>Covers Internet content that aired on TV</a:t>
            </a:r>
          </a:p>
          <a:p>
            <a:r>
              <a:rPr lang="en-US" sz="1700" b="0" dirty="0" smtClean="0">
                <a:solidFill>
                  <a:schemeClr val="tx2">
                    <a:lumMod val="25000"/>
                  </a:schemeClr>
                </a:solidFill>
              </a:rPr>
              <a:t>Includes video clips</a:t>
            </a:r>
            <a:endParaRPr lang="en-US" sz="1700" b="0" dirty="0">
              <a:solidFill>
                <a:schemeClr val="tx2">
                  <a:lumMod val="25000"/>
                </a:schemeClr>
              </a:solidFill>
            </a:endParaRPr>
          </a:p>
          <a:p>
            <a:endParaRPr lang="en-US" sz="1700" b="0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15" t="4058" r="-1" b="47212"/>
          <a:stretch/>
        </p:blipFill>
        <p:spPr bwMode="auto">
          <a:xfrm>
            <a:off x="7289801" y="3217024"/>
            <a:ext cx="1600044" cy="130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44985"/>
          <a:stretch/>
        </p:blipFill>
        <p:spPr bwMode="auto">
          <a:xfrm>
            <a:off x="7289802" y="1883908"/>
            <a:ext cx="1600044" cy="1077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C:\Users\Tole\Documents\3Play\Marketing\Conferences\2014\CON 07-24-2014 ReelSEO\Presentation\Accessibility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5492" r="4493" b="4924"/>
          <a:stretch/>
        </p:blipFill>
        <p:spPr bwMode="auto">
          <a:xfrm>
            <a:off x="7289803" y="412578"/>
            <a:ext cx="1600044" cy="121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3Play Media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45714" y="4854573"/>
            <a:ext cx="341086" cy="273844"/>
          </a:xfrm>
          <a:prstGeom prst="rect">
            <a:avLst/>
          </a:prstGeom>
        </p:spPr>
        <p:txBody>
          <a:bodyPr/>
          <a:lstStyle/>
          <a:p>
            <a:fld id="{39790C83-011B-AA4B-82C3-DFBA3BD21A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844550"/>
            <a:ext cx="8506178" cy="2084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Lucida Grande"/>
              <a:buChar char="‣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Captioning + transcription + translation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MIT spinout in 2007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Based in Cambridge,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132143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3Play Media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844550"/>
            <a:ext cx="9042400" cy="2084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Lucida Grande"/>
              <a:buChar char="‣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Captioning + transcription + translation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MIT spinout in 2007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Based in Cambridge, MA</a:t>
            </a:r>
            <a:endParaRPr lang="en-US" sz="2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1,600+ customers in higher education, government, corporate, &amp; media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6" y="2629757"/>
            <a:ext cx="1921916" cy="6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sc.edu/toolbox/images/USC_Stand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78" y="2651009"/>
            <a:ext cx="1208354" cy="77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44596" y="2568408"/>
            <a:ext cx="8667314" cy="2249812"/>
            <a:chOff x="218931" y="3953884"/>
            <a:chExt cx="8667314" cy="2249812"/>
          </a:xfrm>
        </p:grpSpPr>
        <p:pic>
          <p:nvPicPr>
            <p:cNvPr id="23" name="Picture 5" descr="C:\Users\Tole\Documents\3Play\Marketing\Website 2012\customer logos\yale-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310" y="4389881"/>
              <a:ext cx="918337" cy="918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Tole\Desktop\Kaltura Connect Presentation\Logos\regis-university-log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066" y="4758374"/>
              <a:ext cx="1061311" cy="377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s\Tole\Desktop\Kaltura Connect Presentation\Logos\UF_horizontal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31" y="4665788"/>
              <a:ext cx="1729845" cy="43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Tole\Desktop\Kaltura Connect Presentation\Logos\university-of-new-hampshire-log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70" y="5831142"/>
              <a:ext cx="1552575" cy="291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Tole\Desktop\Kaltura Connect Presentation\Logos\university-of-texas-mccomb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461" y="5218860"/>
              <a:ext cx="921582" cy="387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:\Users\Tole\Desktop\Kaltura Connect Presentation\Logos\colorado-state-university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714" y="5750999"/>
              <a:ext cx="1038295" cy="452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Tole\Desktop\Kaltura Connect Presentation\Logos\columbia-university-logo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47" y="3953884"/>
              <a:ext cx="769586" cy="584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C:\Users\Tole\Desktop\Kaltura Connect Presentation\Logos\ipfw-logo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5803" y="4518469"/>
              <a:ext cx="570442" cy="56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1" descr="C:\Users\Tole\Desktop\Kaltura Connect Presentation\Logos\laureate-education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130" y="5807325"/>
              <a:ext cx="1426987" cy="35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3" descr="C:\Users\Tole\Desktop\Kaltura Connect Presentation\Logos\new\utah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715" y="5613819"/>
              <a:ext cx="805092" cy="55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1" descr="C:\Users\Tole\Desktop\Kaltura Connect Presentation\Logos\new\pcc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566" y="5759300"/>
              <a:ext cx="1444288" cy="44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2" descr="C:\Users\Tole\Desktop\Kaltura Connect Presentation\Logos\new\purdue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432" y="5200404"/>
              <a:ext cx="1313593" cy="478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3" descr="C:\Users\Tole\Desktop\Kaltura Connect Presentation\Logos\new\rutgers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258" y="5260225"/>
              <a:ext cx="1426987" cy="41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C:\Users\Tole\Desktop\Kaltura Connect Presentation\Logos\new\stanford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066" y="3966584"/>
              <a:ext cx="1652486" cy="65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C:\Users\Tole\Desktop\Kaltura Connect Presentation\Logos\new\asu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984" y="5613819"/>
              <a:ext cx="786470" cy="53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Tole\Documents\3Play\Marketing\Website 2012\customer logos\mit-logo.gif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434" y="4019407"/>
              <a:ext cx="1552575" cy="366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C:\Users\Tole\Documents\3Play\Marketing\Website 2012\customer logos\georgia-tech-logo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376" y="4015234"/>
              <a:ext cx="1132836" cy="743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7" descr="C:\Users\Tole\Documents\3Play\Marketing\Website 2012\customer logos\university-of-minnesota-duluth-logo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402" y="4583779"/>
              <a:ext cx="726346" cy="485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C:\Users\Tole\Documents\3Play\Marketing\Website 2012\customer logos\psu_logo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892" y="4849050"/>
              <a:ext cx="1347325" cy="739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8" descr="C:\Users\Tole\Desktop\Kaltura Connect Presentation\Logos\new\harvard-law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455" y="5465711"/>
              <a:ext cx="632224" cy="707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9" descr="C:\Users\Tole\Desktop\Kaltura Connect Presentation\Logos\new\jhu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35" y="5214140"/>
              <a:ext cx="1731443" cy="451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7" descr="C:\Users\Tole\Desktop\Kaltura Connect Presentation\Logos\new\florida-state-college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613" y="4804707"/>
              <a:ext cx="596182" cy="7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715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creen shot of 3Play Media captioning and transcription 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2781"/>
            <a:ext cx="4405122" cy="36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4"/>
            <a:ext cx="8686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3Play Media’s Goal: Simplify the Process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16886" y="905974"/>
            <a:ext cx="3127121" cy="3687320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1800" dirty="0" smtClean="0"/>
              <a:t>Online Account System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800" dirty="0" smtClean="0"/>
              <a:t>Fast + Reliable Turnaround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800" dirty="0"/>
              <a:t>Automated Workflows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800" dirty="0" smtClean="0"/>
              <a:t>50+ Caption Formats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800" dirty="0" smtClean="0"/>
              <a:t>Caption Import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800" dirty="0" smtClean="0"/>
              <a:t>Video Search Tools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800" dirty="0" smtClean="0"/>
              <a:t>Spanish Captioning</a:t>
            </a:r>
          </a:p>
        </p:txBody>
      </p:sp>
      <p:pic>
        <p:nvPicPr>
          <p:cNvPr id="2055" name="Picture 7" descr="API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13" y="2166371"/>
            <a:ext cx="482582" cy="2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ccount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13" y="89783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aption Enco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675" y="258186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Tole\Documents\3Play\Marketing\Webinars\2014\WBN 12-16-2014 Unlocking the Power\Presentation\1418556037_24hours_available_support-1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62" y="1456976"/>
            <a:ext cx="453072" cy="4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port existing captions or translated subtit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62" y="3215590"/>
            <a:ext cx="436413" cy="4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Tole\Desktop\Kaltura Connect Presentation\interactive-transcrip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07" y="3724573"/>
            <a:ext cx="529544" cy="5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panish_c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80" y="4386088"/>
            <a:ext cx="566095" cy="42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6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Integrations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7199" y="742944"/>
            <a:ext cx="6223001" cy="764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Lucida Grande"/>
              <a:buChar char="‣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Effortless integration with many platforms + lecture capture systems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0392" y="1753481"/>
            <a:ext cx="6773299" cy="2961400"/>
            <a:chOff x="457200" y="2337968"/>
            <a:chExt cx="8025694" cy="3948532"/>
          </a:xfrm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457200" y="2602101"/>
              <a:ext cx="8025694" cy="3684399"/>
            </a:xfrm>
            <a:prstGeom prst="roundRect">
              <a:avLst>
                <a:gd name="adj" fmla="val 888"/>
              </a:avLst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63500" dist="508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1400" b="1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985586" y="2337968"/>
              <a:ext cx="6950521" cy="4924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b="1" dirty="0" err="1" smtClean="0"/>
                <a:t>Mediasite</a:t>
              </a:r>
              <a:r>
                <a:rPr lang="en-US" b="1" dirty="0" smtClean="0"/>
                <a:t> Integration</a:t>
              </a:r>
              <a:endParaRPr lang="en-US" b="1" dirty="0"/>
            </a:p>
          </p:txBody>
        </p:sp>
      </p:grpSp>
      <p:pic>
        <p:nvPicPr>
          <p:cNvPr id="8" name="Picture 7" descr="Screen Shot 2015-08-31 at 12.13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5788" r="3567"/>
          <a:stretch/>
        </p:blipFill>
        <p:spPr>
          <a:xfrm>
            <a:off x="4648200" y="2429933"/>
            <a:ext cx="3005667" cy="1807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transfer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2487" r="2424" b="3020"/>
          <a:stretch/>
        </p:blipFill>
        <p:spPr>
          <a:xfrm>
            <a:off x="1219199" y="2286000"/>
            <a:ext cx="2641600" cy="2252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4" name="Straight Arrow Connector 23"/>
          <p:cNvCxnSpPr/>
          <p:nvPr/>
        </p:nvCxnSpPr>
        <p:spPr>
          <a:xfrm>
            <a:off x="3987800" y="3335867"/>
            <a:ext cx="5503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C:\Users\Tole\3Play\Marketing\Conferences\Accessing Higher Ground 2012\echo360.png"/>
          <p:cNvPicPr>
            <a:picLocks noChangeAspect="1" noChangeArrowheads="1"/>
          </p:cNvPicPr>
          <p:nvPr/>
        </p:nvPicPr>
        <p:blipFill>
          <a:blip r:embed="rId4" cstate="print"/>
          <a:srcRect l="54416" t="46896"/>
          <a:stretch>
            <a:fillRect/>
          </a:stretch>
        </p:blipFill>
        <p:spPr bwMode="auto">
          <a:xfrm>
            <a:off x="6986881" y="300101"/>
            <a:ext cx="1695532" cy="1393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51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5576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Developing a Plan for Accessibility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814" y="545360"/>
            <a:ext cx="7239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Guiding Principles (not policy)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Student Service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Innovation</a:t>
            </a:r>
          </a:p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External appraisal of procedures</a:t>
            </a:r>
          </a:p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Getting buy-in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Task force committee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Faculty Senate </a:t>
            </a:r>
          </a:p>
          <a:p>
            <a:pPr marL="285750" indent="-285750" defTabSz="914400">
              <a:buFont typeface="Arial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07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624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Video Captioning Strategy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64890"/>
            <a:ext cx="723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“Just in Time”</a:t>
            </a:r>
          </a:p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Short videos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Amara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YouTube</a:t>
            </a:r>
          </a:p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Lecture length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Subscription specs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i="1" dirty="0" err="1" smtClean="0">
                <a:solidFill>
                  <a:prstClr val="black"/>
                </a:solidFill>
                <a:latin typeface="Calibri"/>
              </a:rPr>
              <a:t>Mediasite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integration</a:t>
            </a:r>
          </a:p>
          <a:p>
            <a:pPr marL="285750" indent="-285750" defTabSz="914400">
              <a:buFont typeface="Arial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92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-5340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Caption Service Requests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75242"/>
            <a:ext cx="7239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KBox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Support Center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Workflow for a caption ticket</a:t>
            </a:r>
          </a:p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Communication flow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RCSD (Resource Center for Students with Disabilities) – controls process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InTech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(Instructional Technology) – documents all work flow for RCSD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Instructors – cc’d on ticket, informed </a:t>
            </a:r>
          </a:p>
          <a:p>
            <a:pPr marL="742950" lvl="1" indent="-285750" defTabSz="9144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Students – privacy protected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>
              <a:buFont typeface="Arial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33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-23524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Importance of Streamlining Service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05125"/>
            <a:ext cx="7239000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Just in time service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Last minute requests (status quo)</a:t>
            </a:r>
          </a:p>
          <a:p>
            <a:pPr marL="742950" lvl="1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Accommodation process</a:t>
            </a:r>
          </a:p>
          <a:p>
            <a:pPr marL="1200150" lvl="2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Start of term</a:t>
            </a:r>
          </a:p>
          <a:p>
            <a:pPr marL="1200150" lvl="2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During term</a:t>
            </a:r>
          </a:p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Planned requests for service</a:t>
            </a:r>
          </a:p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Unplanned requests (after the event)</a:t>
            </a:r>
          </a:p>
        </p:txBody>
      </p:sp>
    </p:spTree>
    <p:extLst>
      <p:ext uri="{BB962C8B-B14F-4D97-AF65-F5344CB8AC3E}">
        <p14:creationId xmlns:p14="http://schemas.microsoft.com/office/powerpoint/2010/main" val="356065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51435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Why 3Play Media?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7239000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Integration with </a:t>
            </a:r>
            <a:r>
              <a:rPr lang="en-US" sz="2800" i="1" dirty="0" err="1" smtClean="0">
                <a:solidFill>
                  <a:prstClr val="black"/>
                </a:solidFill>
                <a:latin typeface="Calibri"/>
              </a:rPr>
              <a:t>Mediasite</a:t>
            </a:r>
            <a:endParaRPr lang="en-US" sz="2800" i="1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smtClean="0">
                <a:solidFill>
                  <a:prstClr val="black"/>
                </a:solidFill>
                <a:latin typeface="Calibri"/>
              </a:rPr>
              <a:t>Recommendations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from colleagues &amp; vendors</a:t>
            </a:r>
          </a:p>
          <a:p>
            <a:pPr marL="285750" indent="-285750" defTabSz="9144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2013 AHG Conference</a:t>
            </a:r>
          </a:p>
        </p:txBody>
      </p:sp>
    </p:spTree>
    <p:extLst>
      <p:ext uri="{BB962C8B-B14F-4D97-AF65-F5344CB8AC3E}">
        <p14:creationId xmlns:p14="http://schemas.microsoft.com/office/powerpoint/2010/main" val="44185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736"/>
            <a:ext cx="6413500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Benefits of captioning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Accessibility laws + lawsuits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Operational considerations for captioning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Captioning workflow with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Mediasite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Demo of Nevada State College’s integration with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Mediasite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+ 3Play Media</a:t>
            </a:r>
          </a:p>
        </p:txBody>
      </p:sp>
    </p:spTree>
    <p:extLst>
      <p:ext uri="{BB962C8B-B14F-4D97-AF65-F5344CB8AC3E}">
        <p14:creationId xmlns:p14="http://schemas.microsoft.com/office/powerpoint/2010/main" val="426882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14294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DEMO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94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836557" y="4888444"/>
            <a:ext cx="341312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90C83-011B-AA4B-82C3-DFBA3BD21AE5}" type="slidenum">
              <a:rPr lang="en-US" sz="1000" smtClean="0">
                <a:solidFill>
                  <a:prstClr val="white"/>
                </a:solidFill>
                <a:latin typeface="Arial"/>
              </a:rPr>
              <a:pPr/>
              <a:t>21</a:t>
            </a:fld>
            <a:endParaRPr lang="en-US" sz="10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789877"/>
            <a:ext cx="9177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tx2">
                    <a:lumMod val="25000"/>
                  </a:schemeClr>
                </a:solidFill>
                <a:latin typeface="Arial"/>
                <a:cs typeface="Arial"/>
              </a:rPr>
              <a:t>Q&amp;A</a:t>
            </a:r>
          </a:p>
          <a:p>
            <a:pPr algn="ctr"/>
            <a:endParaRPr lang="en-US" sz="5000" dirty="0">
              <a:solidFill>
                <a:srgbClr val="F3F8FA">
                  <a:lumMod val="25000"/>
                </a:srgbClr>
              </a:solidFill>
              <a:latin typeface="Arial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430096" y="2112432"/>
            <a:ext cx="2563091" cy="125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b="1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Lily Bond</a:t>
            </a:r>
            <a:endParaRPr lang="en-US" sz="1600" b="1" dirty="0">
              <a:solidFill>
                <a:schemeClr val="bg1"/>
              </a:solidFill>
              <a:ea typeface="+mn-ea"/>
              <a:cs typeface="Arial" pitchFamily="34" charset="0"/>
            </a:endParaRP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Marketing Manager</a:t>
            </a: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3Play Media</a:t>
            </a: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lily@3playmedia.com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2051958"/>
            <a:ext cx="1371600" cy="1371600"/>
          </a:xfrm>
          <a:prstGeom prst="rect">
            <a:avLst/>
          </a:prstGeom>
          <a:ln w="19050">
            <a:solidFill>
              <a:schemeClr val="tx2">
                <a:lumMod val="90000"/>
              </a:schemeClr>
            </a:solidFill>
          </a:ln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2201886" y="2112432"/>
            <a:ext cx="2563091" cy="13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b="1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Sam McCool</a:t>
            </a:r>
            <a:endParaRPr lang="en-US" sz="1600" b="1" dirty="0">
              <a:solidFill>
                <a:schemeClr val="bg1"/>
              </a:solidFill>
              <a:ea typeface="+mn-ea"/>
              <a:cs typeface="Arial" pitchFamily="34" charset="0"/>
            </a:endParaRP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Instructional Technology Manager</a:t>
            </a: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Nevada State College</a:t>
            </a:r>
          </a:p>
          <a:p>
            <a:pPr marL="0"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16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3" y="2051957"/>
            <a:ext cx="1371600" cy="1371600"/>
          </a:xfrm>
          <a:prstGeom prst="rect">
            <a:avLst/>
          </a:prstGeom>
          <a:ln w="19050">
            <a:solidFill>
              <a:schemeClr val="tx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346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0" y="904005"/>
            <a:ext cx="4571999" cy="3657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Accessibility for hard of hearing</a:t>
            </a:r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5375" y="903734"/>
            <a:ext cx="3969264" cy="1415772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48 Million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Americans with hearing loss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124" name="Picture 4" descr="C:\Users\Tole\Documents\3Play\Marketing\Webinars\2014\WBN 12-16-2014 Unlocking the Power\Presentation\1260065522493659183deaf-symbol.svg_.med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04" y="2812450"/>
            <a:ext cx="1773596" cy="18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8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3478"/>
            <a:ext cx="5210176" cy="3657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Accessibility for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hard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of hearing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Better comprehension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Flexibility to view in noise-sensitive environments</a:t>
            </a:r>
          </a:p>
          <a:p>
            <a:pPr marL="0" indent="0">
              <a:lnSpc>
                <a:spcPct val="70000"/>
              </a:lnSpc>
              <a:spcBef>
                <a:spcPts val="2000"/>
              </a:spcBef>
              <a:buNone/>
            </a:pPr>
            <a:endParaRPr lang="en-US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0202" y="635952"/>
            <a:ext cx="3279001" cy="1661993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80%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Of people who use captions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don’t have hearing disability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Tole\Documents\3Play\Marketing\Webinars\2014\WBN 12-16-2014 Unlocking the Power\Presentation\178521102_Thinkstock_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02" y="2482850"/>
            <a:ext cx="3279001" cy="21860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4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5" y="863478"/>
            <a:ext cx="5267325" cy="3657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Accessibility for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hard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of hearing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Better comprehension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Flexibility to view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 noise-sensitive environments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Interactive video search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8751" y="336221"/>
            <a:ext cx="3597662" cy="1661993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97%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Of users said searchable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transcripts enhanced experience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02-05-2015-interactive-transcri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8" y="2147301"/>
            <a:ext cx="3631001" cy="257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1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987"/>
            <a:ext cx="5593644" cy="3657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Accessibility for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hard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of hearing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Better comprehension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Flexibility to view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 noise-sensitive environments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Interactive video search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SEO: more inbound traffic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9765" y="866010"/>
            <a:ext cx="3070865" cy="1723549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7.3%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Increase in views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from captions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Tole\Documents\3Play\Marketing\Webinars\2014\WBN 12-16-2014 Unlocking the Power\Presentation\1418590313_seo-51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44" y="2660650"/>
            <a:ext cx="19685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2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3478"/>
            <a:ext cx="5593644" cy="3657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Accessibility for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hard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of hearing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Better comprehension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Flexibility to view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 noise-sensitive environments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Interactive video search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SEO: more inbound traffic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Reusability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6893" y="844554"/>
            <a:ext cx="3223265" cy="1723549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50%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Students who use transcripts for study guides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Tole\Documents\3Play\Marketing\Conferences\2014\CON 07-24-2014 ReelSEO\Presentation\content-marke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70289" r="4927" b="3940"/>
          <a:stretch/>
        </p:blipFill>
        <p:spPr bwMode="auto">
          <a:xfrm>
            <a:off x="5596885" y="2794966"/>
            <a:ext cx="3223266" cy="178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4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3478"/>
            <a:ext cx="5593644" cy="3657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Accessibility for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hard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of hearing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Better comprehension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Flexibility to view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 noise-sensitive environments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Interactive video search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SEO: more inbound traffic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Reusability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Translation to foreign languages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863478"/>
            <a:ext cx="30099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6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3478"/>
            <a:ext cx="5593644" cy="3657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Accessibility for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hard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of hearing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Better comprehension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Flexibility to view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 noise-sensitive environments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Interactive video search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SEO: more inbound traffic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Reusability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dirty="0" smtClean="0">
                <a:solidFill>
                  <a:srgbClr val="BFBFBF"/>
                </a:solidFill>
              </a:rPr>
              <a:t>Translation to foreign languages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May be required by law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C:\Users\Tole\Documents\3Play\Marketing\Conferences\2014\CON 07-24-2014 ReelSEO\Presentation\FCC-logo-2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12" y="195502"/>
            <a:ext cx="1421193" cy="14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ole\Documents\3Play\Marketing\Conferences\2014\CON 07-24-2014 ReelSEO\Presentation\ada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14" y="1771080"/>
            <a:ext cx="1855717" cy="12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ole\Documents\3Play\Marketing\Conferences\2014\CON 07-24-2014 ReelSEO\Presentation\Accessibility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5492" r="4493" b="4924"/>
          <a:stretch/>
        </p:blipFill>
        <p:spPr bwMode="auto">
          <a:xfrm>
            <a:off x="6472114" y="3293258"/>
            <a:ext cx="1889085" cy="142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3 Play Media">
      <a:dk1>
        <a:srgbClr val="191919"/>
      </a:dk1>
      <a:lt1>
        <a:sysClr val="window" lastClr="FFFFFF"/>
      </a:lt1>
      <a:dk2>
        <a:srgbClr val="F3F8FA"/>
      </a:dk2>
      <a:lt2>
        <a:srgbClr val="EEECE1"/>
      </a:lt2>
      <a:accent1>
        <a:srgbClr val="FF9900"/>
      </a:accent1>
      <a:accent2>
        <a:srgbClr val="424242"/>
      </a:accent2>
      <a:accent3>
        <a:srgbClr val="66CCFF"/>
      </a:accent3>
      <a:accent4>
        <a:srgbClr val="800040"/>
      </a:accent4>
      <a:accent5>
        <a:srgbClr val="008080"/>
      </a:accent5>
      <a:accent6>
        <a:srgbClr val="C80000"/>
      </a:accent6>
      <a:hlink>
        <a:srgbClr val="22A3DB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3 Play Media">
      <a:dk1>
        <a:srgbClr val="191919"/>
      </a:dk1>
      <a:lt1>
        <a:sysClr val="window" lastClr="FFFFFF"/>
      </a:lt1>
      <a:dk2>
        <a:srgbClr val="F3F8FA"/>
      </a:dk2>
      <a:lt2>
        <a:srgbClr val="EEECE1"/>
      </a:lt2>
      <a:accent1>
        <a:srgbClr val="FF9900"/>
      </a:accent1>
      <a:accent2>
        <a:srgbClr val="424242"/>
      </a:accent2>
      <a:accent3>
        <a:srgbClr val="66CCFF"/>
      </a:accent3>
      <a:accent4>
        <a:srgbClr val="800040"/>
      </a:accent4>
      <a:accent5>
        <a:srgbClr val="008080"/>
      </a:accent5>
      <a:accent6>
        <a:srgbClr val="C80000"/>
      </a:accent6>
      <a:hlink>
        <a:srgbClr val="22A3DB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4075</TotalTime>
  <Words>553</Words>
  <Application>Microsoft Macintosh PowerPoint</Application>
  <PresentationFormat>On-screen Show (16:9)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2_Office Theme</vt:lpstr>
      <vt:lpstr>1_Office Theme</vt:lpstr>
      <vt:lpstr>PowerPoint Presentation</vt:lpstr>
      <vt:lpstr>Agenda</vt:lpstr>
      <vt:lpstr>Benefits</vt:lpstr>
      <vt:lpstr>Benefits</vt:lpstr>
      <vt:lpstr>Benefits</vt:lpstr>
      <vt:lpstr>Benefits</vt:lpstr>
      <vt:lpstr>Benefits</vt:lpstr>
      <vt:lpstr>Benefits</vt:lpstr>
      <vt:lpstr>Benefits</vt:lpstr>
      <vt:lpstr>Accessibility Laws</vt:lpstr>
      <vt:lpstr>About 3Play Media</vt:lpstr>
      <vt:lpstr>About 3Play Media</vt:lpstr>
      <vt:lpstr>3Play Media’s Goal: Simplify the Process</vt:lpstr>
      <vt:lpstr>Integrations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</dc:creator>
  <cp:lastModifiedBy>Lily Bond</cp:lastModifiedBy>
  <cp:revision>351</cp:revision>
  <cp:lastPrinted>2014-03-19T18:15:21Z</cp:lastPrinted>
  <dcterms:created xsi:type="dcterms:W3CDTF">2013-09-23T20:29:09Z</dcterms:created>
  <dcterms:modified xsi:type="dcterms:W3CDTF">2015-10-01T20:48:12Z</dcterms:modified>
</cp:coreProperties>
</file>