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2" r:id="rId1"/>
  </p:sldMasterIdLst>
  <p:notesMasterIdLst>
    <p:notesMasterId r:id="rId29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10" r:id="rId26"/>
    <p:sldId id="308" r:id="rId27"/>
    <p:sldId id="30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 autoAdjust="0"/>
    <p:restoredTop sz="86492" autoAdjust="0"/>
  </p:normalViewPr>
  <p:slideViewPr>
    <p:cSldViewPr snapToGrid="0" snapToObjects="1">
      <p:cViewPr>
        <p:scale>
          <a:sx n="90" d="100"/>
          <a:sy n="90" d="100"/>
        </p:scale>
        <p:origin x="100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748D-A5D7-D84B-8DE8-CF531D72DCCA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CBB69-8DD5-6F41-9D21-22DA29B1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4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money – rather pay students but</a:t>
            </a:r>
            <a:r>
              <a:rPr lang="en-US" baseline="0" dirty="0" smtClean="0"/>
              <a:t> no data or efficient tracking</a:t>
            </a:r>
          </a:p>
          <a:p>
            <a:r>
              <a:rPr lang="en-US" baseline="0" dirty="0" smtClean="0"/>
              <a:t>Recognized that more needed to be done – our student accessibility services has limited resources and ability to address online accessibility and digital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Recognizedtht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new requirements – Money talks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CDA – explain Our</a:t>
            </a:r>
            <a:r>
              <a:rPr lang="en-US" baseline="0" dirty="0" smtClean="0"/>
              <a:t> faculty always agreed that creating accessible content is a great idea – if someone else did it</a:t>
            </a:r>
          </a:p>
          <a:p>
            <a:r>
              <a:rPr lang="en-US" baseline="0" dirty="0" smtClean="0"/>
              <a:t>Agreements – 25 to 40 per semester</a:t>
            </a:r>
            <a:endParaRPr lang="en-US" dirty="0" smtClean="0"/>
          </a:p>
          <a:p>
            <a:r>
              <a:rPr lang="en-US" dirty="0" smtClean="0"/>
              <a:t>Encourage in all online courses – require with agreements</a:t>
            </a:r>
          </a:p>
          <a:p>
            <a:r>
              <a:rPr lang="en-US" dirty="0" smtClean="0"/>
              <a:t>1:1proved to be the most effective – vastly increased</a:t>
            </a:r>
            <a:r>
              <a:rPr lang="en-US" baseline="0" dirty="0" smtClean="0"/>
              <a:t> the workload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3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4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Moa – Memorandum of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CBB69-8DD5-6F41-9D21-22DA29B129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B986-4983-7E48-9FA2-3ABE2E5515A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9838" y="162895"/>
            <a:ext cx="3809605" cy="93969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0DAB986-4983-7E48-9FA2-3ABE2E5515A7}" type="datetimeFigureOut">
              <a:rPr lang="en-US" smtClean="0"/>
              <a:t>11/19/15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35C5687-4C97-8A4F-BD14-9FCFAA02E13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KU_D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26" y="5681184"/>
            <a:ext cx="865574" cy="88995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7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ku.edu/dlfaculty/compliance/accessibility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ne.honaker@wk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Accessibility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WKU Workflow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8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911" y="162895"/>
            <a:ext cx="4002532" cy="939690"/>
          </a:xfrm>
        </p:spPr>
        <p:txBody>
          <a:bodyPr/>
          <a:lstStyle/>
          <a:p>
            <a:r>
              <a:rPr lang="en-US" dirty="0" smtClean="0"/>
              <a:t>Audio/Video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485171"/>
            <a:ext cx="7770813" cy="4437802"/>
          </a:xfrm>
        </p:spPr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3000" dirty="0" smtClean="0"/>
              <a:t>Distance Learning Video / Audio captioning hierarchy </a:t>
            </a:r>
          </a:p>
          <a:p>
            <a:pPr lvl="2">
              <a:buFont typeface="Arial" charset="0"/>
              <a:buChar char="•"/>
            </a:pPr>
            <a:r>
              <a:rPr lang="en-US" sz="3000" dirty="0"/>
              <a:t>Any course with SARC </a:t>
            </a:r>
            <a:r>
              <a:rPr lang="en-US" sz="3000" dirty="0" smtClean="0"/>
              <a:t>request – priority-online and face to face</a:t>
            </a:r>
          </a:p>
          <a:p>
            <a:pPr lvl="2">
              <a:buFont typeface="Arial" charset="0"/>
              <a:buChar char="•"/>
            </a:pPr>
            <a:r>
              <a:rPr lang="en-US" sz="3000" dirty="0" smtClean="0"/>
              <a:t>On Demand courses – prior to course opening</a:t>
            </a:r>
          </a:p>
          <a:p>
            <a:pPr lvl="2">
              <a:buFont typeface="Arial" charset="0"/>
              <a:buChar char="•"/>
            </a:pPr>
            <a:r>
              <a:rPr lang="en-US" sz="3000" dirty="0" smtClean="0"/>
              <a:t>Semester based courses with agreements</a:t>
            </a:r>
          </a:p>
          <a:p>
            <a:pPr lvl="2">
              <a:buFont typeface="Arial" charset="0"/>
              <a:buChar char="•"/>
            </a:pPr>
            <a:r>
              <a:rPr lang="en-US" sz="3000" dirty="0" smtClean="0"/>
              <a:t>QM  and other courses</a:t>
            </a:r>
          </a:p>
        </p:txBody>
      </p:sp>
    </p:spTree>
    <p:extLst>
      <p:ext uri="{BB962C8B-B14F-4D97-AF65-F5344CB8AC3E}">
        <p14:creationId xmlns:p14="http://schemas.microsoft.com/office/powerpoint/2010/main" val="6916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5171"/>
            <a:ext cx="7770813" cy="42570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 smtClean="0"/>
              <a:t>Instructional Designers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3 IDs and 4 support staff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Course design and development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Direct faculty contact – individual instruction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Blackboard student workers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Student transcribers</a:t>
            </a:r>
          </a:p>
        </p:txBody>
      </p:sp>
    </p:spTree>
    <p:extLst>
      <p:ext uri="{BB962C8B-B14F-4D97-AF65-F5344CB8AC3E}">
        <p14:creationId xmlns:p14="http://schemas.microsoft.com/office/powerpoint/2010/main" val="13540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960" y="1625301"/>
            <a:ext cx="7770813" cy="39118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200" dirty="0"/>
              <a:t>Instructional Technologist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1 Technologist – 1 support staff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Programming </a:t>
            </a:r>
            <a:r>
              <a:rPr lang="en-US" sz="3200" dirty="0" err="1" smtClean="0"/>
              <a:t>etc</a:t>
            </a:r>
            <a:endParaRPr lang="en-US" sz="3200" dirty="0" smtClean="0"/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Developed and maintains </a:t>
            </a:r>
            <a:r>
              <a:rPr lang="en-US" sz="3200" dirty="0"/>
              <a:t>transcribing software </a:t>
            </a:r>
            <a:r>
              <a:rPr lang="en-US" sz="3200" dirty="0" smtClean="0"/>
              <a:t>system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Computer science student workers (</a:t>
            </a:r>
            <a:r>
              <a:rPr lang="en-US" sz="3200" dirty="0" err="1" smtClean="0"/>
              <a:t>captioners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739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2327"/>
            <a:ext cx="7770813" cy="482383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Student workers – 14 at current count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10 to 20 hours per week</a:t>
            </a:r>
            <a:endParaRPr lang="en-US" sz="2800" dirty="0"/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Bb student workers – assist with Bb course content and course review</a:t>
            </a:r>
            <a:endParaRPr lang="en-US" sz="3000" dirty="0"/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Student transcribers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Student programmers – assist with technology needs - format and apply captions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All students are trained in transcribing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8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018" y="162895"/>
            <a:ext cx="5106426" cy="939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Graduate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5068"/>
            <a:ext cx="7770813" cy="425702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Many complicated processes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Difficult for regular staff to manage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No individual could provide oversight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Created GA positions – 2 overlapping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Track course agreements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Manage and perform course reviews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Manage input and status of audio/video content in transcription services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Train student transcribers – monitor quality</a:t>
            </a:r>
          </a:p>
          <a:p>
            <a:pPr lvl="2">
              <a:buFont typeface="Arial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15924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LMS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GA uses CDA course list to perform or assign accessibility reviews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Notifies ID and uploads report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ID sets accessibility status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5896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ID/GA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3000" dirty="0"/>
              <a:t>Pre-set Review dates 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Course access requested</a:t>
            </a:r>
          </a:p>
          <a:p>
            <a:pPr lvl="0">
              <a:buFont typeface="Arial" charset="0"/>
              <a:buChar char="•"/>
            </a:pPr>
            <a:r>
              <a:rPr lang="en-US" sz="3000" dirty="0" smtClean="0"/>
              <a:t>Initial reviews </a:t>
            </a:r>
            <a:r>
              <a:rPr lang="en-US" sz="3000" dirty="0"/>
              <a:t>assigned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Initial/partial </a:t>
            </a:r>
            <a:r>
              <a:rPr lang="en-US" sz="3200" dirty="0"/>
              <a:t>reviews occur very early. Used as a basis for working with faculty as needed.</a:t>
            </a:r>
          </a:p>
          <a:p>
            <a:pPr>
              <a:buFont typeface="Arial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5411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644" y="162895"/>
            <a:ext cx="6402799" cy="939690"/>
          </a:xfrm>
        </p:spPr>
        <p:txBody>
          <a:bodyPr>
            <a:normAutofit/>
          </a:bodyPr>
          <a:lstStyle/>
          <a:p>
            <a:r>
              <a:rPr lang="en-US" dirty="0" smtClean="0"/>
              <a:t>Initial Review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3000" dirty="0"/>
              <a:t>Preliminary reports to GA then ID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If no ADA issues – proceed to final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If issues - ID contacts faculty 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ID will work 1:1 with faculty 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Faculty referred to professional development</a:t>
            </a:r>
          </a:p>
          <a:p>
            <a:pPr>
              <a:buFont typeface="Arial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9443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3000" dirty="0"/>
              <a:t>Final review near end of semester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&lt;85% accessibility–faculty notified-recommended changes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&gt;85% accessibility-faculty notified - met requirements -100% desired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% score based on # Bb items and # pages in documents. </a:t>
            </a:r>
          </a:p>
          <a:p>
            <a:pPr>
              <a:buFont typeface="Arial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24952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Video/Audio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charset="0"/>
              <a:buChar char="•"/>
            </a:pPr>
            <a:r>
              <a:rPr lang="en-US" sz="3000" dirty="0"/>
              <a:t>Course </a:t>
            </a:r>
            <a:r>
              <a:rPr lang="en-US" sz="3000" dirty="0" smtClean="0"/>
              <a:t>List – starting point for transcribing</a:t>
            </a:r>
            <a:endParaRPr lang="en-US" sz="3000" dirty="0"/>
          </a:p>
          <a:p>
            <a:pPr lvl="0">
              <a:buFont typeface="Arial" charset="0"/>
              <a:buChar char="•"/>
            </a:pPr>
            <a:r>
              <a:rPr lang="en-US" sz="3000" dirty="0" smtClean="0"/>
              <a:t>GA – retrieves </a:t>
            </a:r>
            <a:r>
              <a:rPr lang="en-US" sz="3000" dirty="0" err="1" smtClean="0"/>
              <a:t>Tegrity</a:t>
            </a:r>
            <a:r>
              <a:rPr lang="en-US" sz="3000" dirty="0" smtClean="0"/>
              <a:t> and other video</a:t>
            </a:r>
            <a:endParaRPr lang="en-US" sz="3000" dirty="0"/>
          </a:p>
          <a:p>
            <a:pPr lvl="0">
              <a:buFont typeface="Arial" charset="0"/>
              <a:buChar char="•"/>
            </a:pPr>
            <a:r>
              <a:rPr lang="en-US" sz="3000" dirty="0"/>
              <a:t>Transcription </a:t>
            </a:r>
            <a:r>
              <a:rPr lang="en-US" sz="3000" dirty="0" smtClean="0"/>
              <a:t>Service – places link to audio feed into service and sets status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9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WKU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2051"/>
            <a:ext cx="7770813" cy="42570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Online presence for 20 years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1700 online courses per year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80 completely online certificates/programs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20% of our 20,000 take some online courses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Substantial student support services</a:t>
            </a:r>
          </a:p>
          <a:p>
            <a:pPr>
              <a:buFont typeface="Arial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41395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charset="0"/>
              <a:buChar char="•"/>
            </a:pPr>
            <a:r>
              <a:rPr lang="en-US" sz="3000" dirty="0"/>
              <a:t>Student transcribers – access via service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Access to </a:t>
            </a:r>
            <a:r>
              <a:rPr lang="en-US" sz="3000" dirty="0" err="1"/>
              <a:t>Tegrity</a:t>
            </a:r>
            <a:r>
              <a:rPr lang="en-US" sz="3000" dirty="0"/>
              <a:t> Mp3 audio provided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Other video (e.g. YouTube) URLs provided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Faculty are notified prior to processing to confirm continued use of video/audio.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01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charset="0"/>
              <a:buChar char="•"/>
            </a:pPr>
            <a:r>
              <a:rPr lang="en-US" sz="3000" dirty="0"/>
              <a:t>Completed transcripts to student </a:t>
            </a:r>
            <a:r>
              <a:rPr lang="en-US" sz="3000" dirty="0" err="1"/>
              <a:t>captioners</a:t>
            </a:r>
            <a:r>
              <a:rPr lang="en-US" sz="3000" dirty="0"/>
              <a:t> 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Format caption file (YouTube API)</a:t>
            </a:r>
          </a:p>
          <a:p>
            <a:pPr lvl="0">
              <a:buFont typeface="Arial" charset="0"/>
              <a:buChar char="•"/>
            </a:pPr>
            <a:r>
              <a:rPr lang="en-US" sz="3000" dirty="0"/>
              <a:t>Upload caption file-verify timing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Transcripts for other videos to GA for placement in Blackboard or YouTube cc if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00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Transcription requests for any course (online or classroom) from Student Accessibility Resource Services can enter the process at any stage and take priority over all others.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1500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714" y="162895"/>
            <a:ext cx="4537729" cy="939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3711"/>
            <a:ext cx="7770813" cy="460785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/>
              <a:t>Transcribing / Captioning </a:t>
            </a:r>
            <a:r>
              <a:rPr lang="en-US" sz="2800" b="1" dirty="0" smtClean="0"/>
              <a:t>Process Hierarchy</a:t>
            </a:r>
            <a:endParaRPr lang="en-US" sz="2800" b="1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Courses </a:t>
            </a:r>
            <a:r>
              <a:rPr lang="en-US" sz="2800" dirty="0"/>
              <a:t>with students who need accommodation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On </a:t>
            </a:r>
            <a:r>
              <a:rPr lang="en-US" sz="2800" dirty="0"/>
              <a:t>Demand </a:t>
            </a:r>
            <a:r>
              <a:rPr lang="en-US" sz="2800" dirty="0" smtClean="0"/>
              <a:t>courses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Courses undergoing QM </a:t>
            </a:r>
            <a:r>
              <a:rPr lang="en-US" sz="2800" dirty="0" smtClean="0"/>
              <a:t>review</a:t>
            </a: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Semester </a:t>
            </a:r>
            <a:r>
              <a:rPr lang="en-US" sz="2800" dirty="0"/>
              <a:t>courses with MOA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all </a:t>
            </a:r>
            <a:r>
              <a:rPr lang="en-US" sz="2800" dirty="0"/>
              <a:t>others and as requested</a:t>
            </a:r>
          </a:p>
        </p:txBody>
      </p:sp>
    </p:spTree>
    <p:extLst>
      <p:ext uri="{BB962C8B-B14F-4D97-AF65-F5344CB8AC3E}">
        <p14:creationId xmlns:p14="http://schemas.microsoft.com/office/powerpoint/2010/main" val="2008603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New </a:t>
            </a:r>
            <a:r>
              <a:rPr lang="en-US" sz="3000" dirty="0"/>
              <a:t>in-house system displays </a:t>
            </a:r>
            <a:r>
              <a:rPr lang="en-US" sz="3000" dirty="0" smtClean="0"/>
              <a:t>videos/courses in </a:t>
            </a:r>
            <a:r>
              <a:rPr lang="en-US" sz="3000" dirty="0"/>
              <a:t>priority order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Transcribing done </a:t>
            </a:r>
            <a:r>
              <a:rPr lang="en-US" sz="3000" dirty="0"/>
              <a:t>within the system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S</a:t>
            </a:r>
            <a:r>
              <a:rPr lang="en-US" sz="3000" dirty="0" smtClean="0"/>
              <a:t>ystem records </a:t>
            </a:r>
            <a:r>
              <a:rPr lang="en-US" sz="3000" dirty="0"/>
              <a:t>source, transcriber ID, time </a:t>
            </a:r>
            <a:r>
              <a:rPr lang="en-US" sz="3000" dirty="0" smtClean="0"/>
              <a:t>data, and notifications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Records and displays, video/audio length, transcription time  - cost</a:t>
            </a:r>
          </a:p>
          <a:p>
            <a:pPr marL="34925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47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Student Employees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Rigorous hiring process – get the right students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Develop good training materials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Always monitor quality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Provide avenues for growth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Expect students to be students!</a:t>
            </a:r>
          </a:p>
          <a:p>
            <a:pPr lvl="1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6009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777"/>
            <a:ext cx="7770813" cy="42570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ADA how to documents and checklists.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3"/>
              </a:rPr>
              <a:t>Course accessibility checklist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3"/>
              </a:rPr>
              <a:t>https</a:t>
            </a:r>
            <a:r>
              <a:rPr lang="en-US" sz="3000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3"/>
              </a:rPr>
              <a:t>://www.wku.edu/dlfaculty/compliance/accessibility</a:t>
            </a:r>
            <a:r>
              <a:rPr lang="en-US" sz="3000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3"/>
              </a:rPr>
              <a:t>/</a:t>
            </a:r>
            <a:endParaRPr lang="en-US" sz="30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000" dirty="0" smtClean="0"/>
              <a:t>“Easy ADA” monthly workshops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“How to Create an ADA Compliant Course Site” online course </a:t>
            </a:r>
          </a:p>
        </p:txBody>
      </p:sp>
    </p:spTree>
    <p:extLst>
      <p:ext uri="{BB962C8B-B14F-4D97-AF65-F5344CB8AC3E}">
        <p14:creationId xmlns:p14="http://schemas.microsoft.com/office/powerpoint/2010/main" val="17162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29132"/>
            <a:ext cx="7770813" cy="261003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Anne Honaker </a:t>
            </a:r>
            <a:r>
              <a:rPr lang="en-US" sz="4000" dirty="0" smtClean="0">
                <a:hlinkClick r:id="rId2"/>
              </a:rPr>
              <a:t>anne.honaker@wku.edu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716" y="152004"/>
            <a:ext cx="4227513" cy="963245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85800" y="1626403"/>
            <a:ext cx="7770813" cy="44997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The Office of Distance Learning – DELO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Longtime commitment to online accessibility with audio/video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Began with students transcribing and captioning videos from </a:t>
            </a:r>
            <a:r>
              <a:rPr lang="en-US" sz="3000" dirty="0" err="1" smtClean="0"/>
              <a:t>Tegrity</a:t>
            </a:r>
            <a:r>
              <a:rPr lang="en-US" sz="3000" dirty="0" smtClean="0"/>
              <a:t> in online courses a decade ago</a:t>
            </a:r>
          </a:p>
        </p:txBody>
      </p:sp>
    </p:spTree>
    <p:extLst>
      <p:ext uri="{BB962C8B-B14F-4D97-AF65-F5344CB8AC3E}">
        <p14:creationId xmlns:p14="http://schemas.microsoft.com/office/powerpoint/2010/main" val="5518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54" y="1217977"/>
            <a:ext cx="7770813" cy="42570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The Office of Distance Learning wanted to: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improve the efficiency and volume of video captioning process</a:t>
            </a:r>
          </a:p>
          <a:p>
            <a:pPr lvl="1">
              <a:buFont typeface="Arial" charset="0"/>
              <a:buChar char="•"/>
            </a:pPr>
            <a:r>
              <a:rPr lang="en-US" sz="2600" dirty="0"/>
              <a:t>a</a:t>
            </a:r>
            <a:r>
              <a:rPr lang="en-US" sz="2600" dirty="0" smtClean="0"/>
              <a:t>dvance our working relationship with Student Accessibility Resource Center (SARC)</a:t>
            </a:r>
          </a:p>
          <a:p>
            <a:pPr lvl="1">
              <a:buFont typeface="Arial" charset="0"/>
              <a:buChar char="•"/>
            </a:pPr>
            <a:r>
              <a:rPr lang="en-US" sz="2600" dirty="0"/>
              <a:t>a</a:t>
            </a:r>
            <a:r>
              <a:rPr lang="en-US" sz="2600" dirty="0" smtClean="0"/>
              <a:t>ddress the accessibility of non-video </a:t>
            </a:r>
            <a:r>
              <a:rPr lang="en-US" sz="2600" baseline="0" dirty="0" smtClean="0"/>
              <a:t>online content</a:t>
            </a:r>
          </a:p>
          <a:p>
            <a:pPr lvl="1">
              <a:buFont typeface="Arial" charset="0"/>
              <a:buChar char="•"/>
            </a:pPr>
            <a:r>
              <a:rPr lang="en-US" sz="2600" baseline="0" dirty="0" smtClean="0"/>
              <a:t>become a change agent for a culture of accessibility - faculty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5234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0" y="162895"/>
            <a:ext cx="4349043" cy="939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wanted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The WKU Workflow Goals:</a:t>
            </a:r>
            <a:endParaRPr lang="en-US" sz="3000" dirty="0"/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Proactive </a:t>
            </a:r>
            <a:r>
              <a:rPr lang="en-US" sz="3000" dirty="0"/>
              <a:t>and Responsive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Include Blackboard </a:t>
            </a:r>
            <a:r>
              <a:rPr lang="en-US" sz="3000" dirty="0"/>
              <a:t>and Course Content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Audio/Video Content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Provide for Data Collection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Visible and Manageable</a:t>
            </a:r>
          </a:p>
        </p:txBody>
      </p:sp>
    </p:spTree>
    <p:extLst>
      <p:ext uri="{BB962C8B-B14F-4D97-AF65-F5344CB8AC3E}">
        <p14:creationId xmlns:p14="http://schemas.microsoft.com/office/powerpoint/2010/main" val="18117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0" y="152004"/>
            <a:ext cx="4359909" cy="963245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we needed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685800" y="1626403"/>
            <a:ext cx="7770813" cy="379072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3000" dirty="0"/>
              <a:t>Increase in accessibility expectations for our online courses resulted in: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Increased complexity and workload</a:t>
            </a:r>
          </a:p>
          <a:p>
            <a:pPr lvl="1">
              <a:buFont typeface="Arial" charset="0"/>
              <a:buChar char="•"/>
            </a:pPr>
            <a:r>
              <a:rPr lang="en-US" sz="3000" dirty="0"/>
              <a:t>Required a more efficient </a:t>
            </a:r>
            <a:r>
              <a:rPr lang="en-US" sz="3000" dirty="0" smtClean="0"/>
              <a:t>workflow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171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840" y="162895"/>
            <a:ext cx="4257603" cy="939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40" y="1432261"/>
            <a:ext cx="7770813" cy="425702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Blackboard content – course materials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“</a:t>
            </a:r>
            <a:r>
              <a:rPr lang="en-US" sz="3000" dirty="0" smtClean="0"/>
              <a:t>Creating ADA Compliant Course Sites” online course created by Academic Technology (IT)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Offered regularly scheduled accessibility training (DL)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Created and offered resource tutorials (DL)</a:t>
            </a:r>
            <a:endParaRPr lang="en-US" sz="3000" dirty="0"/>
          </a:p>
          <a:p>
            <a:pPr lvl="2">
              <a:buFont typeface="Arial" charset="0"/>
              <a:buChar char="•"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872103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236" y="162895"/>
            <a:ext cx="3984207" cy="9396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Online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6" y="1467359"/>
            <a:ext cx="7770813" cy="425702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Course Development Agreements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Strengthened accessibility conditions in online course development agreements – required all content to be ADA compliant or alternate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Instructional Designers work 1:1 with faculty to teach them how to achieve compliance</a:t>
            </a:r>
          </a:p>
          <a:p>
            <a:pPr lvl="1">
              <a:buFont typeface="Arial" charset="0"/>
              <a:buChar char="•"/>
            </a:pPr>
            <a:r>
              <a:rPr lang="en-US" sz="3000" dirty="0" smtClean="0"/>
              <a:t>Necessitated a review process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415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5068"/>
            <a:ext cx="7770813" cy="42570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000" dirty="0" smtClean="0"/>
              <a:t>Created a timeline calendar to review agreement courses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Initial review early in semester– sampling of each type of materials available in course – report for faculty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Final review late in semester– all course content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Remedial review if necessary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7837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4AE1EC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743</TotalTime>
  <Words>939</Words>
  <Application>Microsoft Macintosh PowerPoint</Application>
  <PresentationFormat>On-screen Show (4:3)</PresentationFormat>
  <Paragraphs>158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Calisto MT</vt:lpstr>
      <vt:lpstr>Arial</vt:lpstr>
      <vt:lpstr>Story</vt:lpstr>
      <vt:lpstr>Online Accessibility</vt:lpstr>
      <vt:lpstr>WKU Online</vt:lpstr>
      <vt:lpstr>Origins</vt:lpstr>
      <vt:lpstr>Changes</vt:lpstr>
      <vt:lpstr>What we wanted</vt:lpstr>
      <vt:lpstr>What we needed</vt:lpstr>
      <vt:lpstr>Course Content</vt:lpstr>
      <vt:lpstr>Online Faculty</vt:lpstr>
      <vt:lpstr>Course Review</vt:lpstr>
      <vt:lpstr>Audio/Video</vt:lpstr>
      <vt:lpstr>Personnel</vt:lpstr>
      <vt:lpstr>Personnel</vt:lpstr>
      <vt:lpstr>Students </vt:lpstr>
      <vt:lpstr>Graduate Assistants</vt:lpstr>
      <vt:lpstr>LMS Content</vt:lpstr>
      <vt:lpstr>ID/GA</vt:lpstr>
      <vt:lpstr>Initial Review Results</vt:lpstr>
      <vt:lpstr>Final Review</vt:lpstr>
      <vt:lpstr>Video/Audio</vt:lpstr>
      <vt:lpstr>Transcribing</vt:lpstr>
      <vt:lpstr>Captions</vt:lpstr>
      <vt:lpstr>SARC</vt:lpstr>
      <vt:lpstr>Process Hierarchy</vt:lpstr>
      <vt:lpstr>New</vt:lpstr>
      <vt:lpstr>Lessons</vt:lpstr>
      <vt:lpstr>Resources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Accessibility</dc:title>
  <dc:creator>TSONLINE</dc:creator>
  <cp:lastModifiedBy>Anne Honaker</cp:lastModifiedBy>
  <cp:revision>46</cp:revision>
  <dcterms:created xsi:type="dcterms:W3CDTF">2014-11-12T22:27:37Z</dcterms:created>
  <dcterms:modified xsi:type="dcterms:W3CDTF">2015-11-19T12:56:43Z</dcterms:modified>
</cp:coreProperties>
</file>