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95" r:id="rId4"/>
    <p:sldId id="287" r:id="rId5"/>
    <p:sldId id="271" r:id="rId6"/>
    <p:sldId id="285" r:id="rId7"/>
    <p:sldId id="289" r:id="rId8"/>
    <p:sldId id="292" r:id="rId9"/>
    <p:sldId id="288" r:id="rId10"/>
    <p:sldId id="290" r:id="rId11"/>
    <p:sldId id="294" r:id="rId12"/>
    <p:sldId id="284" r:id="rId13"/>
    <p:sldId id="291" r:id="rId14"/>
    <p:sldId id="293" r:id="rId15"/>
    <p:sldId id="279" r:id="rId16"/>
    <p:sldId id="275" r:id="rId17"/>
    <p:sldId id="276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595B-B754-F140-A967-FA111E1A344B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B7FBE-74FC-1B43-9C52-F4A93B91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8B87-93D5-3C43-AFBD-15353F440D4C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74439-DC7F-CA42-8DE0-EE552A0F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74439-DC7F-CA42-8DE0-EE552A0F32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Provost</a:t>
            </a:r>
          </a:p>
          <a:p>
            <a:r>
              <a:rPr lang="en-US" dirty="0" smtClean="0"/>
              <a:t>Reorganization</a:t>
            </a:r>
          </a:p>
          <a:p>
            <a:r>
              <a:rPr lang="en-US" dirty="0" smtClean="0"/>
              <a:t>New Senior Vice Provost for Academic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74439-DC7F-CA42-8DE0-EE552A0F32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509"/>
            <a:ext cx="7772400" cy="242497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8079"/>
            <a:ext cx="6400800" cy="31641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040"/>
            <a:ext cx="8229600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7B9459-6DE0-154B-8A51-2A0AAA1AC82F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  <a:alpha val="65000"/>
                </a:schemeClr>
              </a:gs>
              <a:gs pos="35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9"/>
            <a:ext cx="7772400" cy="24249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effectLst/>
              </a:rPr>
              <a:t>UDL from the Ground Up </a:t>
            </a:r>
            <a:br>
              <a:rPr lang="en-US" dirty="0" smtClean="0">
                <a:solidFill>
                  <a:schemeClr val="tx2"/>
                </a:solidFill>
                <a:effectLst/>
              </a:rPr>
            </a:br>
            <a:r>
              <a:rPr lang="en-US" sz="5300" dirty="0" smtClean="0">
                <a:solidFill>
                  <a:schemeClr val="tx2"/>
                </a:solidFill>
                <a:effectLst/>
              </a:rPr>
              <a:t>Part 2</a:t>
            </a:r>
            <a:endParaRPr lang="en-US" sz="5300" dirty="0">
              <a:solidFill>
                <a:schemeClr val="tx2"/>
              </a:solidFill>
              <a:effectLst/>
            </a:endParaRPr>
          </a:p>
        </p:txBody>
      </p:sp>
      <p:pic>
        <p:nvPicPr>
          <p:cNvPr id="6" name="Picture 5" title="Photo of uneven clumps of green 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731"/>
            <a:ext cx="9144000" cy="21672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65500"/>
            <a:ext cx="8223620" cy="39752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November 18, 2015</a:t>
            </a:r>
          </a:p>
          <a:p>
            <a:pPr algn="l"/>
            <a:endParaRPr lang="en-US" b="1" dirty="0" smtClean="0">
              <a:solidFill>
                <a:srgbClr val="3D5185"/>
              </a:solidFill>
            </a:endParaRPr>
          </a:p>
          <a:p>
            <a:r>
              <a:rPr lang="en-US" b="1" dirty="0" smtClean="0"/>
              <a:t>Deb Castiglione, </a:t>
            </a:r>
            <a:r>
              <a:rPr lang="en-US" b="1" dirty="0" err="1" smtClean="0"/>
              <a:t>EdD</a:t>
            </a:r>
            <a:r>
              <a:rPr lang="en-US" b="1" dirty="0" smtClean="0"/>
              <a:t>, ATP</a:t>
            </a:r>
          </a:p>
          <a:p>
            <a:r>
              <a:rPr lang="en-US" dirty="0" smtClean="0"/>
              <a:t>Universal Design &amp; Instructional Technology Specialist, Center for the Enhancement of Learning &amp; Teaching (CELT), University of Kentucky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50" y="6461124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png-images.ru</a:t>
            </a:r>
            <a:r>
              <a:rPr lang="en-US" dirty="0"/>
              <a:t>/</a:t>
            </a:r>
            <a:r>
              <a:rPr lang="en-US" dirty="0" err="1"/>
              <a:t>trava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3357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2"/>
                </a:solidFill>
                <a:latin typeface="Palatino Linotype"/>
                <a:cs typeface="Palatino Linotype"/>
              </a:rPr>
              <a:t>Reality Check</a:t>
            </a:r>
            <a:endParaRPr lang="en-US" sz="5400" dirty="0">
              <a:solidFill>
                <a:schemeClr val="tx2"/>
              </a:solidFill>
              <a:latin typeface="Palatino Linotype"/>
              <a:cs typeface="Palatino Linotype"/>
            </a:endParaRPr>
          </a:p>
        </p:txBody>
      </p:sp>
      <p:pic>
        <p:nvPicPr>
          <p:cNvPr id="4" name="Picture 3" title="Photo of uneven clumps of green 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731"/>
            <a:ext cx="9144000" cy="2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DL is in the center of the sprinkler head with 15 arrows surrounding the sprinkler head all pointing to &quot;UDL.&quot; No arrow points from the top center to &quot;UDL.&quot;" title="Ghosted photo of sprinker watering grass"/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9" t="22456" r="690" b="4605"/>
          <a:stretch/>
        </p:blipFill>
        <p:spPr>
          <a:xfrm>
            <a:off x="-65976" y="0"/>
            <a:ext cx="92099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Two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9637" y="3729402"/>
            <a:ext cx="26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F5897"/>
                </a:solidFill>
              </a:rPr>
              <a:t>UDL</a:t>
            </a:r>
            <a:endParaRPr lang="en-US" sz="4000" dirty="0">
              <a:solidFill>
                <a:srgbClr val="2F5897"/>
              </a:solidFill>
            </a:endParaRPr>
          </a:p>
        </p:txBody>
      </p:sp>
      <p:grpSp>
        <p:nvGrpSpPr>
          <p:cNvPr id="3" name="Group 2" descr="UDL is in the center of the sprinkler head with 15 arrows surrounding the sprinkler head all pointing to &quot;UDL.&quot; No arrow points from the top center to &quot;UDL.&quot;" title="Arrows pointing to UDL"/>
          <p:cNvGrpSpPr/>
          <p:nvPr/>
        </p:nvGrpSpPr>
        <p:grpSpPr>
          <a:xfrm>
            <a:off x="1800665" y="1993301"/>
            <a:ext cx="5545347" cy="4380702"/>
            <a:chOff x="1800665" y="1993301"/>
            <a:chExt cx="5545347" cy="4380702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4582048" y="4661752"/>
              <a:ext cx="6029" cy="171225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409697" y="4122927"/>
              <a:ext cx="1841193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00665" y="4122927"/>
              <a:ext cx="1944691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135776" y="2348151"/>
              <a:ext cx="1270780" cy="12860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5273751" y="4573614"/>
              <a:ext cx="1358872" cy="126161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542568" y="4573614"/>
              <a:ext cx="1414138" cy="14313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412672" y="2379901"/>
              <a:ext cx="1561179" cy="12860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942813" y="3291314"/>
              <a:ext cx="1852582" cy="55427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92324" y="2041526"/>
              <a:ext cx="869182" cy="151105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815675" y="1993301"/>
              <a:ext cx="749270" cy="155927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318249" y="3176028"/>
              <a:ext cx="1714583" cy="6430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982308" y="4661752"/>
              <a:ext cx="741233" cy="163191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5409697" y="4372344"/>
              <a:ext cx="1936315" cy="73948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009670" y="4324139"/>
              <a:ext cx="1735686" cy="7394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745356" y="4661752"/>
              <a:ext cx="516150" cy="163191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406555" y="6502231"/>
            <a:ext cx="273744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www.southernspray.com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0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hoto of freshly cut and watered green gra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44683" r="-176" b="25930"/>
          <a:stretch/>
        </p:blipFill>
        <p:spPr>
          <a:xfrm>
            <a:off x="16077" y="5620273"/>
            <a:ext cx="9144000" cy="1240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249" y="6491605"/>
            <a:ext cx="89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www.lawnmowersdirect.co.uk</a:t>
            </a:r>
            <a:r>
              <a:rPr lang="en-US" dirty="0"/>
              <a:t>/blog/category/garden-machinery/lawnmowers/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Two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793386"/>
              </p:ext>
            </p:extLst>
          </p:nvPr>
        </p:nvGraphicFramePr>
        <p:xfrm>
          <a:off x="457200" y="1752600"/>
          <a:ext cx="8136304" cy="39867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/>
                        <a:buNone/>
                      </a:pPr>
                      <a:endParaRPr lang="en-US" sz="1400" dirty="0">
                        <a:solidFill>
                          <a:schemeClr val="tx2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/>
                        <a:t>August 2015 – July 2016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buFont typeface="Arial"/>
                        <a:buNone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305119">
                <a:tc gridSpan="3"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effectLst/>
                          <a:latin typeface="+mj-lt"/>
                        </a:rPr>
                        <a:t>Market </a:t>
                      </a:r>
                      <a:r>
                        <a:rPr lang="en-US" sz="2400" kern="1200" dirty="0" err="1" smtClean="0">
                          <a:effectLst/>
                          <a:latin typeface="+mj-lt"/>
                        </a:rPr>
                        <a:t>Read&amp;Write</a:t>
                      </a:r>
                      <a:r>
                        <a:rPr lang="en-US" sz="2400" kern="1200" dirty="0" smtClean="0">
                          <a:effectLst/>
                          <a:latin typeface="+mj-lt"/>
                        </a:rPr>
                        <a:t> Gold (partners)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effectLst/>
                          <a:latin typeface="+mj-lt"/>
                        </a:rPr>
                        <a:t>DE: Delivery course</a:t>
                      </a:r>
                      <a:endParaRPr lang="en-US" sz="2400" kern="1200" dirty="0" smtClean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effectLst/>
                          <a:latin typeface="+mj-lt"/>
                        </a:rPr>
                        <a:t>UDL course</a:t>
                      </a:r>
                      <a:r>
                        <a:rPr lang="en-US" sz="2400" kern="1200" baseline="0" dirty="0" smtClean="0">
                          <a:effectLst/>
                          <a:latin typeface="+mj-lt"/>
                        </a:rPr>
                        <a:t> proposals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effectLst/>
                          <a:latin typeface="+mj-lt"/>
                        </a:rPr>
                        <a:t>UDL Community of Practice/Faculty Champions 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effectLst/>
                          <a:latin typeface="+mj-lt"/>
                        </a:rPr>
                        <a:t>Captioning guidelines/proposal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effectLst/>
                          <a:latin typeface="+mj-lt"/>
                        </a:rPr>
                        <a:t>Incorporate UDOIT (Canvas)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effectLst/>
                          <a:latin typeface="+mj-lt"/>
                        </a:rPr>
                        <a:t>Empirical</a:t>
                      </a:r>
                      <a:r>
                        <a:rPr lang="en-US" sz="2400" kern="1200" baseline="0" dirty="0" smtClean="0">
                          <a:effectLst/>
                          <a:latin typeface="+mj-lt"/>
                        </a:rPr>
                        <a:t> evidence</a:t>
                      </a:r>
                      <a:endParaRPr lang="en-US" sz="2400" kern="1200" dirty="0" smtClean="0">
                        <a:effectLst/>
                        <a:latin typeface="+mj-lt"/>
                      </a:endParaRPr>
                    </a:p>
                    <a:p>
                      <a:pPr marL="0" lvl="0" indent="0">
                        <a:buFont typeface="Arial"/>
                        <a:buNone/>
                      </a:pPr>
                      <a:endParaRPr lang="en-US" sz="2400" kern="1200" dirty="0" smtClean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effectLst/>
                          <a:latin typeface="+mj-lt"/>
                        </a:rPr>
                        <a:t>UDL checklist, web content, blog, resources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4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2"/>
                </a:solidFill>
                <a:latin typeface="Palatino Linotype"/>
                <a:cs typeface="Palatino Linotype"/>
              </a:rPr>
              <a:t>Re-Evaluation</a:t>
            </a:r>
            <a:endParaRPr lang="en-US" sz="5400" dirty="0">
              <a:solidFill>
                <a:schemeClr val="tx2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31320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Three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9637" y="3729402"/>
            <a:ext cx="26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F5897"/>
                </a:solidFill>
              </a:rPr>
              <a:t>UDL</a:t>
            </a:r>
            <a:endParaRPr lang="en-US" sz="4000" dirty="0">
              <a:solidFill>
                <a:srgbClr val="2F5897"/>
              </a:solidFill>
            </a:endParaRPr>
          </a:p>
        </p:txBody>
      </p:sp>
      <p:grpSp>
        <p:nvGrpSpPr>
          <p:cNvPr id="3" name="Group 2" descr="UDL is in the center of 16 arrows surrounding the text. A bolder, red arrow points from the top center to &quot;UDL.&quot;" title="Arrows surrounding UDL text"/>
          <p:cNvGrpSpPr/>
          <p:nvPr/>
        </p:nvGrpSpPr>
        <p:grpSpPr>
          <a:xfrm>
            <a:off x="1800665" y="1993301"/>
            <a:ext cx="5545347" cy="4380702"/>
            <a:chOff x="1800665" y="1993301"/>
            <a:chExt cx="5545347" cy="438070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34221" y="2009776"/>
              <a:ext cx="16077" cy="15110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582048" y="4661752"/>
              <a:ext cx="6029" cy="171225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409697" y="4122927"/>
              <a:ext cx="1841193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800665" y="4122927"/>
              <a:ext cx="1944691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135776" y="2348151"/>
              <a:ext cx="1270780" cy="12860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273751" y="4573614"/>
              <a:ext cx="1358872" cy="126161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542568" y="4573614"/>
              <a:ext cx="1414138" cy="14313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412672" y="2379901"/>
              <a:ext cx="1561179" cy="12860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942813" y="3291314"/>
              <a:ext cx="1852582" cy="55427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392324" y="2041526"/>
              <a:ext cx="869182" cy="151105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815675" y="1993301"/>
              <a:ext cx="749270" cy="155927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318249" y="3176028"/>
              <a:ext cx="1714583" cy="6430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4982308" y="4661752"/>
              <a:ext cx="741233" cy="163191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5409697" y="4372344"/>
              <a:ext cx="1936315" cy="73948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009670" y="4324139"/>
              <a:ext cx="1735686" cy="7394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745356" y="4661752"/>
              <a:ext cx="516150" cy="163191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title="Photo of evenly cut green gra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>
          <a:xfrm>
            <a:off x="0" y="5707440"/>
            <a:ext cx="9144000" cy="11670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9273" y="6495412"/>
            <a:ext cx="34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pawssss.com</a:t>
            </a:r>
            <a:r>
              <a:rPr lang="en-US" dirty="0"/>
              <a:t>/</a:t>
            </a:r>
            <a:r>
              <a:rPr lang="en-US" dirty="0" err="1"/>
              <a:t>waste_facts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4121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Three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632760"/>
              </p:ext>
            </p:extLst>
          </p:nvPr>
        </p:nvGraphicFramePr>
        <p:xfrm>
          <a:off x="457200" y="1752600"/>
          <a:ext cx="8136304" cy="39086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/>
                        <a:t>August 2016 – July 2017</a:t>
                      </a:r>
                    </a:p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305119">
                <a:tc gridSpan="3">
                  <a:txBody>
                    <a:bodyPr/>
                    <a:lstStyle/>
                    <a:p>
                      <a:pPr lvl="0"/>
                      <a:r>
                        <a:rPr lang="en-US" sz="2400" kern="1200" dirty="0" smtClean="0">
                          <a:effectLst/>
                          <a:latin typeface="+mj-lt"/>
                        </a:rPr>
                        <a:t>To be determined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title="Photo of evenly cut green gra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>
          <a:xfrm>
            <a:off x="0" y="5707440"/>
            <a:ext cx="9144000" cy="11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hosted photo of brown and green grass with crabgrass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9161293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19999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Lower Expectations</a:t>
            </a:r>
          </a:p>
          <a:p>
            <a:r>
              <a:rPr lang="en-US" dirty="0"/>
              <a:t>Little </a:t>
            </a:r>
            <a:r>
              <a:rPr lang="en-US" dirty="0" smtClean="0"/>
              <a:t>Successes</a:t>
            </a:r>
          </a:p>
          <a:p>
            <a:r>
              <a:rPr lang="en-US" dirty="0" smtClean="0"/>
              <a:t>Patience / Time</a:t>
            </a:r>
          </a:p>
          <a:p>
            <a:r>
              <a:rPr lang="en-US" dirty="0" smtClean="0"/>
              <a:t>Alternative Routes</a:t>
            </a:r>
          </a:p>
          <a:p>
            <a:r>
              <a:rPr lang="en-US" dirty="0" smtClean="0"/>
              <a:t>Minimal Control </a:t>
            </a:r>
          </a:p>
          <a:p>
            <a:r>
              <a:rPr lang="en-US" dirty="0" smtClean="0"/>
              <a:t>Evolving Role</a:t>
            </a:r>
          </a:p>
          <a:p>
            <a:r>
              <a:rPr lang="en-US" dirty="0"/>
              <a:t>Incorporate, Don’t </a:t>
            </a:r>
            <a:r>
              <a:rPr lang="en-US" dirty="0" smtClean="0"/>
              <a:t>Isolate</a:t>
            </a:r>
          </a:p>
          <a:p>
            <a:r>
              <a:rPr lang="en-US" dirty="0" smtClean="0"/>
              <a:t>Just-in-</a:t>
            </a:r>
            <a:r>
              <a:rPr lang="en-US" dirty="0"/>
              <a:t>T</a:t>
            </a:r>
            <a:r>
              <a:rPr lang="en-US" dirty="0" smtClean="0"/>
              <a:t>ime Education</a:t>
            </a:r>
          </a:p>
          <a:p>
            <a:r>
              <a:rPr lang="en-US" dirty="0" smtClean="0"/>
              <a:t>My Priority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9022" y="6488668"/>
            <a:ext cx="490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http://350sav.fotomaps.ru/weeds-in-</a:t>
            </a:r>
            <a:r>
              <a:rPr lang="en-US" dirty="0" err="1"/>
              <a:t>lawn.php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Photo of freshly cut green lawn with mower tracks coming to a point at the horizon"/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r="5248"/>
          <a:stretch/>
        </p:blipFill>
        <p:spPr>
          <a:xfrm>
            <a:off x="0" y="-60114"/>
            <a:ext cx="9144000" cy="694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19999" cy="4373563"/>
          </a:xfrm>
        </p:spPr>
        <p:txBody>
          <a:bodyPr>
            <a:normAutofit/>
          </a:bodyPr>
          <a:lstStyle/>
          <a:p>
            <a:r>
              <a:rPr lang="en-US" dirty="0" err="1"/>
              <a:t>Read&amp;Write</a:t>
            </a:r>
            <a:r>
              <a:rPr lang="en-US" dirty="0"/>
              <a:t> </a:t>
            </a:r>
            <a:r>
              <a:rPr lang="en-US" dirty="0" smtClean="0"/>
              <a:t>Gold</a:t>
            </a:r>
          </a:p>
          <a:p>
            <a:r>
              <a:rPr lang="en-US" dirty="0" smtClean="0"/>
              <a:t>Quality Matters (Standard 8)</a:t>
            </a:r>
          </a:p>
          <a:p>
            <a:r>
              <a:rPr lang="en-US" dirty="0" smtClean="0"/>
              <a:t>UDL to </a:t>
            </a:r>
            <a:r>
              <a:rPr lang="en-US" dirty="0" err="1" smtClean="0"/>
              <a:t>eLII</a:t>
            </a:r>
            <a:r>
              <a:rPr lang="en-US" dirty="0" smtClean="0"/>
              <a:t> Call for Proposals </a:t>
            </a:r>
          </a:p>
          <a:p>
            <a:r>
              <a:rPr lang="en-US" dirty="0" err="1" smtClean="0"/>
              <a:t>eLII</a:t>
            </a:r>
            <a:r>
              <a:rPr lang="en-US" dirty="0" smtClean="0"/>
              <a:t> UDL Module</a:t>
            </a:r>
          </a:p>
          <a:p>
            <a:r>
              <a:rPr lang="en-US" dirty="0" smtClean="0"/>
              <a:t>Distance Education: Delivery Course</a:t>
            </a:r>
          </a:p>
          <a:p>
            <a:r>
              <a:rPr lang="en-US" dirty="0" smtClean="0"/>
              <a:t>Student Panel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8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700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906463" indent="0">
              <a:buFont typeface="Arial" pitchFamily="34" charset="0"/>
              <a:buNone/>
            </a:pPr>
            <a:endParaRPr lang="en-US" dirty="0" smtClean="0"/>
          </a:p>
          <a:p>
            <a:pPr marL="1368425" indent="0">
              <a:spcBef>
                <a:spcPts val="768"/>
              </a:spcBef>
              <a:buFont typeface="Arial" pitchFamily="34" charset="0"/>
              <a:buNone/>
            </a:pPr>
            <a:r>
              <a:rPr lang="en-US" dirty="0" smtClean="0"/>
              <a:t>Deb Castiglione, </a:t>
            </a:r>
            <a:r>
              <a:rPr lang="en-US" dirty="0" err="1" smtClean="0"/>
              <a:t>EdD</a:t>
            </a:r>
            <a:r>
              <a:rPr lang="en-US" dirty="0" smtClean="0"/>
              <a:t>, ATP</a:t>
            </a:r>
          </a:p>
          <a:p>
            <a:pPr marL="1368425" indent="0">
              <a:spcBef>
                <a:spcPts val="768"/>
              </a:spcBef>
              <a:buFont typeface="Arial" pitchFamily="34" charset="0"/>
              <a:buNone/>
            </a:pPr>
            <a:r>
              <a:rPr lang="en-US" u="sng" dirty="0" err="1" smtClean="0"/>
              <a:t>deb.castiglione@uky.edu</a:t>
            </a:r>
            <a:endParaRPr lang="en-US" u="sng" dirty="0" smtClean="0"/>
          </a:p>
          <a:p>
            <a:pPr marL="1368425" indent="0">
              <a:spcBef>
                <a:spcPts val="768"/>
              </a:spcBef>
              <a:buFont typeface="Arial" pitchFamily="34" charset="0"/>
              <a:buNone/>
            </a:pPr>
            <a:r>
              <a:rPr lang="en-US" dirty="0" smtClean="0"/>
              <a:t>859-257-9685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title="Ghosted photo of freshly cut green lawn with mower tracks coming to a point at the horizon"/>
          <p:cNvPicPr>
            <a:picLocks noChangeAspect="1"/>
          </p:cNvPicPr>
          <p:nvPr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r="5248"/>
          <a:stretch/>
        </p:blipFill>
        <p:spPr>
          <a:xfrm>
            <a:off x="0" y="-60114"/>
            <a:ext cx="9144000" cy="69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University of KY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952624" y="1917700"/>
            <a:ext cx="6432423" cy="44996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Lexington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Land Grant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Research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Shared Governance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7" name="Picture 6" title="University of Kentucky 150th Anniversar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4" y="1917700"/>
            <a:ext cx="888418" cy="789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8125" y="6488668"/>
            <a:ext cx="636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www.vapg.com</a:t>
            </a:r>
            <a:r>
              <a:rPr lang="en-US" dirty="0"/>
              <a:t>/</a:t>
            </a:r>
            <a:r>
              <a:rPr lang="en-US" dirty="0" err="1"/>
              <a:t>healthylifestyles</a:t>
            </a:r>
            <a:r>
              <a:rPr lang="en-US" dirty="0"/>
              <a:t>/</a:t>
            </a:r>
            <a:r>
              <a:rPr lang="en-US" dirty="0" err="1"/>
              <a:t>healthylifestyles.html</a:t>
            </a:r>
            <a:endParaRPr lang="en-US" dirty="0"/>
          </a:p>
        </p:txBody>
      </p:sp>
      <p:pic>
        <p:nvPicPr>
          <p:cNvPr id="12" name="Picture 11" title="Photo of evenly cut green gras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>
          <a:xfrm>
            <a:off x="0" y="5723935"/>
            <a:ext cx="9144000" cy="11670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29273" y="6495656"/>
            <a:ext cx="34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pawssss.com</a:t>
            </a:r>
            <a:r>
              <a:rPr lang="en-US" dirty="0"/>
              <a:t>/</a:t>
            </a:r>
            <a:r>
              <a:rPr lang="en-US" dirty="0" err="1"/>
              <a:t>waste_facts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5334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5897"/>
                </a:solidFill>
                <a:effectLst/>
              </a:rPr>
              <a:t>Deb Castiglione</a:t>
            </a:r>
            <a:endParaRPr lang="en-US" dirty="0">
              <a:solidFill>
                <a:srgbClr val="2F5897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952624" y="1917700"/>
            <a:ext cx="6432423" cy="44996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University of Kentucky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Center for the Enhancement of Learning &amp; Teaching (CELT)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Universal Design &amp; Instructional Technology Specialist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2014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7" name="Picture 6" title="University of Kentucky 150th Anniversary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4" y="1917700"/>
            <a:ext cx="888418" cy="789642"/>
          </a:xfrm>
          <a:prstGeom prst="rect">
            <a:avLst/>
          </a:prstGeom>
        </p:spPr>
      </p:pic>
      <p:pic>
        <p:nvPicPr>
          <p:cNvPr id="6" name="Picture 5" title="Photo of evenly cut green gras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>
          <a:xfrm>
            <a:off x="0" y="5723935"/>
            <a:ext cx="9144000" cy="11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5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UK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UDL Initiative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wer tra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51" y="-60114"/>
            <a:ext cx="10287001" cy="694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UDL Initiative Roadmap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48040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title="Image of UDL Initiative Roadma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26125" y="6508750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www.doylelandscapes.ie</a:t>
            </a:r>
            <a:r>
              <a:rPr lang="en-US" dirty="0"/>
              <a:t>/blog</a:t>
            </a:r>
          </a:p>
        </p:txBody>
      </p:sp>
    </p:spTree>
    <p:extLst>
      <p:ext uri="{BB962C8B-B14F-4D97-AF65-F5344CB8AC3E}">
        <p14:creationId xmlns:p14="http://schemas.microsoft.com/office/powerpoint/2010/main" val="142004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7" name="Picture 6" descr="Series of graphics representing students in the classroom with bubbles indicating diversity of student characteristics to include: PTSD, ESL, Working Part-Time Jobs, First Gen, At Risk, International, Failing, Bisexual, Un/Underprepared, Veteran, Pregnant/Unmarried, Sensory Disability, Mental Health Concerns, ADHD, Minority, Married with Children, Autism, Gay/Lesbian, Undiagnosed Learning Disability, Visual Learner, Home Schooled, Kinesthetic Learner, Nontraditional, Physical Disability&#10;" title="Image Representing Student Diversity &amp; Characteristic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 r="22604" b="49271"/>
          <a:stretch/>
        </p:blipFill>
        <p:spPr>
          <a:xfrm>
            <a:off x="309323" y="1333500"/>
            <a:ext cx="8229592" cy="60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9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2"/>
                </a:solidFill>
                <a:latin typeface="Palatino Linotype"/>
                <a:cs typeface="Palatino Linotype"/>
              </a:rPr>
              <a:t>The Dream Stage</a:t>
            </a:r>
            <a:endParaRPr lang="en-US" sz="5400" dirty="0">
              <a:solidFill>
                <a:schemeClr val="tx2"/>
              </a:solidFill>
              <a:latin typeface="Palatino Linotype"/>
              <a:cs typeface="Palatino Linotype"/>
            </a:endParaRPr>
          </a:p>
        </p:txBody>
      </p:sp>
      <p:pic>
        <p:nvPicPr>
          <p:cNvPr id="5" name="Picture 4" title="Photo of evenly cut green gra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>
          <a:xfrm>
            <a:off x="0" y="5723935"/>
            <a:ext cx="9144000" cy="11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One</a:t>
            </a:r>
            <a:endParaRPr lang="en-US" dirty="0"/>
          </a:p>
        </p:txBody>
      </p:sp>
      <p:cxnSp>
        <p:nvCxnSpPr>
          <p:cNvPr id="5" name="Straight Arrow Connector 4" title="Downward pointing arrow"/>
          <p:cNvCxnSpPr/>
          <p:nvPr/>
        </p:nvCxnSpPr>
        <p:spPr>
          <a:xfrm>
            <a:off x="4565971" y="2041526"/>
            <a:ext cx="16077" cy="151105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 title="Upward pointing arrow"/>
          <p:cNvCxnSpPr/>
          <p:nvPr/>
        </p:nvCxnSpPr>
        <p:spPr>
          <a:xfrm flipH="1" flipV="1">
            <a:off x="4565971" y="4661752"/>
            <a:ext cx="6029" cy="171225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49637" y="3729402"/>
            <a:ext cx="263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F5897"/>
                </a:solidFill>
              </a:rPr>
              <a:t>UDL</a:t>
            </a:r>
            <a:endParaRPr lang="en-US" sz="4000" dirty="0">
              <a:solidFill>
                <a:srgbClr val="2F5897"/>
              </a:solidFill>
            </a:endParaRPr>
          </a:p>
        </p:txBody>
      </p:sp>
      <p:pic>
        <p:nvPicPr>
          <p:cNvPr id="10" name="Picture 9" title="Photo of evenly cut green gra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>
          <a:xfrm>
            <a:off x="0" y="5723935"/>
            <a:ext cx="9144000" cy="11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164853"/>
              </p:ext>
            </p:extLst>
          </p:nvPr>
        </p:nvGraphicFramePr>
        <p:xfrm>
          <a:off x="457200" y="1752600"/>
          <a:ext cx="8136304" cy="382327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mbria"/>
                          <a:cs typeface="Cambria"/>
                        </a:rPr>
                        <a:t>May 2014 – July </a:t>
                      </a:r>
                      <a:r>
                        <a:rPr lang="en-US" sz="1400" dirty="0" smtClean="0">
                          <a:latin typeface="Cambria"/>
                          <a:cs typeface="Cambria"/>
                        </a:rPr>
                        <a:t>2015</a:t>
                      </a:r>
                    </a:p>
                    <a:p>
                      <a:pPr algn="l"/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5119">
                <a:tc gridSpan="3"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Campus-wide needs analysis 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Roadmap 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UDL advisory committee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UDL workshops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Online UDL module 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Tips &amp; collegial coffees 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Procured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Read&amp;Write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Gold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Awareness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title="Photo of uneven clumps of green 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731"/>
            <a:ext cx="9144000" cy="2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3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21223</TotalTime>
  <Words>338</Words>
  <Application>Microsoft Macintosh PowerPoint</Application>
  <PresentationFormat>On-screen Show (4:3)</PresentationFormat>
  <Paragraphs>92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UDL from the Ground Up  Part 2</vt:lpstr>
      <vt:lpstr>University of KY</vt:lpstr>
      <vt:lpstr>Deb Castiglione</vt:lpstr>
      <vt:lpstr>UK UDL Initiative</vt:lpstr>
      <vt:lpstr>UDL Initiative Roadmap</vt:lpstr>
      <vt:lpstr>Philosophy</vt:lpstr>
      <vt:lpstr>Year One</vt:lpstr>
      <vt:lpstr>Year One</vt:lpstr>
      <vt:lpstr>Year One</vt:lpstr>
      <vt:lpstr>Year Two</vt:lpstr>
      <vt:lpstr>Year Two</vt:lpstr>
      <vt:lpstr>Year Two</vt:lpstr>
      <vt:lpstr>Year Three</vt:lpstr>
      <vt:lpstr>Year Three</vt:lpstr>
      <vt:lpstr>Year Three</vt:lpstr>
      <vt:lpstr>Learnings</vt:lpstr>
      <vt:lpstr>Successes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 Initiatives  in KY</dc:title>
  <dc:creator>Deb Castiglione</dc:creator>
  <cp:lastModifiedBy>Deb Castiglione</cp:lastModifiedBy>
  <cp:revision>96</cp:revision>
  <cp:lastPrinted>2015-11-16T18:49:24Z</cp:lastPrinted>
  <dcterms:created xsi:type="dcterms:W3CDTF">2014-10-23T22:10:01Z</dcterms:created>
  <dcterms:modified xsi:type="dcterms:W3CDTF">2015-11-18T17:04:35Z</dcterms:modified>
</cp:coreProperties>
</file>