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532" r:id="rId2"/>
    <p:sldId id="570" r:id="rId3"/>
    <p:sldId id="571" r:id="rId4"/>
    <p:sldId id="572" r:id="rId5"/>
    <p:sldId id="573" r:id="rId6"/>
    <p:sldId id="569" r:id="rId7"/>
    <p:sldId id="568" r:id="rId8"/>
    <p:sldId id="533" r:id="rId9"/>
    <p:sldId id="534" r:id="rId10"/>
    <p:sldId id="535" r:id="rId11"/>
    <p:sldId id="563" r:id="rId12"/>
    <p:sldId id="567" r:id="rId13"/>
    <p:sldId id="561" r:id="rId14"/>
    <p:sldId id="536" r:id="rId15"/>
    <p:sldId id="551" r:id="rId16"/>
    <p:sldId id="538" r:id="rId17"/>
    <p:sldId id="541" r:id="rId18"/>
    <p:sldId id="565" r:id="rId19"/>
    <p:sldId id="543" r:id="rId20"/>
    <p:sldId id="545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79" r:id="rId31"/>
    <p:sldId id="589" r:id="rId32"/>
    <p:sldId id="574" r:id="rId33"/>
    <p:sldId id="575" r:id="rId34"/>
    <p:sldId id="576" r:id="rId35"/>
    <p:sldId id="577" r:id="rId36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E6792"/>
    <a:srgbClr val="3E9761"/>
    <a:srgbClr val="3E97CC"/>
    <a:srgbClr val="B60127"/>
    <a:srgbClr val="821127"/>
    <a:srgbClr val="FF6E00"/>
    <a:srgbClr val="664E7F"/>
    <a:srgbClr val="479D69"/>
    <a:srgbClr val="1B0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9" autoAdjust="0"/>
    <p:restoredTop sz="99424" autoAdjust="0"/>
  </p:normalViewPr>
  <p:slideViewPr>
    <p:cSldViewPr snapToObjects="1">
      <p:cViewPr>
        <p:scale>
          <a:sx n="90" d="100"/>
          <a:sy n="90" d="100"/>
        </p:scale>
        <p:origin x="-26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016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E64D591-EE4E-3C45-96FD-A423EDAC2F8D}" type="datetime1">
              <a:rPr lang="en-US"/>
              <a:pPr>
                <a:defRPr/>
              </a:pPr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70D720C-79D5-1E4C-92D5-9E4315FC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1089BC1-730E-984A-8050-80AAD9150EF6}" type="datetime1">
              <a:rPr lang="en-US"/>
              <a:pPr>
                <a:defRPr/>
              </a:pPr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544513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8D6E6-8F36-0540-9DC4-37A576A11D4E}" type="slidenum">
              <a:rPr lang="en-US"/>
              <a:pPr/>
              <a:t>13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2" y="3257777"/>
            <a:ext cx="6703219" cy="2426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2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'Anywhere Ballot'</a:t>
            </a:r>
            <a:br>
              <a:rPr lang="en-US"/>
            </a:br>
            <a:r>
              <a:rPr lang="en-US"/>
              <a:t>Designed through iterative testing with low literacy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4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18F6B-5724-4D4E-BDE9-2D49332BA1D6}" type="slidenum">
              <a:rPr lang="en-US"/>
              <a:pPr/>
              <a:t>34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1150" y="511175"/>
            <a:ext cx="3411538" cy="25574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657" y="3238500"/>
            <a:ext cx="6736954" cy="227920"/>
          </a:xfrm>
        </p:spPr>
        <p:txBody>
          <a:bodyPr lIns="96636" tIns="48318" rIns="96636" bIns="48318"/>
          <a:lstStyle/>
          <a:p>
            <a:pPr>
              <a:spcBef>
                <a:spcPct val="0"/>
              </a:spcBef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Observing</a:t>
            </a:r>
            <a:r>
              <a:rPr lang="en-US" b="1" baseline="0"/>
              <a:t> behavior:</a:t>
            </a:r>
          </a:p>
          <a:p>
            <a:pPr lvl="1"/>
            <a:r>
              <a:rPr lang="en-US"/>
              <a:t>How people use the site or app</a:t>
            </a:r>
          </a:p>
          <a:p>
            <a:pPr lvl="1"/>
            <a:r>
              <a:rPr lang="en-US"/>
              <a:t>How easily they meet their goals</a:t>
            </a:r>
          </a:p>
          <a:p>
            <a:pPr lvl="1"/>
            <a:r>
              <a:rPr lang="en-US"/>
              <a:t>What causes confusion or problems</a:t>
            </a:r>
          </a:p>
          <a:p>
            <a:r>
              <a:rPr lang="en-US" b="1"/>
              <a:t>Quietly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Don't explain or demo.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Watch what they do.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Listen to their comments.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Take their problems seriously.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 lvl="0"/>
            <a:r>
              <a:rPr lang="en-US" sz="2400" b="1">
                <a:latin typeface="Calibri" charset="0"/>
                <a:ea typeface="ＭＳ Ｐゴシック" charset="0"/>
                <a:cs typeface="ＭＳ Ｐゴシック" charset="0"/>
              </a:rPr>
              <a:t>Use</a:t>
            </a:r>
            <a:r>
              <a:rPr lang="en-US" sz="2400" b="1" baseline="0">
                <a:latin typeface="Calibri" charset="0"/>
                <a:ea typeface="ＭＳ Ｐゴシック" charset="0"/>
                <a:cs typeface="ＭＳ Ｐゴシック" charset="0"/>
              </a:rPr>
              <a:t> the results to inform design</a:t>
            </a:r>
            <a:endParaRPr lang="en-US" sz="2400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way to think about this is in layers from easy to hard to test.</a:t>
            </a:r>
            <a:endParaRPr lang="en-US" baseline="0"/>
          </a:p>
          <a:p>
            <a:r>
              <a:rPr lang="en-US" baseline="0"/>
              <a:t>After all, if there are simple, basic accessibiity errors, why bother going further. Get them fixed.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tool</a:t>
            </a:r>
            <a:r>
              <a:rPr lang="en-US" baseline="0"/>
              <a:t> to help you focus on the attributes that matter</a:t>
            </a:r>
          </a:p>
          <a:p>
            <a:r>
              <a:rPr lang="en-US" baseline="0"/>
              <a:t>Account for what the user brings to the table</a:t>
            </a:r>
          </a:p>
          <a:p>
            <a:r>
              <a:rPr lang="en-US" baseline="0"/>
              <a:t>Identify both center and outliers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A5893-6009-9441-A3F0-049DF847729B}" type="slidenum">
              <a:rPr lang="en-US"/>
              <a:pPr/>
              <a:t>12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753" y="3257785"/>
            <a:ext cx="6704494" cy="1078892"/>
          </a:xfrm>
        </p:spPr>
        <p:txBody>
          <a:bodyPr/>
          <a:lstStyle/>
          <a:p>
            <a:r>
              <a:rPr lang="en-US"/>
              <a:t>We can be diffeent because we see a task differently.</a:t>
            </a:r>
          </a:p>
          <a:p>
            <a:r>
              <a:rPr lang="en-US"/>
              <a:t>When the two applications were merged, the staff and customers needs both had to be met.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81000"/>
            <a:ext cx="8077200" cy="1146176"/>
          </a:xfrm>
        </p:spPr>
        <p:txBody>
          <a:bodyPr rIns="0"/>
          <a:lstStyle>
            <a:lvl1pPr algn="l">
              <a:defRPr sz="4000" b="1" i="0">
                <a:solidFill>
                  <a:srgbClr val="B601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667000"/>
            <a:ext cx="5791200" cy="893763"/>
          </a:xfrm>
        </p:spPr>
        <p:txBody>
          <a:bodyPr rIns="0"/>
          <a:lstStyle>
            <a:lvl1pPr marL="0" indent="0">
              <a:lnSpc>
                <a:spcPct val="100000"/>
              </a:lnSpc>
              <a:spcAft>
                <a:spcPct val="0"/>
              </a:spcAft>
              <a:buFont typeface="Wingdings" pitchFamily="-107" charset="2"/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pic>
        <p:nvPicPr>
          <p:cNvPr id="2" name="Picture 1" descr="usability in civic life hero with a group of people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51"/>
          <a:stretch/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7813675" cy="685800"/>
          </a:xfrm>
          <a:noFill/>
          <a:ln>
            <a:noFill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lang="en-US"/>
            </a:lvl1pPr>
          </a:lstStyle>
          <a:p>
            <a:pPr lvl="0">
              <a:lnSpc>
                <a:spcPct val="110000"/>
              </a:lnSpc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5756275" cy="4273550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685800" indent="-342900"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q"/>
              <a:defRPr sz="1800">
                <a:solidFill>
                  <a:srgbClr val="404040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rgbClr val="404040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404040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40404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8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5" y="292100"/>
            <a:ext cx="7813675" cy="685800"/>
          </a:xfrm>
          <a:noFill/>
          <a:ln>
            <a:noFill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lang="en-US" b="1" i="0">
                <a:solidFill>
                  <a:schemeClr val="accent6">
                    <a:lumMod val="75000"/>
                  </a:schemeClr>
                </a:solidFill>
                <a:latin typeface="Helvetica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25525" y="1066800"/>
            <a:ext cx="7813675" cy="838200"/>
          </a:xfrm>
        </p:spPr>
        <p:txBody>
          <a:bodyPr/>
          <a:lstStyle>
            <a:lvl1pPr marL="0" indent="0">
              <a:buNone/>
              <a:defRPr>
                <a:latin typeface="Helvetica"/>
                <a:cs typeface="Helvetica"/>
              </a:defRPr>
            </a:lvl1pPr>
            <a:lvl2pPr marL="342900" indent="0">
              <a:buNone/>
              <a:defRPr>
                <a:latin typeface="Helvetica"/>
                <a:cs typeface="Helvetica"/>
              </a:defRPr>
            </a:lvl2pPr>
            <a:lvl3pPr marL="1149350" indent="0">
              <a:buNone/>
              <a:defRPr>
                <a:latin typeface="Helvetica"/>
                <a:cs typeface="Helvetica"/>
              </a:defRPr>
            </a:lvl3pPr>
            <a:lvl4pPr marL="1568450" indent="0">
              <a:buNone/>
              <a:defRPr>
                <a:latin typeface="Helvetica"/>
                <a:cs typeface="Helvetica"/>
              </a:defRPr>
            </a:lvl4pPr>
            <a:lvl5pPr marL="1987550" indent="0">
              <a:buNone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84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46" y="304800"/>
            <a:ext cx="7813675" cy="685800"/>
          </a:xfrm>
          <a:noFill/>
          <a:ln>
            <a:noFill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400" b="1" i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rgbClr val="821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181600"/>
            <a:ext cx="6356852" cy="1600200"/>
          </a:xfrm>
          <a:solidFill>
            <a:srgbClr val="FFFFFF">
              <a:alpha val="0"/>
            </a:srgbClr>
          </a:solidFill>
        </p:spPr>
        <p:txBody>
          <a:bodyPr lIns="274320" anchor="t" anchorCtr="0"/>
          <a:lstStyle>
            <a:lvl1pPr>
              <a:lnSpc>
                <a:spcPct val="12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46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3E6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181600"/>
            <a:ext cx="6356852" cy="1600200"/>
          </a:xfrm>
          <a:solidFill>
            <a:srgbClr val="FFFFFF">
              <a:alpha val="0"/>
            </a:srgbClr>
          </a:solidFill>
        </p:spPr>
        <p:txBody>
          <a:bodyPr lIns="274320" anchor="t" anchorCtr="0"/>
          <a:lstStyle>
            <a:lvl1pPr>
              <a:lnSpc>
                <a:spcPct val="12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73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81200"/>
            <a:ext cx="7035800" cy="1362075"/>
          </a:xfrm>
        </p:spPr>
        <p:txBody>
          <a:bodyPr anchor="ctr" anchorCtr="0"/>
          <a:lstStyle>
            <a:lvl1pPr algn="l">
              <a:defRPr sz="3600" b="1" i="0" cap="none">
                <a:solidFill>
                  <a:srgbClr val="B60127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Hero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77872"/>
            <a:ext cx="1447800" cy="16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81200"/>
            <a:ext cx="7035800" cy="1362075"/>
          </a:xfrm>
        </p:spPr>
        <p:txBody>
          <a:bodyPr anchor="ctr" anchorCtr="0"/>
          <a:lstStyle>
            <a:lvl1pPr algn="l">
              <a:defRPr sz="3600" b="1" i="0" cap="none">
                <a:solidFill>
                  <a:srgbClr val="B6012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Be a UX superher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77872"/>
            <a:ext cx="1447800" cy="16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ChangeArrowheads="1"/>
          </p:cNvSpPr>
          <p:nvPr/>
        </p:nvSpPr>
        <p:spPr bwMode="auto">
          <a:xfrm>
            <a:off x="8382000" y="196850"/>
            <a:ext cx="615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64" tIns="38131" rIns="76264" bIns="38131" anchor="ctr"/>
          <a:lstStyle/>
          <a:p>
            <a:pPr algn="r"/>
            <a:fld id="{80C6FF7E-CB13-6D4F-97EE-3F20E39D88F6}" type="slidenum">
              <a:rPr lang="de-DE" sz="1000">
                <a:solidFill>
                  <a:schemeClr val="bg1"/>
                </a:solidFill>
              </a:rPr>
              <a:pPr algn="r"/>
              <a:t>‹#›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027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8136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</p:txBody>
      </p:sp>
      <p:sp>
        <p:nvSpPr>
          <p:cNvPr id="1028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813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110000"/>
              </a:lnSpc>
            </a:pPr>
            <a:r>
              <a:rPr lang="de-DE"/>
              <a:t>Title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76" r:id="rId3"/>
    <p:sldLayoutId id="2147483765" r:id="rId4"/>
    <p:sldLayoutId id="2147483774" r:id="rId5"/>
    <p:sldLayoutId id="2147483775" r:id="rId6"/>
    <p:sldLayoutId id="2147483779" r:id="rId7"/>
    <p:sldLayoutId id="2147483781" r:id="rId8"/>
  </p:sldLayoutIdLst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lang="de-DE" sz="2400" b="1" i="0">
          <a:solidFill>
            <a:schemeClr val="accent6">
              <a:lumMod val="75000"/>
            </a:schemeClr>
          </a:solidFill>
          <a:latin typeface="Helvetica"/>
          <a:ea typeface="ＭＳ Ｐゴシック" pitchFamily="-107" charset="-128"/>
          <a:cs typeface="Helvetica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E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E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E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6E00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0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0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0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07" charset="0"/>
        </a:defRPr>
      </a:lvl9pPr>
    </p:titleStyle>
    <p:bodyStyle>
      <a:lvl1pPr marL="365125" indent="-365125" algn="l" rtl="0" eaLnBrk="1" fontAlgn="base" hangingPunct="1">
        <a:lnSpc>
          <a:spcPct val="105000"/>
        </a:lnSpc>
        <a:spcBef>
          <a:spcPct val="0"/>
        </a:spcBef>
        <a:spcAft>
          <a:spcPts val="800"/>
        </a:spcAft>
        <a:buClr>
          <a:schemeClr val="bg1">
            <a:lumMod val="50000"/>
          </a:schemeClr>
        </a:buClr>
        <a:buSzPct val="85000"/>
        <a:buFont typeface="Wingdings" charset="0"/>
        <a:buChar char="n"/>
        <a:defRPr sz="2000">
          <a:solidFill>
            <a:srgbClr val="000000"/>
          </a:solidFill>
          <a:latin typeface="Helvetica"/>
          <a:ea typeface="ＭＳ Ｐゴシック" pitchFamily="-107" charset="-128"/>
          <a:cs typeface="Helvetica"/>
        </a:defRPr>
      </a:lvl1pPr>
      <a:lvl2pPr marL="685800" indent="-342900" algn="l" rtl="0" eaLnBrk="1" fontAlgn="base" hangingPunct="1">
        <a:lnSpc>
          <a:spcPct val="105000"/>
        </a:lnSpc>
        <a:spcBef>
          <a:spcPct val="0"/>
        </a:spcBef>
        <a:spcAft>
          <a:spcPts val="1600"/>
        </a:spcAft>
        <a:buClr>
          <a:schemeClr val="tx1">
            <a:lumMod val="50000"/>
            <a:lumOff val="50000"/>
          </a:schemeClr>
        </a:buClr>
        <a:buSzPct val="85000"/>
        <a:buFont typeface="Wingdings" charset="0"/>
        <a:buChar char="n"/>
        <a:defRPr sz="2000">
          <a:solidFill>
            <a:srgbClr val="000000"/>
          </a:solidFill>
          <a:latin typeface="Helvetica"/>
          <a:ea typeface="ＭＳ Ｐゴシック" pitchFamily="-107" charset="-128"/>
          <a:cs typeface="Helvetica"/>
        </a:defRPr>
      </a:lvl2pPr>
      <a:lvl3pPr marL="13779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•"/>
        <a:defRPr sz="1600">
          <a:solidFill>
            <a:srgbClr val="002B5D"/>
          </a:solidFill>
          <a:latin typeface="+mn-lt"/>
          <a:ea typeface="ＭＳ Ｐゴシック" pitchFamily="-107" charset="-128"/>
        </a:defRPr>
      </a:lvl3pPr>
      <a:lvl4pPr marL="17970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–"/>
        <a:defRPr sz="1600">
          <a:solidFill>
            <a:srgbClr val="002B5D"/>
          </a:solidFill>
          <a:latin typeface="+mn-lt"/>
          <a:ea typeface="ＭＳ Ｐゴシック" pitchFamily="-107" charset="-128"/>
        </a:defRPr>
      </a:lvl4pPr>
      <a:lvl5pPr marL="22161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»"/>
        <a:defRPr sz="1600">
          <a:solidFill>
            <a:srgbClr val="002B5D"/>
          </a:solidFill>
          <a:latin typeface="+mn-lt"/>
          <a:ea typeface="ＭＳ Ｐゴシック" pitchFamily="-107" charset="-128"/>
        </a:defRPr>
      </a:lvl5pPr>
      <a:lvl6pPr marL="26733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»"/>
        <a:defRPr sz="1600">
          <a:solidFill>
            <a:srgbClr val="002B5D"/>
          </a:solidFill>
          <a:latin typeface="+mn-lt"/>
          <a:ea typeface="ＭＳ Ｐゴシック" pitchFamily="-107" charset="-128"/>
        </a:defRPr>
      </a:lvl6pPr>
      <a:lvl7pPr marL="31305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»"/>
        <a:defRPr sz="1600">
          <a:solidFill>
            <a:srgbClr val="002B5D"/>
          </a:solidFill>
          <a:latin typeface="+mn-lt"/>
          <a:ea typeface="ＭＳ Ｐゴシック" pitchFamily="-107" charset="-128"/>
        </a:defRPr>
      </a:lvl7pPr>
      <a:lvl8pPr marL="35877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»"/>
        <a:defRPr sz="1600">
          <a:solidFill>
            <a:srgbClr val="002B5D"/>
          </a:solidFill>
          <a:latin typeface="+mn-lt"/>
          <a:ea typeface="ＭＳ Ｐゴシック" pitchFamily="-107" charset="-128"/>
        </a:defRPr>
      </a:lvl8pPr>
      <a:lvl9pPr marL="4044950" indent="-2286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har char="»"/>
        <a:defRPr sz="1600">
          <a:solidFill>
            <a:srgbClr val="002B5D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ivicdesign.org" TargetMode="External"/><Relationship Id="rId4" Type="http://schemas.openxmlformats.org/officeDocument/2006/relationships/hyperlink" Target="http://rosenfeldmedia.com/books/a-web-for-everyone/" TargetMode="External"/><Relationship Id="rId5" Type="http://schemas.openxmlformats.org/officeDocument/2006/relationships/hyperlink" Target="http://rosenfeldmedia.com/books/a-web-for-everyone/%23a-podcast-for-everyone" TargetMode="External"/><Relationship Id="rId6" Type="http://schemas.openxmlformats.org/officeDocument/2006/relationships/hyperlink" Target="https://itunes.apple.com/us/podcast/a-podcast-for-everyone/id833646317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0"/>
          <p:cNvSpPr>
            <a:spLocks noGrp="1"/>
          </p:cNvSpPr>
          <p:nvPr>
            <p:ph type="ctrTitle" sz="quarter"/>
          </p:nvPr>
        </p:nvSpPr>
        <p:spPr>
          <a:xfrm>
            <a:off x="990600" y="835025"/>
            <a:ext cx="7391400" cy="11461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Need a little usability?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rPr>
              <a:t>What you can learn from usability testing</a:t>
            </a:r>
            <a:endParaRPr lang="en-US" sz="3600" dirty="0">
              <a:solidFill>
                <a:srgbClr val="0D0D0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Subtitle 12"/>
          <p:cNvSpPr>
            <a:spLocks noGrp="1"/>
          </p:cNvSpPr>
          <p:nvPr>
            <p:ph type="subTitle" sz="quarter" idx="1"/>
          </p:nvPr>
        </p:nvSpPr>
        <p:spPr>
          <a:xfrm>
            <a:off x="1012299" y="2809081"/>
            <a:ext cx="5791200" cy="8937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rPr>
              <a:t>Whitney Quesenbery</a:t>
            </a:r>
            <a:endParaRPr lang="en-US" dirty="0" err="1">
              <a:solidFill>
                <a:srgbClr val="59595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solidFill>
                  <a:srgbClr val="595959"/>
                </a:solidFill>
                <a:latin typeface="Arial" charset="0"/>
                <a:ea typeface="ＭＳ Ｐゴシック" charset="0"/>
                <a:cs typeface="ＭＳ Ｐゴシック" charset="0"/>
              </a:rPr>
              <a:t>Center for Civic Design</a:t>
            </a:r>
            <a:endParaRPr lang="en-US" dirty="0" err="1" smtClean="0">
              <a:solidFill>
                <a:srgbClr val="59595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7813675" cy="685800"/>
          </a:xfrm>
        </p:spPr>
        <p:txBody>
          <a:bodyPr/>
          <a:lstStyle/>
          <a:p>
            <a:r>
              <a:rPr lang="en-US" dirty="0"/>
              <a:t>Helpful </a:t>
            </a:r>
            <a:r>
              <a:rPr lang="en-US" dirty="0" smtClean="0"/>
              <a:t>models for thinking about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00125" y="1638300"/>
            <a:ext cx="7813675" cy="838200"/>
          </a:xfrm>
        </p:spPr>
        <p:txBody>
          <a:bodyPr/>
          <a:lstStyle/>
          <a:p>
            <a:r>
              <a:rPr lang="en-US" sz="2400" b="1">
                <a:solidFill>
                  <a:srgbClr val="7F7F7F"/>
                </a:solidFill>
              </a:rPr>
              <a:t>A’s</a:t>
            </a:r>
            <a:r>
              <a:rPr lang="en-US" sz="2400"/>
              <a:t>	Ability, aptitude, attitude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rgbClr val="7F7F7F"/>
                </a:solidFill>
              </a:rPr>
              <a:t>(what users bring to the interaction)</a:t>
            </a:r>
          </a:p>
          <a:p>
            <a:endParaRPr lang="en-US" sz="2400"/>
          </a:p>
          <a:p>
            <a:r>
              <a:rPr lang="en-US" sz="2400" b="1">
                <a:solidFill>
                  <a:srgbClr val="7F7F7F"/>
                </a:solidFill>
              </a:rPr>
              <a:t>E’s </a:t>
            </a:r>
            <a:r>
              <a:rPr lang="en-US" sz="2400"/>
              <a:t> 	Efficient, effective, engaging, error-tolerant, </a:t>
            </a:r>
            <a:br>
              <a:rPr lang="en-US" sz="2400"/>
            </a:br>
            <a:r>
              <a:rPr lang="en-US" sz="2400"/>
              <a:t>	easy to learn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rgbClr val="7F7F7F"/>
                </a:solidFill>
              </a:rPr>
              <a:t>(dimensions of usability)</a:t>
            </a:r>
          </a:p>
          <a:p>
            <a:endParaRPr lang="en-US" sz="2400"/>
          </a:p>
          <a:p>
            <a:r>
              <a:rPr lang="en-US" sz="2400" b="1">
                <a:solidFill>
                  <a:srgbClr val="7F7F7F"/>
                </a:solidFill>
              </a:rPr>
              <a:t>Use</a:t>
            </a:r>
            <a:r>
              <a:rPr lang="en-US" sz="2400"/>
              <a:t> 	Useful, usable (operable), desirable</a:t>
            </a:r>
            <a:r>
              <a:rPr lang="en-US" sz="2400">
                <a:effectLst/>
              </a:rPr>
              <a:t> 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rgbClr val="7F7F7F"/>
                </a:solidFill>
              </a:rPr>
              <a:t>(context of use)</a:t>
            </a:r>
          </a:p>
          <a:p>
            <a:endParaRPr lang="en-US" sz="2400">
              <a:solidFill>
                <a:srgbClr val="7F7F7F"/>
              </a:solidFill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54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2100"/>
            <a:ext cx="7813675" cy="685800"/>
          </a:xfrm>
        </p:spPr>
        <p:txBody>
          <a:bodyPr/>
          <a:lstStyle/>
          <a:p>
            <a:r>
              <a:rPr lang="en-US"/>
              <a:t>The As help you think about diverse participants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25525" y="1066800"/>
            <a:ext cx="7813675" cy="3200400"/>
          </a:xfrm>
        </p:spPr>
        <p:txBody>
          <a:bodyPr/>
          <a:lstStyle/>
          <a:p>
            <a:r>
              <a:rPr lang="en-US" b="1"/>
              <a:t>Attitude</a:t>
            </a:r>
          </a:p>
          <a:p>
            <a:r>
              <a:rPr lang="en-US" sz="1800"/>
              <a:t>motivation, emotion, risk tolerance, persistence, optimism, tolerance for frustration</a:t>
            </a:r>
          </a:p>
          <a:p>
            <a:endParaRPr lang="en-US" b="1"/>
          </a:p>
          <a:p>
            <a:r>
              <a:rPr lang="en-US" b="1"/>
              <a:t>Aptitude</a:t>
            </a:r>
          </a:p>
          <a:p>
            <a:r>
              <a:rPr lang="en-US" sz="1800"/>
              <a:t>current knowledge, ability to make inferences or innovate solutions, expertise, habits</a:t>
            </a:r>
          </a:p>
          <a:p>
            <a:endParaRPr lang="en-US" b="1"/>
          </a:p>
          <a:p>
            <a:r>
              <a:rPr lang="en-US" b="1"/>
              <a:t>Ability</a:t>
            </a:r>
          </a:p>
          <a:p>
            <a:r>
              <a:rPr lang="en-US" sz="1800"/>
              <a:t>physical and cognitive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400800"/>
            <a:ext cx="6922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Source: Dana Chisnell "Character Creator" http://www.slideshare.net/danachisnell/character-creator</a:t>
            </a:r>
          </a:p>
        </p:txBody>
      </p:sp>
    </p:spTree>
    <p:extLst>
      <p:ext uri="{BB962C8B-B14F-4D97-AF65-F5344CB8AC3E}">
        <p14:creationId xmlns:p14="http://schemas.microsoft.com/office/powerpoint/2010/main" val="353761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2100"/>
            <a:ext cx="7813675" cy="685800"/>
          </a:xfrm>
        </p:spPr>
        <p:txBody>
          <a:bodyPr/>
          <a:lstStyle/>
          <a:p>
            <a:r>
              <a:rPr lang="en-US"/>
              <a:t>Different users – and different contexts of use change user needs</a:t>
            </a:r>
          </a:p>
        </p:txBody>
      </p:sp>
      <p:sp>
        <p:nvSpPr>
          <p:cNvPr id="92202" name="Line 42"/>
          <p:cNvSpPr>
            <a:spLocks noChangeShapeType="1"/>
          </p:cNvSpPr>
          <p:nvPr/>
        </p:nvSpPr>
        <p:spPr bwMode="auto">
          <a:xfrm>
            <a:off x="4724400" y="1541463"/>
            <a:ext cx="0" cy="4630737"/>
          </a:xfrm>
          <a:prstGeom prst="line">
            <a:avLst/>
          </a:prstGeom>
          <a:noFill/>
          <a:ln w="9525">
            <a:solidFill>
              <a:srgbClr val="9F9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1" descr="Needs for a customer"/>
          <p:cNvGrpSpPr/>
          <p:nvPr/>
        </p:nvGrpSpPr>
        <p:grpSpPr>
          <a:xfrm>
            <a:off x="838200" y="1295400"/>
            <a:ext cx="3786188" cy="5090759"/>
            <a:chOff x="838200" y="1295400"/>
            <a:chExt cx="3786188" cy="5090759"/>
          </a:xfrm>
        </p:grpSpPr>
        <p:pic>
          <p:nvPicPr>
            <p:cNvPr id="92199" name="Picture 39" descr="Visualization of the 5 Es with Easy to Learn and Error Tolerant the most importa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7288"/>
            <a:stretch>
              <a:fillRect/>
            </a:stretch>
          </p:blipFill>
          <p:spPr bwMode="auto">
            <a:xfrm>
              <a:off x="838200" y="3277834"/>
              <a:ext cx="3657600" cy="310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4" name="Picture 44" descr="A woma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295400"/>
              <a:ext cx="1728788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 descr="Needs for customer service"/>
          <p:cNvGrpSpPr/>
          <p:nvPr/>
        </p:nvGrpSpPr>
        <p:grpSpPr>
          <a:xfrm>
            <a:off x="4814711" y="1295400"/>
            <a:ext cx="4329289" cy="5272088"/>
            <a:chOff x="4814711" y="1295400"/>
            <a:chExt cx="4329289" cy="5272088"/>
          </a:xfrm>
        </p:grpSpPr>
        <p:pic>
          <p:nvPicPr>
            <p:cNvPr id="92198" name="Picture 38" descr="Visualization of the 5 Es with Effective and Efficient the most importan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7704"/>
            <a:stretch>
              <a:fillRect/>
            </a:stretch>
          </p:blipFill>
          <p:spPr bwMode="auto">
            <a:xfrm>
              <a:off x="5029200" y="3048000"/>
              <a:ext cx="4114800" cy="351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5" name="Picture 45" descr="Another woma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711" y="1295400"/>
              <a:ext cx="1752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714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014" y="292100"/>
            <a:ext cx="7813675" cy="685800"/>
          </a:xfrm>
        </p:spPr>
        <p:txBody>
          <a:bodyPr/>
          <a:lstStyle/>
          <a:p>
            <a:r>
              <a:rPr lang="en-US"/>
              <a:t>5Es help you plan usability tests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57200" y="1341438"/>
            <a:ext cx="8229600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Usability Goal           Types of usability testing needed</a:t>
            </a:r>
            <a:endParaRPr lang="en-US" sz="2400" b="1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531813" y="1752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Effective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819400" y="1752600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Evaluate tasks for how accurately they were completed and how often they produce errors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500063" y="26670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Efficient</a:t>
            </a:r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2819400" y="2667000"/>
            <a:ext cx="561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Time tasks with realistic tasks and working versions of the software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531813" y="35052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Engaging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2819400" y="3505200"/>
            <a:ext cx="561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User satisfaction surveys to gauge acceptance</a:t>
            </a:r>
          </a:p>
          <a:p>
            <a:pPr>
              <a:spcBef>
                <a:spcPct val="0"/>
              </a:spcBef>
            </a:pPr>
            <a:r>
              <a:rPr lang="en-US" sz="2000"/>
              <a:t>review logs for </a:t>
            </a:r>
            <a:r>
              <a:rPr lang="ja-JP" altLang="en-US" sz="2000">
                <a:latin typeface="Arial"/>
              </a:rPr>
              <a:t>‘</a:t>
            </a:r>
            <a:r>
              <a:rPr lang="en-US" sz="2000"/>
              <a:t>time on site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531813" y="4359275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Error-tolerant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2819400" y="4359275"/>
            <a:ext cx="561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Construct task scenarios to create situations with potential problems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531813" y="528955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Easy to learn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2819400" y="5289550"/>
            <a:ext cx="553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Control how much instruction is given to test participants, or recruit participants with different levels of knowledge</a:t>
            </a:r>
          </a:p>
        </p:txBody>
      </p:sp>
    </p:spTree>
    <p:extLst>
      <p:ext uri="{BB962C8B-B14F-4D97-AF65-F5344CB8AC3E}">
        <p14:creationId xmlns:p14="http://schemas.microsoft.com/office/powerpoint/2010/main" val="37498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16089"/>
            <a:ext cx="7813675" cy="685800"/>
          </a:xfrm>
        </p:spPr>
        <p:txBody>
          <a:bodyPr/>
          <a:lstStyle/>
          <a:p>
            <a:r>
              <a:rPr lang="en-US" dirty="0" smtClean="0"/>
              <a:t>The recipe for planning </a:t>
            </a:r>
            <a:r>
              <a:rPr lang="en-US" dirty="0"/>
              <a:t>a</a:t>
            </a:r>
            <a:r>
              <a:rPr lang="en-US" dirty="0" smtClean="0"/>
              <a:t> usability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25525" y="1371600"/>
            <a:ext cx="7813675" cy="838200"/>
          </a:xfrm>
        </p:spPr>
        <p:txBody>
          <a:bodyPr/>
          <a:lstStyle/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Location and context: </a:t>
            </a:r>
            <a:r>
              <a:rPr lang="en-US" sz="2400" b="1"/>
              <a:t>	</a:t>
            </a:r>
            <a:r>
              <a:rPr lang="en-US" sz="2400"/>
              <a:t>formal	informal</a:t>
            </a:r>
          </a:p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rgbClr val="7F7F7F"/>
                </a:solidFill>
              </a:rPr>
              <a:t>Recruiting:</a:t>
            </a:r>
            <a:r>
              <a:rPr lang="en-US" sz="2400" b="1"/>
              <a:t>	</a:t>
            </a:r>
            <a:r>
              <a:rPr lang="en-US" sz="2400"/>
              <a:t>defined 	 opportunistic</a:t>
            </a:r>
          </a:p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rgbClr val="7F7F7F"/>
                </a:solidFill>
              </a:rPr>
              <a:t>Activities: </a:t>
            </a:r>
            <a:r>
              <a:rPr lang="en-US" sz="2400" b="1"/>
              <a:t>	</a:t>
            </a:r>
            <a:r>
              <a:rPr lang="en-US" sz="2400"/>
              <a:t>instructed tasks 		free tasks</a:t>
            </a:r>
          </a:p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rgbClr val="7F7F7F"/>
                </a:solidFill>
              </a:rPr>
              <a:t>Questions:</a:t>
            </a:r>
            <a:r>
              <a:rPr lang="en-US" sz="2400" b="1"/>
              <a:t>	</a:t>
            </a:r>
            <a:r>
              <a:rPr lang="en-US" sz="2400"/>
              <a:t>structured 		unstructured</a:t>
            </a:r>
          </a:p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rgbClr val="7F7F7F"/>
                </a:solidFill>
              </a:rPr>
              <a:t>Data collection:</a:t>
            </a:r>
            <a:r>
              <a:rPr lang="en-US" sz="2400" b="1"/>
              <a:t>	</a:t>
            </a:r>
            <a:r>
              <a:rPr lang="en-US" sz="2400"/>
              <a:t>observation 		task/data only</a:t>
            </a:r>
          </a:p>
          <a:p>
            <a:pPr defTabSz="923925">
              <a:lnSpc>
                <a:spcPct val="150000"/>
              </a:lnSpc>
              <a:tabLst>
                <a:tab pos="4513263" algn="r"/>
                <a:tab pos="5534025" algn="l"/>
              </a:tabLst>
            </a:pPr>
            <a:r>
              <a:rPr lang="en-US" sz="2400" b="1">
                <a:solidFill>
                  <a:srgbClr val="7F7F7F"/>
                </a:solidFill>
              </a:rPr>
              <a:t>Results</a:t>
            </a:r>
            <a:r>
              <a:rPr lang="en-US" sz="2400" b="1"/>
              <a:t>	</a:t>
            </a:r>
            <a:r>
              <a:rPr lang="en-US" sz="2400"/>
              <a:t>quantitative 		qualitative</a:t>
            </a:r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5676900" y="1524000"/>
            <a:ext cx="685800" cy="3657600"/>
            <a:chOff x="5295900" y="1981200"/>
            <a:chExt cx="685800" cy="3657600"/>
          </a:xfrm>
        </p:grpSpPr>
        <p:sp>
          <p:nvSpPr>
            <p:cNvPr id="5" name="Left-Right Arrow 4"/>
            <p:cNvSpPr/>
            <p:nvPr/>
          </p:nvSpPr>
          <p:spPr bwMode="auto">
            <a:xfrm>
              <a:off x="5295900" y="19812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7" name="Left-Right Arrow 6"/>
            <p:cNvSpPr/>
            <p:nvPr/>
          </p:nvSpPr>
          <p:spPr bwMode="auto">
            <a:xfrm>
              <a:off x="5295900" y="26670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8" name="Left-Right Arrow 7"/>
            <p:cNvSpPr/>
            <p:nvPr/>
          </p:nvSpPr>
          <p:spPr bwMode="auto">
            <a:xfrm>
              <a:off x="5295900" y="32766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5295900" y="39624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10" name="Left-Right Arrow 9"/>
            <p:cNvSpPr/>
            <p:nvPr/>
          </p:nvSpPr>
          <p:spPr bwMode="auto">
            <a:xfrm>
              <a:off x="5295900" y="45720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11" name="Left-Right Arrow 10"/>
            <p:cNvSpPr/>
            <p:nvPr/>
          </p:nvSpPr>
          <p:spPr bwMode="auto">
            <a:xfrm>
              <a:off x="5295900" y="5257800"/>
              <a:ext cx="685800" cy="381000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4"/>
          <p:cNvSpPr>
            <a:spLocks noGrp="1"/>
          </p:cNvSpPr>
          <p:nvPr>
            <p:ph type="title"/>
          </p:nvPr>
        </p:nvSpPr>
        <p:spPr>
          <a:xfrm>
            <a:off x="2787148" y="3200400"/>
            <a:ext cx="6356852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A few examples of questions 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and how we answered them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These examples all come from work on elections and civic design..but the principles apply to any project. 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3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two designs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a design improve user performance?</a:t>
            </a:r>
            <a:endParaRPr lang="en-US" b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1371600"/>
            <a:ext cx="3622675" cy="4273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Plain vs. traditional language</a:t>
            </a:r>
          </a:p>
          <a:p>
            <a:pPr marL="0" indent="0">
              <a:buNone/>
              <a:defRPr/>
            </a:pPr>
            <a:r>
              <a:rPr lang="en-US" dirty="0"/>
              <a:t>About this project</a:t>
            </a:r>
            <a:endParaRPr lang="en-US" dirty="0" smtClean="0"/>
          </a:p>
          <a:p>
            <a:pPr lvl="1">
              <a:spcAft>
                <a:spcPts val="0"/>
              </a:spcAft>
              <a:defRPr/>
            </a:pPr>
            <a:r>
              <a:rPr lang="en-US" sz="1600" dirty="0" smtClean="0"/>
              <a:t>45 </a:t>
            </a:r>
            <a:r>
              <a:rPr lang="en-US" sz="1600" dirty="0"/>
              <a:t>participants</a:t>
            </a:r>
            <a:endParaRPr lang="en-US" sz="1600" dirty="0" smtClean="0"/>
          </a:p>
          <a:p>
            <a:pPr lvl="1">
              <a:spcAft>
                <a:spcPts val="0"/>
              </a:spcAft>
              <a:defRPr/>
            </a:pPr>
            <a:r>
              <a:rPr lang="en-US" sz="1600" smtClean="0"/>
              <a:t>3 </a:t>
            </a:r>
            <a:r>
              <a:rPr lang="en-US" sz="1600" dirty="0" smtClean="0"/>
              <a:t>lab setting, 8 days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2 moderators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Instructions for voting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Careful observation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Satisfaction survey</a:t>
            </a:r>
          </a:p>
          <a:p>
            <a:pPr lvl="1">
              <a:spcAft>
                <a:spcPts val="0"/>
              </a:spcAft>
              <a:defRPr/>
            </a:pPr>
            <a:endParaRPr lang="en-US" sz="1600" dirty="0" smtClean="0"/>
          </a:p>
          <a:p>
            <a:pPr lvl="1">
              <a:spcAft>
                <a:spcPts val="0"/>
              </a:spcAft>
              <a:defRPr/>
            </a:pPr>
            <a:endParaRPr lang="en-US" sz="1600" dirty="0"/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We learned about</a:t>
            </a:r>
            <a:endParaRPr lang="en-US" sz="1600" dirty="0" smtClean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Voter accuracy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Order effects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Voter preference</a:t>
            </a:r>
          </a:p>
          <a:p>
            <a:pPr lvl="1">
              <a:spcAft>
                <a:spcPts val="0"/>
              </a:spcAft>
              <a:defRPr/>
            </a:pPr>
            <a:endParaRPr lang="en-US" sz="1600" dirty="0" smtClean="0"/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Results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Statistical analysis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Participant preference</a:t>
            </a:r>
            <a:endParaRPr lang="en-US" dirty="0"/>
          </a:p>
          <a:p>
            <a:pPr marL="342900">
              <a:buFont typeface="Arial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Traditional language ballo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4" y="1460800"/>
            <a:ext cx="2103051" cy="1981200"/>
          </a:xfrm>
          <a:prstGeom prst="rect">
            <a:avLst/>
          </a:prstGeom>
        </p:spPr>
      </p:pic>
      <p:pic>
        <p:nvPicPr>
          <p:cNvPr id="2" name="Picture 1" descr="Plain language ballo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555" y="1486200"/>
            <a:ext cx="1770449" cy="1929789"/>
          </a:xfrm>
          <a:prstGeom prst="rect">
            <a:avLst/>
          </a:prstGeom>
        </p:spPr>
      </p:pic>
      <p:pic>
        <p:nvPicPr>
          <p:cNvPr id="15" name="Picture 14" descr="Formal testing setup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441701"/>
            <a:ext cx="38862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82000" cy="78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 a new design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problems might voters have with a new ballot design?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029200" y="1600200"/>
            <a:ext cx="3546475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About this project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1 of 5 similar tests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10 participants 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1 locations, 1 day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2 moderators + 1 others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Self-defined tasks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Observation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Post-task questionnaire</a:t>
            </a:r>
          </a:p>
          <a:p>
            <a:pPr lvl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</a:endParaRPr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We learned about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Navigation on the ballot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Instructions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Results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Found pattern of errors for one interaction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Time on task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Voting booth with instruction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526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646" y="304800"/>
            <a:ext cx="7813675" cy="685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Exploring new ideas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we extend a design to new audiences?</a:t>
            </a:r>
            <a:endParaRPr lang="en-US"/>
          </a:p>
        </p:txBody>
      </p:sp>
      <p:pic>
        <p:nvPicPr>
          <p:cNvPr id="6" name="Picture 5" descr="Photo of the usability testing setup. A camera over the shoulder of the participant provided a view of the tablet and their actions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1752600"/>
            <a:ext cx="4487611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34780"/>
            <a:ext cx="748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http://anywhereballot.org</a:t>
            </a:r>
          </a:p>
          <a:p>
            <a:r>
              <a:rPr lang="en-US" sz="1400">
                <a:solidFill>
                  <a:schemeClr val="bg1"/>
                </a:solidFill>
              </a:rPr>
              <a:t>http://civicdesigning.org/featured-story/rapid-responsive-radical-the-anywhere-ballot-is-born/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334000" y="1600200"/>
            <a:ext cx="3546475" cy="4572000"/>
          </a:xfrm>
          <a:prstGeom prst="rect">
            <a:avLst/>
          </a:prstGeom>
        </p:spPr>
        <p:txBody>
          <a:bodyPr/>
          <a:lstStyle>
            <a:lvl1pPr marL="365125" indent="-36512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SzPct val="85000"/>
              <a:buFont typeface="Wingdings" charset="0"/>
              <a:buChar char="n"/>
              <a:defRPr sz="2000">
                <a:solidFill>
                  <a:srgbClr val="000000"/>
                </a:solidFill>
                <a:latin typeface="Helvetica"/>
                <a:ea typeface="ＭＳ Ｐゴシック" pitchFamily="-107" charset="-128"/>
                <a:cs typeface="Helvetica"/>
              </a:defRPr>
            </a:lvl1pPr>
            <a:lvl2pPr marL="685800" indent="-3429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160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" charset="0"/>
              <a:buChar char="n"/>
              <a:defRPr sz="2000">
                <a:solidFill>
                  <a:srgbClr val="000000"/>
                </a:solidFill>
                <a:latin typeface="Helvetica"/>
                <a:ea typeface="ＭＳ Ｐゴシック" pitchFamily="-107" charset="-128"/>
                <a:cs typeface="Helvetica"/>
              </a:defRPr>
            </a:lvl2pPr>
            <a:lvl3pPr marL="13779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•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3pPr>
            <a:lvl4pPr marL="17970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–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4pPr>
            <a:lvl5pPr marL="22161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»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5pPr>
            <a:lvl6pPr marL="26733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»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6pPr>
            <a:lvl7pPr marL="31305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»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7pPr>
            <a:lvl8pPr marL="35877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»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8pPr>
            <a:lvl9pPr marL="404495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400"/>
              </a:spcAft>
              <a:buChar char="»"/>
              <a:defRPr sz="1600">
                <a:solidFill>
                  <a:srgbClr val="002B5D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/>
              <a:t>About this project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Research project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Paper prototyping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Low literacy</a:t>
            </a:r>
          </a:p>
          <a:p>
            <a:pPr lvl="1"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</a:endParaRPr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We learned about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What they understsand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Navigation 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Instructions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Interactions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indent="-342900">
              <a:spcAft>
                <a:spcPts val="0"/>
              </a:spcAft>
              <a:defRPr/>
            </a:pPr>
            <a:r>
              <a:rPr lang="en-US" dirty="0"/>
              <a:t>Results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Simplified everything for a clear, universal design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13675" cy="787400"/>
          </a:xfrm>
        </p:spPr>
        <p:txBody>
          <a:bodyPr/>
          <a:lstStyle/>
          <a:p>
            <a:r>
              <a:rPr lang="en-US"/>
              <a:t>Learning about comprehension</a:t>
            </a:r>
            <a:br>
              <a:rPr lang="en-US"/>
            </a:b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voters explain and act on that understanding?</a:t>
            </a:r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029200" y="1600200"/>
            <a:ext cx="3546475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About this project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20 participants 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4 locations, 1 day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8 moderators 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Self-defined tasks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Minimal observation</a:t>
            </a:r>
          </a:p>
          <a:p>
            <a:pPr>
              <a:defRPr/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dirty="0"/>
              <a:t>We learned </a:t>
            </a:r>
            <a:r>
              <a:rPr lang="en-US" dirty="0" smtClean="0"/>
              <a:t>about</a:t>
            </a:r>
            <a:endParaRPr lang="en-US" sz="1600" dirty="0" smtClean="0"/>
          </a:p>
          <a:p>
            <a:pPr lvl="1">
              <a:spcAft>
                <a:spcPts val="0"/>
              </a:spcAft>
              <a:defRPr/>
            </a:pPr>
            <a:r>
              <a:rPr lang="en-US" sz="1600" dirty="0" smtClean="0"/>
              <a:t>Navigation on the ballot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 smtClean="0"/>
              <a:t>Instructions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 smtClean="0"/>
              <a:t>Mental models of counting</a:t>
            </a:r>
          </a:p>
          <a:p>
            <a:pPr lvl="1">
              <a:spcAft>
                <a:spcPts val="0"/>
              </a:spcAft>
              <a:defRPr/>
            </a:pPr>
            <a:r>
              <a:rPr lang="en-US" sz="1600" dirty="0" smtClean="0"/>
              <a:t>Whether there’s a problem</a:t>
            </a:r>
            <a:br>
              <a:rPr lang="en-US" sz="1600" dirty="0" smtClean="0"/>
            </a:br>
            <a:endParaRPr lang="en-US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dirty="0" smtClean="0"/>
              <a:t>Results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en-US" sz="1600" dirty="0"/>
              <a:t>Qualitative insights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3" name="Group 2" descr="Two ranked choice voting ballots"/>
          <p:cNvGrpSpPr/>
          <p:nvPr/>
        </p:nvGrpSpPr>
        <p:grpSpPr>
          <a:xfrm>
            <a:off x="557004" y="1447800"/>
            <a:ext cx="4344596" cy="5181600"/>
            <a:chOff x="557004" y="1447800"/>
            <a:chExt cx="4344596" cy="5181600"/>
          </a:xfrm>
        </p:grpSpPr>
        <p:pic>
          <p:nvPicPr>
            <p:cNvPr id="6" name="Picture 5" descr="IRV_Portland ballot_2011.pdf (page 6 of 6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004" y="1447800"/>
              <a:ext cx="3862596" cy="2982913"/>
            </a:xfrm>
            <a:prstGeom prst="rect">
              <a:avLst/>
            </a:prstGeom>
          </p:spPr>
        </p:pic>
        <p:pic>
          <p:nvPicPr>
            <p:cNvPr id="5" name="Picture 4" descr="RCV Demonstration Ballot rev1.pdf (page 2 of 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2089627"/>
              <a:ext cx="2768000" cy="453977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299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6356852" cy="160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To understand accessible UX we have to look at real people and real behavior.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8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4"/>
          <p:cNvSpPr>
            <a:spLocks noGrp="1"/>
          </p:cNvSpPr>
          <p:nvPr>
            <p:ph type="title"/>
          </p:nvPr>
        </p:nvSpPr>
        <p:spPr>
          <a:xfrm>
            <a:off x="2514600" y="2819400"/>
            <a:ext cx="6356852" cy="1600200"/>
          </a:xfrm>
        </p:spPr>
        <p:txBody>
          <a:bodyPr/>
          <a:lstStyle/>
          <a:p>
            <a:pPr marL="0" indent="0"/>
            <a:r>
              <a:rPr lang="en-US" dirty="0"/>
              <a:t>Tips and tricks for successful usability sessions with diverse users</a:t>
            </a:r>
          </a:p>
        </p:txBody>
      </p:sp>
    </p:spTree>
    <p:extLst>
      <p:ext uri="{BB962C8B-B14F-4D97-AF65-F5344CB8AC3E}">
        <p14:creationId xmlns:p14="http://schemas.microsoft.com/office/powerpoint/2010/main" val="333192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Think beyond the "task"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899275" cy="427355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your research sessions flexible enough to adapt to a </a:t>
            </a:r>
            <a:r>
              <a:rPr lang="en-US" sz="2400" b="1" dirty="0">
                <a:latin typeface="+mn-lt"/>
              </a:rPr>
              <a:t>range of interaction styles</a:t>
            </a:r>
            <a:r>
              <a:rPr lang="en-US" sz="24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 open to </a:t>
            </a:r>
            <a:r>
              <a:rPr lang="en-US" sz="2400" b="1" dirty="0">
                <a:latin typeface="+mn-lt"/>
              </a:rPr>
              <a:t>variations </a:t>
            </a:r>
            <a:r>
              <a:rPr lang="en-US" sz="2400" dirty="0">
                <a:latin typeface="+mn-lt"/>
              </a:rPr>
              <a:t>in how they complete tasks?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 flexible about the </a:t>
            </a:r>
            <a:r>
              <a:rPr lang="en-US" sz="2400" b="1" dirty="0">
                <a:latin typeface="+mn-lt"/>
              </a:rPr>
              <a:t>length of time </a:t>
            </a:r>
            <a:r>
              <a:rPr lang="en-US" sz="2400" dirty="0">
                <a:latin typeface="+mn-lt"/>
              </a:rPr>
              <a:t>for each session?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Can you adapt the session to react to </a:t>
            </a:r>
            <a:r>
              <a:rPr lang="en-US" sz="2400" b="1" dirty="0">
                <a:latin typeface="+mn-lt"/>
              </a:rPr>
              <a:t>unexpected barriers</a:t>
            </a:r>
            <a:r>
              <a:rPr lang="en-US" sz="24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65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Getting set-up is part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127875" cy="427355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>
                <a:latin typeface="+mn-lt"/>
              </a:rPr>
              <a:t>Watch how participants get comfortable in a new place, on a new system, or in a new situation. </a:t>
            </a:r>
          </a:p>
          <a:p>
            <a:pPr marL="0" lvl="1" indent="0">
              <a:buNone/>
            </a:pPr>
            <a:endParaRPr lang="en-US" sz="24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</a:rPr>
              <a:t>Allow time for participants to get settled in the space and identify where everything is.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</a:rPr>
              <a:t>Make sure they are comfortable with your system or that theirs connects to the network and other technology.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</a:rPr>
              <a:t>Learn how they set audio volume, colors, or speech speed.</a:t>
            </a:r>
          </a:p>
        </p:txBody>
      </p:sp>
    </p:spTree>
    <p:extLst>
      <p:ext uri="{BB962C8B-B14F-4D97-AF65-F5344CB8AC3E}">
        <p14:creationId xmlns:p14="http://schemas.microsoft.com/office/powerpoint/2010/main" val="51272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Be flexible about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385" y="1371600"/>
            <a:ext cx="653673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Using </a:t>
            </a:r>
            <a:r>
              <a:rPr lang="en-US" sz="2400" b="1" dirty="0">
                <a:latin typeface="+mn-lt"/>
              </a:rPr>
              <a:t>their</a:t>
            </a:r>
            <a:r>
              <a:rPr lang="en-US" sz="2400" dirty="0">
                <a:latin typeface="+mn-lt"/>
              </a:rPr>
              <a:t> device</a:t>
            </a:r>
          </a:p>
          <a:p>
            <a:pPr marL="400050" indent="-342900">
              <a:buFont typeface="Arial"/>
              <a:buChar char="•"/>
            </a:pPr>
            <a:r>
              <a:rPr lang="en-US" dirty="0">
                <a:latin typeface="+mn-lt"/>
              </a:rPr>
              <a:t>Their choice of browsers or apps</a:t>
            </a:r>
            <a:endParaRPr lang="en-US" sz="1800" dirty="0">
              <a:latin typeface="+mn-lt"/>
            </a:endParaRPr>
          </a:p>
          <a:p>
            <a:pPr marL="400050" indent="-342900">
              <a:buFont typeface="Arial"/>
              <a:buChar char="•"/>
            </a:pPr>
            <a:r>
              <a:rPr lang="en-US" dirty="0">
                <a:latin typeface="+mn-lt"/>
              </a:rPr>
              <a:t>Their assistive technology and settings</a:t>
            </a:r>
          </a:p>
          <a:p>
            <a:pPr marL="400050" indent="-342900">
              <a:buFont typeface="Arial"/>
              <a:buChar char="•"/>
            </a:pPr>
            <a:r>
              <a:rPr lang="en-US" dirty="0">
                <a:latin typeface="+mn-lt"/>
              </a:rPr>
              <a:t>How they set up their preferences</a:t>
            </a:r>
          </a:p>
          <a:p>
            <a:pPr marL="400050" indent="-342900">
              <a:buFont typeface="Arial"/>
              <a:buChar char="•"/>
            </a:pPr>
            <a:r>
              <a:rPr lang="en-US" dirty="0">
                <a:latin typeface="+mn-lt"/>
              </a:rPr>
              <a:t>But there may be problems with a prototype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Using </a:t>
            </a:r>
            <a:r>
              <a:rPr lang="en-US" sz="2400" b="1" dirty="0">
                <a:latin typeface="+mn-lt"/>
              </a:rPr>
              <a:t>your</a:t>
            </a:r>
            <a:r>
              <a:rPr lang="en-US" sz="2400" dirty="0">
                <a:latin typeface="+mn-lt"/>
              </a:rPr>
              <a:t> device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Tested with your app, site, prototype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Control of browser and application versions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But they on a system they don't know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Small differences in settings can be disorienting</a:t>
            </a:r>
            <a:endParaRPr lang="en-US" sz="1800" dirty="0">
              <a:latin typeface="+mn-lt"/>
            </a:endParaRPr>
          </a:p>
          <a:p>
            <a:pPr lvl="1"/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53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Decide on the research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594475" cy="42735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At </a:t>
            </a:r>
            <a:r>
              <a:rPr lang="en-US" sz="2400" b="1" dirty="0">
                <a:latin typeface="+mn-lt"/>
              </a:rPr>
              <a:t>your </a:t>
            </a:r>
            <a:r>
              <a:rPr lang="en-US" sz="2400" dirty="0">
                <a:latin typeface="+mn-lt"/>
              </a:rPr>
              <a:t>site, look for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Availability of public transportation, parking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Friendly reception area for an assistant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Space in the room for wheelchairs or dogs</a:t>
            </a:r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At </a:t>
            </a:r>
            <a:r>
              <a:rPr lang="en-US" sz="2400" b="1" dirty="0">
                <a:latin typeface="+mn-lt"/>
              </a:rPr>
              <a:t>their </a:t>
            </a:r>
            <a:r>
              <a:rPr lang="en-US" sz="2400" dirty="0">
                <a:latin typeface="+mn-lt"/>
              </a:rPr>
              <a:t>site, be sure to check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Reliable internet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Quiet area for the session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Know how and exactly where you will meet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Rules for use of the space</a:t>
            </a:r>
          </a:p>
          <a:p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26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Consider your recording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85075" cy="4273550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>
                <a:latin typeface="+mn-lt"/>
              </a:rPr>
              <a:t>Check for conflicts between assistive technology and recording software.</a:t>
            </a:r>
          </a:p>
          <a:p>
            <a:pPr marL="685800" indent="-68580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+mn-lt"/>
              </a:rPr>
              <a:t>Avoid recording on the participant's computer. It can interfere with AT the participant's interactions.</a:t>
            </a:r>
          </a:p>
          <a:p>
            <a:pPr marL="685800" indent="-68580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+mn-lt"/>
              </a:rPr>
              <a:t>Use WebEx or GoToMeeting to display the participant's screen on a second computer and record from there.</a:t>
            </a:r>
          </a:p>
          <a:p>
            <a:pPr marL="685800" indent="-685800">
              <a:spcBef>
                <a:spcPts val="1200"/>
              </a:spcBef>
              <a:buFont typeface="Arial"/>
              <a:buChar char="•"/>
            </a:pPr>
            <a:r>
              <a:rPr lang="en-US" dirty="0">
                <a:latin typeface="+mn-lt"/>
              </a:rPr>
              <a:t>Use an 'over-the-shoulder' camera to record the screen.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17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Recording setup with screen sharing</a:t>
            </a:r>
          </a:p>
        </p:txBody>
      </p:sp>
      <p:pic>
        <p:nvPicPr>
          <p:cNvPr id="18" name="Picture 17" descr="Screen shot of the display of a recording setup with GoToMeet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5244367" cy="3522781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832324" y="1578708"/>
            <a:ext cx="3155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GoToMeeting recording does not capture faces.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Check the audio setup to avoid tech conflicts.</a:t>
            </a:r>
          </a:p>
          <a:p>
            <a:r>
              <a:rPr lang="en-US" sz="2000" dirty="0">
                <a:latin typeface="+mn-lt"/>
              </a:rPr>
              <a:t>The participant computer connects by telephone (but doesn't dial in).</a:t>
            </a:r>
          </a:p>
          <a:p>
            <a:r>
              <a:rPr lang="en-US" sz="2000" dirty="0">
                <a:latin typeface="+mn-lt"/>
              </a:rPr>
              <a:t>The room mic on the recording computer captures audio.</a:t>
            </a:r>
          </a:p>
          <a:p>
            <a:r>
              <a:rPr lang="en-US" sz="2000" dirty="0">
                <a:latin typeface="+mn-lt"/>
              </a:rPr>
              <a:t>External speakers for system and screen reader audio.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191653"/>
            <a:ext cx="524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setup also allowed remote observers to watch easily. </a:t>
            </a:r>
          </a:p>
        </p:txBody>
      </p:sp>
    </p:spTree>
    <p:extLst>
      <p:ext uri="{BB962C8B-B14F-4D97-AF65-F5344CB8AC3E}">
        <p14:creationId xmlns:p14="http://schemas.microsoft.com/office/powerpoint/2010/main" val="34140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Recording setup with 2 cameras</a:t>
            </a:r>
          </a:p>
        </p:txBody>
      </p:sp>
      <p:pic>
        <p:nvPicPr>
          <p:cNvPr id="8" name="Picture 7" descr="View from a camera of a screen with text magnification. The participant's face is in a window in the corner of the screen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44" y="1600200"/>
            <a:ext cx="4836428" cy="3188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028" y="1600200"/>
            <a:ext cx="3453663" cy="4525963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>
                <a:latin typeface="+mn-lt"/>
              </a:rPr>
              <a:t>Morae has an option to record from two cameras.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dirty="0">
                <a:latin typeface="+mn-lt"/>
              </a:rPr>
              <a:t>The screen camera is on a stand just to the right of the participant.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dirty="0">
                <a:latin typeface="+mn-lt"/>
              </a:rPr>
              <a:t>The face camera is on a stand across the table.</a:t>
            </a:r>
          </a:p>
          <a:p>
            <a:r>
              <a:rPr lang="en-US" sz="2000" dirty="0">
                <a:latin typeface="+mn-lt"/>
              </a:rPr>
              <a:t>External speakers for system and screen reader audio.</a:t>
            </a:r>
          </a:p>
          <a:p>
            <a:r>
              <a:rPr lang="en-US" sz="2000" dirty="0">
                <a:latin typeface="+mn-lt"/>
              </a:rPr>
              <a:t>A mic on the Morae computer captures the room audio.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890" y="4795301"/>
            <a:ext cx="48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setup is also useful when you have a mix of devices. An adjustable stand lets you put  the camera overhead to see a tablet, too.</a:t>
            </a:r>
          </a:p>
        </p:txBody>
      </p:sp>
    </p:spTree>
    <p:extLst>
      <p:ext uri="{BB962C8B-B14F-4D97-AF65-F5344CB8AC3E}">
        <p14:creationId xmlns:p14="http://schemas.microsoft.com/office/powerpoint/2010/main" val="15974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Be prepared. Don't panic.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657297" cy="4710723"/>
          </a:xfrm>
        </p:spPr>
        <p:txBody>
          <a:bodyPr>
            <a:noAutofit/>
          </a:bodyPr>
          <a:lstStyle/>
          <a:p>
            <a:pPr marL="0" indent="-4763">
              <a:buNone/>
            </a:pPr>
            <a:r>
              <a:rPr lang="en-US" sz="2400" dirty="0">
                <a:latin typeface="+mn-lt"/>
                <a:cs typeface="Calibri"/>
              </a:rPr>
              <a:t>Sharing a web address or task instructions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Set up bookmarks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Have easy-to-type page with links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Send a text message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alibri"/>
              </a:rPr>
              <a:t/>
            </a:r>
            <a:br>
              <a:rPr lang="en-US" dirty="0">
                <a:latin typeface="+mn-lt"/>
                <a:cs typeface="Calibri"/>
              </a:rPr>
            </a:br>
            <a:r>
              <a:rPr lang="en-US" sz="2400" dirty="0">
                <a:latin typeface="+mn-lt"/>
                <a:cs typeface="Calibri"/>
              </a:rPr>
              <a:t>Getting past accessibility barriers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Decide in advance how (and when) you will assist with problems.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Be prepared by knowing the site well.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  <a:cs typeface="Calibri"/>
              </a:rPr>
              <a:t>Know when you will abandon a task or ask them to persist.</a:t>
            </a:r>
          </a:p>
          <a:p>
            <a:pPr lvl="1"/>
            <a:endParaRPr lang="en-US" sz="24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56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033252" cy="16002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Above all, be human.</a:t>
            </a:r>
          </a:p>
        </p:txBody>
      </p:sp>
    </p:spTree>
    <p:extLst>
      <p:ext uri="{BB962C8B-B14F-4D97-AF65-F5344CB8AC3E}">
        <p14:creationId xmlns:p14="http://schemas.microsoft.com/office/powerpoint/2010/main" val="255330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Maybe you think usability testing has to look like this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7552620" y="4554905"/>
            <a:ext cx="226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Photo: www.unic.com</a:t>
            </a:r>
          </a:p>
        </p:txBody>
      </p:sp>
      <p:pic>
        <p:nvPicPr>
          <p:cNvPr id="7" name="Content Placeholder 2" descr="Photo of a usability lab, with an observer at the controls in one room watching the participant through one-way glass in another room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7562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233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ok Cover - Storytelling for User Experien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22" y="609600"/>
            <a:ext cx="1768078" cy="2653304"/>
          </a:xfrm>
          <a:prstGeom prst="rect">
            <a:avLst/>
          </a:prstGeom>
          <a:noFill/>
          <a:ln w="9525" cap="flat">
            <a:solidFill>
              <a:srgbClr val="D8D8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ook Cover - Global U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22" y="609600"/>
            <a:ext cx="2144250" cy="2640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429000"/>
            <a:ext cx="6842522" cy="289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latin typeface="Helvetica Neue"/>
                <a:cs typeface="Helvetica Neue"/>
              </a:rPr>
              <a:t>Storytelling for User Experience</a:t>
            </a:r>
            <a:br>
              <a:rPr lang="en-US" sz="2400">
                <a:latin typeface="Helvetica Neue"/>
                <a:cs typeface="Helvetica Neue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with Kevin Brooks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latin typeface="Helvetica Neue"/>
                <a:cs typeface="Helvetica Neue"/>
              </a:rPr>
              <a:t>Global UX</a:t>
            </a:r>
            <a:br>
              <a:rPr lang="en-US" sz="2400">
                <a:latin typeface="Helvetica Neue"/>
                <a:cs typeface="Helvetica Neue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with Daniel Szuc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400">
                <a:latin typeface="Helvetica Neue"/>
                <a:cs typeface="Helvetica Neue"/>
              </a:rPr>
              <a:t>A Web for Everyone</a:t>
            </a:r>
            <a:br>
              <a:rPr lang="en-US" sz="2400">
                <a:latin typeface="Helvetica Neue"/>
                <a:cs typeface="Helvetica Neue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with Sarah Horton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http://rosenfeldmedia.com/books/a-web-for-everyone/</a:t>
            </a:r>
          </a:p>
        </p:txBody>
      </p:sp>
      <p:pic>
        <p:nvPicPr>
          <p:cNvPr id="2" name="Picture 1" descr="Book Cover - A Web for Everyon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647121"/>
            <a:ext cx="1767137" cy="2667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57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04" y="644932"/>
            <a:ext cx="6834099" cy="427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Whitney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UX research, plain language, accessibility, civic design</a:t>
            </a:r>
            <a:br>
              <a:rPr lang="en-US" sz="2000" dirty="0">
                <a:latin typeface="+mn-lt"/>
              </a:rPr>
            </a:br>
            <a:r>
              <a:rPr lang="en-US" sz="1600" dirty="0">
                <a:latin typeface="+mn-lt"/>
                <a:hlinkClick r:id="rId3"/>
              </a:rPr>
              <a:t>http://civicdesign.org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AUX Personas</a:t>
            </a:r>
            <a:br>
              <a:rPr lang="en-US" sz="2000" b="1" dirty="0">
                <a:latin typeface="+mn-lt"/>
              </a:rPr>
            </a:br>
            <a:r>
              <a:rPr lang="en-US" sz="1600" dirty="0">
                <a:latin typeface="+mn-lt"/>
              </a:rPr>
              <a:t>Personas shown in the presentation are available here:</a:t>
            </a:r>
            <a:r>
              <a:rPr lang="en-US" sz="1600" dirty="0">
                <a:latin typeface="+mn-lt"/>
                <a:hlinkClick r:id="rId4"/>
              </a:rPr>
              <a:t>http://rosenfeldmedia.com/books/a-web-for-everyone/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A Podcast for Everyone</a:t>
            </a:r>
            <a:br>
              <a:rPr lang="en-US" sz="2000" b="1" dirty="0">
                <a:latin typeface="+mn-lt"/>
              </a:rPr>
            </a:br>
            <a:r>
              <a:rPr lang="en-US" sz="1800" dirty="0">
                <a:latin typeface="+mn-lt"/>
              </a:rPr>
              <a:t>on UIE All You Can Learn, iTunes, Rosenfeld Media</a:t>
            </a:r>
            <a:r>
              <a:rPr lang="en-US" sz="1600" dirty="0">
                <a:latin typeface="+mn-lt"/>
                <a:hlinkClick r:id="rId5"/>
              </a:rPr>
              <a:t>http://rosenfeldmedia.com/books/a-web-for-everyone/#a-podcast-for-everyone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latin typeface="+mn-lt"/>
                <a:hlinkClick r:id="rId6"/>
              </a:rPr>
              <a:t>https://itunes.apple.com/us/podcast/a-podcast-for-everyone/id833646317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5" name="Picture 4" descr="Photo of Whitne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46" y="644932"/>
            <a:ext cx="1184088" cy="1184088"/>
          </a:xfrm>
          <a:prstGeom prst="rect">
            <a:avLst/>
          </a:prstGeom>
        </p:spPr>
      </p:pic>
      <p:pic>
        <p:nvPicPr>
          <p:cNvPr id="4" name="Picture 3" descr="Book cove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7" y="2337466"/>
            <a:ext cx="1197512" cy="1475336"/>
          </a:xfrm>
          <a:prstGeom prst="rect">
            <a:avLst/>
          </a:prstGeom>
        </p:spPr>
      </p:pic>
      <p:pic>
        <p:nvPicPr>
          <p:cNvPr id="7" name="Picture 6" descr="A Podcast for Everyone (logo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72" y="4165178"/>
            <a:ext cx="1184087" cy="118408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437" y="3962400"/>
            <a:ext cx="6356852" cy="1600200"/>
          </a:xfrm>
        </p:spPr>
        <p:txBody>
          <a:bodyPr/>
          <a:lstStyle/>
          <a:p>
            <a:r>
              <a:rPr lang="en-US" sz="4000"/>
              <a:t>Bonus slides:</a:t>
            </a:r>
            <a:br>
              <a:rPr lang="en-US" sz="4000"/>
            </a:br>
            <a:r>
              <a:rPr lang="en-US" sz="4000"/>
              <a:t>Planning a </a:t>
            </a:r>
            <a:br>
              <a:rPr lang="en-US" sz="4000"/>
            </a:br>
            <a:r>
              <a:rPr lang="en-US" sz="4000"/>
              <a:t>usability program</a:t>
            </a:r>
          </a:p>
        </p:txBody>
      </p:sp>
    </p:spTree>
    <p:extLst>
      <p:ext uri="{BB962C8B-B14F-4D97-AF65-F5344CB8AC3E}">
        <p14:creationId xmlns:p14="http://schemas.microsoft.com/office/powerpoint/2010/main" val="3805257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 for a balance of methods by approach and context of use</a:t>
            </a:r>
          </a:p>
        </p:txBody>
      </p:sp>
      <p:pic>
        <p:nvPicPr>
          <p:cNvPr id="5" name="Content Placeholder 4" descr="Visualization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7" r="-2317"/>
          <a:stretch>
            <a:fillRect/>
          </a:stretch>
        </p:blipFill>
        <p:spPr>
          <a:xfrm>
            <a:off x="591179" y="1095022"/>
            <a:ext cx="7813675" cy="5334000"/>
          </a:xfrm>
        </p:spPr>
      </p:pic>
    </p:spTree>
    <p:extLst>
      <p:ext uri="{BB962C8B-B14F-4D97-AF65-F5344CB8AC3E}">
        <p14:creationId xmlns:p14="http://schemas.microsoft.com/office/powerpoint/2010/main" val="128947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4572000" y="1600200"/>
            <a:ext cx="0" cy="43434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 flipH="1">
            <a:off x="1600200" y="3886200"/>
            <a:ext cx="55626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52400" y="3505200"/>
            <a:ext cx="1371600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Verdana" charset="0"/>
              </a:rPr>
              <a:t>Early in Project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3657600" y="1219200"/>
            <a:ext cx="1828800" cy="366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Verdana" charset="0"/>
              </a:rPr>
              <a:t>Many Users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3810000" y="6096000"/>
            <a:ext cx="1524000" cy="366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Verdana" charset="0"/>
              </a:rPr>
              <a:t>Few Users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038600" y="3962400"/>
            <a:ext cx="2362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Comparative benchmarking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4800600"/>
            <a:ext cx="2895600" cy="641350"/>
            <a:chOff x="5029200" y="4800600"/>
            <a:chExt cx="2895600" cy="641350"/>
          </a:xfrm>
        </p:grpSpPr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5029200" y="49530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75" name="Text Box 19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2590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Iterative evaluation of prototypes</a:t>
              </a:r>
            </a:p>
          </p:txBody>
        </p:sp>
      </p:grpSp>
      <p:sp>
        <p:nvSpPr>
          <p:cNvPr id="249876" name="Text Box 20"/>
          <p:cNvSpPr txBox="1">
            <a:spLocks noChangeArrowheads="1"/>
          </p:cNvSpPr>
          <p:nvPr/>
        </p:nvSpPr>
        <p:spPr bwMode="auto">
          <a:xfrm>
            <a:off x="7239000" y="3549650"/>
            <a:ext cx="1828800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Verdana" charset="0"/>
              </a:rPr>
              <a:t>Evaluation of Designs</a:t>
            </a:r>
          </a:p>
        </p:txBody>
      </p:sp>
      <p:sp>
        <p:nvSpPr>
          <p:cNvPr id="24988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right tool at the right time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600200"/>
            <a:ext cx="2667000" cy="2043113"/>
            <a:chOff x="1752600" y="1600200"/>
            <a:chExt cx="2667000" cy="2043113"/>
          </a:xfrm>
        </p:grpSpPr>
        <p:sp>
          <p:nvSpPr>
            <p:cNvPr id="249868" name="Text Box 12"/>
            <p:cNvSpPr txBox="1">
              <a:spLocks noChangeArrowheads="1"/>
            </p:cNvSpPr>
            <p:nvPr/>
          </p:nvSpPr>
          <p:spPr bwMode="auto">
            <a:xfrm>
              <a:off x="2057400" y="3276600"/>
              <a:ext cx="2057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800"/>
                <a:t>Card sorting</a:t>
              </a:r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1752600" y="16764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72" name="Text Box 16"/>
            <p:cNvSpPr txBox="1">
              <a:spLocks noChangeArrowheads="1"/>
            </p:cNvSpPr>
            <p:nvPr/>
          </p:nvSpPr>
          <p:spPr bwMode="auto">
            <a:xfrm>
              <a:off x="1981200" y="1600200"/>
              <a:ext cx="2286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Market research</a:t>
              </a:r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4191000" y="33528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81" name="Oval 25"/>
            <p:cNvSpPr>
              <a:spLocks noChangeArrowheads="1"/>
            </p:cNvSpPr>
            <p:nvPr/>
          </p:nvSpPr>
          <p:spPr bwMode="auto">
            <a:xfrm>
              <a:off x="2057400" y="27432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9882" name="Text Box 26"/>
          <p:cNvSpPr txBox="1">
            <a:spLocks noChangeArrowheads="1"/>
          </p:cNvSpPr>
          <p:nvPr/>
        </p:nvSpPr>
        <p:spPr bwMode="auto">
          <a:xfrm>
            <a:off x="2362200" y="2590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Stakeholder interviews</a:t>
            </a:r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2362200" y="4495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User observation</a:t>
            </a:r>
          </a:p>
        </p:txBody>
      </p:sp>
      <p:sp>
        <p:nvSpPr>
          <p:cNvPr id="249885" name="Text Box 29"/>
          <p:cNvSpPr txBox="1">
            <a:spLocks noChangeArrowheads="1"/>
          </p:cNvSpPr>
          <p:nvPr/>
        </p:nvSpPr>
        <p:spPr bwMode="auto">
          <a:xfrm>
            <a:off x="4038600" y="5562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Walkthroughs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0" y="4114800"/>
            <a:ext cx="2590800" cy="2241550"/>
            <a:chOff x="1524000" y="4114800"/>
            <a:chExt cx="2590800" cy="2241550"/>
          </a:xfrm>
        </p:grpSpPr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1524000" y="51816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3733800" y="41148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77" name="Text Box 21"/>
            <p:cNvSpPr txBox="1">
              <a:spLocks noChangeArrowheads="1"/>
            </p:cNvSpPr>
            <p:nvPr/>
          </p:nvSpPr>
          <p:spPr bwMode="auto">
            <a:xfrm>
              <a:off x="1828800" y="5105400"/>
              <a:ext cx="2286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Ethnography</a:t>
              </a:r>
            </a:p>
          </p:txBody>
        </p:sp>
        <p:sp>
          <p:nvSpPr>
            <p:cNvPr id="249879" name="Oval 23"/>
            <p:cNvSpPr>
              <a:spLocks noChangeArrowheads="1"/>
            </p:cNvSpPr>
            <p:nvPr/>
          </p:nvSpPr>
          <p:spPr bwMode="auto">
            <a:xfrm>
              <a:off x="2133600" y="4557713"/>
              <a:ext cx="265113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84" name="Oval 28"/>
            <p:cNvSpPr>
              <a:spLocks noChangeArrowheads="1"/>
            </p:cNvSpPr>
            <p:nvPr/>
          </p:nvSpPr>
          <p:spPr bwMode="auto">
            <a:xfrm>
              <a:off x="3810000" y="56388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88" name="Oval 32"/>
            <p:cNvSpPr>
              <a:spLocks noChangeArrowheads="1"/>
            </p:cNvSpPr>
            <p:nvPr/>
          </p:nvSpPr>
          <p:spPr bwMode="auto">
            <a:xfrm>
              <a:off x="1905000" y="57912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89" name="Text Box 33"/>
            <p:cNvSpPr txBox="1">
              <a:spLocks noChangeArrowheads="1"/>
            </p:cNvSpPr>
            <p:nvPr/>
          </p:nvSpPr>
          <p:spPr bwMode="auto">
            <a:xfrm>
              <a:off x="2209800" y="5715000"/>
              <a:ext cx="12192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Expert Reviews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0" y="1843088"/>
            <a:ext cx="3801533" cy="1662112"/>
            <a:chOff x="4572000" y="1843088"/>
            <a:chExt cx="3801533" cy="1662112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6858000" y="327660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auto">
            <a:xfrm>
              <a:off x="4572000" y="3124200"/>
              <a:ext cx="2286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800"/>
                <a:t>Summative testing</a:t>
              </a:r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>
              <a:off x="7620000" y="1919288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9870" name="Text Box 14"/>
            <p:cNvSpPr txBox="1">
              <a:spLocks noChangeArrowheads="1"/>
            </p:cNvSpPr>
            <p:nvPr/>
          </p:nvSpPr>
          <p:spPr bwMode="auto">
            <a:xfrm>
              <a:off x="4876800" y="1843088"/>
              <a:ext cx="274320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800"/>
                <a:t>Satisfaction surveys</a:t>
              </a: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5477933" y="2482850"/>
              <a:ext cx="228600" cy="228600"/>
            </a:xfrm>
            <a:prstGeom prst="ellipse">
              <a:avLst/>
            </a:prstGeom>
            <a:solidFill>
              <a:srgbClr val="B30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5E5ED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5782733" y="2330450"/>
              <a:ext cx="2590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A-B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643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 for the 'cadence' of what kind of usability work you do at different times</a:t>
            </a:r>
          </a:p>
        </p:txBody>
      </p:sp>
      <p:pic>
        <p:nvPicPr>
          <p:cNvPr id="5" name="Content Placeholder 4" descr="Diagram - gantt-chart view of different research methods fitting together into the calendar for a year.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31" b="14410"/>
          <a:stretch/>
        </p:blipFill>
        <p:spPr>
          <a:xfrm>
            <a:off x="762000" y="1382713"/>
            <a:ext cx="7813675" cy="4586287"/>
          </a:xfrm>
        </p:spPr>
      </p:pic>
      <p:sp>
        <p:nvSpPr>
          <p:cNvPr id="6" name="Rectangle 5"/>
          <p:cNvSpPr/>
          <p:nvPr/>
        </p:nvSpPr>
        <p:spPr>
          <a:xfrm>
            <a:off x="76200" y="63963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Seeing the Elephant: Defragmenting User Research by Lou Rosenfeld</a:t>
            </a:r>
          </a:p>
          <a:p>
            <a:r>
              <a:rPr lang="en-US"/>
              <a:t>http://alistapart.com/article/seeing-the-elephant-defragmenting-user-research</a:t>
            </a:r>
          </a:p>
        </p:txBody>
      </p:sp>
    </p:spTree>
    <p:extLst>
      <p:ext uri="{BB962C8B-B14F-4D97-AF65-F5344CB8AC3E}">
        <p14:creationId xmlns:p14="http://schemas.microsoft.com/office/powerpoint/2010/main" val="7421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Usability testing can also look like...</a:t>
            </a:r>
          </a:p>
        </p:txBody>
      </p:sp>
      <p:pic>
        <p:nvPicPr>
          <p:cNvPr id="4" name="Content Placeholder 3" descr="A man sits at a table filling in a form while a woman observes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77" r="-5777"/>
          <a:stretch/>
        </p:blipFill>
        <p:spPr bwMode="auto">
          <a:xfrm>
            <a:off x="4674063" y="1678273"/>
            <a:ext cx="4095466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sign says UXD and you! To participate in a 5 minute usability test and get a free prize. People in the background sit at tables working in pairs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22" y="1678273"/>
            <a:ext cx="4233145" cy="4070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6810150" y="3374913"/>
            <a:ext cx="391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/>
              <a:t>Photos: UXBlog.com and Jenny Greeve</a:t>
            </a:r>
          </a:p>
        </p:txBody>
      </p:sp>
    </p:spTree>
    <p:extLst>
      <p:ext uri="{BB962C8B-B14F-4D97-AF65-F5344CB8AC3E}">
        <p14:creationId xmlns:p14="http://schemas.microsoft.com/office/powerpoint/2010/main" val="145688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it a usability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931" y="1600200"/>
            <a:ext cx="4566868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/>
              <a:t>We observe behavior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Quietly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And use the results to inform design</a:t>
            </a:r>
          </a:p>
          <a:p>
            <a:pPr lvl="1"/>
            <a:endParaRPr lang="en-US"/>
          </a:p>
        </p:txBody>
      </p:sp>
      <p:pic>
        <p:nvPicPr>
          <p:cNvPr id="5" name="Picture 4" descr="A researcher and a participant sitting at a table at an outdoor cafe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9" y="1600200"/>
            <a:ext cx="3221600" cy="4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92100"/>
            <a:ext cx="8229600" cy="685800"/>
          </a:xfrm>
        </p:spPr>
        <p:txBody>
          <a:bodyPr/>
          <a:lstStyle/>
          <a:p>
            <a:r>
              <a:rPr lang="en-US"/>
              <a:t>Where usabilty testing fits in an accessibility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84815" y="295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306211"/>
              </p:ext>
            </p:extLst>
          </p:nvPr>
        </p:nvGraphicFramePr>
        <p:xfrm>
          <a:off x="852159" y="1800739"/>
          <a:ext cx="7563178" cy="4023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3441"/>
                <a:gridCol w="2287174"/>
                <a:gridCol w="3232563"/>
              </a:tblGrid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Principle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Testing Mode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it tests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Perceivable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Inspection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Basic accessibility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errors</a:t>
                      </a:r>
                    </a:p>
                    <a:p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Robust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Code review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Use of coding standards</a:t>
                      </a:r>
                    </a:p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Semantic</a:t>
                      </a:r>
                      <a:r>
                        <a:rPr lang="en-US" b="0" baseline="0" dirty="0">
                          <a:solidFill>
                            <a:srgbClr val="4D565E"/>
                          </a:solidFill>
                        </a:rPr>
                        <a:t> structure</a:t>
                      </a:r>
                      <a:endParaRPr lang="en-US" b="0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Operable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Check</a:t>
                      </a:r>
                      <a:r>
                        <a:rPr lang="en-US" sz="1800" b="1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using AT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Expert review</a:t>
                      </a:r>
                      <a:endParaRPr lang="en-US" sz="1800" b="1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Interaction using keyboard, screen reader,</a:t>
                      </a:r>
                      <a:r>
                        <a:rPr lang="en-US" sz="1800" b="0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other AT</a:t>
                      </a:r>
                      <a:endParaRPr lang="en-US" sz="1800" b="0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  <a:p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D565E"/>
                          </a:solidFill>
                        </a:rPr>
                        <a:t>Operable / Understandable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Usability testing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Use by real</a:t>
                      </a:r>
                      <a:r>
                        <a:rPr lang="en-US" sz="1800" b="0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people</a:t>
                      </a:r>
                      <a:endParaRPr lang="en-US" sz="1800" b="0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  <a:p>
                      <a:endParaRPr lang="en-US" b="1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0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Prioritize problems by their </a:t>
            </a:r>
            <a:r>
              <a:rPr lang="en-US" i="1" dirty="0">
                <a:latin typeface="+mn-lt"/>
              </a:rPr>
              <a:t>impact on people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766321"/>
              </p:ext>
            </p:extLst>
          </p:nvPr>
        </p:nvGraphicFramePr>
        <p:xfrm>
          <a:off x="852159" y="1800739"/>
          <a:ext cx="7563179" cy="3886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687"/>
                <a:gridCol w="5645492"/>
              </a:tblGrid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problem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means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Slammed doors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(critical)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Barriers that </a:t>
                      </a:r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stop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 someone from using an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app 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or feature successfully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– or at all</a:t>
                      </a:r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Frustrating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(serious)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Problems that </a:t>
                      </a:r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slow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 someone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down, or force them into 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work-arounds</a:t>
                      </a:r>
                      <a:endParaRPr lang="en-US" b="1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Annoying</a:t>
                      </a:r>
                      <a:br>
                        <a:rPr lang="en-US" b="1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(moderate)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Things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that make the experience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less pleasant</a:t>
                      </a:r>
                      <a:r>
                        <a:rPr lang="en-US" b="0" baseline="0" dirty="0">
                          <a:solidFill>
                            <a:srgbClr val="4D565E"/>
                          </a:solidFill>
                        </a:rPr>
                        <a:t> (maybe even enough to leave)</a:t>
                      </a:r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Noisy</a:t>
                      </a:r>
                      <a:br>
                        <a:rPr lang="en-US" b="1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(minor)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Minor issues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that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damage credibility </a:t>
                      </a:r>
                      <a:r>
                        <a:rPr lang="en-US" b="0" baseline="0" dirty="0">
                          <a:solidFill>
                            <a:srgbClr val="4D565E"/>
                          </a:solidFill>
                        </a:rPr>
                        <a:t>but are unlikely to cause problems</a:t>
                      </a:r>
                      <a:endParaRPr lang="en-US" b="1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8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4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6356852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What questions do you 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want to answer with a 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usability test?</a:t>
            </a:r>
          </a:p>
        </p:txBody>
      </p:sp>
    </p:spTree>
    <p:extLst>
      <p:ext uri="{BB962C8B-B14F-4D97-AF65-F5344CB8AC3E}">
        <p14:creationId xmlns:p14="http://schemas.microsoft.com/office/powerpoint/2010/main" val="113296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2100"/>
            <a:ext cx="7813675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Understand the question you are asking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66800" y="1524000"/>
            <a:ext cx="7813675" cy="838200"/>
          </a:xfrm>
        </p:spPr>
        <p:txBody>
          <a:bodyPr/>
          <a:lstStyle/>
          <a:p>
            <a:r>
              <a:rPr lang="en-US" dirty="0"/>
              <a:t>If we want to know:</a:t>
            </a:r>
          </a:p>
          <a:p>
            <a:r>
              <a:rPr lang="en-US" b="1" dirty="0"/>
              <a:t>	Which design helps users complete tasks more 	effectively?</a:t>
            </a:r>
          </a:p>
          <a:p>
            <a:r>
              <a:rPr lang="en-US" dirty="0"/>
              <a:t>We are asking a question that is </a:t>
            </a:r>
          </a:p>
          <a:p>
            <a:r>
              <a:rPr lang="en-US" dirty="0"/>
              <a:t>	</a:t>
            </a:r>
            <a:r>
              <a:rPr lang="en-US" b="1" dirty="0"/>
              <a:t>Comparative, quantitative (errors, time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	(and why they made those mistakes)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 we want to know:</a:t>
            </a:r>
          </a:p>
          <a:p>
            <a:r>
              <a:rPr lang="en-US" b="1" dirty="0"/>
              <a:t>	Do users understand how to approach a task?</a:t>
            </a:r>
          </a:p>
          <a:p>
            <a:r>
              <a:rPr lang="en-US" dirty="0"/>
              <a:t>We are asking a question that is abut</a:t>
            </a:r>
          </a:p>
          <a:p>
            <a:r>
              <a:rPr lang="en-US" dirty="0"/>
              <a:t>	</a:t>
            </a:r>
            <a:r>
              <a:rPr lang="en-US" b="1" dirty="0"/>
              <a:t>Mental models, variability, qualitative </a:t>
            </a:r>
            <a:r>
              <a:rPr lang="en-US" b="1" dirty="0" smtClean="0"/>
              <a:t>insights</a:t>
            </a:r>
            <a:br>
              <a:rPr lang="en-US" b="1" dirty="0" smtClean="0"/>
            </a:br>
            <a:r>
              <a:rPr lang="en-US" b="1" dirty="0" smtClean="0"/>
              <a:t>	(and how prevalent each model is)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2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Q-AWFE-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66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5C8AB9"/>
      </a:accent6>
      <a:hlink>
        <a:srgbClr val="336699"/>
      </a:hlink>
      <a:folHlink>
        <a:srgbClr val="E1EBF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2B5D"/>
        </a:dk1>
        <a:lt1>
          <a:srgbClr val="FFFFFF"/>
        </a:lt1>
        <a:dk2>
          <a:srgbClr val="FF9B06"/>
        </a:dk2>
        <a:lt2>
          <a:srgbClr val="641014"/>
        </a:lt2>
        <a:accent1>
          <a:srgbClr val="ACCF00"/>
        </a:accent1>
        <a:accent2>
          <a:srgbClr val="C8DB57"/>
        </a:accent2>
        <a:accent3>
          <a:srgbClr val="FFFFFF"/>
        </a:accent3>
        <a:accent4>
          <a:srgbClr val="00234E"/>
        </a:accent4>
        <a:accent5>
          <a:srgbClr val="D2E4AA"/>
        </a:accent5>
        <a:accent6>
          <a:srgbClr val="B5C64E"/>
        </a:accent6>
        <a:hlink>
          <a:srgbClr val="D8DE91"/>
        </a:hlink>
        <a:folHlink>
          <a:srgbClr val="E4E8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B98A"/>
        </a:accent6>
        <a:hlink>
          <a:srgbClr val="336699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WQ-AWFE-2014.potx</Template>
  <TotalTime>7514</TotalTime>
  <Words>1386</Words>
  <Application>Microsoft Macintosh PowerPoint</Application>
  <PresentationFormat>On-screen Show (4:3)</PresentationFormat>
  <Paragraphs>318</Paragraphs>
  <Slides>35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WQ-AWFE-2014</vt:lpstr>
      <vt:lpstr>Need a little usability? What you can learn from usability testing</vt:lpstr>
      <vt:lpstr>To understand accessible UX we have to look at real people and real behavior. </vt:lpstr>
      <vt:lpstr>Maybe you think usability testing has to look like this</vt:lpstr>
      <vt:lpstr>Usability testing can also look like...</vt:lpstr>
      <vt:lpstr>What makes it a usability test?</vt:lpstr>
      <vt:lpstr>Where usabilty testing fits in an accessibility program</vt:lpstr>
      <vt:lpstr>Prioritize problems by their impact on people</vt:lpstr>
      <vt:lpstr>What questions do you  want to answer with a  usability test?</vt:lpstr>
      <vt:lpstr>Understand the question you are asking</vt:lpstr>
      <vt:lpstr>Helpful models for thinking about usability</vt:lpstr>
      <vt:lpstr>The As help you think about diverse participants</vt:lpstr>
      <vt:lpstr>Different users – and different contexts of use change user needs</vt:lpstr>
      <vt:lpstr>5Es help you plan usability tests</vt:lpstr>
      <vt:lpstr>The recipe for planning a usability test</vt:lpstr>
      <vt:lpstr>A few examples of questions  and how we answered them  These examples all come from work on elections and civic design..but the principles apply to any project. </vt:lpstr>
      <vt:lpstr>Comparing two designs Can a design improve user performance?</vt:lpstr>
      <vt:lpstr>Testing a new design What problems might voters have with a new ballot design?</vt:lpstr>
      <vt:lpstr>Exploring new ideas Can we extend a design to new audiences?</vt:lpstr>
      <vt:lpstr>Learning about comprehension Can voters explain and act on that understanding?</vt:lpstr>
      <vt:lpstr>Tips and tricks for successful usability sessions with diverse users</vt:lpstr>
      <vt:lpstr>Think beyond the "task"</vt:lpstr>
      <vt:lpstr>Getting set-up is part of the session</vt:lpstr>
      <vt:lpstr>Be flexible about devices</vt:lpstr>
      <vt:lpstr>Decide on the research location</vt:lpstr>
      <vt:lpstr>Consider your recording options</vt:lpstr>
      <vt:lpstr>Recording setup with screen sharing</vt:lpstr>
      <vt:lpstr>Recording setup with 2 cameras</vt:lpstr>
      <vt:lpstr>Be prepared. Don't panic.</vt:lpstr>
      <vt:lpstr>Above all, be human.</vt:lpstr>
      <vt:lpstr>PowerPoint Presentation</vt:lpstr>
      <vt:lpstr>PowerPoint Presentation</vt:lpstr>
      <vt:lpstr>Bonus slides: Planning a  usability program</vt:lpstr>
      <vt:lpstr>Look for a balance of methods by approach and context of use</vt:lpstr>
      <vt:lpstr>Use the right tool at the right time</vt:lpstr>
      <vt:lpstr>Look for the 'cadence' of what kind of usability work you do at different times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Whitney Quesenbery</dc:creator>
  <cp:lastModifiedBy>Whitney Quesenbery</cp:lastModifiedBy>
  <cp:revision>354</cp:revision>
  <cp:lastPrinted>2014-03-18T18:00:07Z</cp:lastPrinted>
  <dcterms:created xsi:type="dcterms:W3CDTF">2012-03-30T20:32:13Z</dcterms:created>
  <dcterms:modified xsi:type="dcterms:W3CDTF">2015-11-18T00:51:22Z</dcterms:modified>
</cp:coreProperties>
</file>