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49" r:id="rId1"/>
  </p:sldMasterIdLst>
  <p:notesMasterIdLst>
    <p:notesMasterId r:id="rId47"/>
  </p:notesMasterIdLst>
  <p:handoutMasterIdLst>
    <p:handoutMasterId r:id="rId48"/>
  </p:handoutMasterIdLst>
  <p:sldIdLst>
    <p:sldId id="261" r:id="rId2"/>
    <p:sldId id="619" r:id="rId3"/>
    <p:sldId id="809" r:id="rId4"/>
    <p:sldId id="808" r:id="rId5"/>
    <p:sldId id="810" r:id="rId6"/>
    <p:sldId id="811" r:id="rId7"/>
    <p:sldId id="812" r:id="rId8"/>
    <p:sldId id="813" r:id="rId9"/>
    <p:sldId id="814" r:id="rId10"/>
    <p:sldId id="815" r:id="rId11"/>
    <p:sldId id="770" r:id="rId12"/>
    <p:sldId id="816" r:id="rId13"/>
    <p:sldId id="818" r:id="rId14"/>
    <p:sldId id="817" r:id="rId15"/>
    <p:sldId id="819" r:id="rId16"/>
    <p:sldId id="820" r:id="rId17"/>
    <p:sldId id="821" r:id="rId18"/>
    <p:sldId id="822" r:id="rId19"/>
    <p:sldId id="823" r:id="rId20"/>
    <p:sldId id="824" r:id="rId21"/>
    <p:sldId id="825" r:id="rId22"/>
    <p:sldId id="826" r:id="rId23"/>
    <p:sldId id="827" r:id="rId24"/>
    <p:sldId id="828" r:id="rId25"/>
    <p:sldId id="840" r:id="rId26"/>
    <p:sldId id="830" r:id="rId27"/>
    <p:sldId id="831" r:id="rId28"/>
    <p:sldId id="842" r:id="rId29"/>
    <p:sldId id="843" r:id="rId30"/>
    <p:sldId id="829" r:id="rId31"/>
    <p:sldId id="832" r:id="rId32"/>
    <p:sldId id="794" r:id="rId33"/>
    <p:sldId id="833" r:id="rId34"/>
    <p:sldId id="753" r:id="rId35"/>
    <p:sldId id="835" r:id="rId36"/>
    <p:sldId id="755" r:id="rId37"/>
    <p:sldId id="848" r:id="rId38"/>
    <p:sldId id="838" r:id="rId39"/>
    <p:sldId id="846" r:id="rId40"/>
    <p:sldId id="839" r:id="rId41"/>
    <p:sldId id="847" r:id="rId42"/>
    <p:sldId id="717" r:id="rId43"/>
    <p:sldId id="655" r:id="rId44"/>
    <p:sldId id="849" r:id="rId45"/>
    <p:sldId id="850" r:id="rId46"/>
  </p:sldIdLst>
  <p:sldSz cx="9144000" cy="6858000" type="screen4x3"/>
  <p:notesSz cx="9296400" cy="6881813"/>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8" userDrawn="1">
          <p15:clr>
            <a:srgbClr val="A4A3A4"/>
          </p15:clr>
        </p15:guide>
        <p15:guide id="2" pos="292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50" autoAdjust="0"/>
    <p:restoredTop sz="80790" autoAdjust="0"/>
  </p:normalViewPr>
  <p:slideViewPr>
    <p:cSldViewPr>
      <p:cViewPr varScale="1">
        <p:scale>
          <a:sx n="56" d="100"/>
          <a:sy n="56" d="100"/>
        </p:scale>
        <p:origin x="160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0" d="100"/>
        <a:sy n="110" d="100"/>
      </p:scale>
      <p:origin x="0" y="-4428"/>
    </p:cViewPr>
  </p:sorterViewPr>
  <p:notesViewPr>
    <p:cSldViewPr>
      <p:cViewPr varScale="1">
        <p:scale>
          <a:sx n="56" d="100"/>
          <a:sy n="56" d="100"/>
        </p:scale>
        <p:origin x="2826" y="72"/>
      </p:cViewPr>
      <p:guideLst>
        <p:guide orient="horz" pos="2168"/>
        <p:guide pos="29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270A88-3667-401D-8B3F-0F8CC331CA6D}"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636D4523-C87F-4A30-AC0B-9FF3B945600F}">
      <dgm:prSet phldrT="[Text]"/>
      <dgm:spPr/>
      <dgm:t>
        <a:bodyPr/>
        <a:lstStyle/>
        <a:p>
          <a:r>
            <a:rPr lang="en-US" dirty="0" smtClean="0"/>
            <a:t>Expertise</a:t>
          </a:r>
          <a:endParaRPr lang="en-US" dirty="0"/>
        </a:p>
      </dgm:t>
    </dgm:pt>
    <dgm:pt modelId="{2C61B374-0AF7-4078-AE09-071BF9CF7AB4}" type="parTrans" cxnId="{8D58CA7F-6636-4339-B64C-9EFF32418664}">
      <dgm:prSet/>
      <dgm:spPr/>
      <dgm:t>
        <a:bodyPr/>
        <a:lstStyle/>
        <a:p>
          <a:endParaRPr lang="en-US"/>
        </a:p>
      </dgm:t>
    </dgm:pt>
    <dgm:pt modelId="{64EA903A-D701-4E4C-85B2-AC3CF7F3D701}" type="sibTrans" cxnId="{8D58CA7F-6636-4339-B64C-9EFF32418664}">
      <dgm:prSet/>
      <dgm:spPr/>
      <dgm:t>
        <a:bodyPr/>
        <a:lstStyle/>
        <a:p>
          <a:endParaRPr lang="en-US"/>
        </a:p>
      </dgm:t>
    </dgm:pt>
    <dgm:pt modelId="{FC147D54-6208-4362-9F0D-E083173A647B}">
      <dgm:prSet phldrT="[Text]" custT="1"/>
      <dgm:spPr/>
      <dgm:t>
        <a:bodyPr/>
        <a:lstStyle/>
        <a:p>
          <a:r>
            <a:rPr lang="en-US" sz="1900" dirty="0" smtClean="0"/>
            <a:t>Lack subject-matter expertise</a:t>
          </a:r>
          <a:endParaRPr lang="en-US" sz="1900" dirty="0"/>
        </a:p>
      </dgm:t>
    </dgm:pt>
    <dgm:pt modelId="{238BFE65-B243-47BF-8BAF-BF3C5A99FAA7}" type="parTrans" cxnId="{3A2A84DA-52C0-47EA-838E-076414ACEEED}">
      <dgm:prSet/>
      <dgm:spPr/>
      <dgm:t>
        <a:bodyPr/>
        <a:lstStyle/>
        <a:p>
          <a:endParaRPr lang="en-US"/>
        </a:p>
      </dgm:t>
    </dgm:pt>
    <dgm:pt modelId="{C743FCE6-A3D2-45B1-B920-F52D3C3E3E92}" type="sibTrans" cxnId="{3A2A84DA-52C0-47EA-838E-076414ACEEED}">
      <dgm:prSet/>
      <dgm:spPr/>
      <dgm:t>
        <a:bodyPr/>
        <a:lstStyle/>
        <a:p>
          <a:endParaRPr lang="en-US"/>
        </a:p>
      </dgm:t>
    </dgm:pt>
    <dgm:pt modelId="{E65FF23A-DDC1-4CD8-9C77-99A75772912A}">
      <dgm:prSet phldrT="[Text]" custT="1"/>
      <dgm:spPr/>
      <dgm:t>
        <a:bodyPr/>
        <a:lstStyle/>
        <a:p>
          <a:r>
            <a:rPr lang="en-US" sz="1900" dirty="0" smtClean="0"/>
            <a:t>Not familiar with accessibility &amp; standards</a:t>
          </a:r>
          <a:endParaRPr lang="en-US" sz="1900" dirty="0"/>
        </a:p>
      </dgm:t>
    </dgm:pt>
    <dgm:pt modelId="{74BF6C7B-1CBC-46D5-959A-B9A2897729E9}" type="parTrans" cxnId="{E6745384-A9F9-43EC-805F-5C83094194CB}">
      <dgm:prSet/>
      <dgm:spPr/>
      <dgm:t>
        <a:bodyPr/>
        <a:lstStyle/>
        <a:p>
          <a:endParaRPr lang="en-US"/>
        </a:p>
      </dgm:t>
    </dgm:pt>
    <dgm:pt modelId="{833C6392-FC81-4101-80BC-4A5903FD4816}" type="sibTrans" cxnId="{E6745384-A9F9-43EC-805F-5C83094194CB}">
      <dgm:prSet/>
      <dgm:spPr/>
      <dgm:t>
        <a:bodyPr/>
        <a:lstStyle/>
        <a:p>
          <a:endParaRPr lang="en-US"/>
        </a:p>
      </dgm:t>
    </dgm:pt>
    <dgm:pt modelId="{B6A951FD-F975-4A44-9557-094353FD37A4}">
      <dgm:prSet phldrT="[Text]" custT="1"/>
      <dgm:spPr/>
      <dgm:t>
        <a:bodyPr/>
        <a:lstStyle/>
        <a:p>
          <a:r>
            <a:rPr lang="en-US" sz="1900" dirty="0" smtClean="0"/>
            <a:t>Lack guidelines for a broad range of image types</a:t>
          </a:r>
          <a:endParaRPr lang="en-US" sz="1900" dirty="0"/>
        </a:p>
      </dgm:t>
      <dgm:extLst>
        <a:ext uri="{E40237B7-FDA0-4F09-8148-C483321AD2D9}">
          <dgm14:cNvPr xmlns:dgm14="http://schemas.microsoft.com/office/drawing/2010/diagram" id="0" name="" title="List of various image description hurdles (see notes section for details)"/>
        </a:ext>
      </dgm:extLst>
    </dgm:pt>
    <dgm:pt modelId="{C6C667A4-0FE0-4067-A905-27D8F92A528C}" type="sibTrans" cxnId="{715B85AA-8C88-441F-83C5-F816D30AFDD8}">
      <dgm:prSet/>
      <dgm:spPr/>
      <dgm:t>
        <a:bodyPr/>
        <a:lstStyle/>
        <a:p>
          <a:endParaRPr lang="en-US"/>
        </a:p>
      </dgm:t>
    </dgm:pt>
    <dgm:pt modelId="{4D6E4353-AAE4-4A06-9254-DF9038E22449}" type="parTrans" cxnId="{715B85AA-8C88-441F-83C5-F816D30AFDD8}">
      <dgm:prSet/>
      <dgm:spPr/>
      <dgm:t>
        <a:bodyPr/>
        <a:lstStyle/>
        <a:p>
          <a:endParaRPr lang="en-US"/>
        </a:p>
      </dgm:t>
    </dgm:pt>
    <dgm:pt modelId="{94C8442D-3255-4F28-8A96-8F14D495763A}">
      <dgm:prSet phldrT="[Text]"/>
      <dgm:spPr/>
      <dgm:t>
        <a:bodyPr/>
        <a:lstStyle/>
        <a:p>
          <a:r>
            <a:rPr lang="en-US" dirty="0" smtClean="0"/>
            <a:t>User-Centric Resources &amp; Guidelines</a:t>
          </a:r>
          <a:endParaRPr lang="en-US" dirty="0"/>
        </a:p>
      </dgm:t>
    </dgm:pt>
    <dgm:pt modelId="{8C09B10C-6BD9-4A0E-A6EA-A896F7DECF36}" type="sibTrans" cxnId="{0AAC7250-6A64-40CA-B0B4-9A2149F857FA}">
      <dgm:prSet/>
      <dgm:spPr/>
      <dgm:t>
        <a:bodyPr/>
        <a:lstStyle/>
        <a:p>
          <a:endParaRPr lang="en-US"/>
        </a:p>
      </dgm:t>
    </dgm:pt>
    <dgm:pt modelId="{D1FF8A49-453E-4D08-B219-4D248BC94621}" type="parTrans" cxnId="{0AAC7250-6A64-40CA-B0B4-9A2149F857FA}">
      <dgm:prSet/>
      <dgm:spPr/>
      <dgm:t>
        <a:bodyPr/>
        <a:lstStyle/>
        <a:p>
          <a:endParaRPr lang="en-US"/>
        </a:p>
      </dgm:t>
    </dgm:pt>
    <dgm:pt modelId="{EED5B687-E551-4554-BC59-2D82595FA47F}">
      <dgm:prSet phldrT="[Text]" custT="1"/>
      <dgm:spPr/>
      <dgm:t>
        <a:bodyPr/>
        <a:lstStyle/>
        <a:p>
          <a:r>
            <a:rPr lang="en-US" sz="1900" dirty="0" smtClean="0"/>
            <a:t>Time to find references</a:t>
          </a:r>
          <a:endParaRPr lang="en-US" sz="1900" dirty="0"/>
        </a:p>
      </dgm:t>
    </dgm:pt>
    <dgm:pt modelId="{31D5EF20-02C0-4D98-9739-8723F7084A5C}">
      <dgm:prSet phldrT="[Text]"/>
      <dgm:spPr/>
      <dgm:t>
        <a:bodyPr/>
        <a:lstStyle/>
        <a:p>
          <a:r>
            <a:rPr lang="en-US" dirty="0" smtClean="0"/>
            <a:t>Time &amp; Cost</a:t>
          </a:r>
        </a:p>
      </dgm:t>
    </dgm:pt>
    <dgm:pt modelId="{80018C3A-55D1-4220-9269-D844CAF212E8}" type="sibTrans" cxnId="{37F10844-DD28-4D94-A26D-83F40E306999}">
      <dgm:prSet/>
      <dgm:spPr/>
      <dgm:t>
        <a:bodyPr/>
        <a:lstStyle/>
        <a:p>
          <a:endParaRPr lang="en-US"/>
        </a:p>
      </dgm:t>
    </dgm:pt>
    <dgm:pt modelId="{EE98B571-71C3-4D90-9E82-9628B45653B6}" type="parTrans" cxnId="{37F10844-DD28-4D94-A26D-83F40E306999}">
      <dgm:prSet/>
      <dgm:spPr/>
      <dgm:t>
        <a:bodyPr/>
        <a:lstStyle/>
        <a:p>
          <a:endParaRPr lang="en-US"/>
        </a:p>
      </dgm:t>
    </dgm:pt>
    <dgm:pt modelId="{3A3B6F23-0508-478B-A348-B5D2D1070569}" type="sibTrans" cxnId="{E4C1140D-F8A7-406F-8D28-60367D301649}">
      <dgm:prSet/>
      <dgm:spPr/>
      <dgm:t>
        <a:bodyPr/>
        <a:lstStyle/>
        <a:p>
          <a:endParaRPr lang="en-US"/>
        </a:p>
      </dgm:t>
    </dgm:pt>
    <dgm:pt modelId="{9F4F7A64-87F6-4373-AD35-A511B4E663EA}" type="parTrans" cxnId="{E4C1140D-F8A7-406F-8D28-60367D301649}">
      <dgm:prSet/>
      <dgm:spPr/>
      <dgm:t>
        <a:bodyPr/>
        <a:lstStyle/>
        <a:p>
          <a:endParaRPr lang="en-US"/>
        </a:p>
      </dgm:t>
    </dgm:pt>
    <dgm:pt modelId="{5DBA7777-21C3-43A3-B998-31A20C26978D}">
      <dgm:prSet phldrT="[Text]" custT="1"/>
      <dgm:spPr/>
      <dgm:t>
        <a:bodyPr/>
        <a:lstStyle/>
        <a:p>
          <a:r>
            <a:rPr lang="en-US" sz="1900" dirty="0" smtClean="0"/>
            <a:t>Cost-benefit: limited impact when produced </a:t>
          </a:r>
          <a:r>
            <a:rPr lang="en-US" sz="1900" dirty="0" err="1" smtClean="0"/>
            <a:t>adhoc</a:t>
          </a:r>
          <a:endParaRPr lang="en-US" sz="1900" dirty="0"/>
        </a:p>
      </dgm:t>
    </dgm:pt>
    <dgm:pt modelId="{F7A9CF89-2D38-4E5C-AF3B-BB58BC3EE92E}" type="parTrans" cxnId="{42CDC6E5-2D50-4270-BA99-F3BBAFA631A8}">
      <dgm:prSet/>
      <dgm:spPr/>
      <dgm:t>
        <a:bodyPr/>
        <a:lstStyle/>
        <a:p>
          <a:endParaRPr lang="en-US"/>
        </a:p>
      </dgm:t>
    </dgm:pt>
    <dgm:pt modelId="{B355557D-4DC1-433D-8DFB-DCF1100A7F49}" type="sibTrans" cxnId="{42CDC6E5-2D50-4270-BA99-F3BBAFA631A8}">
      <dgm:prSet/>
      <dgm:spPr/>
      <dgm:t>
        <a:bodyPr/>
        <a:lstStyle/>
        <a:p>
          <a:endParaRPr lang="en-US"/>
        </a:p>
      </dgm:t>
    </dgm:pt>
    <dgm:pt modelId="{F463999F-8B5A-4886-AFE4-A6E0BB51CF6B}">
      <dgm:prSet phldrT="[Text]" custT="1"/>
      <dgm:spPr/>
      <dgm:t>
        <a:bodyPr/>
        <a:lstStyle/>
        <a:p>
          <a:r>
            <a:rPr lang="en-US" sz="1900" dirty="0" smtClean="0"/>
            <a:t>Time to get trained up on best practices</a:t>
          </a:r>
          <a:endParaRPr lang="en-US" sz="1900" dirty="0"/>
        </a:p>
      </dgm:t>
    </dgm:pt>
    <dgm:pt modelId="{79197EA6-9CF2-4BC5-AE03-DA69F2FCB191}" type="parTrans" cxnId="{7D4770AD-BFDD-45F1-9753-99F392EBB233}">
      <dgm:prSet/>
      <dgm:spPr/>
      <dgm:t>
        <a:bodyPr/>
        <a:lstStyle/>
        <a:p>
          <a:endParaRPr lang="en-US"/>
        </a:p>
      </dgm:t>
    </dgm:pt>
    <dgm:pt modelId="{A438F0C7-ED24-41BF-94CE-99BCDC7756F8}" type="sibTrans" cxnId="{7D4770AD-BFDD-45F1-9753-99F392EBB233}">
      <dgm:prSet/>
      <dgm:spPr/>
      <dgm:t>
        <a:bodyPr/>
        <a:lstStyle/>
        <a:p>
          <a:endParaRPr lang="en-US"/>
        </a:p>
      </dgm:t>
    </dgm:pt>
    <dgm:pt modelId="{01D03248-2F2A-4D8F-85DC-47E71DC8DC9B}">
      <dgm:prSet phldrT="[Text]" custT="1"/>
      <dgm:spPr/>
      <dgm:t>
        <a:bodyPr/>
        <a:lstStyle/>
        <a:p>
          <a:r>
            <a:rPr lang="en-US" sz="1900" dirty="0" smtClean="0"/>
            <a:t>Minimal examples produced by experts</a:t>
          </a:r>
          <a:endParaRPr lang="en-US" sz="1900" dirty="0"/>
        </a:p>
      </dgm:t>
    </dgm:pt>
    <dgm:pt modelId="{16FE9314-3EBE-4748-BB30-7E107EADF324}" type="parTrans" cxnId="{7176AE60-3028-47F0-A279-959F48FDCA92}">
      <dgm:prSet/>
      <dgm:spPr/>
      <dgm:t>
        <a:bodyPr/>
        <a:lstStyle/>
        <a:p>
          <a:endParaRPr lang="en-US"/>
        </a:p>
      </dgm:t>
    </dgm:pt>
    <dgm:pt modelId="{8C777AAD-CE33-4168-8F22-A3DE63337C4D}" type="sibTrans" cxnId="{7176AE60-3028-47F0-A279-959F48FDCA92}">
      <dgm:prSet/>
      <dgm:spPr/>
      <dgm:t>
        <a:bodyPr/>
        <a:lstStyle/>
        <a:p>
          <a:endParaRPr lang="en-US"/>
        </a:p>
      </dgm:t>
    </dgm:pt>
    <dgm:pt modelId="{B2DA12D2-5EEE-426A-8C27-2E4324ED05D8}">
      <dgm:prSet phldrT="[Text]" custT="1"/>
      <dgm:spPr/>
      <dgm:t>
        <a:bodyPr/>
        <a:lstStyle/>
        <a:p>
          <a:r>
            <a:rPr lang="en-US" sz="1900" dirty="0" smtClean="0"/>
            <a:t>Time &amp; cost required to produce content</a:t>
          </a:r>
          <a:endParaRPr lang="en-US" sz="1900" dirty="0"/>
        </a:p>
      </dgm:t>
    </dgm:pt>
    <dgm:pt modelId="{DDFDD4D6-C5DC-4155-BD0A-A13C71B3AA6F}" type="parTrans" cxnId="{A986973D-91B6-434E-A965-630091C6F13F}">
      <dgm:prSet/>
      <dgm:spPr/>
      <dgm:t>
        <a:bodyPr/>
        <a:lstStyle/>
        <a:p>
          <a:endParaRPr lang="en-US"/>
        </a:p>
      </dgm:t>
    </dgm:pt>
    <dgm:pt modelId="{EE6E5035-854A-4AFA-B08E-3109C5BBEFD2}" type="sibTrans" cxnId="{A986973D-91B6-434E-A965-630091C6F13F}">
      <dgm:prSet/>
      <dgm:spPr/>
      <dgm:t>
        <a:bodyPr/>
        <a:lstStyle/>
        <a:p>
          <a:endParaRPr lang="en-US"/>
        </a:p>
      </dgm:t>
    </dgm:pt>
    <dgm:pt modelId="{3C313CBD-CFCA-4930-BE0F-9BD4951ACC96}">
      <dgm:prSet phldrT="[Text]" custT="1"/>
      <dgm:spPr/>
      <dgm:t>
        <a:bodyPr/>
        <a:lstStyle/>
        <a:p>
          <a:r>
            <a:rPr lang="en-US" sz="1900" dirty="0" smtClean="0"/>
            <a:t>Confusing standards that are constantly evolving</a:t>
          </a:r>
          <a:endParaRPr lang="en-US" sz="1900" dirty="0"/>
        </a:p>
      </dgm:t>
    </dgm:pt>
    <dgm:pt modelId="{AD9D863F-EC87-4B10-B9FD-791BA7555AFD}" type="sibTrans" cxnId="{85C57B71-051C-4310-A6A5-780AB5D6240A}">
      <dgm:prSet/>
      <dgm:spPr/>
      <dgm:t>
        <a:bodyPr/>
        <a:lstStyle/>
        <a:p>
          <a:endParaRPr lang="en-US"/>
        </a:p>
      </dgm:t>
    </dgm:pt>
    <dgm:pt modelId="{22E86C09-C881-4F7E-BEDC-6F0383CB780F}" type="parTrans" cxnId="{85C57B71-051C-4310-A6A5-780AB5D6240A}">
      <dgm:prSet/>
      <dgm:spPr/>
      <dgm:t>
        <a:bodyPr/>
        <a:lstStyle/>
        <a:p>
          <a:endParaRPr lang="en-US"/>
        </a:p>
      </dgm:t>
    </dgm:pt>
    <dgm:pt modelId="{FEEDA49F-EE4A-49DF-B521-FBB28636D337}">
      <dgm:prSet phldrT="[Text]" custT="1"/>
      <dgm:spPr/>
      <dgm:t>
        <a:bodyPr/>
        <a:lstStyle/>
        <a:p>
          <a:r>
            <a:rPr lang="en-US" sz="1900" dirty="0" smtClean="0"/>
            <a:t>Individuals possess varying levels of expertise</a:t>
          </a:r>
          <a:endParaRPr lang="en-US" sz="1900" dirty="0"/>
        </a:p>
      </dgm:t>
    </dgm:pt>
    <dgm:pt modelId="{A187E577-9CC9-4E3B-B85F-FFC206F00C0D}" type="parTrans" cxnId="{DF673D3E-DA21-425C-9E2F-6C5D397AB83E}">
      <dgm:prSet/>
      <dgm:spPr/>
      <dgm:t>
        <a:bodyPr/>
        <a:lstStyle/>
        <a:p>
          <a:endParaRPr lang="en-US"/>
        </a:p>
      </dgm:t>
    </dgm:pt>
    <dgm:pt modelId="{0B15E527-2760-4B90-88F6-4E460577ABDC}" type="sibTrans" cxnId="{DF673D3E-DA21-425C-9E2F-6C5D397AB83E}">
      <dgm:prSet/>
      <dgm:spPr/>
      <dgm:t>
        <a:bodyPr/>
        <a:lstStyle/>
        <a:p>
          <a:endParaRPr lang="en-US"/>
        </a:p>
      </dgm:t>
    </dgm:pt>
    <dgm:pt modelId="{2CB1DA36-1B99-4464-B5BD-2D7795335CDE}">
      <dgm:prSet phldrT="[Text]" custT="1"/>
      <dgm:spPr/>
      <dgm:t>
        <a:bodyPr/>
        <a:lstStyle/>
        <a:p>
          <a:r>
            <a:rPr lang="en-US" sz="1900" dirty="0" smtClean="0"/>
            <a:t>Unsure how incorporate new technologies</a:t>
          </a:r>
          <a:endParaRPr lang="en-US" sz="1900" dirty="0"/>
        </a:p>
      </dgm:t>
    </dgm:pt>
    <dgm:pt modelId="{F7F7D3D9-17F5-4285-825F-57BAAB027F37}" type="parTrans" cxnId="{536E23DD-C7D2-4EF7-A8F7-4321782930F5}">
      <dgm:prSet/>
      <dgm:spPr/>
      <dgm:t>
        <a:bodyPr/>
        <a:lstStyle/>
        <a:p>
          <a:endParaRPr lang="en-US"/>
        </a:p>
      </dgm:t>
    </dgm:pt>
    <dgm:pt modelId="{4EB31D73-E993-4076-8AFB-A42A51375FAD}" type="sibTrans" cxnId="{536E23DD-C7D2-4EF7-A8F7-4321782930F5}">
      <dgm:prSet/>
      <dgm:spPr/>
      <dgm:t>
        <a:bodyPr/>
        <a:lstStyle/>
        <a:p>
          <a:endParaRPr lang="en-US"/>
        </a:p>
      </dgm:t>
    </dgm:pt>
    <dgm:pt modelId="{DB928179-406F-4539-9FA8-58BBFF820AF3}" type="pres">
      <dgm:prSet presAssocID="{B9270A88-3667-401D-8B3F-0F8CC331CA6D}" presName="Name0" presStyleCnt="0">
        <dgm:presLayoutVars>
          <dgm:dir/>
          <dgm:animLvl val="lvl"/>
          <dgm:resizeHandles val="exact"/>
        </dgm:presLayoutVars>
      </dgm:prSet>
      <dgm:spPr/>
      <dgm:t>
        <a:bodyPr/>
        <a:lstStyle/>
        <a:p>
          <a:endParaRPr lang="en-US"/>
        </a:p>
      </dgm:t>
    </dgm:pt>
    <dgm:pt modelId="{EBC657F6-B1D4-4AE0-9D26-1230978DCD5F}" type="pres">
      <dgm:prSet presAssocID="{636D4523-C87F-4A30-AC0B-9FF3B945600F}" presName="linNode" presStyleCnt="0"/>
      <dgm:spPr/>
    </dgm:pt>
    <dgm:pt modelId="{19518A2E-E173-4AA0-93F9-718D31D09A08}" type="pres">
      <dgm:prSet presAssocID="{636D4523-C87F-4A30-AC0B-9FF3B945600F}" presName="parentText" presStyleLbl="node1" presStyleIdx="0" presStyleCnt="3" custScaleX="91320">
        <dgm:presLayoutVars>
          <dgm:chMax val="1"/>
          <dgm:bulletEnabled val="1"/>
        </dgm:presLayoutVars>
      </dgm:prSet>
      <dgm:spPr/>
      <dgm:t>
        <a:bodyPr/>
        <a:lstStyle/>
        <a:p>
          <a:endParaRPr lang="en-US"/>
        </a:p>
      </dgm:t>
    </dgm:pt>
    <dgm:pt modelId="{C83F9266-592D-4760-8138-42F9CA5DE545}" type="pres">
      <dgm:prSet presAssocID="{636D4523-C87F-4A30-AC0B-9FF3B945600F}" presName="descendantText" presStyleLbl="alignAccFollowNode1" presStyleIdx="0" presStyleCnt="3" custScaleX="106522">
        <dgm:presLayoutVars>
          <dgm:bulletEnabled val="1"/>
        </dgm:presLayoutVars>
      </dgm:prSet>
      <dgm:spPr/>
      <dgm:t>
        <a:bodyPr/>
        <a:lstStyle/>
        <a:p>
          <a:endParaRPr lang="en-US"/>
        </a:p>
      </dgm:t>
    </dgm:pt>
    <dgm:pt modelId="{9ADBA5D2-434D-4E60-81D9-8B8EFEA62468}" type="pres">
      <dgm:prSet presAssocID="{64EA903A-D701-4E4C-85B2-AC3CF7F3D701}" presName="sp" presStyleCnt="0"/>
      <dgm:spPr/>
    </dgm:pt>
    <dgm:pt modelId="{D23D1C5D-B5C1-4B44-A843-699C078194B5}" type="pres">
      <dgm:prSet presAssocID="{31D5EF20-02C0-4D98-9739-8723F7084A5C}" presName="linNode" presStyleCnt="0"/>
      <dgm:spPr/>
    </dgm:pt>
    <dgm:pt modelId="{B5479529-6403-4977-95F1-64F9A8458751}" type="pres">
      <dgm:prSet presAssocID="{31D5EF20-02C0-4D98-9739-8723F7084A5C}" presName="parentText" presStyleLbl="node1" presStyleIdx="1" presStyleCnt="3" custScaleX="91320">
        <dgm:presLayoutVars>
          <dgm:chMax val="1"/>
          <dgm:bulletEnabled val="1"/>
        </dgm:presLayoutVars>
      </dgm:prSet>
      <dgm:spPr/>
      <dgm:t>
        <a:bodyPr/>
        <a:lstStyle/>
        <a:p>
          <a:endParaRPr lang="en-US"/>
        </a:p>
      </dgm:t>
    </dgm:pt>
    <dgm:pt modelId="{ED1FEB38-EE3F-416C-8A32-41568180323F}" type="pres">
      <dgm:prSet presAssocID="{31D5EF20-02C0-4D98-9739-8723F7084A5C}" presName="descendantText" presStyleLbl="alignAccFollowNode1" presStyleIdx="1" presStyleCnt="3" custScaleX="106522" custScaleY="118050">
        <dgm:presLayoutVars>
          <dgm:bulletEnabled val="1"/>
        </dgm:presLayoutVars>
      </dgm:prSet>
      <dgm:spPr/>
      <dgm:t>
        <a:bodyPr/>
        <a:lstStyle/>
        <a:p>
          <a:endParaRPr lang="en-US"/>
        </a:p>
      </dgm:t>
    </dgm:pt>
    <dgm:pt modelId="{943859CA-CBF5-4B55-94C4-A23157A87F2A}" type="pres">
      <dgm:prSet presAssocID="{80018C3A-55D1-4220-9269-D844CAF212E8}" presName="sp" presStyleCnt="0"/>
      <dgm:spPr/>
    </dgm:pt>
    <dgm:pt modelId="{4FA85AE0-528E-4890-B224-12590146761D}" type="pres">
      <dgm:prSet presAssocID="{94C8442D-3255-4F28-8A96-8F14D495763A}" presName="linNode" presStyleCnt="0"/>
      <dgm:spPr/>
    </dgm:pt>
    <dgm:pt modelId="{40813CF7-81E8-4BCE-A822-529E84701585}" type="pres">
      <dgm:prSet presAssocID="{94C8442D-3255-4F28-8A96-8F14D495763A}" presName="parentText" presStyleLbl="node1" presStyleIdx="2" presStyleCnt="3" custScaleX="91320">
        <dgm:presLayoutVars>
          <dgm:chMax val="1"/>
          <dgm:bulletEnabled val="1"/>
        </dgm:presLayoutVars>
      </dgm:prSet>
      <dgm:spPr/>
      <dgm:t>
        <a:bodyPr/>
        <a:lstStyle/>
        <a:p>
          <a:endParaRPr lang="en-US"/>
        </a:p>
      </dgm:t>
    </dgm:pt>
    <dgm:pt modelId="{EFBA0391-47D8-401A-9252-1F91F8CDB0F4}" type="pres">
      <dgm:prSet presAssocID="{94C8442D-3255-4F28-8A96-8F14D495763A}" presName="descendantText" presStyleLbl="alignAccFollowNode1" presStyleIdx="2" presStyleCnt="3" custScaleX="106522">
        <dgm:presLayoutVars>
          <dgm:bulletEnabled val="1"/>
        </dgm:presLayoutVars>
      </dgm:prSet>
      <dgm:spPr/>
      <dgm:t>
        <a:bodyPr/>
        <a:lstStyle/>
        <a:p>
          <a:endParaRPr lang="en-US"/>
        </a:p>
      </dgm:t>
    </dgm:pt>
  </dgm:ptLst>
  <dgm:cxnLst>
    <dgm:cxn modelId="{3A2A84DA-52C0-47EA-838E-076414ACEEED}" srcId="{636D4523-C87F-4A30-AC0B-9FF3B945600F}" destId="{FC147D54-6208-4362-9F0D-E083173A647B}" srcOrd="0" destOrd="0" parTransId="{238BFE65-B243-47BF-8BAF-BF3C5A99FAA7}" sibTransId="{C743FCE6-A3D2-45B1-B920-F52D3C3E3E92}"/>
    <dgm:cxn modelId="{7176AE60-3028-47F0-A279-959F48FDCA92}" srcId="{94C8442D-3255-4F28-8A96-8F14D495763A}" destId="{01D03248-2F2A-4D8F-85DC-47E71DC8DC9B}" srcOrd="1" destOrd="0" parTransId="{16FE9314-3EBE-4748-BB30-7E107EADF324}" sibTransId="{8C777AAD-CE33-4168-8F22-A3DE63337C4D}"/>
    <dgm:cxn modelId="{EE93597B-881F-4E0C-9461-AFBD1399C418}" type="presOf" srcId="{EED5B687-E551-4554-BC59-2D82595FA47F}" destId="{ED1FEB38-EE3F-416C-8A32-41568180323F}" srcOrd="0" destOrd="0" presId="urn:microsoft.com/office/officeart/2005/8/layout/vList5"/>
    <dgm:cxn modelId="{DF9891E1-EA74-41FF-9289-13173B7996EF}" type="presOf" srcId="{B6A951FD-F975-4A44-9557-094353FD37A4}" destId="{EFBA0391-47D8-401A-9252-1F91F8CDB0F4}" srcOrd="0" destOrd="0" presId="urn:microsoft.com/office/officeart/2005/8/layout/vList5"/>
    <dgm:cxn modelId="{7D4770AD-BFDD-45F1-9753-99F392EBB233}" srcId="{31D5EF20-02C0-4D98-9739-8723F7084A5C}" destId="{F463999F-8B5A-4886-AFE4-A6E0BB51CF6B}" srcOrd="1" destOrd="0" parTransId="{79197EA6-9CF2-4BC5-AE03-DA69F2FCB191}" sibTransId="{A438F0C7-ED24-41BF-94CE-99BCDC7756F8}"/>
    <dgm:cxn modelId="{20C1942E-FDBD-41B0-BF80-AD147147570C}" type="presOf" srcId="{01D03248-2F2A-4D8F-85DC-47E71DC8DC9B}" destId="{EFBA0391-47D8-401A-9252-1F91F8CDB0F4}" srcOrd="0" destOrd="1" presId="urn:microsoft.com/office/officeart/2005/8/layout/vList5"/>
    <dgm:cxn modelId="{715B85AA-8C88-441F-83C5-F816D30AFDD8}" srcId="{94C8442D-3255-4F28-8A96-8F14D495763A}" destId="{B6A951FD-F975-4A44-9557-094353FD37A4}" srcOrd="0" destOrd="0" parTransId="{4D6E4353-AAE4-4A06-9254-DF9038E22449}" sibTransId="{C6C667A4-0FE0-4067-A905-27D8F92A528C}"/>
    <dgm:cxn modelId="{E6745384-A9F9-43EC-805F-5C83094194CB}" srcId="{636D4523-C87F-4A30-AC0B-9FF3B945600F}" destId="{E65FF23A-DDC1-4CD8-9C77-99A75772912A}" srcOrd="1" destOrd="0" parTransId="{74BF6C7B-1CBC-46D5-959A-B9A2897729E9}" sibTransId="{833C6392-FC81-4101-80BC-4A5903FD4816}"/>
    <dgm:cxn modelId="{2B65DE5D-7EC7-4C81-92A6-F8AD82E4BA96}" type="presOf" srcId="{B2DA12D2-5EEE-426A-8C27-2E4324ED05D8}" destId="{ED1FEB38-EE3F-416C-8A32-41568180323F}" srcOrd="0" destOrd="2" presId="urn:microsoft.com/office/officeart/2005/8/layout/vList5"/>
    <dgm:cxn modelId="{536E23DD-C7D2-4EF7-A8F7-4321782930F5}" srcId="{94C8442D-3255-4F28-8A96-8F14D495763A}" destId="{2CB1DA36-1B99-4464-B5BD-2D7795335CDE}" srcOrd="3" destOrd="0" parTransId="{F7F7D3D9-17F5-4285-825F-57BAAB027F37}" sibTransId="{4EB31D73-E993-4076-8AFB-A42A51375FAD}"/>
    <dgm:cxn modelId="{F73E02C8-BCA8-42BF-9597-56E090B647DB}" type="presOf" srcId="{31D5EF20-02C0-4D98-9739-8723F7084A5C}" destId="{B5479529-6403-4977-95F1-64F9A8458751}" srcOrd="0" destOrd="0" presId="urn:microsoft.com/office/officeart/2005/8/layout/vList5"/>
    <dgm:cxn modelId="{37F10844-DD28-4D94-A26D-83F40E306999}" srcId="{B9270A88-3667-401D-8B3F-0F8CC331CA6D}" destId="{31D5EF20-02C0-4D98-9739-8723F7084A5C}" srcOrd="1" destOrd="0" parTransId="{EE98B571-71C3-4D90-9E82-9628B45653B6}" sibTransId="{80018C3A-55D1-4220-9269-D844CAF212E8}"/>
    <dgm:cxn modelId="{A986973D-91B6-434E-A965-630091C6F13F}" srcId="{31D5EF20-02C0-4D98-9739-8723F7084A5C}" destId="{B2DA12D2-5EEE-426A-8C27-2E4324ED05D8}" srcOrd="2" destOrd="0" parTransId="{DDFDD4D6-C5DC-4155-BD0A-A13C71B3AA6F}" sibTransId="{EE6E5035-854A-4AFA-B08E-3109C5BBEFD2}"/>
    <dgm:cxn modelId="{85C57B71-051C-4310-A6A5-780AB5D6240A}" srcId="{94C8442D-3255-4F28-8A96-8F14D495763A}" destId="{3C313CBD-CFCA-4930-BE0F-9BD4951ACC96}" srcOrd="2" destOrd="0" parTransId="{22E86C09-C881-4F7E-BEDC-6F0383CB780F}" sibTransId="{AD9D863F-EC87-4B10-B9FD-791BA7555AFD}"/>
    <dgm:cxn modelId="{126733C7-04B2-4949-8C6C-18E3C473A81E}" type="presOf" srcId="{E65FF23A-DDC1-4CD8-9C77-99A75772912A}" destId="{C83F9266-592D-4760-8138-42F9CA5DE545}" srcOrd="0" destOrd="1" presId="urn:microsoft.com/office/officeart/2005/8/layout/vList5"/>
    <dgm:cxn modelId="{8D58CA7F-6636-4339-B64C-9EFF32418664}" srcId="{B9270A88-3667-401D-8B3F-0F8CC331CA6D}" destId="{636D4523-C87F-4A30-AC0B-9FF3B945600F}" srcOrd="0" destOrd="0" parTransId="{2C61B374-0AF7-4078-AE09-071BF9CF7AB4}" sibTransId="{64EA903A-D701-4E4C-85B2-AC3CF7F3D701}"/>
    <dgm:cxn modelId="{2CB92305-72C2-40C8-99B9-9DF720F9DA9D}" type="presOf" srcId="{B9270A88-3667-401D-8B3F-0F8CC331CA6D}" destId="{DB928179-406F-4539-9FA8-58BBFF820AF3}" srcOrd="0" destOrd="0" presId="urn:microsoft.com/office/officeart/2005/8/layout/vList5"/>
    <dgm:cxn modelId="{732BAED8-9784-40C8-A660-EC50408A4B0D}" type="presOf" srcId="{636D4523-C87F-4A30-AC0B-9FF3B945600F}" destId="{19518A2E-E173-4AA0-93F9-718D31D09A08}" srcOrd="0" destOrd="0" presId="urn:microsoft.com/office/officeart/2005/8/layout/vList5"/>
    <dgm:cxn modelId="{02D38139-245C-4869-8AB0-5F5F6E41670B}" type="presOf" srcId="{FC147D54-6208-4362-9F0D-E083173A647B}" destId="{C83F9266-592D-4760-8138-42F9CA5DE545}" srcOrd="0" destOrd="0" presId="urn:microsoft.com/office/officeart/2005/8/layout/vList5"/>
    <dgm:cxn modelId="{885FBAF9-12A2-4FCB-8CB1-227B3A882DE3}" type="presOf" srcId="{5DBA7777-21C3-43A3-B998-31A20C26978D}" destId="{ED1FEB38-EE3F-416C-8A32-41568180323F}" srcOrd="0" destOrd="3" presId="urn:microsoft.com/office/officeart/2005/8/layout/vList5"/>
    <dgm:cxn modelId="{DF673D3E-DA21-425C-9E2F-6C5D397AB83E}" srcId="{636D4523-C87F-4A30-AC0B-9FF3B945600F}" destId="{FEEDA49F-EE4A-49DF-B521-FBB28636D337}" srcOrd="2" destOrd="0" parTransId="{A187E577-9CC9-4E3B-B85F-FFC206F00C0D}" sibTransId="{0B15E527-2760-4B90-88F6-4E460577ABDC}"/>
    <dgm:cxn modelId="{0AAC7250-6A64-40CA-B0B4-9A2149F857FA}" srcId="{B9270A88-3667-401D-8B3F-0F8CC331CA6D}" destId="{94C8442D-3255-4F28-8A96-8F14D495763A}" srcOrd="2" destOrd="0" parTransId="{D1FF8A49-453E-4D08-B219-4D248BC94621}" sibTransId="{8C09B10C-6BD9-4A0E-A6EA-A896F7DECF36}"/>
    <dgm:cxn modelId="{D69E79C1-81DD-4D36-B535-71FA271A9A8B}" type="presOf" srcId="{2CB1DA36-1B99-4464-B5BD-2D7795335CDE}" destId="{EFBA0391-47D8-401A-9252-1F91F8CDB0F4}" srcOrd="0" destOrd="3" presId="urn:microsoft.com/office/officeart/2005/8/layout/vList5"/>
    <dgm:cxn modelId="{F5ADE1A0-8BCC-4D9F-93F9-645468B02846}" type="presOf" srcId="{94C8442D-3255-4F28-8A96-8F14D495763A}" destId="{40813CF7-81E8-4BCE-A822-529E84701585}" srcOrd="0" destOrd="0" presId="urn:microsoft.com/office/officeart/2005/8/layout/vList5"/>
    <dgm:cxn modelId="{12922790-8693-451B-80D8-BF246055BC21}" type="presOf" srcId="{3C313CBD-CFCA-4930-BE0F-9BD4951ACC96}" destId="{EFBA0391-47D8-401A-9252-1F91F8CDB0F4}" srcOrd="0" destOrd="2" presId="urn:microsoft.com/office/officeart/2005/8/layout/vList5"/>
    <dgm:cxn modelId="{42CDC6E5-2D50-4270-BA99-F3BBAFA631A8}" srcId="{31D5EF20-02C0-4D98-9739-8723F7084A5C}" destId="{5DBA7777-21C3-43A3-B998-31A20C26978D}" srcOrd="3" destOrd="0" parTransId="{F7A9CF89-2D38-4E5C-AF3B-BB58BC3EE92E}" sibTransId="{B355557D-4DC1-433D-8DFB-DCF1100A7F49}"/>
    <dgm:cxn modelId="{2DA7D74B-0E49-477B-A447-0FB189EAE808}" type="presOf" srcId="{F463999F-8B5A-4886-AFE4-A6E0BB51CF6B}" destId="{ED1FEB38-EE3F-416C-8A32-41568180323F}" srcOrd="0" destOrd="1" presId="urn:microsoft.com/office/officeart/2005/8/layout/vList5"/>
    <dgm:cxn modelId="{E4C1140D-F8A7-406F-8D28-60367D301649}" srcId="{31D5EF20-02C0-4D98-9739-8723F7084A5C}" destId="{EED5B687-E551-4554-BC59-2D82595FA47F}" srcOrd="0" destOrd="0" parTransId="{9F4F7A64-87F6-4373-AD35-A511B4E663EA}" sibTransId="{3A3B6F23-0508-478B-A348-B5D2D1070569}"/>
    <dgm:cxn modelId="{4FB14E4F-1786-49C4-B360-E3DDEC17E2EF}" type="presOf" srcId="{FEEDA49F-EE4A-49DF-B521-FBB28636D337}" destId="{C83F9266-592D-4760-8138-42F9CA5DE545}" srcOrd="0" destOrd="2" presId="urn:microsoft.com/office/officeart/2005/8/layout/vList5"/>
    <dgm:cxn modelId="{F1F88770-EF25-4AA3-BE5A-E66C6174F31C}" type="presParOf" srcId="{DB928179-406F-4539-9FA8-58BBFF820AF3}" destId="{EBC657F6-B1D4-4AE0-9D26-1230978DCD5F}" srcOrd="0" destOrd="0" presId="urn:microsoft.com/office/officeart/2005/8/layout/vList5"/>
    <dgm:cxn modelId="{7A26046B-B440-4949-A817-2F06E2616CC1}" type="presParOf" srcId="{EBC657F6-B1D4-4AE0-9D26-1230978DCD5F}" destId="{19518A2E-E173-4AA0-93F9-718D31D09A08}" srcOrd="0" destOrd="0" presId="urn:microsoft.com/office/officeart/2005/8/layout/vList5"/>
    <dgm:cxn modelId="{FCB687E1-8946-41F9-8A8B-1BA341112170}" type="presParOf" srcId="{EBC657F6-B1D4-4AE0-9D26-1230978DCD5F}" destId="{C83F9266-592D-4760-8138-42F9CA5DE545}" srcOrd="1" destOrd="0" presId="urn:microsoft.com/office/officeart/2005/8/layout/vList5"/>
    <dgm:cxn modelId="{31A7AD98-001F-4610-819A-CC7FC3DE73E2}" type="presParOf" srcId="{DB928179-406F-4539-9FA8-58BBFF820AF3}" destId="{9ADBA5D2-434D-4E60-81D9-8B8EFEA62468}" srcOrd="1" destOrd="0" presId="urn:microsoft.com/office/officeart/2005/8/layout/vList5"/>
    <dgm:cxn modelId="{13BADAA1-6929-4BD1-AFFB-9341D2412FE7}" type="presParOf" srcId="{DB928179-406F-4539-9FA8-58BBFF820AF3}" destId="{D23D1C5D-B5C1-4B44-A843-699C078194B5}" srcOrd="2" destOrd="0" presId="urn:microsoft.com/office/officeart/2005/8/layout/vList5"/>
    <dgm:cxn modelId="{F70DBCE1-0A70-46AC-B935-6F4785D63774}" type="presParOf" srcId="{D23D1C5D-B5C1-4B44-A843-699C078194B5}" destId="{B5479529-6403-4977-95F1-64F9A8458751}" srcOrd="0" destOrd="0" presId="urn:microsoft.com/office/officeart/2005/8/layout/vList5"/>
    <dgm:cxn modelId="{7592D9A7-ABD7-4E52-AA2E-8CB5707140A8}" type="presParOf" srcId="{D23D1C5D-B5C1-4B44-A843-699C078194B5}" destId="{ED1FEB38-EE3F-416C-8A32-41568180323F}" srcOrd="1" destOrd="0" presId="urn:microsoft.com/office/officeart/2005/8/layout/vList5"/>
    <dgm:cxn modelId="{DFF6116A-FFA0-44CC-B0CF-019557BA3A10}" type="presParOf" srcId="{DB928179-406F-4539-9FA8-58BBFF820AF3}" destId="{943859CA-CBF5-4B55-94C4-A23157A87F2A}" srcOrd="3" destOrd="0" presId="urn:microsoft.com/office/officeart/2005/8/layout/vList5"/>
    <dgm:cxn modelId="{234861E4-FA6E-4039-9492-5BCE70FD0E52}" type="presParOf" srcId="{DB928179-406F-4539-9FA8-58BBFF820AF3}" destId="{4FA85AE0-528E-4890-B224-12590146761D}" srcOrd="4" destOrd="0" presId="urn:microsoft.com/office/officeart/2005/8/layout/vList5"/>
    <dgm:cxn modelId="{F3329D73-457E-4F22-A111-8285F4E51410}" type="presParOf" srcId="{4FA85AE0-528E-4890-B224-12590146761D}" destId="{40813CF7-81E8-4BCE-A822-529E84701585}" srcOrd="0" destOrd="0" presId="urn:microsoft.com/office/officeart/2005/8/layout/vList5"/>
    <dgm:cxn modelId="{E1183294-F5E6-4091-917E-E01C2462FBC9}" type="presParOf" srcId="{4FA85AE0-528E-4890-B224-12590146761D}" destId="{EFBA0391-47D8-401A-9252-1F91F8CDB0F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3F9266-592D-4760-8138-42F9CA5DE545}">
      <dsp:nvSpPr>
        <dsp:cNvPr id="0" name=""/>
        <dsp:cNvSpPr/>
      </dsp:nvSpPr>
      <dsp:spPr>
        <a:xfrm rot="5400000">
          <a:off x="5128690" y="-2105188"/>
          <a:ext cx="1355526" cy="5909919"/>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Lack subject-matter expertise</a:t>
          </a:r>
          <a:endParaRPr lang="en-US" sz="1900" kern="1200" dirty="0"/>
        </a:p>
        <a:p>
          <a:pPr marL="171450" lvl="1" indent="-171450" algn="l" defTabSz="844550">
            <a:lnSpc>
              <a:spcPct val="90000"/>
            </a:lnSpc>
            <a:spcBef>
              <a:spcPct val="0"/>
            </a:spcBef>
            <a:spcAft>
              <a:spcPct val="15000"/>
            </a:spcAft>
            <a:buChar char="••"/>
          </a:pPr>
          <a:r>
            <a:rPr lang="en-US" sz="1900" kern="1200" dirty="0" smtClean="0"/>
            <a:t>Not familiar with accessibility &amp; standards</a:t>
          </a:r>
          <a:endParaRPr lang="en-US" sz="1900" kern="1200" dirty="0"/>
        </a:p>
        <a:p>
          <a:pPr marL="171450" lvl="1" indent="-171450" algn="l" defTabSz="844550">
            <a:lnSpc>
              <a:spcPct val="90000"/>
            </a:lnSpc>
            <a:spcBef>
              <a:spcPct val="0"/>
            </a:spcBef>
            <a:spcAft>
              <a:spcPct val="15000"/>
            </a:spcAft>
            <a:buChar char="••"/>
          </a:pPr>
          <a:r>
            <a:rPr lang="en-US" sz="1900" kern="1200" dirty="0" smtClean="0"/>
            <a:t>Individuals possess varying levels of expertise</a:t>
          </a:r>
          <a:endParaRPr lang="en-US" sz="1900" kern="1200" dirty="0"/>
        </a:p>
      </dsp:txBody>
      <dsp:txXfrm rot="-5400000">
        <a:off x="2851494" y="238179"/>
        <a:ext cx="5843748" cy="1223184"/>
      </dsp:txXfrm>
    </dsp:sp>
    <dsp:sp modelId="{19518A2E-E173-4AA0-93F9-718D31D09A08}">
      <dsp:nvSpPr>
        <dsp:cNvPr id="0" name=""/>
        <dsp:cNvSpPr/>
      </dsp:nvSpPr>
      <dsp:spPr>
        <a:xfrm>
          <a:off x="1586" y="2567"/>
          <a:ext cx="2849907" cy="169440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lvl="0" algn="ctr" defTabSz="1466850">
            <a:lnSpc>
              <a:spcPct val="90000"/>
            </a:lnSpc>
            <a:spcBef>
              <a:spcPct val="0"/>
            </a:spcBef>
            <a:spcAft>
              <a:spcPct val="35000"/>
            </a:spcAft>
          </a:pPr>
          <a:r>
            <a:rPr lang="en-US" sz="3300" kern="1200" dirty="0" smtClean="0"/>
            <a:t>Expertise</a:t>
          </a:r>
          <a:endParaRPr lang="en-US" sz="3300" kern="1200" dirty="0"/>
        </a:p>
      </dsp:txBody>
      <dsp:txXfrm>
        <a:off x="84300" y="85281"/>
        <a:ext cx="2684479" cy="1528980"/>
      </dsp:txXfrm>
    </dsp:sp>
    <dsp:sp modelId="{ED1FEB38-EE3F-416C-8A32-41568180323F}">
      <dsp:nvSpPr>
        <dsp:cNvPr id="0" name=""/>
        <dsp:cNvSpPr/>
      </dsp:nvSpPr>
      <dsp:spPr>
        <a:xfrm rot="5400000">
          <a:off x="5006353" y="-326059"/>
          <a:ext cx="1600199" cy="5909919"/>
        </a:xfrm>
        <a:prstGeom prst="round2SameRect">
          <a:avLst/>
        </a:prstGeom>
        <a:solidFill>
          <a:schemeClr val="accent5">
            <a:tint val="40000"/>
            <a:alpha val="90000"/>
            <a:hueOff val="-84122"/>
            <a:satOff val="-47293"/>
            <a:lumOff val="-3971"/>
            <a:alphaOff val="0"/>
          </a:schemeClr>
        </a:solidFill>
        <a:ln w="25400" cap="flat" cmpd="sng" algn="ctr">
          <a:solidFill>
            <a:schemeClr val="accent5">
              <a:tint val="40000"/>
              <a:alpha val="90000"/>
              <a:hueOff val="-84122"/>
              <a:satOff val="-47293"/>
              <a:lumOff val="-39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Time to find references</a:t>
          </a:r>
          <a:endParaRPr lang="en-US" sz="1900" kern="1200" dirty="0"/>
        </a:p>
        <a:p>
          <a:pPr marL="171450" lvl="1" indent="-171450" algn="l" defTabSz="844550">
            <a:lnSpc>
              <a:spcPct val="90000"/>
            </a:lnSpc>
            <a:spcBef>
              <a:spcPct val="0"/>
            </a:spcBef>
            <a:spcAft>
              <a:spcPct val="15000"/>
            </a:spcAft>
            <a:buChar char="••"/>
          </a:pPr>
          <a:r>
            <a:rPr lang="en-US" sz="1900" kern="1200" dirty="0" smtClean="0"/>
            <a:t>Time to get trained up on best practices</a:t>
          </a:r>
          <a:endParaRPr lang="en-US" sz="1900" kern="1200" dirty="0"/>
        </a:p>
        <a:p>
          <a:pPr marL="171450" lvl="1" indent="-171450" algn="l" defTabSz="844550">
            <a:lnSpc>
              <a:spcPct val="90000"/>
            </a:lnSpc>
            <a:spcBef>
              <a:spcPct val="0"/>
            </a:spcBef>
            <a:spcAft>
              <a:spcPct val="15000"/>
            </a:spcAft>
            <a:buChar char="••"/>
          </a:pPr>
          <a:r>
            <a:rPr lang="en-US" sz="1900" kern="1200" dirty="0" smtClean="0"/>
            <a:t>Time &amp; cost required to produce content</a:t>
          </a:r>
          <a:endParaRPr lang="en-US" sz="1900" kern="1200" dirty="0"/>
        </a:p>
        <a:p>
          <a:pPr marL="171450" lvl="1" indent="-171450" algn="l" defTabSz="844550">
            <a:lnSpc>
              <a:spcPct val="90000"/>
            </a:lnSpc>
            <a:spcBef>
              <a:spcPct val="0"/>
            </a:spcBef>
            <a:spcAft>
              <a:spcPct val="15000"/>
            </a:spcAft>
            <a:buChar char="••"/>
          </a:pPr>
          <a:r>
            <a:rPr lang="en-US" sz="1900" kern="1200" dirty="0" smtClean="0"/>
            <a:t>Cost-benefit: limited impact when produced </a:t>
          </a:r>
          <a:r>
            <a:rPr lang="en-US" sz="1900" kern="1200" dirty="0" err="1" smtClean="0"/>
            <a:t>adhoc</a:t>
          </a:r>
          <a:endParaRPr lang="en-US" sz="1900" kern="1200" dirty="0"/>
        </a:p>
      </dsp:txBody>
      <dsp:txXfrm rot="-5400000">
        <a:off x="2851494" y="1906915"/>
        <a:ext cx="5831804" cy="1443969"/>
      </dsp:txXfrm>
    </dsp:sp>
    <dsp:sp modelId="{B5479529-6403-4977-95F1-64F9A8458751}">
      <dsp:nvSpPr>
        <dsp:cNvPr id="0" name=""/>
        <dsp:cNvSpPr/>
      </dsp:nvSpPr>
      <dsp:spPr>
        <a:xfrm>
          <a:off x="1586" y="1781695"/>
          <a:ext cx="2849907" cy="1694408"/>
        </a:xfrm>
        <a:prstGeom prst="roundRect">
          <a:avLst/>
        </a:prstGeom>
        <a:solidFill>
          <a:schemeClr val="accent5">
            <a:hueOff val="-296923"/>
            <a:satOff val="-38954"/>
            <a:lumOff val="-10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lvl="0" algn="ctr" defTabSz="1466850">
            <a:lnSpc>
              <a:spcPct val="90000"/>
            </a:lnSpc>
            <a:spcBef>
              <a:spcPct val="0"/>
            </a:spcBef>
            <a:spcAft>
              <a:spcPct val="35000"/>
            </a:spcAft>
          </a:pPr>
          <a:r>
            <a:rPr lang="en-US" sz="3300" kern="1200" dirty="0" smtClean="0"/>
            <a:t>Time &amp; Cost</a:t>
          </a:r>
        </a:p>
      </dsp:txBody>
      <dsp:txXfrm>
        <a:off x="84300" y="1864409"/>
        <a:ext cx="2684479" cy="1528980"/>
      </dsp:txXfrm>
    </dsp:sp>
    <dsp:sp modelId="{EFBA0391-47D8-401A-9252-1F91F8CDB0F4}">
      <dsp:nvSpPr>
        <dsp:cNvPr id="0" name=""/>
        <dsp:cNvSpPr/>
      </dsp:nvSpPr>
      <dsp:spPr>
        <a:xfrm rot="5400000">
          <a:off x="5128690" y="1453068"/>
          <a:ext cx="1355526" cy="5909919"/>
        </a:xfrm>
        <a:prstGeom prst="round2SameRect">
          <a:avLst/>
        </a:prstGeom>
        <a:solidFill>
          <a:schemeClr val="accent5">
            <a:tint val="40000"/>
            <a:alpha val="90000"/>
            <a:hueOff val="-168245"/>
            <a:satOff val="-94585"/>
            <a:lumOff val="-7942"/>
            <a:alphaOff val="0"/>
          </a:schemeClr>
        </a:solidFill>
        <a:ln w="25400" cap="flat" cmpd="sng" algn="ctr">
          <a:solidFill>
            <a:schemeClr val="accent5">
              <a:tint val="40000"/>
              <a:alpha val="90000"/>
              <a:hueOff val="-168245"/>
              <a:satOff val="-94585"/>
              <a:lumOff val="-794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Lack guidelines for a broad range of image types</a:t>
          </a:r>
          <a:endParaRPr lang="en-US" sz="1900" kern="1200" dirty="0"/>
        </a:p>
        <a:p>
          <a:pPr marL="171450" lvl="1" indent="-171450" algn="l" defTabSz="844550">
            <a:lnSpc>
              <a:spcPct val="90000"/>
            </a:lnSpc>
            <a:spcBef>
              <a:spcPct val="0"/>
            </a:spcBef>
            <a:spcAft>
              <a:spcPct val="15000"/>
            </a:spcAft>
            <a:buChar char="••"/>
          </a:pPr>
          <a:r>
            <a:rPr lang="en-US" sz="1900" kern="1200" dirty="0" smtClean="0"/>
            <a:t>Minimal examples produced by experts</a:t>
          </a:r>
          <a:endParaRPr lang="en-US" sz="1900" kern="1200" dirty="0"/>
        </a:p>
        <a:p>
          <a:pPr marL="171450" lvl="1" indent="-171450" algn="l" defTabSz="844550">
            <a:lnSpc>
              <a:spcPct val="90000"/>
            </a:lnSpc>
            <a:spcBef>
              <a:spcPct val="0"/>
            </a:spcBef>
            <a:spcAft>
              <a:spcPct val="15000"/>
            </a:spcAft>
            <a:buChar char="••"/>
          </a:pPr>
          <a:r>
            <a:rPr lang="en-US" sz="1900" kern="1200" dirty="0" smtClean="0"/>
            <a:t>Confusing standards that are constantly evolving</a:t>
          </a:r>
          <a:endParaRPr lang="en-US" sz="1900" kern="1200" dirty="0"/>
        </a:p>
        <a:p>
          <a:pPr marL="171450" lvl="1" indent="-171450" algn="l" defTabSz="844550">
            <a:lnSpc>
              <a:spcPct val="90000"/>
            </a:lnSpc>
            <a:spcBef>
              <a:spcPct val="0"/>
            </a:spcBef>
            <a:spcAft>
              <a:spcPct val="15000"/>
            </a:spcAft>
            <a:buChar char="••"/>
          </a:pPr>
          <a:r>
            <a:rPr lang="en-US" sz="1900" kern="1200" dirty="0" smtClean="0"/>
            <a:t>Unsure how incorporate new technologies</a:t>
          </a:r>
          <a:endParaRPr lang="en-US" sz="1900" kern="1200" dirty="0"/>
        </a:p>
      </dsp:txBody>
      <dsp:txXfrm rot="-5400000">
        <a:off x="2851494" y="3796436"/>
        <a:ext cx="5843748" cy="1223184"/>
      </dsp:txXfrm>
    </dsp:sp>
    <dsp:sp modelId="{40813CF7-81E8-4BCE-A822-529E84701585}">
      <dsp:nvSpPr>
        <dsp:cNvPr id="0" name=""/>
        <dsp:cNvSpPr/>
      </dsp:nvSpPr>
      <dsp:spPr>
        <a:xfrm>
          <a:off x="1586" y="3560824"/>
          <a:ext cx="2849907" cy="1694408"/>
        </a:xfrm>
        <a:prstGeom prst="roundRect">
          <a:avLst/>
        </a:prstGeom>
        <a:solidFill>
          <a:schemeClr val="accent5">
            <a:hueOff val="-593845"/>
            <a:satOff val="-77908"/>
            <a:lumOff val="-21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lvl="0" algn="ctr" defTabSz="1466850">
            <a:lnSpc>
              <a:spcPct val="90000"/>
            </a:lnSpc>
            <a:spcBef>
              <a:spcPct val="0"/>
            </a:spcBef>
            <a:spcAft>
              <a:spcPct val="35000"/>
            </a:spcAft>
          </a:pPr>
          <a:r>
            <a:rPr lang="en-US" sz="3300" kern="1200" dirty="0" smtClean="0"/>
            <a:t>User-Centric Resources &amp; Guidelines</a:t>
          </a:r>
          <a:endParaRPr lang="en-US" sz="3300" kern="1200" dirty="0"/>
        </a:p>
      </dsp:txBody>
      <dsp:txXfrm>
        <a:off x="84300" y="3643538"/>
        <a:ext cx="2684479" cy="152898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888562" cy="343974"/>
          </a:xfrm>
          <a:prstGeom prst="rect">
            <a:avLst/>
          </a:prstGeom>
        </p:spPr>
        <p:txBody>
          <a:bodyPr vert="horz" wrap="square" lIns="92437" tIns="46219" rIns="92437" bIns="46219" numCol="1" anchor="t" anchorCtr="0" compatLnSpc="1">
            <a:prstTxWarp prst="textNoShape">
              <a:avLst/>
            </a:prstTxWarp>
          </a:bodyPr>
          <a:lstStyle>
            <a:lvl1pPr eaLnBrk="1" hangingPunct="1">
              <a:defRPr sz="1200">
                <a:latin typeface="Calibri" pitchFamily="34" charset="0"/>
                <a:cs typeface="+mn-cs"/>
              </a:defRPr>
            </a:lvl1pPr>
          </a:lstStyle>
          <a:p>
            <a:pPr>
              <a:defRPr/>
            </a:pPr>
            <a:r>
              <a:rPr lang="en-US" altLang="en-US"/>
              <a:t>Digital Image and Graphics Resources for Accessible Materials</a:t>
            </a:r>
          </a:p>
          <a:p>
            <a:pPr>
              <a:defRPr/>
            </a:pPr>
            <a:endParaRPr lang="en-US" altLang="en-US"/>
          </a:p>
        </p:txBody>
      </p:sp>
      <p:sp>
        <p:nvSpPr>
          <p:cNvPr id="4" name="Footer Placeholder 3"/>
          <p:cNvSpPr>
            <a:spLocks noGrp="1"/>
          </p:cNvSpPr>
          <p:nvPr>
            <p:ph type="ftr" sz="quarter" idx="2"/>
          </p:nvPr>
        </p:nvSpPr>
        <p:spPr>
          <a:xfrm>
            <a:off x="0" y="6536666"/>
            <a:ext cx="4028020" cy="343974"/>
          </a:xfrm>
          <a:prstGeom prst="rect">
            <a:avLst/>
          </a:prstGeom>
        </p:spPr>
        <p:txBody>
          <a:bodyPr vert="horz" lIns="92437" tIns="46219" rIns="92437" bIns="46219" rtlCol="0" anchor="b"/>
          <a:lstStyle>
            <a:lvl1pPr algn="l" eaLnBrk="1" fontAlgn="auto" hangingPunct="1">
              <a:spcBef>
                <a:spcPts val="0"/>
              </a:spcBef>
              <a:spcAft>
                <a:spcPts val="0"/>
              </a:spcAft>
              <a:defRPr sz="1200">
                <a:latin typeface="+mn-lt"/>
                <a:ea typeface="+mn-ea"/>
                <a:cs typeface="+mn-cs"/>
              </a:defRPr>
            </a:lvl1pPr>
          </a:lstStyle>
          <a:p>
            <a:pPr>
              <a:defRPr/>
            </a:pPr>
            <a:r>
              <a:rPr lang="en-US"/>
              <a:t>10/12/2011</a:t>
            </a:r>
          </a:p>
        </p:txBody>
      </p:sp>
      <p:sp>
        <p:nvSpPr>
          <p:cNvPr id="5" name="Slide Number Placeholder 4"/>
          <p:cNvSpPr>
            <a:spLocks noGrp="1"/>
          </p:cNvSpPr>
          <p:nvPr>
            <p:ph type="sldNum" sz="quarter" idx="3"/>
          </p:nvPr>
        </p:nvSpPr>
        <p:spPr>
          <a:xfrm>
            <a:off x="5266279" y="6536666"/>
            <a:ext cx="4028020" cy="343974"/>
          </a:xfrm>
          <a:prstGeom prst="rect">
            <a:avLst/>
          </a:prstGeom>
        </p:spPr>
        <p:txBody>
          <a:bodyPr vert="horz" wrap="square" lIns="92437" tIns="46219" rIns="92437" bIns="46219" numCol="1" anchor="b"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a:defRPr/>
            </a:pPr>
            <a:fld id="{BA572B15-F39F-48F2-9ECF-E0405CCC5B1F}" type="slidenum">
              <a:rPr lang="en-US" altLang="en-US"/>
              <a:pPr>
                <a:defRPr/>
              </a:pPr>
              <a:t>‹#›</a:t>
            </a:fld>
            <a:endParaRPr lang="en-US" altLang="en-US"/>
          </a:p>
        </p:txBody>
      </p:sp>
    </p:spTree>
    <p:extLst>
      <p:ext uri="{BB962C8B-B14F-4D97-AF65-F5344CB8AC3E}">
        <p14:creationId xmlns:p14="http://schemas.microsoft.com/office/powerpoint/2010/main" val="71285946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020" cy="343974"/>
          </a:xfrm>
          <a:prstGeom prst="rect">
            <a:avLst/>
          </a:prstGeom>
        </p:spPr>
        <p:txBody>
          <a:bodyPr vert="horz" lIns="92437" tIns="46219" rIns="92437" bIns="46219"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5266279" y="0"/>
            <a:ext cx="4028020" cy="343974"/>
          </a:xfrm>
          <a:prstGeom prst="rect">
            <a:avLst/>
          </a:prstGeom>
        </p:spPr>
        <p:txBody>
          <a:bodyPr vert="horz" lIns="92437" tIns="46219" rIns="92437" bIns="46219" rtlCol="0"/>
          <a:lstStyle>
            <a:lvl1pPr algn="r" eaLnBrk="1" fontAlgn="auto" hangingPunct="1">
              <a:spcBef>
                <a:spcPts val="0"/>
              </a:spcBef>
              <a:spcAft>
                <a:spcPts val="0"/>
              </a:spcAft>
              <a:defRPr sz="1200">
                <a:latin typeface="+mn-lt"/>
                <a:ea typeface="+mn-ea"/>
                <a:cs typeface="+mn-cs"/>
              </a:defRPr>
            </a:lvl1pPr>
          </a:lstStyle>
          <a:p>
            <a:pPr>
              <a:defRPr/>
            </a:pPr>
            <a:r>
              <a:rPr lang="en-US"/>
              <a:t>6/27/2011</a:t>
            </a:r>
          </a:p>
        </p:txBody>
      </p:sp>
      <p:sp>
        <p:nvSpPr>
          <p:cNvPr id="4" name="Slide Image Placeholder 3"/>
          <p:cNvSpPr>
            <a:spLocks noGrp="1" noRot="1" noChangeAspect="1"/>
          </p:cNvSpPr>
          <p:nvPr>
            <p:ph type="sldImg" idx="2"/>
          </p:nvPr>
        </p:nvSpPr>
        <p:spPr>
          <a:xfrm>
            <a:off x="2928938" y="515938"/>
            <a:ext cx="3438525" cy="2579687"/>
          </a:xfrm>
          <a:prstGeom prst="rect">
            <a:avLst/>
          </a:prstGeom>
          <a:noFill/>
          <a:ln w="12700">
            <a:solidFill>
              <a:prstClr val="black"/>
            </a:solidFill>
          </a:ln>
        </p:spPr>
        <p:txBody>
          <a:bodyPr vert="horz" lIns="92437" tIns="46219" rIns="92437" bIns="46219" rtlCol="0" anchor="ctr"/>
          <a:lstStyle/>
          <a:p>
            <a:pPr lvl="0"/>
            <a:endParaRPr lang="en-US" noProof="0"/>
          </a:p>
        </p:txBody>
      </p:sp>
      <p:sp>
        <p:nvSpPr>
          <p:cNvPr id="5" name="Notes Placeholder 4"/>
          <p:cNvSpPr>
            <a:spLocks noGrp="1"/>
          </p:cNvSpPr>
          <p:nvPr>
            <p:ph type="body" sz="quarter" idx="3"/>
          </p:nvPr>
        </p:nvSpPr>
        <p:spPr>
          <a:xfrm>
            <a:off x="929220" y="3268334"/>
            <a:ext cx="7437961" cy="3096933"/>
          </a:xfrm>
          <a:prstGeom prst="rect">
            <a:avLst/>
          </a:prstGeom>
        </p:spPr>
        <p:txBody>
          <a:bodyPr vert="horz" lIns="92437" tIns="46219" rIns="92437" bIns="4621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6536666"/>
            <a:ext cx="4028020" cy="343974"/>
          </a:xfrm>
          <a:prstGeom prst="rect">
            <a:avLst/>
          </a:prstGeom>
        </p:spPr>
        <p:txBody>
          <a:bodyPr vert="horz" lIns="92437" tIns="46219" rIns="92437" bIns="46219" rtlCol="0" anchor="b"/>
          <a:lstStyle>
            <a:lvl1pPr algn="l" eaLnBrk="1" fontAlgn="auto" hangingPunct="1">
              <a:spcBef>
                <a:spcPts val="0"/>
              </a:spcBef>
              <a:spcAft>
                <a:spcPts val="0"/>
              </a:spcAft>
              <a:defRPr sz="1200">
                <a:latin typeface="+mn-lt"/>
                <a:ea typeface="+mn-ea"/>
                <a:cs typeface="+mn-cs"/>
              </a:defRPr>
            </a:lvl1pPr>
          </a:lstStyle>
          <a:p>
            <a:pPr>
              <a:defRPr/>
            </a:pPr>
            <a:r>
              <a:rPr lang="en-US"/>
              <a:t>Digital Image and Graphics Resources for Accessible Materials</a:t>
            </a:r>
          </a:p>
        </p:txBody>
      </p:sp>
      <p:sp>
        <p:nvSpPr>
          <p:cNvPr id="7" name="Slide Number Placeholder 6"/>
          <p:cNvSpPr>
            <a:spLocks noGrp="1"/>
          </p:cNvSpPr>
          <p:nvPr>
            <p:ph type="sldNum" sz="quarter" idx="5"/>
          </p:nvPr>
        </p:nvSpPr>
        <p:spPr>
          <a:xfrm>
            <a:off x="5266279" y="6536666"/>
            <a:ext cx="4028020" cy="343974"/>
          </a:xfrm>
          <a:prstGeom prst="rect">
            <a:avLst/>
          </a:prstGeom>
        </p:spPr>
        <p:txBody>
          <a:bodyPr vert="horz" wrap="square" lIns="92437" tIns="46219" rIns="92437" bIns="46219" numCol="1" anchor="b"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a:defRPr/>
            </a:pPr>
            <a:fld id="{10CBE2D8-0BD2-4522-B681-16620B11AC6A}" type="slidenum">
              <a:rPr lang="en-US" altLang="en-US"/>
              <a:pPr>
                <a:defRPr/>
              </a:pPr>
              <a:t>‹#›</a:t>
            </a:fld>
            <a:endParaRPr lang="en-US" altLang="en-US"/>
          </a:p>
        </p:txBody>
      </p:sp>
    </p:spTree>
    <p:extLst>
      <p:ext uri="{BB962C8B-B14F-4D97-AF65-F5344CB8AC3E}">
        <p14:creationId xmlns:p14="http://schemas.microsoft.com/office/powerpoint/2010/main" val="1775598299"/>
      </p:ext>
    </p:extLst>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diagramcenter.org/wp-content/uploads/2015/09/3D-Printing-In-Education-Quick-Start-Guide.docx"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smtClean="0"/>
          </a:p>
        </p:txBody>
      </p:sp>
      <p:sp>
        <p:nvSpPr>
          <p:cNvPr id="30724"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t>6/27/2011</a:t>
            </a:r>
          </a:p>
        </p:txBody>
      </p:sp>
      <p:sp>
        <p:nvSpPr>
          <p:cNvPr id="30725"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dirty="0" smtClean="0"/>
              <a:t>Digital Image and Graphics Resources for Accessible Materials</a:t>
            </a:r>
          </a:p>
        </p:txBody>
      </p:sp>
      <p:sp>
        <p:nvSpPr>
          <p:cNvPr id="7174"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887000" indent="-37429241">
              <a:spcBef>
                <a:spcPct val="30000"/>
              </a:spcBef>
              <a:defRPr sz="1200">
                <a:solidFill>
                  <a:schemeClr val="tx1"/>
                </a:solidFill>
                <a:latin typeface="Calibri" panose="020F0502020204030204" pitchFamily="34" charset="0"/>
                <a:ea typeface="MS PGothic" panose="020B0600070205080204" pitchFamily="34" charset="-128"/>
              </a:defRPr>
            </a:lvl2pPr>
            <a:lvl3pPr marL="1140464" indent="-228093">
              <a:spcBef>
                <a:spcPct val="30000"/>
              </a:spcBef>
              <a:defRPr sz="1200">
                <a:solidFill>
                  <a:schemeClr val="tx1"/>
                </a:solidFill>
                <a:latin typeface="Calibri" panose="020F0502020204030204" pitchFamily="34" charset="0"/>
                <a:ea typeface="MS PGothic" panose="020B0600070205080204" pitchFamily="34" charset="-128"/>
              </a:defRPr>
            </a:lvl3pPr>
            <a:lvl4pPr marL="1598223" indent="-228093">
              <a:spcBef>
                <a:spcPct val="30000"/>
              </a:spcBef>
              <a:defRPr sz="1200">
                <a:solidFill>
                  <a:schemeClr val="tx1"/>
                </a:solidFill>
                <a:latin typeface="Calibri" panose="020F0502020204030204" pitchFamily="34" charset="0"/>
                <a:ea typeface="MS PGothic" panose="020B0600070205080204" pitchFamily="34" charset="-128"/>
              </a:defRPr>
            </a:lvl4pPr>
            <a:lvl5pPr marL="2054408" indent="-228093">
              <a:spcBef>
                <a:spcPct val="30000"/>
              </a:spcBef>
              <a:defRPr sz="1200">
                <a:solidFill>
                  <a:schemeClr val="tx1"/>
                </a:solidFill>
                <a:latin typeface="Calibri" panose="020F0502020204030204" pitchFamily="34" charset="0"/>
                <a:ea typeface="MS PGothic" panose="020B0600070205080204" pitchFamily="34" charset="-128"/>
              </a:defRPr>
            </a:lvl5pPr>
            <a:lvl6pPr marL="2507448" indent="-22809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60487" indent="-22809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13527" indent="-22809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66566" indent="-22809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F7C2F302-A194-4489-B8AA-80B27552F9F1}" type="slidenum">
              <a:rPr lang="en-US" altLang="en-US" smtClean="0"/>
              <a:pPr>
                <a:spcBef>
                  <a:spcPct val="0"/>
                </a:spcBef>
              </a:pPr>
              <a:t>1</a:t>
            </a:fld>
            <a:endParaRPr lang="en-US" altLang="en-US" smtClean="0"/>
          </a:p>
        </p:txBody>
      </p:sp>
    </p:spTree>
    <p:extLst>
      <p:ext uri="{BB962C8B-B14F-4D97-AF65-F5344CB8AC3E}">
        <p14:creationId xmlns:p14="http://schemas.microsoft.com/office/powerpoint/2010/main" val="2971393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t>Image: </a:t>
            </a:r>
            <a:r>
              <a:rPr lang="en-US" altLang="en-US" smtClean="0"/>
              <a:t>Child wearing virtual reality head gear sitting in front of a Yamaha grand piano. </a:t>
            </a:r>
          </a:p>
          <a:p>
            <a:endParaRPr lang="en-US" altLang="en-US" smtClean="0"/>
          </a:p>
          <a:p>
            <a:r>
              <a:rPr lang="en-US" altLang="en-US" smtClean="0"/>
              <a:t>Through the use of Fove’s eye-tracking technology, the headmount recognises the user’s eye movement. The user blinks on one of the many panels within the interface to trigger the preferred note, which is then conveyed to the piano,” explains the Eye Play the Piano website.</a:t>
            </a:r>
          </a:p>
          <a:p>
            <a:r>
              <a:rPr lang="en-US" altLang="en-US" b="1" smtClean="0"/>
              <a:t>http://www.theguardian.com/technology/2015/jan/14/disabled-play-piano-eyes-virtual-reality-headset</a:t>
            </a:r>
          </a:p>
          <a:p>
            <a:endParaRPr lang="en-US" altLang="en-US" b="1" smtClean="0"/>
          </a:p>
          <a:p>
            <a:r>
              <a:rPr lang="en-US" altLang="en-US" b="1" smtClean="0"/>
              <a:t>Virtual reality, wearables, the internet of things, etc. </a:t>
            </a:r>
          </a:p>
        </p:txBody>
      </p:sp>
      <p:sp>
        <p:nvSpPr>
          <p:cNvPr id="4" name="Date Placeholder 3"/>
          <p:cNvSpPr>
            <a:spLocks noGrp="1"/>
          </p:cNvSpPr>
          <p:nvPr>
            <p:ph type="dt" sz="quarter" idx="1"/>
          </p:nvPr>
        </p:nvSpPr>
        <p:spPr/>
        <p:txBody>
          <a:bodyPr/>
          <a:lstStyle/>
          <a:p>
            <a:pPr>
              <a:defRPr/>
            </a:pPr>
            <a:r>
              <a:rPr lang="en-US" smtClean="0"/>
              <a:t>6/27/2011</a:t>
            </a:r>
            <a:endParaRPr lang="en-US"/>
          </a:p>
        </p:txBody>
      </p:sp>
      <p:sp>
        <p:nvSpPr>
          <p:cNvPr id="5" name="Footer Placeholder 4"/>
          <p:cNvSpPr>
            <a:spLocks noGrp="1"/>
          </p:cNvSpPr>
          <p:nvPr>
            <p:ph type="ftr" sz="quarter" idx="4"/>
          </p:nvPr>
        </p:nvSpPr>
        <p:spPr/>
        <p:txBody>
          <a:bodyPr/>
          <a:lstStyle/>
          <a:p>
            <a:pPr>
              <a:defRPr/>
            </a:pPr>
            <a:r>
              <a:rPr lang="en-US" smtClean="0"/>
              <a:t>Digital Image and Graphics Resources for Accessible Materials</a:t>
            </a:r>
            <a:endParaRPr lang="en-US"/>
          </a:p>
        </p:txBody>
      </p:sp>
      <p:sp>
        <p:nvSpPr>
          <p:cNvPr id="17414"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16D0A22-33A6-4F7A-A59A-CC229862284F}" type="slidenum">
              <a:rPr lang="en-US" altLang="en-US">
                <a:latin typeface="Calibri" panose="020F0502020204030204" pitchFamily="34" charset="0"/>
              </a:rPr>
              <a:pPr/>
              <a:t>10</a:t>
            </a:fld>
            <a:endParaRPr lang="en-US" altLang="en-US">
              <a:latin typeface="Calibri" panose="020F0502020204030204" pitchFamily="34" charset="0"/>
            </a:endParaRPr>
          </a:p>
        </p:txBody>
      </p:sp>
    </p:spTree>
    <p:extLst>
      <p:ext uri="{BB962C8B-B14F-4D97-AF65-F5344CB8AC3E}">
        <p14:creationId xmlns:p14="http://schemas.microsoft.com/office/powerpoint/2010/main" val="140121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marL="0" indent="0">
              <a:buFont typeface="Arial" panose="020B0604020202020204" pitchFamily="34" charset="0"/>
              <a:buNone/>
            </a:pPr>
            <a:r>
              <a:rPr lang="en-US" altLang="en-US" dirty="0" smtClean="0"/>
              <a:t>References: </a:t>
            </a:r>
          </a:p>
          <a:p>
            <a:pPr marL="171450" indent="-171450">
              <a:buFont typeface="Arial" panose="020B0604020202020204" pitchFamily="34" charset="0"/>
              <a:buChar char="•"/>
            </a:pPr>
            <a:r>
              <a:rPr lang="en-US" altLang="en-US" dirty="0" smtClean="0"/>
              <a:t>number of people with vision impairment: http://www.who.int/mediacentre/factsheets/fs282/en/</a:t>
            </a:r>
          </a:p>
          <a:p>
            <a:pPr marL="171450" indent="-171450">
              <a:buFont typeface="Arial" panose="020B0604020202020204" pitchFamily="34" charset="0"/>
              <a:buChar char="•"/>
            </a:pPr>
            <a:r>
              <a:rPr lang="en-US" altLang="en-US" sz="1200" dirty="0" smtClean="0"/>
              <a:t>numbers on U.S. </a:t>
            </a:r>
            <a:r>
              <a:rPr lang="en-US" altLang="en-US" sz="1200" dirty="0" err="1" smtClean="0"/>
              <a:t>edtech</a:t>
            </a:r>
            <a:r>
              <a:rPr lang="en-US" altLang="en-US" sz="1200" dirty="0" smtClean="0"/>
              <a:t> market: https://www.edsurge.com/news/2015-07-29-education-technology-deals-reach-1-6-billion-in-first-half-of-2015</a:t>
            </a:r>
          </a:p>
          <a:p>
            <a:pPr>
              <a:lnSpc>
                <a:spcPct val="70000"/>
              </a:lnSpc>
            </a:pPr>
            <a:endParaRPr lang="en-US" altLang="en-US" sz="900" b="1" dirty="0" smtClean="0"/>
          </a:p>
          <a:p>
            <a:pPr>
              <a:lnSpc>
                <a:spcPct val="70000"/>
              </a:lnSpc>
            </a:pPr>
            <a:r>
              <a:rPr lang="en-US" altLang="en-US" sz="900" b="1" dirty="0" smtClean="0"/>
              <a:t>Image</a:t>
            </a:r>
            <a:r>
              <a:rPr lang="en-US" altLang="en-US" sz="900" b="1" dirty="0" smtClean="0"/>
              <a:t>: </a:t>
            </a:r>
            <a:r>
              <a:rPr lang="en-US" altLang="en-US" sz="900" dirty="0" smtClean="0"/>
              <a:t>Chart showing four quarter rolling average, steady increase in quarterly investment in U.S. K-12 </a:t>
            </a:r>
            <a:r>
              <a:rPr lang="en-US" altLang="en-US" sz="900" dirty="0" err="1" smtClean="0"/>
              <a:t>Edtech</a:t>
            </a:r>
            <a:r>
              <a:rPr lang="en-US" altLang="en-US" sz="900" dirty="0" smtClean="0"/>
              <a:t>. Increase from about $50 million in Q1 of 2010 to almost $300 million in Q2 of 2015. </a:t>
            </a:r>
          </a:p>
          <a:p>
            <a:pPr>
              <a:lnSpc>
                <a:spcPct val="70000"/>
              </a:lnSpc>
            </a:pPr>
            <a:endParaRPr lang="en-US" altLang="en-US" sz="900" dirty="0" smtClean="0"/>
          </a:p>
        </p:txBody>
      </p:sp>
      <p:sp>
        <p:nvSpPr>
          <p:cNvPr id="4" name="Date Placeholder 3"/>
          <p:cNvSpPr>
            <a:spLocks noGrp="1"/>
          </p:cNvSpPr>
          <p:nvPr>
            <p:ph type="dt" sz="quarter" idx="1"/>
          </p:nvPr>
        </p:nvSpPr>
        <p:spPr/>
        <p:txBody>
          <a:bodyPr/>
          <a:lstStyle/>
          <a:p>
            <a:pPr>
              <a:defRPr/>
            </a:pPr>
            <a:r>
              <a:rPr lang="en-US" smtClean="0"/>
              <a:t>6/27/2011</a:t>
            </a:r>
            <a:endParaRPr lang="en-US"/>
          </a:p>
        </p:txBody>
      </p:sp>
      <p:sp>
        <p:nvSpPr>
          <p:cNvPr id="5" name="Footer Placeholder 4"/>
          <p:cNvSpPr>
            <a:spLocks noGrp="1"/>
          </p:cNvSpPr>
          <p:nvPr>
            <p:ph type="ftr" sz="quarter" idx="4"/>
          </p:nvPr>
        </p:nvSpPr>
        <p:spPr/>
        <p:txBody>
          <a:bodyPr/>
          <a:lstStyle/>
          <a:p>
            <a:pPr>
              <a:defRPr/>
            </a:pPr>
            <a:r>
              <a:rPr lang="en-US" smtClean="0"/>
              <a:t>Digital Image and Graphics Resources for Accessible Materials</a:t>
            </a:r>
            <a:endParaRPr lang="en-US"/>
          </a:p>
        </p:txBody>
      </p:sp>
      <p:sp>
        <p:nvSpPr>
          <p:cNvPr id="19462"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E9C835B-5E3B-46F7-B7F7-CE61233677C3}" type="slidenum">
              <a:rPr lang="en-US" altLang="en-US">
                <a:latin typeface="Calibri" panose="020F0502020204030204" pitchFamily="34" charset="0"/>
              </a:rPr>
              <a:pPr/>
              <a:t>11</a:t>
            </a:fld>
            <a:endParaRPr lang="en-US" altLang="en-US">
              <a:latin typeface="Calibri" panose="020F0502020204030204" pitchFamily="34" charset="0"/>
            </a:endParaRPr>
          </a:p>
        </p:txBody>
      </p:sp>
    </p:spTree>
    <p:extLst>
      <p:ext uri="{BB962C8B-B14F-4D97-AF65-F5344CB8AC3E}">
        <p14:creationId xmlns:p14="http://schemas.microsoft.com/office/powerpoint/2010/main" val="2251873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spcBef>
                <a:spcPts val="0"/>
              </a:spcBef>
              <a:defRPr/>
            </a:pPr>
            <a:endParaRPr lang="en-US" dirty="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7892" indent="-287651">
              <a:defRPr>
                <a:solidFill>
                  <a:schemeClr val="tx1"/>
                </a:solidFill>
                <a:latin typeface="Arial" panose="020B0604020202020204" pitchFamily="34" charset="0"/>
                <a:ea typeface="MS PGothic" panose="020B0600070205080204" pitchFamily="34" charset="-128"/>
              </a:defRPr>
            </a:lvl2pPr>
            <a:lvl3pPr marL="1150603" indent="-230120">
              <a:defRPr>
                <a:solidFill>
                  <a:schemeClr val="tx1"/>
                </a:solidFill>
                <a:latin typeface="Arial" panose="020B0604020202020204" pitchFamily="34" charset="0"/>
                <a:ea typeface="MS PGothic" panose="020B0600070205080204" pitchFamily="34" charset="-128"/>
              </a:defRPr>
            </a:lvl3pPr>
            <a:lvl4pPr marL="1610845" indent="-230120">
              <a:defRPr>
                <a:solidFill>
                  <a:schemeClr val="tx1"/>
                </a:solidFill>
                <a:latin typeface="Arial" panose="020B0604020202020204" pitchFamily="34" charset="0"/>
                <a:ea typeface="MS PGothic" panose="020B0600070205080204" pitchFamily="34" charset="-128"/>
              </a:defRPr>
            </a:lvl4pPr>
            <a:lvl5pPr marL="2071085" indent="-230120">
              <a:defRPr>
                <a:solidFill>
                  <a:schemeClr val="tx1"/>
                </a:solidFill>
                <a:latin typeface="Arial" panose="020B0604020202020204" pitchFamily="34" charset="0"/>
                <a:ea typeface="MS PGothic" panose="020B0600070205080204" pitchFamily="34" charset="-128"/>
              </a:defRPr>
            </a:lvl5pPr>
            <a:lvl6pPr marL="2531327" indent="-2301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91568" indent="-2301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51810" indent="-2301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12051" indent="-2301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861FED9-2C91-43F5-A1DE-A18537797E60}" type="slidenum">
              <a:rPr lang="en-US" altLang="en-US">
                <a:latin typeface="Calibri" panose="020F0502020204030204" pitchFamily="34" charset="0"/>
              </a:rPr>
              <a:pPr/>
              <a:t>12</a:t>
            </a:fld>
            <a:endParaRPr lang="en-US" altLang="en-US">
              <a:latin typeface="Calibri" panose="020F0502020204030204" pitchFamily="34" charset="0"/>
            </a:endParaRPr>
          </a:p>
        </p:txBody>
      </p:sp>
    </p:spTree>
    <p:extLst>
      <p:ext uri="{BB962C8B-B14F-4D97-AF65-F5344CB8AC3E}">
        <p14:creationId xmlns:p14="http://schemas.microsoft.com/office/powerpoint/2010/main" val="3336458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r>
              <a:rPr lang="en-US" altLang="en-US" dirty="0" smtClean="0"/>
              <a:t>Accessible Images: Challenges:</a:t>
            </a:r>
            <a:r>
              <a:rPr lang="en-US" altLang="en-US" baseline="0" dirty="0" smtClean="0"/>
              <a:t> </a:t>
            </a:r>
            <a:endParaRPr lang="en-US" dirty="0"/>
          </a:p>
          <a:p>
            <a:pPr marL="230120" indent="-230120">
              <a:buFont typeface="+mj-lt"/>
              <a:buAutoNum type="arabicPeriod"/>
              <a:defRPr/>
            </a:pPr>
            <a:r>
              <a:rPr lang="en-US" dirty="0"/>
              <a:t>Expertise</a:t>
            </a:r>
          </a:p>
          <a:p>
            <a:pPr marL="805423" lvl="1" indent="-345181">
              <a:buFont typeface="+mj-lt"/>
              <a:buAutoNum type="alphaLcPeriod"/>
              <a:defRPr/>
            </a:pPr>
            <a:r>
              <a:rPr lang="en-US" dirty="0"/>
              <a:t>Lack subject-matter expertise</a:t>
            </a:r>
          </a:p>
          <a:p>
            <a:pPr marL="805423" lvl="1" indent="-345181">
              <a:buFont typeface="+mj-lt"/>
              <a:buAutoNum type="alphaLcPeriod"/>
              <a:defRPr/>
            </a:pPr>
            <a:r>
              <a:rPr lang="en-US" dirty="0"/>
              <a:t>Not familiar with accessibility &amp; standards</a:t>
            </a:r>
          </a:p>
          <a:p>
            <a:pPr marL="805423" lvl="1" indent="-345181">
              <a:buFont typeface="+mj-lt"/>
              <a:buAutoNum type="alphaLcPeriod"/>
              <a:defRPr/>
            </a:pPr>
            <a:r>
              <a:rPr lang="en-US" dirty="0"/>
              <a:t>Individuals possess varying levels of expertise</a:t>
            </a:r>
          </a:p>
          <a:p>
            <a:pPr marL="230120" indent="-230120">
              <a:buFont typeface="+mj-lt"/>
              <a:buAutoNum type="arabicPeriod"/>
              <a:defRPr/>
            </a:pPr>
            <a:r>
              <a:rPr lang="en-US" dirty="0"/>
              <a:t>Time and Cost</a:t>
            </a:r>
          </a:p>
          <a:p>
            <a:pPr marL="805423" lvl="1" indent="-345181">
              <a:buFont typeface="+mj-lt"/>
              <a:buAutoNum type="alphaLcPeriod"/>
              <a:defRPr/>
            </a:pPr>
            <a:r>
              <a:rPr lang="en-US" dirty="0"/>
              <a:t>Time to find references</a:t>
            </a:r>
          </a:p>
          <a:p>
            <a:pPr marL="805423" lvl="1" indent="-345181">
              <a:buFont typeface="+mj-lt"/>
              <a:buAutoNum type="alphaLcPeriod"/>
              <a:defRPr/>
            </a:pPr>
            <a:r>
              <a:rPr lang="en-US" dirty="0"/>
              <a:t>Time to get trained up on best practices</a:t>
            </a:r>
          </a:p>
          <a:p>
            <a:pPr marL="805423" lvl="1" indent="-345181">
              <a:buFont typeface="+mj-lt"/>
              <a:buAutoNum type="alphaLcPeriod"/>
              <a:defRPr/>
            </a:pPr>
            <a:r>
              <a:rPr lang="en-US" dirty="0"/>
              <a:t>Time and cost required to produce content</a:t>
            </a:r>
          </a:p>
          <a:p>
            <a:pPr marL="805423" lvl="1" indent="-345181">
              <a:buFont typeface="+mj-lt"/>
              <a:buAutoNum type="alphaLcPeriod"/>
              <a:defRPr/>
            </a:pPr>
            <a:r>
              <a:rPr lang="en-US" dirty="0"/>
              <a:t>Cost-benefit: limited user reach when produced </a:t>
            </a:r>
            <a:r>
              <a:rPr lang="en-US" dirty="0" err="1"/>
              <a:t>adhoc</a:t>
            </a:r>
            <a:endParaRPr lang="en-US" dirty="0"/>
          </a:p>
          <a:p>
            <a:pPr marL="230120" indent="-230120">
              <a:buFont typeface="+mj-lt"/>
              <a:buAutoNum type="arabicPeriod"/>
              <a:defRPr/>
            </a:pPr>
            <a:r>
              <a:rPr lang="en-US" dirty="0"/>
              <a:t>User-Centric Resources &amp; Guidelines</a:t>
            </a:r>
          </a:p>
          <a:p>
            <a:pPr marL="805423" lvl="1" indent="-345181">
              <a:buFont typeface="+mj-lt"/>
              <a:buAutoNum type="alphaLcPeriod"/>
              <a:defRPr/>
            </a:pPr>
            <a:r>
              <a:rPr lang="en-US" dirty="0"/>
              <a:t>Lack guidelines for a broad range of image types</a:t>
            </a:r>
          </a:p>
          <a:p>
            <a:pPr marL="805423" lvl="1" indent="-345181">
              <a:buFont typeface="+mj-lt"/>
              <a:buAutoNum type="alphaLcPeriod"/>
              <a:defRPr/>
            </a:pPr>
            <a:r>
              <a:rPr lang="en-US" dirty="0"/>
              <a:t>Minimal examples produced by experts</a:t>
            </a:r>
          </a:p>
          <a:p>
            <a:pPr marL="805423" lvl="1" indent="-345181">
              <a:buFont typeface="+mj-lt"/>
              <a:buAutoNum type="alphaLcPeriod"/>
              <a:defRPr/>
            </a:pPr>
            <a:r>
              <a:rPr lang="en-US" dirty="0"/>
              <a:t>Confusing standards that are constantly evolving </a:t>
            </a:r>
          </a:p>
          <a:p>
            <a:pPr marL="805423" lvl="1" indent="-345181">
              <a:buFont typeface="+mj-lt"/>
              <a:buAutoNum type="alphaLcPeriod"/>
              <a:defRPr/>
            </a:pPr>
            <a:r>
              <a:rPr lang="en-US" dirty="0"/>
              <a:t>Unsure how to incorporate new technologies</a:t>
            </a:r>
          </a:p>
        </p:txBody>
      </p:sp>
      <p:sp>
        <p:nvSpPr>
          <p:cNvPr id="4" name="Date Placeholder 3"/>
          <p:cNvSpPr>
            <a:spLocks noGrp="1"/>
          </p:cNvSpPr>
          <p:nvPr>
            <p:ph type="dt" sz="quarter" idx="1"/>
          </p:nvPr>
        </p:nvSpPr>
        <p:spPr/>
        <p:txBody>
          <a:bodyPr/>
          <a:lstStyle/>
          <a:p>
            <a:pPr>
              <a:defRPr/>
            </a:pPr>
            <a:r>
              <a:rPr lang="en-US" smtClean="0"/>
              <a:t>6/27/2011</a:t>
            </a:r>
            <a:endParaRPr lang="en-US"/>
          </a:p>
        </p:txBody>
      </p:sp>
      <p:sp>
        <p:nvSpPr>
          <p:cNvPr id="5" name="Footer Placeholder 4"/>
          <p:cNvSpPr>
            <a:spLocks noGrp="1"/>
          </p:cNvSpPr>
          <p:nvPr>
            <p:ph type="ftr" sz="quarter" idx="4"/>
          </p:nvPr>
        </p:nvSpPr>
        <p:spPr/>
        <p:txBody>
          <a:bodyPr/>
          <a:lstStyle/>
          <a:p>
            <a:pPr>
              <a:defRPr/>
            </a:pPr>
            <a:r>
              <a:rPr lang="en-US" smtClean="0"/>
              <a:t>Digital Image and Graphics Resources for Accessible Materials</a:t>
            </a:r>
            <a:endParaRPr lang="en-US"/>
          </a:p>
        </p:txBody>
      </p:sp>
      <p:sp>
        <p:nvSpPr>
          <p:cNvPr id="12294"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7892" indent="-287651">
              <a:defRPr>
                <a:solidFill>
                  <a:schemeClr val="tx1"/>
                </a:solidFill>
                <a:latin typeface="Arial" panose="020B0604020202020204" pitchFamily="34" charset="0"/>
                <a:ea typeface="MS PGothic" panose="020B0600070205080204" pitchFamily="34" charset="-128"/>
              </a:defRPr>
            </a:lvl2pPr>
            <a:lvl3pPr marL="1150603" indent="-230120">
              <a:defRPr>
                <a:solidFill>
                  <a:schemeClr val="tx1"/>
                </a:solidFill>
                <a:latin typeface="Arial" panose="020B0604020202020204" pitchFamily="34" charset="0"/>
                <a:ea typeface="MS PGothic" panose="020B0600070205080204" pitchFamily="34" charset="-128"/>
              </a:defRPr>
            </a:lvl3pPr>
            <a:lvl4pPr marL="1610845" indent="-230120">
              <a:defRPr>
                <a:solidFill>
                  <a:schemeClr val="tx1"/>
                </a:solidFill>
                <a:latin typeface="Arial" panose="020B0604020202020204" pitchFamily="34" charset="0"/>
                <a:ea typeface="MS PGothic" panose="020B0600070205080204" pitchFamily="34" charset="-128"/>
              </a:defRPr>
            </a:lvl4pPr>
            <a:lvl5pPr marL="2071085" indent="-230120">
              <a:defRPr>
                <a:solidFill>
                  <a:schemeClr val="tx1"/>
                </a:solidFill>
                <a:latin typeface="Arial" panose="020B0604020202020204" pitchFamily="34" charset="0"/>
                <a:ea typeface="MS PGothic" panose="020B0600070205080204" pitchFamily="34" charset="-128"/>
              </a:defRPr>
            </a:lvl5pPr>
            <a:lvl6pPr marL="2531327" indent="-2301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91568" indent="-2301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51810" indent="-2301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12051" indent="-2301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2959B50-5E01-43A9-8DA0-C79EE089598D}" type="slidenum">
              <a:rPr lang="en-US" altLang="en-US">
                <a:latin typeface="Calibri" panose="020F0502020204030204" pitchFamily="34" charset="0"/>
              </a:rPr>
              <a:pPr/>
              <a:t>13</a:t>
            </a:fld>
            <a:endParaRPr lang="en-US" altLang="en-US">
              <a:latin typeface="Calibri" panose="020F0502020204030204" pitchFamily="34" charset="0"/>
            </a:endParaRPr>
          </a:p>
        </p:txBody>
      </p:sp>
    </p:spTree>
    <p:extLst>
      <p:ext uri="{BB962C8B-B14F-4D97-AF65-F5344CB8AC3E}">
        <p14:creationId xmlns:p14="http://schemas.microsoft.com/office/powerpoint/2010/main" val="1328830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None/>
            </a:pPr>
            <a:r>
              <a:rPr lang="en-US" altLang="en-US" baseline="0" dirty="0" smtClean="0"/>
              <a:t>Poet: </a:t>
            </a:r>
          </a:p>
          <a:p>
            <a:pPr marL="171450" indent="-171450">
              <a:buFont typeface="Arial" panose="020B0604020202020204" pitchFamily="34" charset="0"/>
              <a:buChar char="•"/>
            </a:pPr>
            <a:r>
              <a:rPr lang="en-US" altLang="en-US" dirty="0" smtClean="0"/>
              <a:t>Tools parses out images</a:t>
            </a:r>
            <a:r>
              <a:rPr lang="en-US" altLang="en-US" baseline="0" dirty="0" smtClean="0"/>
              <a:t> and </a:t>
            </a:r>
            <a:r>
              <a:rPr lang="en-US" altLang="en-US" dirty="0" smtClean="0"/>
              <a:t>prompts user to enter descriptions</a:t>
            </a:r>
          </a:p>
          <a:p>
            <a:pPr marL="171450" indent="-171450">
              <a:buFont typeface="Arial" panose="020B0604020202020204" pitchFamily="34" charset="0"/>
              <a:buChar char="•"/>
            </a:pPr>
            <a:r>
              <a:rPr lang="en-US" altLang="en-US" dirty="0" smtClean="0"/>
              <a:t>Emphasizing template-based framework for entering descriptions (DAISY, EPUB3)</a:t>
            </a:r>
          </a:p>
          <a:p>
            <a:pPr marL="171450" indent="-171450">
              <a:buFont typeface="Arial" panose="020B0604020202020204" pitchFamily="34" charset="0"/>
              <a:buChar char="•"/>
            </a:pPr>
            <a:r>
              <a:rPr lang="en-US" altLang="en-US" dirty="0" smtClean="0"/>
              <a:t>Allows</a:t>
            </a:r>
            <a:r>
              <a:rPr lang="en-US" altLang="en-US" baseline="0" dirty="0" smtClean="0"/>
              <a:t> </a:t>
            </a:r>
            <a:r>
              <a:rPr lang="en-US" altLang="en-US" baseline="0" dirty="0" smtClean="0"/>
              <a:t>content owner to add what they need without having to </a:t>
            </a:r>
            <a:r>
              <a:rPr lang="en-US" altLang="en-US" dirty="0" smtClean="0"/>
              <a:t>follow constantly</a:t>
            </a:r>
            <a:r>
              <a:rPr lang="en-US" altLang="en-US" baseline="0" dirty="0" smtClean="0"/>
              <a:t> changing </a:t>
            </a:r>
            <a:r>
              <a:rPr lang="en-US" altLang="en-US" dirty="0" smtClean="0"/>
              <a:t>technical </a:t>
            </a:r>
            <a:r>
              <a:rPr lang="en-US" altLang="en-US" dirty="0" smtClean="0"/>
              <a:t>standards</a:t>
            </a:r>
            <a:endParaRPr lang="en-US" altLang="en-US" dirty="0" smtClean="0"/>
          </a:p>
          <a:p>
            <a:pPr>
              <a:buFontTx/>
              <a:buChar char="•"/>
            </a:pPr>
            <a:endParaRPr lang="en-US" altLang="en-US" dirty="0" smtClean="0"/>
          </a:p>
        </p:txBody>
      </p:sp>
      <p:sp>
        <p:nvSpPr>
          <p:cNvPr id="4" name="Date Placeholder 3"/>
          <p:cNvSpPr>
            <a:spLocks noGrp="1"/>
          </p:cNvSpPr>
          <p:nvPr>
            <p:ph type="dt" sz="quarter" idx="1"/>
          </p:nvPr>
        </p:nvSpPr>
        <p:spPr/>
        <p:txBody>
          <a:bodyPr/>
          <a:lstStyle/>
          <a:p>
            <a:pPr>
              <a:defRPr/>
            </a:pPr>
            <a:r>
              <a:rPr lang="en-US" smtClean="0"/>
              <a:t>6/27/2011</a:t>
            </a:r>
            <a:endParaRPr lang="en-US"/>
          </a:p>
        </p:txBody>
      </p:sp>
      <p:sp>
        <p:nvSpPr>
          <p:cNvPr id="5" name="Footer Placeholder 4"/>
          <p:cNvSpPr>
            <a:spLocks noGrp="1"/>
          </p:cNvSpPr>
          <p:nvPr>
            <p:ph type="ftr" sz="quarter" idx="4"/>
          </p:nvPr>
        </p:nvSpPr>
        <p:spPr/>
        <p:txBody>
          <a:bodyPr/>
          <a:lstStyle/>
          <a:p>
            <a:pPr>
              <a:defRPr/>
            </a:pPr>
            <a:r>
              <a:rPr lang="en-US" smtClean="0"/>
              <a:t>Digital Image and Graphics Resources for Accessible Materials</a:t>
            </a:r>
            <a:endParaRPr lang="en-US"/>
          </a:p>
        </p:txBody>
      </p:sp>
      <p:sp>
        <p:nvSpPr>
          <p:cNvPr id="17414"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7892" indent="-287651">
              <a:defRPr>
                <a:solidFill>
                  <a:schemeClr val="tx1"/>
                </a:solidFill>
                <a:latin typeface="Arial" panose="020B0604020202020204" pitchFamily="34" charset="0"/>
                <a:ea typeface="MS PGothic" panose="020B0600070205080204" pitchFamily="34" charset="-128"/>
              </a:defRPr>
            </a:lvl2pPr>
            <a:lvl3pPr marL="1150603" indent="-230120">
              <a:defRPr>
                <a:solidFill>
                  <a:schemeClr val="tx1"/>
                </a:solidFill>
                <a:latin typeface="Arial" panose="020B0604020202020204" pitchFamily="34" charset="0"/>
                <a:ea typeface="MS PGothic" panose="020B0600070205080204" pitchFamily="34" charset="-128"/>
              </a:defRPr>
            </a:lvl3pPr>
            <a:lvl4pPr marL="1610845" indent="-230120">
              <a:defRPr>
                <a:solidFill>
                  <a:schemeClr val="tx1"/>
                </a:solidFill>
                <a:latin typeface="Arial" panose="020B0604020202020204" pitchFamily="34" charset="0"/>
                <a:ea typeface="MS PGothic" panose="020B0600070205080204" pitchFamily="34" charset="-128"/>
              </a:defRPr>
            </a:lvl4pPr>
            <a:lvl5pPr marL="2071085" indent="-230120">
              <a:defRPr>
                <a:solidFill>
                  <a:schemeClr val="tx1"/>
                </a:solidFill>
                <a:latin typeface="Arial" panose="020B0604020202020204" pitchFamily="34" charset="0"/>
                <a:ea typeface="MS PGothic" panose="020B0600070205080204" pitchFamily="34" charset="-128"/>
              </a:defRPr>
            </a:lvl5pPr>
            <a:lvl6pPr marL="2531327" indent="-2301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91568" indent="-2301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51810" indent="-2301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12051" indent="-2301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2A64910-A238-4624-9234-0BDC3B4B7782}" type="slidenum">
              <a:rPr lang="en-US" altLang="en-US">
                <a:latin typeface="Calibri" panose="020F0502020204030204" pitchFamily="34" charset="0"/>
              </a:rPr>
              <a:pPr/>
              <a:t>14</a:t>
            </a:fld>
            <a:endParaRPr lang="en-US" altLang="en-US">
              <a:latin typeface="Calibri" panose="020F0502020204030204" pitchFamily="34" charset="0"/>
            </a:endParaRPr>
          </a:p>
        </p:txBody>
      </p:sp>
    </p:spTree>
    <p:extLst>
      <p:ext uri="{BB962C8B-B14F-4D97-AF65-F5344CB8AC3E}">
        <p14:creationId xmlns:p14="http://schemas.microsoft.com/office/powerpoint/2010/main" val="1898392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lnSpc>
                <a:spcPct val="80000"/>
              </a:lnSpc>
              <a:buFontTx/>
              <a:buNone/>
            </a:pPr>
            <a:r>
              <a:rPr lang="en-US" altLang="en-US" sz="800" dirty="0" smtClean="0"/>
              <a:t>Word</a:t>
            </a:r>
            <a:r>
              <a:rPr lang="en-US" altLang="en-US" sz="800" baseline="0" dirty="0" smtClean="0"/>
              <a:t> and HTML version of </a:t>
            </a:r>
            <a:r>
              <a:rPr lang="en-US" altLang="en-US" sz="800" dirty="0" smtClean="0"/>
              <a:t>DIAGRAM </a:t>
            </a:r>
            <a:r>
              <a:rPr lang="en-US" altLang="en-US" sz="800" dirty="0" smtClean="0"/>
              <a:t>Image Description</a:t>
            </a:r>
            <a:r>
              <a:rPr lang="en-US" altLang="en-US" sz="800" baseline="0" dirty="0" smtClean="0"/>
              <a:t> </a:t>
            </a:r>
            <a:r>
              <a:rPr lang="en-US" altLang="en-US" sz="800" baseline="0" dirty="0" smtClean="0"/>
              <a:t>Guidelines available at: </a:t>
            </a:r>
            <a:r>
              <a:rPr lang="en-US" altLang="en-US" sz="800" dirty="0" smtClean="0"/>
              <a:t>http</a:t>
            </a:r>
            <a:r>
              <a:rPr lang="en-US" altLang="en-US" sz="800" dirty="0" smtClean="0"/>
              <a:t>://diagramcenter.org/table-of-contents-2.html#book</a:t>
            </a:r>
          </a:p>
          <a:p>
            <a:pPr marL="172591" indent="-172591">
              <a:buFontTx/>
              <a:buChar char="•"/>
            </a:pPr>
            <a:endParaRPr lang="en-US" altLang="en-US" dirty="0" smtClean="0">
              <a:latin typeface="+mn-lt"/>
            </a:endParaRPr>
          </a:p>
        </p:txBody>
      </p:sp>
      <p:sp>
        <p:nvSpPr>
          <p:cNvPr id="4" name="Date Placeholder 3"/>
          <p:cNvSpPr>
            <a:spLocks noGrp="1"/>
          </p:cNvSpPr>
          <p:nvPr>
            <p:ph type="dt" idx="10"/>
          </p:nvPr>
        </p:nvSpPr>
        <p:spPr/>
        <p:txBody>
          <a:bodyPr/>
          <a:lstStyle/>
          <a:p>
            <a:pPr>
              <a:defRPr/>
            </a:pPr>
            <a:r>
              <a:rPr lang="en-US" smtClean="0"/>
              <a:t>6/27/2011</a:t>
            </a:r>
            <a:endParaRPr lang="en-US"/>
          </a:p>
        </p:txBody>
      </p:sp>
      <p:sp>
        <p:nvSpPr>
          <p:cNvPr id="5" name="Footer Placeholder 4"/>
          <p:cNvSpPr>
            <a:spLocks noGrp="1"/>
          </p:cNvSpPr>
          <p:nvPr>
            <p:ph type="ftr" sz="quarter" idx="11"/>
          </p:nvPr>
        </p:nvSpPr>
        <p:spPr/>
        <p:txBody>
          <a:bodyPr/>
          <a:lstStyle/>
          <a:p>
            <a:pPr>
              <a:defRPr/>
            </a:pPr>
            <a:r>
              <a:rPr lang="en-US" smtClean="0"/>
              <a:t>Digital Image and Graphics Resources for Accessible Materials</a:t>
            </a:r>
            <a:endParaRPr lang="en-US"/>
          </a:p>
        </p:txBody>
      </p:sp>
      <p:sp>
        <p:nvSpPr>
          <p:cNvPr id="6" name="Slide Number Placeholder 5"/>
          <p:cNvSpPr>
            <a:spLocks noGrp="1"/>
          </p:cNvSpPr>
          <p:nvPr>
            <p:ph type="sldNum" sz="quarter" idx="12"/>
          </p:nvPr>
        </p:nvSpPr>
        <p:spPr/>
        <p:txBody>
          <a:bodyPr/>
          <a:lstStyle/>
          <a:p>
            <a:pPr>
              <a:defRPr/>
            </a:pPr>
            <a:fld id="{B96879E3-8474-4488-9C8F-AC7FF6828697}" type="slidenum">
              <a:rPr lang="en-US" altLang="en-US" smtClean="0"/>
              <a:pPr>
                <a:defRPr/>
              </a:pPr>
              <a:t>15</a:t>
            </a:fld>
            <a:endParaRPr lang="en-US" altLang="en-US"/>
          </a:p>
        </p:txBody>
      </p:sp>
    </p:spTree>
    <p:extLst>
      <p:ext uri="{BB962C8B-B14F-4D97-AF65-F5344CB8AC3E}">
        <p14:creationId xmlns:p14="http://schemas.microsoft.com/office/powerpoint/2010/main" val="34075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mn-lt"/>
              </a:rPr>
              <a:t>https</a:t>
            </a:r>
            <a:r>
              <a:rPr lang="en-US" altLang="en-US" dirty="0" smtClean="0">
                <a:latin typeface="+mn-lt"/>
              </a:rPr>
              <a:t>://</a:t>
            </a:r>
            <a:r>
              <a:rPr lang="en-US" altLang="en-US" dirty="0" smtClean="0">
                <a:latin typeface="+mn-lt"/>
              </a:rPr>
              <a:t>diagram.herokuapp.com/training/when_to_describe</a:t>
            </a:r>
            <a:endParaRPr lang="en-US" altLang="en-US" dirty="0" smtClean="0">
              <a:latin typeface="+mn-lt"/>
            </a:endParaRPr>
          </a:p>
        </p:txBody>
      </p:sp>
      <p:sp>
        <p:nvSpPr>
          <p:cNvPr id="4" name="Date Placeholder 3"/>
          <p:cNvSpPr>
            <a:spLocks noGrp="1"/>
          </p:cNvSpPr>
          <p:nvPr>
            <p:ph type="dt" sz="quarter" idx="1"/>
          </p:nvPr>
        </p:nvSpPr>
        <p:spPr/>
        <p:txBody>
          <a:bodyPr/>
          <a:lstStyle/>
          <a:p>
            <a:pPr>
              <a:defRPr/>
            </a:pPr>
            <a:r>
              <a:rPr lang="en-US" smtClean="0"/>
              <a:t>6/27/2011</a:t>
            </a:r>
            <a:endParaRPr lang="en-US"/>
          </a:p>
        </p:txBody>
      </p:sp>
      <p:sp>
        <p:nvSpPr>
          <p:cNvPr id="5" name="Footer Placeholder 4"/>
          <p:cNvSpPr>
            <a:spLocks noGrp="1"/>
          </p:cNvSpPr>
          <p:nvPr>
            <p:ph type="ftr" sz="quarter" idx="4"/>
          </p:nvPr>
        </p:nvSpPr>
        <p:spPr/>
        <p:txBody>
          <a:bodyPr/>
          <a:lstStyle/>
          <a:p>
            <a:pPr>
              <a:defRPr/>
            </a:pPr>
            <a:r>
              <a:rPr lang="en-US" smtClean="0"/>
              <a:t>Digital Image and Graphics Resources for Accessible Materials</a:t>
            </a:r>
            <a:endParaRPr lang="en-US"/>
          </a:p>
        </p:txBody>
      </p:sp>
      <p:sp>
        <p:nvSpPr>
          <p:cNvPr id="21510"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7892" indent="-287651">
              <a:defRPr>
                <a:solidFill>
                  <a:schemeClr val="tx1"/>
                </a:solidFill>
                <a:latin typeface="Arial" panose="020B0604020202020204" pitchFamily="34" charset="0"/>
                <a:ea typeface="MS PGothic" panose="020B0600070205080204" pitchFamily="34" charset="-128"/>
              </a:defRPr>
            </a:lvl2pPr>
            <a:lvl3pPr marL="1150603" indent="-230120">
              <a:defRPr>
                <a:solidFill>
                  <a:schemeClr val="tx1"/>
                </a:solidFill>
                <a:latin typeface="Arial" panose="020B0604020202020204" pitchFamily="34" charset="0"/>
                <a:ea typeface="MS PGothic" panose="020B0600070205080204" pitchFamily="34" charset="-128"/>
              </a:defRPr>
            </a:lvl3pPr>
            <a:lvl4pPr marL="1610845" indent="-230120">
              <a:defRPr>
                <a:solidFill>
                  <a:schemeClr val="tx1"/>
                </a:solidFill>
                <a:latin typeface="Arial" panose="020B0604020202020204" pitchFamily="34" charset="0"/>
                <a:ea typeface="MS PGothic" panose="020B0600070205080204" pitchFamily="34" charset="-128"/>
              </a:defRPr>
            </a:lvl4pPr>
            <a:lvl5pPr marL="2071085" indent="-230120">
              <a:defRPr>
                <a:solidFill>
                  <a:schemeClr val="tx1"/>
                </a:solidFill>
                <a:latin typeface="Arial" panose="020B0604020202020204" pitchFamily="34" charset="0"/>
                <a:ea typeface="MS PGothic" panose="020B0600070205080204" pitchFamily="34" charset="-128"/>
              </a:defRPr>
            </a:lvl5pPr>
            <a:lvl6pPr marL="2531327" indent="-2301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91568" indent="-2301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51810" indent="-2301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12051" indent="-2301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81AB012-9DD0-4D80-A4BF-B9DA77FCF23E}" type="slidenum">
              <a:rPr lang="en-US" altLang="en-US">
                <a:latin typeface="Calibri" panose="020F0502020204030204" pitchFamily="34" charset="0"/>
              </a:rPr>
              <a:pPr/>
              <a:t>16</a:t>
            </a:fld>
            <a:endParaRPr lang="en-US" altLang="en-US">
              <a:latin typeface="Calibri" panose="020F0502020204030204" pitchFamily="34" charset="0"/>
            </a:endParaRPr>
          </a:p>
        </p:txBody>
      </p:sp>
    </p:spTree>
    <p:extLst>
      <p:ext uri="{BB962C8B-B14F-4D97-AF65-F5344CB8AC3E}">
        <p14:creationId xmlns:p14="http://schemas.microsoft.com/office/powerpoint/2010/main" val="76405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lnSpc>
                <a:spcPct val="80000"/>
              </a:lnSpc>
              <a:buFontTx/>
              <a:buNone/>
            </a:pPr>
            <a:r>
              <a:rPr lang="en-US" altLang="en-US" sz="300" dirty="0" smtClean="0"/>
              <a:t>General </a:t>
            </a:r>
            <a:r>
              <a:rPr lang="en-US" altLang="en-US" sz="300" dirty="0" smtClean="0"/>
              <a:t>guidelines</a:t>
            </a:r>
            <a:r>
              <a:rPr lang="en-US" altLang="en-US" sz="300" baseline="0" dirty="0" smtClean="0"/>
              <a:t> that apply when writing descriptions for any image/diagram</a:t>
            </a:r>
            <a:endParaRPr lang="en-US" altLang="en-US" sz="300" dirty="0"/>
          </a:p>
        </p:txBody>
      </p:sp>
      <p:sp>
        <p:nvSpPr>
          <p:cNvPr id="4" name="Date Placeholder 3"/>
          <p:cNvSpPr>
            <a:spLocks noGrp="1"/>
          </p:cNvSpPr>
          <p:nvPr>
            <p:ph type="dt" sz="quarter" idx="1"/>
          </p:nvPr>
        </p:nvSpPr>
        <p:spPr/>
        <p:txBody>
          <a:bodyPr/>
          <a:lstStyle/>
          <a:p>
            <a:pPr>
              <a:defRPr/>
            </a:pPr>
            <a:r>
              <a:rPr lang="en-US" smtClean="0"/>
              <a:t>6/27/2011</a:t>
            </a:r>
            <a:endParaRPr lang="en-US"/>
          </a:p>
        </p:txBody>
      </p:sp>
      <p:sp>
        <p:nvSpPr>
          <p:cNvPr id="5" name="Footer Placeholder 4"/>
          <p:cNvSpPr>
            <a:spLocks noGrp="1"/>
          </p:cNvSpPr>
          <p:nvPr>
            <p:ph type="ftr" sz="quarter" idx="4"/>
          </p:nvPr>
        </p:nvSpPr>
        <p:spPr/>
        <p:txBody>
          <a:bodyPr/>
          <a:lstStyle/>
          <a:p>
            <a:pPr>
              <a:defRPr/>
            </a:pPr>
            <a:r>
              <a:rPr lang="en-US" smtClean="0"/>
              <a:t>Digital Image and Graphics Resources for Accessible Materials</a:t>
            </a:r>
            <a:endParaRPr lang="en-US"/>
          </a:p>
        </p:txBody>
      </p:sp>
      <p:sp>
        <p:nvSpPr>
          <p:cNvPr id="46086"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0909" indent="-284723">
              <a:defRPr>
                <a:solidFill>
                  <a:schemeClr val="tx1"/>
                </a:solidFill>
                <a:latin typeface="Arial" panose="020B0604020202020204" pitchFamily="34" charset="0"/>
                <a:ea typeface="MS PGothic" panose="020B0600070205080204" pitchFamily="34" charset="-128"/>
              </a:defRPr>
            </a:lvl2pPr>
            <a:lvl3pPr marL="1140464" indent="-228093">
              <a:defRPr>
                <a:solidFill>
                  <a:schemeClr val="tx1"/>
                </a:solidFill>
                <a:latin typeface="Arial" panose="020B0604020202020204" pitchFamily="34" charset="0"/>
                <a:ea typeface="MS PGothic" panose="020B0600070205080204" pitchFamily="34" charset="-128"/>
              </a:defRPr>
            </a:lvl3pPr>
            <a:lvl4pPr marL="1598223" indent="-228093">
              <a:defRPr>
                <a:solidFill>
                  <a:schemeClr val="tx1"/>
                </a:solidFill>
                <a:latin typeface="Arial" panose="020B0604020202020204" pitchFamily="34" charset="0"/>
                <a:ea typeface="MS PGothic" panose="020B0600070205080204" pitchFamily="34" charset="-128"/>
              </a:defRPr>
            </a:lvl4pPr>
            <a:lvl5pPr marL="2054408" indent="-228093">
              <a:defRPr>
                <a:solidFill>
                  <a:schemeClr val="tx1"/>
                </a:solidFill>
                <a:latin typeface="Arial" panose="020B0604020202020204" pitchFamily="34" charset="0"/>
                <a:ea typeface="MS PGothic" panose="020B0600070205080204" pitchFamily="34" charset="-128"/>
              </a:defRPr>
            </a:lvl5pPr>
            <a:lvl6pPr marL="2507448" indent="-22809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60487" indent="-22809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13527" indent="-22809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66566" indent="-22809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9EFBA1A-F2F1-455E-AF8D-88C230BBC413}" type="slidenum">
              <a:rPr lang="en-US" altLang="en-US" smtClean="0">
                <a:latin typeface="Calibri" panose="020F0502020204030204" pitchFamily="34" charset="0"/>
              </a:rPr>
              <a:pPr/>
              <a:t>17</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509203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r>
              <a:rPr lang="en-US" altLang="en-US" dirty="0"/>
              <a:t>Table of General Style Guides:</a:t>
            </a:r>
          </a:p>
          <a:p>
            <a:pPr marL="230120" indent="-230120">
              <a:buAutoNum type="arabicPeriod"/>
            </a:pPr>
            <a:r>
              <a:rPr lang="en-US" altLang="en-US" dirty="0"/>
              <a:t>Style &amp; Language</a:t>
            </a:r>
          </a:p>
          <a:p>
            <a:pPr marL="690362" lvl="1" indent="-230120">
              <a:buFont typeface="+mj-lt"/>
              <a:buAutoNum type="alphaLcPeriod"/>
            </a:pPr>
            <a:r>
              <a:rPr lang="en-US" altLang="en-US" dirty="0"/>
              <a:t>Context is Key</a:t>
            </a:r>
          </a:p>
          <a:p>
            <a:pPr marL="690362" lvl="1" indent="-230120">
              <a:buAutoNum type="alphaLcPeriod"/>
            </a:pPr>
            <a:r>
              <a:rPr lang="en-US" altLang="en-US" dirty="0"/>
              <a:t>Consider Your Audience</a:t>
            </a:r>
          </a:p>
          <a:p>
            <a:pPr marL="690362" lvl="1" indent="-230120">
              <a:buAutoNum type="alphaLcPeriod"/>
            </a:pPr>
            <a:r>
              <a:rPr lang="en-US" altLang="en-US" dirty="0"/>
              <a:t>Be Concise</a:t>
            </a:r>
          </a:p>
          <a:p>
            <a:pPr marL="690362" lvl="1" indent="-230120">
              <a:buAutoNum type="alphaLcPeriod"/>
            </a:pPr>
            <a:r>
              <a:rPr lang="en-US" altLang="en-US" dirty="0"/>
              <a:t>Be Objective</a:t>
            </a:r>
          </a:p>
          <a:p>
            <a:pPr marL="690362" lvl="1" indent="-230120">
              <a:buAutoNum type="alphaLcPeriod"/>
            </a:pPr>
            <a:r>
              <a:rPr lang="en-US" altLang="en-US" dirty="0"/>
              <a:t>General to Specific</a:t>
            </a:r>
          </a:p>
          <a:p>
            <a:pPr marL="690362" lvl="1" indent="-230120">
              <a:buAutoNum type="alphaLcPeriod"/>
            </a:pPr>
            <a:r>
              <a:rPr lang="en-US" altLang="en-US" dirty="0"/>
              <a:t>Tone &amp; Language </a:t>
            </a:r>
          </a:p>
          <a:p>
            <a:pPr marL="230120" indent="-230120">
              <a:buAutoNum type="arabicPeriod"/>
            </a:pPr>
            <a:r>
              <a:rPr lang="en-US" altLang="en-US" dirty="0"/>
              <a:t>Formatting &amp; Layout</a:t>
            </a:r>
          </a:p>
          <a:p>
            <a:pPr marL="690362" lvl="1" indent="-230120">
              <a:buFont typeface="+mj-lt"/>
              <a:buAutoNum type="alphaLcPeriod"/>
            </a:pPr>
            <a:r>
              <a:rPr lang="en-US" altLang="en-US" dirty="0"/>
              <a:t> Insets</a:t>
            </a:r>
          </a:p>
          <a:p>
            <a:pPr marL="690362" lvl="1" indent="-230120">
              <a:buAutoNum type="alphaLcPeriod"/>
            </a:pPr>
            <a:r>
              <a:rPr lang="en-US" altLang="en-US" dirty="0"/>
              <a:t>Page Layout</a:t>
            </a:r>
          </a:p>
          <a:p>
            <a:pPr marL="690362" lvl="1" indent="-230120">
              <a:buAutoNum type="alphaLcPeriod"/>
            </a:pPr>
            <a:endParaRPr lang="en-US" altLang="en-US" dirty="0"/>
          </a:p>
          <a:p>
            <a:pPr>
              <a:spcAft>
                <a:spcPts val="302"/>
              </a:spcAft>
              <a:defRPr/>
            </a:pPr>
            <a:r>
              <a:rPr lang="en-US" dirty="0"/>
              <a:t>Example of a general guideline for Consider Your Audience</a:t>
            </a:r>
          </a:p>
          <a:p>
            <a:pPr marL="345181" indent="-345181">
              <a:spcAft>
                <a:spcPts val="302"/>
              </a:spcAft>
              <a:buFont typeface="+mj-lt"/>
              <a:buAutoNum type="arabicPeriod"/>
              <a:defRPr/>
            </a:pPr>
            <a:r>
              <a:rPr lang="en-US" dirty="0"/>
              <a:t>General Guidelines:</a:t>
            </a:r>
          </a:p>
          <a:p>
            <a:pPr marL="690362" lvl="1" indent="-230120">
              <a:spcAft>
                <a:spcPts val="302"/>
              </a:spcAft>
              <a:buFont typeface="Arial" panose="020B0604020202020204" pitchFamily="34" charset="0"/>
              <a:buChar char="•"/>
            </a:pPr>
            <a:r>
              <a:rPr lang="en-US" dirty="0"/>
              <a:t>Know your target reader (e.g. age, culture, subject-matter expertise).</a:t>
            </a:r>
          </a:p>
          <a:p>
            <a:pPr marL="690362" lvl="1" indent="-230120">
              <a:spcAft>
                <a:spcPts val="302"/>
              </a:spcAft>
              <a:buFont typeface="Arial" panose="020B0604020202020204" pitchFamily="34" charset="0"/>
              <a:buChar char="•"/>
            </a:pPr>
            <a:r>
              <a:rPr lang="en-US" dirty="0"/>
              <a:t>Use vocabulary and phrases appropriate for the reader.</a:t>
            </a:r>
          </a:p>
          <a:p>
            <a:pPr marL="690362" lvl="1" indent="-230120">
              <a:spcAft>
                <a:spcPts val="302"/>
              </a:spcAft>
              <a:buFont typeface="Arial" panose="020B0604020202020204" pitchFamily="34" charset="0"/>
              <a:buChar char="•"/>
            </a:pPr>
            <a:r>
              <a:rPr lang="en-US" dirty="0"/>
              <a:t>Reference examples and details that the reader will understand (this includes objects and attributes used in the description).</a:t>
            </a:r>
          </a:p>
          <a:p>
            <a:pPr marL="345181" indent="-345181">
              <a:spcBef>
                <a:spcPts val="1208"/>
              </a:spcBef>
              <a:spcAft>
                <a:spcPts val="302"/>
              </a:spcAft>
              <a:buFont typeface="+mj-lt"/>
              <a:buAutoNum type="arabicPeriod"/>
            </a:pPr>
            <a:r>
              <a:rPr lang="en-US" altLang="en-US" dirty="0"/>
              <a:t>Description: t</a:t>
            </a:r>
            <a:r>
              <a:rPr lang="en-US" dirty="0"/>
              <a:t>his is a photograph of the Louvre Museum in France at night. The entrance to the museum is a large pyramid made out of glass. </a:t>
            </a:r>
          </a:p>
          <a:p>
            <a:pPr marL="345181" indent="-345181">
              <a:spcBef>
                <a:spcPts val="1208"/>
              </a:spcBef>
              <a:spcAft>
                <a:spcPts val="302"/>
              </a:spcAft>
              <a:buFont typeface="+mj-lt"/>
              <a:buAutoNum type="arabicPeriod"/>
            </a:pPr>
            <a:r>
              <a:rPr lang="en-US" dirty="0"/>
              <a:t>Image in Context:</a:t>
            </a:r>
          </a:p>
          <a:p>
            <a:pPr marL="632832" lvl="1" indent="-172591">
              <a:buFont typeface="Arial" panose="020B0604020202020204" pitchFamily="34" charset="0"/>
              <a:buChar char="•"/>
            </a:pPr>
            <a:r>
              <a:rPr lang="en-US" dirty="0"/>
              <a:t>This photograph of the Louvre is part of an introduction to a chapter in a history textbook for young children. </a:t>
            </a:r>
          </a:p>
          <a:p>
            <a:pPr marL="632832" lvl="1" indent="-172591">
              <a:buFont typeface="Arial" panose="020B0604020202020204" pitchFamily="34" charset="0"/>
              <a:buChar char="•"/>
            </a:pPr>
            <a:r>
              <a:rPr lang="en-US" dirty="0"/>
              <a:t>The description uses language and introduces shapes appropriate for a young child. </a:t>
            </a:r>
          </a:p>
          <a:p>
            <a:pPr marL="1264067" lvl="2" indent="-345181">
              <a:spcBef>
                <a:spcPts val="1208"/>
              </a:spcBef>
              <a:spcAft>
                <a:spcPts val="302"/>
              </a:spcAft>
              <a:buFont typeface="Arial" panose="020B0604020202020204" pitchFamily="34" charset="0"/>
              <a:buChar char="•"/>
            </a:pPr>
            <a:endParaRPr lang="en-US" dirty="0"/>
          </a:p>
        </p:txBody>
      </p:sp>
      <p:sp>
        <p:nvSpPr>
          <p:cNvPr id="4" name="Date Placeholder 3"/>
          <p:cNvSpPr>
            <a:spLocks noGrp="1"/>
          </p:cNvSpPr>
          <p:nvPr>
            <p:ph type="dt" sz="quarter" idx="1"/>
          </p:nvPr>
        </p:nvSpPr>
        <p:spPr/>
        <p:txBody>
          <a:bodyPr/>
          <a:lstStyle/>
          <a:p>
            <a:pPr>
              <a:defRPr/>
            </a:pPr>
            <a:r>
              <a:rPr lang="en-US" smtClean="0"/>
              <a:t>6/27/2011</a:t>
            </a:r>
            <a:endParaRPr lang="en-US"/>
          </a:p>
        </p:txBody>
      </p:sp>
      <p:sp>
        <p:nvSpPr>
          <p:cNvPr id="5" name="Footer Placeholder 4"/>
          <p:cNvSpPr>
            <a:spLocks noGrp="1"/>
          </p:cNvSpPr>
          <p:nvPr>
            <p:ph type="ftr" sz="quarter" idx="4"/>
          </p:nvPr>
        </p:nvSpPr>
        <p:spPr/>
        <p:txBody>
          <a:bodyPr/>
          <a:lstStyle/>
          <a:p>
            <a:pPr>
              <a:defRPr/>
            </a:pPr>
            <a:r>
              <a:rPr lang="en-US" smtClean="0"/>
              <a:t>Digital Image and Graphics Resources for Accessible Materials</a:t>
            </a:r>
            <a:endParaRPr lang="en-US"/>
          </a:p>
        </p:txBody>
      </p:sp>
      <p:sp>
        <p:nvSpPr>
          <p:cNvPr id="23558"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7892" indent="-287651">
              <a:defRPr>
                <a:solidFill>
                  <a:schemeClr val="tx1"/>
                </a:solidFill>
                <a:latin typeface="Arial" panose="020B0604020202020204" pitchFamily="34" charset="0"/>
                <a:ea typeface="MS PGothic" panose="020B0600070205080204" pitchFamily="34" charset="-128"/>
              </a:defRPr>
            </a:lvl2pPr>
            <a:lvl3pPr marL="1150603" indent="-230120">
              <a:defRPr>
                <a:solidFill>
                  <a:schemeClr val="tx1"/>
                </a:solidFill>
                <a:latin typeface="Arial" panose="020B0604020202020204" pitchFamily="34" charset="0"/>
                <a:ea typeface="MS PGothic" panose="020B0600070205080204" pitchFamily="34" charset="-128"/>
              </a:defRPr>
            </a:lvl3pPr>
            <a:lvl4pPr marL="1610845" indent="-230120">
              <a:defRPr>
                <a:solidFill>
                  <a:schemeClr val="tx1"/>
                </a:solidFill>
                <a:latin typeface="Arial" panose="020B0604020202020204" pitchFamily="34" charset="0"/>
                <a:ea typeface="MS PGothic" panose="020B0600070205080204" pitchFamily="34" charset="-128"/>
              </a:defRPr>
            </a:lvl4pPr>
            <a:lvl5pPr marL="2071085" indent="-230120">
              <a:defRPr>
                <a:solidFill>
                  <a:schemeClr val="tx1"/>
                </a:solidFill>
                <a:latin typeface="Arial" panose="020B0604020202020204" pitchFamily="34" charset="0"/>
                <a:ea typeface="MS PGothic" panose="020B0600070205080204" pitchFamily="34" charset="-128"/>
              </a:defRPr>
            </a:lvl5pPr>
            <a:lvl6pPr marL="2531327" indent="-2301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91568" indent="-2301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51810" indent="-2301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12051" indent="-2301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D59387F-D0FE-4B37-8266-D8BCBDC328AA}" type="slidenum">
              <a:rPr lang="en-US" altLang="en-US">
                <a:latin typeface="Calibri" panose="020F0502020204030204" pitchFamily="34" charset="0"/>
              </a:rPr>
              <a:pPr/>
              <a:t>18</a:t>
            </a:fld>
            <a:endParaRPr lang="en-US" altLang="en-US">
              <a:latin typeface="Calibri" panose="020F0502020204030204" pitchFamily="34" charset="0"/>
            </a:endParaRPr>
          </a:p>
        </p:txBody>
      </p:sp>
    </p:spTree>
    <p:extLst>
      <p:ext uri="{BB962C8B-B14F-4D97-AF65-F5344CB8AC3E}">
        <p14:creationId xmlns:p14="http://schemas.microsoft.com/office/powerpoint/2010/main" val="1349794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0483">
              <a:buFontTx/>
              <a:buNone/>
            </a:pPr>
            <a:r>
              <a:rPr lang="en-US" altLang="en-US" dirty="0" smtClean="0"/>
              <a:t>Additional,</a:t>
            </a:r>
            <a:r>
              <a:rPr lang="en-US" altLang="en-US" baseline="0" dirty="0" smtClean="0"/>
              <a:t> self-paced resource allowing users to practice writing image descriptions. </a:t>
            </a:r>
            <a:endParaRPr lang="en-US" altLang="en-US" sz="300" dirty="0" smtClean="0">
              <a:solidFill>
                <a:srgbClr val="000000"/>
              </a:solidFill>
              <a:ea typeface="Whitney Book"/>
              <a:cs typeface="Whitney Book"/>
            </a:endParaRPr>
          </a:p>
          <a:p>
            <a:pPr marL="627649" lvl="1" indent="-169890">
              <a:lnSpc>
                <a:spcPct val="80000"/>
              </a:lnSpc>
              <a:buFontTx/>
              <a:buChar char="•"/>
            </a:pPr>
            <a:endParaRPr lang="en-US" altLang="en-US" sz="300" dirty="0" smtClean="0"/>
          </a:p>
          <a:p>
            <a:pPr marL="169890" indent="-169890">
              <a:lnSpc>
                <a:spcPct val="80000"/>
              </a:lnSpc>
              <a:buFontTx/>
              <a:buChar char="•"/>
            </a:pPr>
            <a:r>
              <a:rPr lang="en-US" altLang="en-US" sz="300" dirty="0" smtClean="0"/>
              <a:t>Original NCAM Image </a:t>
            </a:r>
            <a:r>
              <a:rPr lang="en-US" altLang="en-US" sz="300" dirty="0" smtClean="0"/>
              <a:t>Guidelines</a:t>
            </a:r>
            <a:endParaRPr lang="en-US" altLang="en-US" sz="300" dirty="0" smtClean="0"/>
          </a:p>
          <a:p>
            <a:pPr marL="627649" lvl="1" indent="-169890">
              <a:lnSpc>
                <a:spcPct val="80000"/>
              </a:lnSpc>
              <a:buFontTx/>
              <a:buChar char="•"/>
            </a:pPr>
            <a:r>
              <a:rPr lang="en-US" altLang="en-US" sz="300" dirty="0" smtClean="0"/>
              <a:t>Through a series of grants funded by the National Science Foundation and The US Department of Education, NCAM has been researching and developing methods for creating effective and efficient text alternatives to images so that kids and adults who are blind and visually impaired could have equal access to learning materials. </a:t>
            </a:r>
          </a:p>
          <a:p>
            <a:pPr marL="627649" lvl="1" indent="-169890">
              <a:lnSpc>
                <a:spcPct val="80000"/>
              </a:lnSpc>
              <a:buFontTx/>
              <a:buChar char="•"/>
            </a:pPr>
            <a:r>
              <a:rPr lang="en-US" altLang="en-US" sz="300" dirty="0" smtClean="0"/>
              <a:t>NSF funded research focused on refining description approaches for STEM images. Reviewed hundreds of descriptions and dozens of images types, then narrowed focus to the most commonly used images in STEM for the highest impact, for example: line graphs and bar charts. This research included rounds of surveys with b/vi STEM professionals (scientists, mathematicians, </a:t>
            </a:r>
            <a:r>
              <a:rPr lang="en-US" altLang="en-US" sz="300" dirty="0" err="1" smtClean="0"/>
              <a:t>etc</a:t>
            </a:r>
            <a:r>
              <a:rPr lang="en-US" altLang="en-US" sz="300" dirty="0" smtClean="0"/>
              <a:t>)  and user-testing with higher </a:t>
            </a:r>
            <a:r>
              <a:rPr lang="en-US" altLang="en-US" sz="300" dirty="0" err="1" smtClean="0"/>
              <a:t>ed</a:t>
            </a:r>
            <a:r>
              <a:rPr lang="en-US" altLang="en-US" sz="300" dirty="0" smtClean="0"/>
              <a:t> students who were b/vi. </a:t>
            </a:r>
          </a:p>
          <a:p>
            <a:pPr marL="627649" lvl="1" indent="-169890">
              <a:lnSpc>
                <a:spcPct val="80000"/>
              </a:lnSpc>
              <a:buFontTx/>
              <a:buChar char="•"/>
            </a:pPr>
            <a:r>
              <a:rPr lang="en-US" altLang="en-US" sz="300" dirty="0" smtClean="0"/>
              <a:t>The recommended approach encourages: Brevity, focus on Data, Clarity and Consistency in language, Navigation Control via HTML lists and tables.</a:t>
            </a:r>
          </a:p>
          <a:p>
            <a:pPr marL="627649" lvl="1" indent="-169890">
              <a:lnSpc>
                <a:spcPct val="80000"/>
              </a:lnSpc>
              <a:buFontTx/>
              <a:buChar char="•"/>
            </a:pPr>
            <a:r>
              <a:rPr lang="en-US" altLang="en-US" sz="300" dirty="0" smtClean="0"/>
              <a:t>Further research projects funded by the </a:t>
            </a:r>
            <a:r>
              <a:rPr lang="en-US" altLang="en-US" sz="300" dirty="0" err="1" smtClean="0"/>
              <a:t>DoED</a:t>
            </a:r>
            <a:r>
              <a:rPr lang="en-US" altLang="en-US" sz="300" dirty="0" smtClean="0"/>
              <a:t> focused on description for K-12 students, for images used in assessments. This included images found in a widening set of disciplines including ELA and social studies. </a:t>
            </a:r>
          </a:p>
          <a:p>
            <a:pPr marL="627649" lvl="1" indent="-169890">
              <a:lnSpc>
                <a:spcPct val="80000"/>
              </a:lnSpc>
              <a:buFontTx/>
              <a:buChar char="•"/>
            </a:pPr>
            <a:r>
              <a:rPr lang="en-US" altLang="en-US" sz="300" dirty="0" smtClean="0"/>
              <a:t>In addition, NCAM has collaborated with content authors and publishers in describing tens of thousands of images for clients in K-12 and higher ed. both in instruction and assessment.</a:t>
            </a:r>
          </a:p>
          <a:p>
            <a:pPr marL="169890" indent="-169890">
              <a:lnSpc>
                <a:spcPct val="80000"/>
              </a:lnSpc>
              <a:buFontTx/>
              <a:buChar char="•"/>
            </a:pPr>
            <a:r>
              <a:rPr lang="en-US" altLang="en-US" sz="300" dirty="0" err="1" smtClean="0"/>
              <a:t>Benetech</a:t>
            </a:r>
            <a:r>
              <a:rPr lang="en-US" altLang="en-US" sz="300" dirty="0" smtClean="0"/>
              <a:t> worked with: </a:t>
            </a:r>
          </a:p>
          <a:p>
            <a:pPr marL="627649" lvl="1" indent="-169890">
              <a:lnSpc>
                <a:spcPct val="80000"/>
              </a:lnSpc>
              <a:buFontTx/>
              <a:buChar char="•"/>
            </a:pPr>
            <a:r>
              <a:rPr lang="en-US" altLang="en-US" sz="300" dirty="0" smtClean="0"/>
              <a:t>One-off image slams: corporations, various organizations </a:t>
            </a:r>
          </a:p>
          <a:p>
            <a:pPr marL="627649" lvl="1" indent="-169890">
              <a:lnSpc>
                <a:spcPct val="80000"/>
              </a:lnSpc>
              <a:buFontTx/>
              <a:buChar char="•"/>
            </a:pPr>
            <a:r>
              <a:rPr lang="en-US" altLang="en-US" sz="300" dirty="0" smtClean="0"/>
              <a:t>Partner programs: Brigham Young University, Mission Middle College</a:t>
            </a:r>
          </a:p>
          <a:p>
            <a:pPr marL="627649" lvl="1" indent="-169890">
              <a:lnSpc>
                <a:spcPct val="80000"/>
              </a:lnSpc>
              <a:buFontTx/>
              <a:buChar char="•"/>
            </a:pPr>
            <a:r>
              <a:rPr lang="en-US" altLang="en-US" sz="300" dirty="0" smtClean="0"/>
              <a:t>Industry partners: Elsevier, Wiley, Imagineering </a:t>
            </a:r>
            <a:r>
              <a:rPr lang="en-US" altLang="en-US" sz="300" dirty="0" smtClean="0"/>
              <a:t>Art</a:t>
            </a:r>
            <a:endParaRPr lang="en-US" altLang="en-US" sz="300" dirty="0" smtClean="0"/>
          </a:p>
          <a:p>
            <a:pPr marL="169890" indent="-169890">
              <a:lnSpc>
                <a:spcPct val="80000"/>
              </a:lnSpc>
              <a:buFontTx/>
              <a:buChar char="•"/>
            </a:pPr>
            <a:r>
              <a:rPr lang="en-US" altLang="en-US" sz="300" dirty="0" smtClean="0"/>
              <a:t>To collect feedback on: </a:t>
            </a:r>
          </a:p>
          <a:p>
            <a:pPr marL="627649" lvl="1" indent="-169890">
              <a:lnSpc>
                <a:spcPct val="80000"/>
              </a:lnSpc>
              <a:buFontTx/>
              <a:buChar char="•"/>
            </a:pPr>
            <a:r>
              <a:rPr lang="en-US" altLang="en-US" sz="300" dirty="0" smtClean="0"/>
              <a:t>Suggested refinement of the original examples from the STEM Description Guidelines</a:t>
            </a:r>
          </a:p>
          <a:p>
            <a:pPr marL="627649" lvl="1" indent="-169890">
              <a:lnSpc>
                <a:spcPct val="80000"/>
              </a:lnSpc>
              <a:buFontTx/>
              <a:buChar char="•"/>
            </a:pPr>
            <a:r>
              <a:rPr lang="en-US" altLang="en-US" sz="300" dirty="0" smtClean="0"/>
              <a:t>Generated expanded list including additional categories</a:t>
            </a:r>
          </a:p>
          <a:p>
            <a:endParaRPr lang="en-US" dirty="0" smtClean="0"/>
          </a:p>
          <a:p>
            <a:endParaRPr lang="en-US" dirty="0"/>
          </a:p>
        </p:txBody>
      </p:sp>
      <p:sp>
        <p:nvSpPr>
          <p:cNvPr id="4" name="Date Placeholder 3"/>
          <p:cNvSpPr>
            <a:spLocks noGrp="1"/>
          </p:cNvSpPr>
          <p:nvPr>
            <p:ph type="dt" idx="10"/>
          </p:nvPr>
        </p:nvSpPr>
        <p:spPr/>
        <p:txBody>
          <a:bodyPr/>
          <a:lstStyle/>
          <a:p>
            <a:pPr>
              <a:defRPr/>
            </a:pPr>
            <a:r>
              <a:rPr lang="en-US" smtClean="0"/>
              <a:t>6/27/2011</a:t>
            </a:r>
            <a:endParaRPr lang="en-US"/>
          </a:p>
        </p:txBody>
      </p:sp>
      <p:sp>
        <p:nvSpPr>
          <p:cNvPr id="5" name="Footer Placeholder 4"/>
          <p:cNvSpPr>
            <a:spLocks noGrp="1"/>
          </p:cNvSpPr>
          <p:nvPr>
            <p:ph type="ftr" sz="quarter" idx="11"/>
          </p:nvPr>
        </p:nvSpPr>
        <p:spPr/>
        <p:txBody>
          <a:bodyPr/>
          <a:lstStyle/>
          <a:p>
            <a:pPr>
              <a:defRPr/>
            </a:pPr>
            <a:r>
              <a:rPr lang="en-US" smtClean="0"/>
              <a:t>Digital Image and Graphics Resources for Accessible Materials</a:t>
            </a:r>
            <a:endParaRPr lang="en-US"/>
          </a:p>
        </p:txBody>
      </p:sp>
      <p:sp>
        <p:nvSpPr>
          <p:cNvPr id="6" name="Slide Number Placeholder 5"/>
          <p:cNvSpPr>
            <a:spLocks noGrp="1"/>
          </p:cNvSpPr>
          <p:nvPr>
            <p:ph type="sldNum" sz="quarter" idx="12"/>
          </p:nvPr>
        </p:nvSpPr>
        <p:spPr/>
        <p:txBody>
          <a:bodyPr/>
          <a:lstStyle/>
          <a:p>
            <a:pPr>
              <a:defRPr/>
            </a:pPr>
            <a:fld id="{B96879E3-8474-4488-9C8F-AC7FF6828697}" type="slidenum">
              <a:rPr lang="en-US" altLang="en-US" smtClean="0"/>
              <a:pPr>
                <a:defRPr/>
              </a:pPr>
              <a:t>19</a:t>
            </a:fld>
            <a:endParaRPr lang="en-US" altLang="en-US"/>
          </a:p>
        </p:txBody>
      </p:sp>
    </p:spTree>
    <p:extLst>
      <p:ext uri="{BB962C8B-B14F-4D97-AF65-F5344CB8AC3E}">
        <p14:creationId xmlns:p14="http://schemas.microsoft.com/office/powerpoint/2010/main" val="2211508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buFont typeface="Lucida Grande" pitchFamily="-109" charset="0"/>
              <a:buNone/>
              <a:defRPr/>
            </a:pPr>
            <a:r>
              <a:rPr lang="en-US" altLang="en-US" sz="1200" b="1" dirty="0" smtClean="0">
                <a:latin typeface="Whitney Book" charset="0"/>
                <a:cs typeface="Whitney Book" charset="0"/>
              </a:rPr>
              <a:t>Bookshare: </a:t>
            </a:r>
          </a:p>
          <a:p>
            <a:pPr marL="171450" indent="-171450" eaLnBrk="1" hangingPunct="1">
              <a:buFont typeface="Arial" panose="020B0604020202020204" pitchFamily="34" charset="0"/>
              <a:buChar char="•"/>
              <a:defRPr/>
            </a:pPr>
            <a:r>
              <a:rPr lang="en-US" altLang="en-US" dirty="0" smtClean="0">
                <a:latin typeface="Whitney Book"/>
              </a:rPr>
              <a:t>With federal education funding, providing</a:t>
            </a:r>
            <a:r>
              <a:rPr lang="en-US" altLang="en-US" baseline="0" dirty="0" smtClean="0">
                <a:latin typeface="Whitney Book"/>
              </a:rPr>
              <a:t> books to students at </a:t>
            </a:r>
            <a:r>
              <a:rPr lang="en-US" altLang="en-US" dirty="0" smtClean="0">
                <a:latin typeface="Whitney Book"/>
              </a:rPr>
              <a:t>$20 a student per year and dropping</a:t>
            </a:r>
          </a:p>
          <a:p>
            <a:pPr marL="171450" indent="-171450" eaLnBrk="1" hangingPunct="1">
              <a:buFont typeface="Arial" panose="020B0604020202020204" pitchFamily="34" charset="0"/>
              <a:buChar char="•"/>
              <a:defRPr/>
            </a:pPr>
            <a:r>
              <a:rPr lang="en-US" altLang="en-US" dirty="0" smtClean="0">
                <a:latin typeface="Whitney Book"/>
              </a:rPr>
              <a:t>Helping</a:t>
            </a:r>
            <a:r>
              <a:rPr lang="en-US" altLang="en-US" baseline="0" dirty="0" smtClean="0">
                <a:latin typeface="Whitney Book"/>
              </a:rPr>
              <a:t> shape w</a:t>
            </a:r>
            <a:r>
              <a:rPr lang="en-US" altLang="en-US" dirty="0" smtClean="0">
                <a:latin typeface="Whitney Book"/>
              </a:rPr>
              <a:t>hat accessible book delivery should look like here in the US and the in the rest of the world (e.g. Kenya or Canada)</a:t>
            </a:r>
          </a:p>
          <a:p>
            <a:pPr defTabSz="457759" eaLnBrk="1" hangingPunct="1">
              <a:spcBef>
                <a:spcPct val="0"/>
              </a:spcBef>
              <a:defRPr/>
            </a:pPr>
            <a:endParaRPr lang="en-US" altLang="en-US" dirty="0" smtClean="0">
              <a:latin typeface="Whitney Book"/>
            </a:endParaRPr>
          </a:p>
        </p:txBody>
      </p:sp>
      <p:sp>
        <p:nvSpPr>
          <p:cNvPr id="33796"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t>6/27/2011</a:t>
            </a:r>
          </a:p>
        </p:txBody>
      </p:sp>
      <p:sp>
        <p:nvSpPr>
          <p:cNvPr id="11269"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34617" indent="-281577">
              <a:spcBef>
                <a:spcPct val="30000"/>
              </a:spcBef>
              <a:defRPr sz="1200">
                <a:solidFill>
                  <a:schemeClr val="tx1"/>
                </a:solidFill>
                <a:latin typeface="Calibri" panose="020F0502020204030204" pitchFamily="34" charset="0"/>
                <a:ea typeface="MS PGothic" panose="020B0600070205080204" pitchFamily="34" charset="-128"/>
              </a:defRPr>
            </a:lvl2pPr>
            <a:lvl3pPr marL="1131026" indent="-224947">
              <a:spcBef>
                <a:spcPct val="30000"/>
              </a:spcBef>
              <a:defRPr sz="1200">
                <a:solidFill>
                  <a:schemeClr val="tx1"/>
                </a:solidFill>
                <a:latin typeface="Calibri" panose="020F0502020204030204" pitchFamily="34" charset="0"/>
                <a:ea typeface="MS PGothic" panose="020B0600070205080204" pitchFamily="34" charset="-128"/>
              </a:defRPr>
            </a:lvl3pPr>
            <a:lvl4pPr marL="1584066" indent="-224947">
              <a:spcBef>
                <a:spcPct val="30000"/>
              </a:spcBef>
              <a:defRPr sz="1200">
                <a:solidFill>
                  <a:schemeClr val="tx1"/>
                </a:solidFill>
                <a:latin typeface="Calibri" panose="020F0502020204030204" pitchFamily="34" charset="0"/>
                <a:ea typeface="MS PGothic" panose="020B0600070205080204" pitchFamily="34" charset="-128"/>
              </a:defRPr>
            </a:lvl4pPr>
            <a:lvl5pPr marL="2037105" indent="-224947">
              <a:spcBef>
                <a:spcPct val="30000"/>
              </a:spcBef>
              <a:defRPr sz="1200">
                <a:solidFill>
                  <a:schemeClr val="tx1"/>
                </a:solidFill>
                <a:latin typeface="Calibri" panose="020F0502020204030204" pitchFamily="34" charset="0"/>
                <a:ea typeface="MS PGothic" panose="020B0600070205080204" pitchFamily="34" charset="-128"/>
              </a:defRPr>
            </a:lvl5pPr>
            <a:lvl6pPr marL="2490145" indent="-22494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43184" indent="-22494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396224" indent="-22494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49263" indent="-22494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1171806E-D3F3-4E44-9DB5-A6B1A2F2A661}" type="slidenum">
              <a:rPr lang="en-US" altLang="en-US" smtClean="0"/>
              <a:pPr>
                <a:spcBef>
                  <a:spcPct val="0"/>
                </a:spcBef>
              </a:pPr>
              <a:t>2</a:t>
            </a:fld>
            <a:endParaRPr lang="en-US" altLang="en-US" smtClean="0"/>
          </a:p>
        </p:txBody>
      </p:sp>
    </p:spTree>
    <p:extLst>
      <p:ext uri="{BB962C8B-B14F-4D97-AF65-F5344CB8AC3E}">
        <p14:creationId xmlns:p14="http://schemas.microsoft.com/office/powerpoint/2010/main" val="56015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buFontTx/>
              <a:buNone/>
            </a:pPr>
            <a:r>
              <a:rPr lang="en-US" altLang="en-US" dirty="0" smtClean="0"/>
              <a:t>Incorporates</a:t>
            </a:r>
            <a:r>
              <a:rPr lang="en-US" altLang="en-US" baseline="0" dirty="0" smtClean="0"/>
              <a:t> t</a:t>
            </a:r>
            <a:r>
              <a:rPr lang="en-US" altLang="en-US" dirty="0" smtClean="0"/>
              <a:t>emplate-based description guides from Touch Graphics and </a:t>
            </a:r>
            <a:r>
              <a:rPr lang="en-US" altLang="en-US" dirty="0" err="1" smtClean="0"/>
              <a:t>MathTrax</a:t>
            </a:r>
            <a:endParaRPr lang="en-US" altLang="en-US" dirty="0" smtClean="0"/>
          </a:p>
        </p:txBody>
      </p:sp>
      <p:sp>
        <p:nvSpPr>
          <p:cNvPr id="4" name="Date Placeholder 3"/>
          <p:cNvSpPr>
            <a:spLocks noGrp="1"/>
          </p:cNvSpPr>
          <p:nvPr>
            <p:ph type="dt" sz="quarter" idx="1"/>
          </p:nvPr>
        </p:nvSpPr>
        <p:spPr/>
        <p:txBody>
          <a:bodyPr/>
          <a:lstStyle/>
          <a:p>
            <a:pPr>
              <a:defRPr/>
            </a:pPr>
            <a:r>
              <a:rPr lang="en-US" smtClean="0"/>
              <a:t>6/27/2011</a:t>
            </a:r>
            <a:endParaRPr lang="en-US"/>
          </a:p>
        </p:txBody>
      </p:sp>
      <p:sp>
        <p:nvSpPr>
          <p:cNvPr id="5" name="Footer Placeholder 4"/>
          <p:cNvSpPr>
            <a:spLocks noGrp="1"/>
          </p:cNvSpPr>
          <p:nvPr>
            <p:ph type="ftr" sz="quarter" idx="4"/>
          </p:nvPr>
        </p:nvSpPr>
        <p:spPr/>
        <p:txBody>
          <a:bodyPr/>
          <a:lstStyle/>
          <a:p>
            <a:pPr>
              <a:defRPr/>
            </a:pPr>
            <a:r>
              <a:rPr lang="en-US" smtClean="0"/>
              <a:t>Digital Image and Graphics Resources for Accessible Materials</a:t>
            </a:r>
            <a:endParaRPr lang="en-US"/>
          </a:p>
        </p:txBody>
      </p:sp>
      <p:sp>
        <p:nvSpPr>
          <p:cNvPr id="25606"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7892" indent="-287651">
              <a:defRPr>
                <a:solidFill>
                  <a:schemeClr val="tx1"/>
                </a:solidFill>
                <a:latin typeface="Arial" panose="020B0604020202020204" pitchFamily="34" charset="0"/>
                <a:ea typeface="MS PGothic" panose="020B0600070205080204" pitchFamily="34" charset="-128"/>
              </a:defRPr>
            </a:lvl2pPr>
            <a:lvl3pPr marL="1150603" indent="-230120">
              <a:defRPr>
                <a:solidFill>
                  <a:schemeClr val="tx1"/>
                </a:solidFill>
                <a:latin typeface="Arial" panose="020B0604020202020204" pitchFamily="34" charset="0"/>
                <a:ea typeface="MS PGothic" panose="020B0600070205080204" pitchFamily="34" charset="-128"/>
              </a:defRPr>
            </a:lvl3pPr>
            <a:lvl4pPr marL="1610845" indent="-230120">
              <a:defRPr>
                <a:solidFill>
                  <a:schemeClr val="tx1"/>
                </a:solidFill>
                <a:latin typeface="Arial" panose="020B0604020202020204" pitchFamily="34" charset="0"/>
                <a:ea typeface="MS PGothic" panose="020B0600070205080204" pitchFamily="34" charset="-128"/>
              </a:defRPr>
            </a:lvl4pPr>
            <a:lvl5pPr marL="2071085" indent="-230120">
              <a:defRPr>
                <a:solidFill>
                  <a:schemeClr val="tx1"/>
                </a:solidFill>
                <a:latin typeface="Arial" panose="020B0604020202020204" pitchFamily="34" charset="0"/>
                <a:ea typeface="MS PGothic" panose="020B0600070205080204" pitchFamily="34" charset="-128"/>
              </a:defRPr>
            </a:lvl5pPr>
            <a:lvl6pPr marL="2531327" indent="-2301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91568" indent="-2301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51810" indent="-2301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12051" indent="-2301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0293C80-55B2-42BB-BB58-5FB0ABF55801}" type="slidenum">
              <a:rPr lang="en-US" altLang="en-US">
                <a:latin typeface="Calibri" panose="020F0502020204030204" pitchFamily="34" charset="0"/>
              </a:rPr>
              <a:pPr/>
              <a:t>20</a:t>
            </a:fld>
            <a:endParaRPr lang="en-US" altLang="en-US">
              <a:latin typeface="Calibri" panose="020F0502020204030204" pitchFamily="34" charset="0"/>
            </a:endParaRPr>
          </a:p>
        </p:txBody>
      </p:sp>
    </p:spTree>
    <p:extLst>
      <p:ext uri="{BB962C8B-B14F-4D97-AF65-F5344CB8AC3E}">
        <p14:creationId xmlns:p14="http://schemas.microsoft.com/office/powerpoint/2010/main" val="2808060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pPr>
            <a:r>
              <a:rPr lang="en-US" altLang="en-US" baseline="0" dirty="0" smtClean="0"/>
              <a:t>Expanded from 10 to 26 “Image Types</a:t>
            </a:r>
            <a:r>
              <a:rPr lang="en-US" altLang="en-US" baseline="0" dirty="0" smtClean="0"/>
              <a:t>”, expanding </a:t>
            </a:r>
            <a:r>
              <a:rPr lang="en-US" altLang="en-US" dirty="0" smtClean="0"/>
              <a:t>beyond </a:t>
            </a:r>
            <a:r>
              <a:rPr lang="en-US" altLang="en-US" dirty="0" smtClean="0"/>
              <a:t>STEM </a:t>
            </a:r>
            <a:r>
              <a:rPr lang="en-US" altLang="en-US" dirty="0" smtClean="0"/>
              <a:t>to include</a:t>
            </a:r>
            <a:r>
              <a:rPr lang="en-US" altLang="en-US" baseline="0" dirty="0" smtClean="0"/>
              <a:t> templates for </a:t>
            </a:r>
            <a:r>
              <a:rPr lang="en-US" altLang="en-US" dirty="0" smtClean="0"/>
              <a:t>images such as maps</a:t>
            </a:r>
            <a:r>
              <a:rPr lang="en-US" altLang="en-US" dirty="0" smtClean="0"/>
              <a:t>, photos</a:t>
            </a:r>
            <a:r>
              <a:rPr lang="en-US" altLang="en-US" dirty="0" smtClean="0"/>
              <a:t>, and art. Also applied categories</a:t>
            </a:r>
            <a:r>
              <a:rPr lang="en-US" altLang="en-US" baseline="0" dirty="0" smtClean="0"/>
              <a:t> for grouping ease.	</a:t>
            </a:r>
            <a:endParaRPr lang="en-US" altLang="en-US" dirty="0" smtClean="0"/>
          </a:p>
          <a:p>
            <a:pPr marL="1091476" lvl="2" indent="-172591">
              <a:buFontTx/>
              <a:buChar char="•"/>
            </a:pPr>
            <a:endParaRPr lang="en-US" altLang="en-US" dirty="0" smtClean="0"/>
          </a:p>
          <a:p>
            <a:pPr marL="1091476" lvl="2" indent="-172591">
              <a:buFontTx/>
              <a:buChar char="•"/>
            </a:pPr>
            <a:endParaRPr lang="en-US" altLang="en-US" dirty="0" smtClean="0"/>
          </a:p>
          <a:p>
            <a:pPr marL="1091476" lvl="2" indent="-172591">
              <a:buFontTx/>
              <a:buChar char="•"/>
            </a:pPr>
            <a:endParaRPr lang="en-US" altLang="en-US" dirty="0" smtClean="0"/>
          </a:p>
        </p:txBody>
      </p:sp>
      <p:sp>
        <p:nvSpPr>
          <p:cNvPr id="4" name="Date Placeholder 3"/>
          <p:cNvSpPr>
            <a:spLocks noGrp="1"/>
          </p:cNvSpPr>
          <p:nvPr>
            <p:ph type="dt" sz="quarter" idx="1"/>
          </p:nvPr>
        </p:nvSpPr>
        <p:spPr/>
        <p:txBody>
          <a:bodyPr/>
          <a:lstStyle/>
          <a:p>
            <a:pPr>
              <a:defRPr/>
            </a:pPr>
            <a:r>
              <a:rPr lang="en-US" smtClean="0"/>
              <a:t>6/27/2011</a:t>
            </a:r>
            <a:endParaRPr lang="en-US"/>
          </a:p>
        </p:txBody>
      </p:sp>
      <p:sp>
        <p:nvSpPr>
          <p:cNvPr id="5" name="Footer Placeholder 4"/>
          <p:cNvSpPr>
            <a:spLocks noGrp="1"/>
          </p:cNvSpPr>
          <p:nvPr>
            <p:ph type="ftr" sz="quarter" idx="4"/>
          </p:nvPr>
        </p:nvSpPr>
        <p:spPr/>
        <p:txBody>
          <a:bodyPr/>
          <a:lstStyle/>
          <a:p>
            <a:pPr>
              <a:defRPr/>
            </a:pPr>
            <a:r>
              <a:rPr lang="en-US" smtClean="0"/>
              <a:t>Digital Image and Graphics Resources for Accessible Materials</a:t>
            </a:r>
            <a:endParaRPr lang="en-US"/>
          </a:p>
        </p:txBody>
      </p:sp>
      <p:sp>
        <p:nvSpPr>
          <p:cNvPr id="27654"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7892" indent="-287651">
              <a:defRPr>
                <a:solidFill>
                  <a:schemeClr val="tx1"/>
                </a:solidFill>
                <a:latin typeface="Arial" panose="020B0604020202020204" pitchFamily="34" charset="0"/>
                <a:ea typeface="MS PGothic" panose="020B0600070205080204" pitchFamily="34" charset="-128"/>
              </a:defRPr>
            </a:lvl2pPr>
            <a:lvl3pPr marL="1150603" indent="-230120">
              <a:defRPr>
                <a:solidFill>
                  <a:schemeClr val="tx1"/>
                </a:solidFill>
                <a:latin typeface="Arial" panose="020B0604020202020204" pitchFamily="34" charset="0"/>
                <a:ea typeface="MS PGothic" panose="020B0600070205080204" pitchFamily="34" charset="-128"/>
              </a:defRPr>
            </a:lvl3pPr>
            <a:lvl4pPr marL="1610845" indent="-230120">
              <a:defRPr>
                <a:solidFill>
                  <a:schemeClr val="tx1"/>
                </a:solidFill>
                <a:latin typeface="Arial" panose="020B0604020202020204" pitchFamily="34" charset="0"/>
                <a:ea typeface="MS PGothic" panose="020B0600070205080204" pitchFamily="34" charset="-128"/>
              </a:defRPr>
            </a:lvl4pPr>
            <a:lvl5pPr marL="2071085" indent="-230120">
              <a:defRPr>
                <a:solidFill>
                  <a:schemeClr val="tx1"/>
                </a:solidFill>
                <a:latin typeface="Arial" panose="020B0604020202020204" pitchFamily="34" charset="0"/>
                <a:ea typeface="MS PGothic" panose="020B0600070205080204" pitchFamily="34" charset="-128"/>
              </a:defRPr>
            </a:lvl5pPr>
            <a:lvl6pPr marL="2531327" indent="-2301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91568" indent="-2301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51810" indent="-2301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12051" indent="-2301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6EE98F1-0C64-4500-8A01-BE2F8AA9E2C2}" type="slidenum">
              <a:rPr lang="en-US" altLang="en-US">
                <a:latin typeface="Calibri" panose="020F0502020204030204" pitchFamily="34" charset="0"/>
              </a:rPr>
              <a:pPr/>
              <a:t>21</a:t>
            </a:fld>
            <a:endParaRPr lang="en-US" altLang="en-US">
              <a:latin typeface="Calibri" panose="020F0502020204030204" pitchFamily="34" charset="0"/>
            </a:endParaRPr>
          </a:p>
        </p:txBody>
      </p:sp>
    </p:spTree>
    <p:extLst>
      <p:ext uri="{BB962C8B-B14F-4D97-AF65-F5344CB8AC3E}">
        <p14:creationId xmlns:p14="http://schemas.microsoft.com/office/powerpoint/2010/main" val="814265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spcBef>
                <a:spcPts val="0"/>
              </a:spcBef>
              <a:defRPr/>
            </a:pPr>
            <a:endParaRPr lang="en-US" dirty="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7892" indent="-287651">
              <a:defRPr>
                <a:solidFill>
                  <a:schemeClr val="tx1"/>
                </a:solidFill>
                <a:latin typeface="Arial" panose="020B0604020202020204" pitchFamily="34" charset="0"/>
                <a:ea typeface="MS PGothic" panose="020B0600070205080204" pitchFamily="34" charset="-128"/>
              </a:defRPr>
            </a:lvl2pPr>
            <a:lvl3pPr marL="1150603" indent="-230120">
              <a:defRPr>
                <a:solidFill>
                  <a:schemeClr val="tx1"/>
                </a:solidFill>
                <a:latin typeface="Arial" panose="020B0604020202020204" pitchFamily="34" charset="0"/>
                <a:ea typeface="MS PGothic" panose="020B0600070205080204" pitchFamily="34" charset="-128"/>
              </a:defRPr>
            </a:lvl3pPr>
            <a:lvl4pPr marL="1610845" indent="-230120">
              <a:defRPr>
                <a:solidFill>
                  <a:schemeClr val="tx1"/>
                </a:solidFill>
                <a:latin typeface="Arial" panose="020B0604020202020204" pitchFamily="34" charset="0"/>
                <a:ea typeface="MS PGothic" panose="020B0600070205080204" pitchFamily="34" charset="-128"/>
              </a:defRPr>
            </a:lvl4pPr>
            <a:lvl5pPr marL="2071085" indent="-230120">
              <a:defRPr>
                <a:solidFill>
                  <a:schemeClr val="tx1"/>
                </a:solidFill>
                <a:latin typeface="Arial" panose="020B0604020202020204" pitchFamily="34" charset="0"/>
                <a:ea typeface="MS PGothic" panose="020B0600070205080204" pitchFamily="34" charset="-128"/>
              </a:defRPr>
            </a:lvl5pPr>
            <a:lvl6pPr marL="2531327" indent="-2301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91568" indent="-2301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51810" indent="-2301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12051" indent="-2301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861FED9-2C91-43F5-A1DE-A18537797E60}" type="slidenum">
              <a:rPr lang="en-US" altLang="en-US">
                <a:latin typeface="Calibri" panose="020F0502020204030204" pitchFamily="34" charset="0"/>
              </a:rPr>
              <a:pPr/>
              <a:t>22</a:t>
            </a:fld>
            <a:endParaRPr lang="en-US" altLang="en-US">
              <a:latin typeface="Calibri" panose="020F0502020204030204" pitchFamily="34" charset="0"/>
            </a:endParaRPr>
          </a:p>
        </p:txBody>
      </p:sp>
    </p:spTree>
    <p:extLst>
      <p:ext uri="{BB962C8B-B14F-4D97-AF65-F5344CB8AC3E}">
        <p14:creationId xmlns:p14="http://schemas.microsoft.com/office/powerpoint/2010/main" val="3420337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Modalities</a:t>
            </a:r>
            <a:r>
              <a:rPr lang="en-US" baseline="0" dirty="0" smtClean="0"/>
              <a:t> covered in the accessible image sample book (technical specs for EPUB and DAISY)</a:t>
            </a:r>
            <a:endParaRPr lang="en-US" dirty="0"/>
          </a:p>
        </p:txBody>
      </p:sp>
      <p:sp>
        <p:nvSpPr>
          <p:cNvPr id="4" name="Date Placeholder 3"/>
          <p:cNvSpPr>
            <a:spLocks noGrp="1"/>
          </p:cNvSpPr>
          <p:nvPr>
            <p:ph type="dt" idx="10"/>
          </p:nvPr>
        </p:nvSpPr>
        <p:spPr/>
        <p:txBody>
          <a:bodyPr/>
          <a:lstStyle/>
          <a:p>
            <a:pPr>
              <a:defRPr/>
            </a:pPr>
            <a:r>
              <a:rPr lang="en-US" smtClean="0"/>
              <a:t>6/27/2011</a:t>
            </a:r>
            <a:endParaRPr lang="en-US"/>
          </a:p>
        </p:txBody>
      </p:sp>
      <p:sp>
        <p:nvSpPr>
          <p:cNvPr id="5" name="Footer Placeholder 4"/>
          <p:cNvSpPr>
            <a:spLocks noGrp="1"/>
          </p:cNvSpPr>
          <p:nvPr>
            <p:ph type="ftr" sz="quarter" idx="11"/>
          </p:nvPr>
        </p:nvSpPr>
        <p:spPr/>
        <p:txBody>
          <a:bodyPr/>
          <a:lstStyle/>
          <a:p>
            <a:pPr>
              <a:defRPr/>
            </a:pPr>
            <a:r>
              <a:rPr lang="en-US" smtClean="0"/>
              <a:t>Digital Image and Graphics Resources for Accessible Materials</a:t>
            </a:r>
            <a:endParaRPr lang="en-US"/>
          </a:p>
        </p:txBody>
      </p:sp>
      <p:sp>
        <p:nvSpPr>
          <p:cNvPr id="6" name="Slide Number Placeholder 5"/>
          <p:cNvSpPr>
            <a:spLocks noGrp="1"/>
          </p:cNvSpPr>
          <p:nvPr>
            <p:ph type="sldNum" sz="quarter" idx="12"/>
          </p:nvPr>
        </p:nvSpPr>
        <p:spPr/>
        <p:txBody>
          <a:bodyPr/>
          <a:lstStyle/>
          <a:p>
            <a:pPr>
              <a:defRPr/>
            </a:pPr>
            <a:fld id="{10CBE2D8-0BD2-4522-B681-16620B11AC6A}" type="slidenum">
              <a:rPr lang="en-US" altLang="en-US" smtClean="0"/>
              <a:pPr>
                <a:defRPr/>
              </a:pPr>
              <a:t>23</a:t>
            </a:fld>
            <a:endParaRPr lang="en-US" altLang="en-US"/>
          </a:p>
        </p:txBody>
      </p:sp>
    </p:spTree>
    <p:extLst>
      <p:ext uri="{BB962C8B-B14F-4D97-AF65-F5344CB8AC3E}">
        <p14:creationId xmlns:p14="http://schemas.microsoft.com/office/powerpoint/2010/main" val="1445833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973370" y="3192027"/>
            <a:ext cx="7368584" cy="30734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altLang="en-US" dirty="0" smtClean="0"/>
              <a:t>Sample</a:t>
            </a:r>
            <a:r>
              <a:rPr lang="en-US" altLang="en-US" baseline="0" dirty="0" smtClean="0"/>
              <a:t> </a:t>
            </a:r>
            <a:r>
              <a:rPr lang="en-US" altLang="en-US" baseline="0" dirty="0" smtClean="0"/>
              <a:t>Book available at: </a:t>
            </a:r>
            <a:r>
              <a:rPr lang="en-US" altLang="en-US" baseline="0" dirty="0" smtClean="0"/>
              <a:t>http://</a:t>
            </a:r>
            <a:r>
              <a:rPr lang="en-US" altLang="en-US" baseline="0" dirty="0" smtClean="0"/>
              <a:t>diagramcenter.org/standards-and-practices/accessible-image-sample-book.html. </a:t>
            </a:r>
          </a:p>
          <a:p>
            <a:pPr marL="171450" indent="-171450">
              <a:buFont typeface="Arial" panose="020B0604020202020204" pitchFamily="34" charset="0"/>
              <a:buChar char="•"/>
            </a:pPr>
            <a:r>
              <a:rPr lang="en-US" altLang="en-US" baseline="0" dirty="0" smtClean="0"/>
              <a:t>Version 1 released </a:t>
            </a:r>
            <a:r>
              <a:rPr lang="en-US" altLang="en-US" dirty="0" smtClean="0"/>
              <a:t>March 2014</a:t>
            </a:r>
            <a:r>
              <a:rPr lang="en-US" altLang="en-US" baseline="0" dirty="0" smtClean="0"/>
              <a:t> and version 2 released May 2015. </a:t>
            </a:r>
          </a:p>
          <a:p>
            <a:pPr marL="171450" indent="-171450">
              <a:buFont typeface="Arial" panose="020B0604020202020204" pitchFamily="34" charset="0"/>
              <a:buChar char="•"/>
            </a:pPr>
            <a:r>
              <a:rPr lang="en-US" altLang="en-US" baseline="0" dirty="0" smtClean="0"/>
              <a:t>This is meant to be a technical resource, including multimodal </a:t>
            </a:r>
            <a:r>
              <a:rPr lang="en-US" altLang="en-US" dirty="0" smtClean="0"/>
              <a:t>commentary on correct treatment of content and provides sample code snippets</a:t>
            </a:r>
            <a:r>
              <a:rPr lang="en-US" altLang="en-US" baseline="0" dirty="0" smtClean="0"/>
              <a:t> </a:t>
            </a:r>
            <a:r>
              <a:rPr lang="en-US" altLang="en-US" dirty="0" smtClean="0"/>
              <a:t>for DAISY and EPUB</a:t>
            </a:r>
          </a:p>
          <a:p>
            <a:pPr marL="171450" indent="-171450">
              <a:buFont typeface="Arial" panose="020B0604020202020204" pitchFamily="34" charset="0"/>
              <a:buChar char="•"/>
            </a:pPr>
            <a:r>
              <a:rPr lang="en-US" altLang="en-US" dirty="0" smtClean="0"/>
              <a:t>Product of the DIAGRAM Content Working Group (dozen+ active contributors)</a:t>
            </a:r>
          </a:p>
          <a:p>
            <a:pPr marL="171450" indent="-171450">
              <a:buFont typeface="Arial" panose="020B0604020202020204" pitchFamily="34" charset="0"/>
              <a:buChar char="•"/>
            </a:pPr>
            <a:endParaRPr lang="en-US" altLang="en-US" baseline="0" dirty="0" smtClean="0">
              <a:solidFill>
                <a:srgbClr val="FF0000"/>
              </a:solidFill>
              <a:latin typeface="Whitney Book"/>
            </a:endParaRPr>
          </a:p>
        </p:txBody>
      </p:sp>
      <p:sp>
        <p:nvSpPr>
          <p:cNvPr id="39940"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altLang="en-US" smtClean="0">
                <a:ea typeface="MS PGothic" pitchFamily="34" charset="-128"/>
              </a:rPr>
              <a:t>6/27/2011</a:t>
            </a:r>
          </a:p>
        </p:txBody>
      </p:sp>
      <p:sp>
        <p:nvSpPr>
          <p:cNvPr id="39941"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ltLang="en-US" smtClean="0">
                <a:ea typeface="MS PGothic" pitchFamily="34" charset="-128"/>
              </a:rPr>
              <a:t>Digital Image and Graphics Resources for Accessible Materials</a:t>
            </a:r>
          </a:p>
        </p:txBody>
      </p:sp>
      <p:sp>
        <p:nvSpPr>
          <p:cNvPr id="35846"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36189" indent="-283150">
              <a:spcBef>
                <a:spcPct val="30000"/>
              </a:spcBef>
              <a:defRPr sz="1200">
                <a:solidFill>
                  <a:schemeClr val="tx1"/>
                </a:solidFill>
                <a:latin typeface="Calibri" panose="020F0502020204030204" pitchFamily="34" charset="0"/>
                <a:ea typeface="MS PGothic" panose="020B0600070205080204" pitchFamily="34" charset="-128"/>
              </a:defRPr>
            </a:lvl2pPr>
            <a:lvl3pPr marL="1132599" indent="-226520">
              <a:spcBef>
                <a:spcPct val="30000"/>
              </a:spcBef>
              <a:defRPr sz="1200">
                <a:solidFill>
                  <a:schemeClr val="tx1"/>
                </a:solidFill>
                <a:latin typeface="Calibri" panose="020F0502020204030204" pitchFamily="34" charset="0"/>
                <a:ea typeface="MS PGothic" panose="020B0600070205080204" pitchFamily="34" charset="-128"/>
              </a:defRPr>
            </a:lvl3pPr>
            <a:lvl4pPr marL="1585638" indent="-226520">
              <a:spcBef>
                <a:spcPct val="30000"/>
              </a:spcBef>
              <a:defRPr sz="1200">
                <a:solidFill>
                  <a:schemeClr val="tx1"/>
                </a:solidFill>
                <a:latin typeface="Calibri" panose="020F0502020204030204" pitchFamily="34" charset="0"/>
                <a:ea typeface="MS PGothic" panose="020B0600070205080204" pitchFamily="34" charset="-128"/>
              </a:defRPr>
            </a:lvl4pPr>
            <a:lvl5pPr marL="2038678" indent="-226520">
              <a:spcBef>
                <a:spcPct val="30000"/>
              </a:spcBef>
              <a:defRPr sz="1200">
                <a:solidFill>
                  <a:schemeClr val="tx1"/>
                </a:solidFill>
                <a:latin typeface="Calibri" panose="020F0502020204030204" pitchFamily="34" charset="0"/>
                <a:ea typeface="MS PGothic" panose="020B0600070205080204" pitchFamily="34" charset="-128"/>
              </a:defRPr>
            </a:lvl5pPr>
            <a:lvl6pPr marL="2491717"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44757"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397796"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50836"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8F6611B8-6C71-41B2-9994-D65AEAE6B581}" type="slidenum">
              <a:rPr lang="en-US" altLang="en-US" smtClean="0"/>
              <a:pPr>
                <a:spcBef>
                  <a:spcPct val="0"/>
                </a:spcBef>
              </a:pPr>
              <a:t>24</a:t>
            </a:fld>
            <a:endParaRPr lang="en-US" altLang="en-US" smtClean="0"/>
          </a:p>
        </p:txBody>
      </p:sp>
    </p:spTree>
    <p:extLst>
      <p:ext uri="{BB962C8B-B14F-4D97-AF65-F5344CB8AC3E}">
        <p14:creationId xmlns:p14="http://schemas.microsoft.com/office/powerpoint/2010/main" val="2313787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pPr>
            <a:r>
              <a:rPr lang="en-US" altLang="en-US" baseline="0" dirty="0" smtClean="0"/>
              <a:t>Initial </a:t>
            </a:r>
            <a:r>
              <a:rPr lang="en-US" altLang="en-US" baseline="0" dirty="0" smtClean="0"/>
              <a:t>Goal of MathML Cloud was to ensure </a:t>
            </a:r>
            <a:r>
              <a:rPr lang="en-US" altLang="en-US" baseline="0" dirty="0" smtClean="0"/>
              <a:t>digital math is displayed and read aloud correctly and sufficiently for those with a visual </a:t>
            </a:r>
            <a:r>
              <a:rPr lang="en-US" altLang="en-US" baseline="0" dirty="0" smtClean="0"/>
              <a:t>impairment, but soon realized </a:t>
            </a:r>
            <a:r>
              <a:rPr lang="en-US" altLang="en-US" baseline="0" dirty="0" smtClean="0"/>
              <a:t>the digital math problem extends beyond those with visual </a:t>
            </a:r>
            <a:r>
              <a:rPr lang="en-US" altLang="en-US" baseline="0" dirty="0" smtClean="0"/>
              <a:t>impairments.</a:t>
            </a:r>
            <a:endParaRPr lang="en-US" altLang="en-US" baseline="0" dirty="0" smtClean="0"/>
          </a:p>
          <a:p>
            <a:pPr marL="0" indent="0">
              <a:buFont typeface="Arial" panose="020B0604020202020204" pitchFamily="34" charset="0"/>
              <a:buNone/>
            </a:pPr>
            <a:endParaRPr lang="en-US" altLang="en-US" dirty="0" smtClean="0"/>
          </a:p>
        </p:txBody>
      </p:sp>
      <p:sp>
        <p:nvSpPr>
          <p:cNvPr id="4" name="Date Placeholder 3"/>
          <p:cNvSpPr>
            <a:spLocks noGrp="1"/>
          </p:cNvSpPr>
          <p:nvPr>
            <p:ph type="dt" sz="quarter" idx="1"/>
          </p:nvPr>
        </p:nvSpPr>
        <p:spPr/>
        <p:txBody>
          <a:bodyPr/>
          <a:lstStyle/>
          <a:p>
            <a:pPr>
              <a:defRPr/>
            </a:pPr>
            <a:r>
              <a:rPr lang="en-US" smtClean="0"/>
              <a:t>6/27/2011</a:t>
            </a:r>
            <a:endParaRPr lang="en-US"/>
          </a:p>
        </p:txBody>
      </p:sp>
      <p:sp>
        <p:nvSpPr>
          <p:cNvPr id="5" name="Footer Placeholder 4"/>
          <p:cNvSpPr>
            <a:spLocks noGrp="1"/>
          </p:cNvSpPr>
          <p:nvPr>
            <p:ph type="ftr" sz="quarter" idx="4"/>
          </p:nvPr>
        </p:nvSpPr>
        <p:spPr/>
        <p:txBody>
          <a:bodyPr/>
          <a:lstStyle/>
          <a:p>
            <a:pPr>
              <a:defRPr/>
            </a:pPr>
            <a:r>
              <a:rPr lang="en-US" smtClean="0"/>
              <a:t>Digital Image and Graphics Resources for Accessible Materials</a:t>
            </a:r>
            <a:endParaRPr lang="en-US"/>
          </a:p>
        </p:txBody>
      </p:sp>
      <p:sp>
        <p:nvSpPr>
          <p:cNvPr id="9222" name="Slide Number Placeholder 5"/>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a:defRPr>
                <a:solidFill>
                  <a:schemeClr val="tx1"/>
                </a:solidFill>
                <a:latin typeface="Arial" panose="020B0604020202020204" pitchFamily="34" charset="0"/>
                <a:ea typeface="MS PGothic" panose="020B0600070205080204" pitchFamily="34" charset="-128"/>
              </a:defRPr>
            </a:lvl3pPr>
            <a:lvl4pPr>
              <a:defRPr>
                <a:solidFill>
                  <a:schemeClr val="tx1"/>
                </a:solidFill>
                <a:latin typeface="Arial" panose="020B0604020202020204" pitchFamily="34" charset="0"/>
                <a:ea typeface="MS PGothic" panose="020B0600070205080204" pitchFamily="34" charset="-128"/>
              </a:defRPr>
            </a:lvl4pPr>
            <a:lvl5pPr>
              <a:defRPr>
                <a:solidFill>
                  <a:schemeClr val="tx1"/>
                </a:solidFill>
                <a:latin typeface="Arial" panose="020B0604020202020204" pitchFamily="34" charset="0"/>
                <a:ea typeface="MS PGothic" panose="020B0600070205080204" pitchFamily="34" charset="-128"/>
              </a:defRPr>
            </a:lvl5pPr>
            <a:lvl6pPr marL="2284413" indent="1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1613" indent="1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8813" indent="1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6013" indent="1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8EB46B2-8A6F-4CFE-902A-69727C1F5A1E}" type="slidenum">
              <a:rPr lang="en-US" altLang="en-US" smtClean="0">
                <a:latin typeface="Calibri" panose="020F0502020204030204" pitchFamily="34" charset="0"/>
              </a:rPr>
              <a:pPr/>
              <a:t>25</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6611133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Details about visuals</a:t>
            </a:r>
            <a:r>
              <a:rPr lang="en-US" baseline="0" dirty="0" smtClean="0"/>
              <a:t>: </a:t>
            </a:r>
          </a:p>
          <a:p>
            <a:pPr marL="628650" lvl="1" indent="-171450">
              <a:buFont typeface="Arial" panose="020B0604020202020204" pitchFamily="34" charset="0"/>
              <a:buChar char="•"/>
            </a:pPr>
            <a:r>
              <a:rPr lang="en-US" baseline="0" dirty="0" smtClean="0"/>
              <a:t>Browser 1: PNG by </a:t>
            </a:r>
            <a:r>
              <a:rPr lang="en-US" baseline="0" dirty="0" err="1" smtClean="0"/>
              <a:t>TeX</a:t>
            </a:r>
            <a:r>
              <a:rPr lang="en-US" baseline="0" dirty="0" smtClean="0"/>
              <a:t> on Firefox</a:t>
            </a:r>
          </a:p>
          <a:p>
            <a:pPr marL="628650" lvl="1" indent="-171450">
              <a:buFont typeface="Arial" panose="020B0604020202020204" pitchFamily="34" charset="0"/>
              <a:buChar char="•"/>
            </a:pPr>
            <a:r>
              <a:rPr lang="en-US" baseline="0" dirty="0" smtClean="0"/>
              <a:t>Browser 2: MathML by browser on Firefox</a:t>
            </a:r>
          </a:p>
          <a:p>
            <a:pPr marL="628650" lvl="1" indent="-171450">
              <a:buFont typeface="Arial" panose="020B0604020202020204" pitchFamily="34" charset="0"/>
              <a:buChar char="•"/>
            </a:pPr>
            <a:r>
              <a:rPr lang="en-US" baseline="0" dirty="0" smtClean="0"/>
              <a:t>Browser 3: MathML by browser on Chrome or IE</a:t>
            </a:r>
          </a:p>
          <a:p>
            <a:pPr marL="171450" indent="-171450">
              <a:buFont typeface="Arial" panose="020B0604020202020204" pitchFamily="34" charset="0"/>
              <a:buChar char="•"/>
            </a:pPr>
            <a:r>
              <a:rPr lang="en-US" baseline="0" dirty="0" smtClean="0"/>
              <a:t>Sample equations pulled from Mozilla’s “MathML Torture Test”: https://developer.mozilla.org/en-US/docs/Mozilla/MathML_Project/MathML_Torture_Test?redirectlocale=en-US&amp;redirectslug=Mozilla_MathML_Project%2FMathML_Torture_Test</a:t>
            </a:r>
            <a:endParaRPr lang="en-US" dirty="0"/>
          </a:p>
        </p:txBody>
      </p:sp>
      <p:sp>
        <p:nvSpPr>
          <p:cNvPr id="4" name="Date Placeholder 3"/>
          <p:cNvSpPr>
            <a:spLocks noGrp="1"/>
          </p:cNvSpPr>
          <p:nvPr>
            <p:ph type="dt" idx="10"/>
          </p:nvPr>
        </p:nvSpPr>
        <p:spPr/>
        <p:txBody>
          <a:bodyPr/>
          <a:lstStyle/>
          <a:p>
            <a:pPr>
              <a:defRPr/>
            </a:pPr>
            <a:r>
              <a:rPr lang="en-US" smtClean="0"/>
              <a:t>6/27/2011</a:t>
            </a:r>
            <a:endParaRPr lang="en-US"/>
          </a:p>
        </p:txBody>
      </p:sp>
      <p:sp>
        <p:nvSpPr>
          <p:cNvPr id="5" name="Footer Placeholder 4"/>
          <p:cNvSpPr>
            <a:spLocks noGrp="1"/>
          </p:cNvSpPr>
          <p:nvPr>
            <p:ph type="ftr" sz="quarter" idx="11"/>
          </p:nvPr>
        </p:nvSpPr>
        <p:spPr/>
        <p:txBody>
          <a:bodyPr/>
          <a:lstStyle/>
          <a:p>
            <a:pPr>
              <a:defRPr/>
            </a:pPr>
            <a:r>
              <a:rPr lang="en-US" smtClean="0"/>
              <a:t>Digital Image and Graphics Resources for Accessible Materials</a:t>
            </a:r>
            <a:endParaRPr lang="en-US"/>
          </a:p>
        </p:txBody>
      </p:sp>
      <p:sp>
        <p:nvSpPr>
          <p:cNvPr id="6" name="Slide Number Placeholder 5"/>
          <p:cNvSpPr>
            <a:spLocks noGrp="1"/>
          </p:cNvSpPr>
          <p:nvPr>
            <p:ph type="sldNum" sz="quarter" idx="12"/>
          </p:nvPr>
        </p:nvSpPr>
        <p:spPr/>
        <p:txBody>
          <a:bodyPr/>
          <a:lstStyle/>
          <a:p>
            <a:pPr>
              <a:defRPr/>
            </a:pPr>
            <a:fld id="{B4848860-8073-4D2F-8EB1-38A735403CC1}" type="slidenum">
              <a:rPr lang="en-US" altLang="en-US" smtClean="0"/>
              <a:pPr>
                <a:defRPr/>
              </a:pPr>
              <a:t>26</a:t>
            </a:fld>
            <a:endParaRPr lang="en-US" altLang="en-US"/>
          </a:p>
        </p:txBody>
      </p:sp>
    </p:spTree>
    <p:extLst>
      <p:ext uri="{BB962C8B-B14F-4D97-AF65-F5344CB8AC3E}">
        <p14:creationId xmlns:p14="http://schemas.microsoft.com/office/powerpoint/2010/main" val="3618381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Audio recordings of sample math equation using various AT with Firefox from: http://www.maths-informatique-jeux.com/blog/frederic/?post/2015/05/06/MathML-Accessibility</a:t>
            </a:r>
          </a:p>
          <a:p>
            <a:pPr marL="171450" indent="-171450">
              <a:buFont typeface="Arial" panose="020B0604020202020204" pitchFamily="34" charset="0"/>
              <a:buChar char="•"/>
            </a:pPr>
            <a:r>
              <a:rPr lang="en-US" baseline="0" dirty="0" smtClean="0"/>
              <a:t>Visual rendering of equation from </a:t>
            </a:r>
            <a:r>
              <a:rPr lang="en-US" baseline="0" dirty="0" err="1" smtClean="0"/>
              <a:t>MathJax</a:t>
            </a:r>
            <a:r>
              <a:rPr lang="en-US" baseline="0" dirty="0" smtClean="0"/>
              <a:t> website: https://www.mathjax.org/</a:t>
            </a:r>
            <a:endParaRPr lang="en-US" dirty="0"/>
          </a:p>
        </p:txBody>
      </p:sp>
      <p:sp>
        <p:nvSpPr>
          <p:cNvPr id="4" name="Date Placeholder 3"/>
          <p:cNvSpPr>
            <a:spLocks noGrp="1"/>
          </p:cNvSpPr>
          <p:nvPr>
            <p:ph type="dt" idx="10"/>
          </p:nvPr>
        </p:nvSpPr>
        <p:spPr/>
        <p:txBody>
          <a:bodyPr/>
          <a:lstStyle/>
          <a:p>
            <a:pPr>
              <a:defRPr/>
            </a:pPr>
            <a:r>
              <a:rPr lang="en-US" smtClean="0"/>
              <a:t>6/27/2011</a:t>
            </a:r>
            <a:endParaRPr lang="en-US"/>
          </a:p>
        </p:txBody>
      </p:sp>
      <p:sp>
        <p:nvSpPr>
          <p:cNvPr id="5" name="Footer Placeholder 4"/>
          <p:cNvSpPr>
            <a:spLocks noGrp="1"/>
          </p:cNvSpPr>
          <p:nvPr>
            <p:ph type="ftr" sz="quarter" idx="11"/>
          </p:nvPr>
        </p:nvSpPr>
        <p:spPr/>
        <p:txBody>
          <a:bodyPr/>
          <a:lstStyle/>
          <a:p>
            <a:pPr>
              <a:defRPr/>
            </a:pPr>
            <a:r>
              <a:rPr lang="en-US" smtClean="0"/>
              <a:t>Digital Image and Graphics Resources for Accessible Materials</a:t>
            </a:r>
            <a:endParaRPr lang="en-US"/>
          </a:p>
        </p:txBody>
      </p:sp>
      <p:sp>
        <p:nvSpPr>
          <p:cNvPr id="6" name="Slide Number Placeholder 5"/>
          <p:cNvSpPr>
            <a:spLocks noGrp="1"/>
          </p:cNvSpPr>
          <p:nvPr>
            <p:ph type="sldNum" sz="quarter" idx="12"/>
          </p:nvPr>
        </p:nvSpPr>
        <p:spPr/>
        <p:txBody>
          <a:bodyPr/>
          <a:lstStyle/>
          <a:p>
            <a:pPr>
              <a:defRPr/>
            </a:pPr>
            <a:fld id="{B4848860-8073-4D2F-8EB1-38A735403CC1}" type="slidenum">
              <a:rPr lang="en-US" altLang="en-US" smtClean="0"/>
              <a:pPr>
                <a:defRPr/>
              </a:pPr>
              <a:t>27</a:t>
            </a:fld>
            <a:endParaRPr lang="en-US" altLang="en-US"/>
          </a:p>
        </p:txBody>
      </p:sp>
    </p:spTree>
    <p:extLst>
      <p:ext uri="{BB962C8B-B14F-4D97-AF65-F5344CB8AC3E}">
        <p14:creationId xmlns:p14="http://schemas.microsoft.com/office/powerpoint/2010/main" val="3899217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defRPr/>
            </a:pPr>
            <a:r>
              <a:rPr lang="en-US" dirty="0" smtClean="0">
                <a:latin typeface="Arial" panose="020B0604020202020204" pitchFamily="34" charset="0"/>
              </a:rPr>
              <a:t>2014: </a:t>
            </a:r>
            <a:r>
              <a:rPr lang="en-US" dirty="0" err="1" smtClean="0">
                <a:latin typeface="Arial" panose="020B0604020202020204" pitchFamily="34" charset="0"/>
              </a:rPr>
              <a:t>Benetech</a:t>
            </a:r>
            <a:r>
              <a:rPr lang="en-US" dirty="0" smtClean="0">
                <a:latin typeface="Arial" panose="020B0604020202020204" pitchFamily="34" charset="0"/>
              </a:rPr>
              <a:t> receives</a:t>
            </a:r>
            <a:r>
              <a:rPr lang="en-US" baseline="0" dirty="0" smtClean="0">
                <a:latin typeface="Arial" panose="020B0604020202020204" pitchFamily="34" charset="0"/>
              </a:rPr>
              <a:t> award from Microsoft to address the digital math problem</a:t>
            </a:r>
          </a:p>
          <a:p>
            <a:pPr marL="171450" indent="-171450">
              <a:buFont typeface="Arial" panose="020B0604020202020204" pitchFamily="34" charset="0"/>
              <a:buChar char="•"/>
              <a:defRPr/>
            </a:pPr>
            <a:r>
              <a:rPr lang="en-US" baseline="0" dirty="0" smtClean="0">
                <a:latin typeface="Arial" panose="020B0604020202020204" pitchFamily="34" charset="0"/>
              </a:rPr>
              <a:t>Partners: </a:t>
            </a:r>
            <a:r>
              <a:rPr lang="en-US" baseline="0" dirty="0" err="1" smtClean="0">
                <a:latin typeface="Arial" panose="020B0604020202020204" pitchFamily="34" charset="0"/>
              </a:rPr>
              <a:t>MathJax</a:t>
            </a:r>
            <a:r>
              <a:rPr lang="en-US" baseline="0" dirty="0" smtClean="0">
                <a:latin typeface="Arial" panose="020B0604020202020204" pitchFamily="34" charset="0"/>
              </a:rPr>
              <a:t> (AMS) + Google’s </a:t>
            </a:r>
            <a:r>
              <a:rPr lang="en-US" baseline="0" dirty="0" err="1" smtClean="0">
                <a:latin typeface="Arial" panose="020B0604020202020204" pitchFamily="34" charset="0"/>
              </a:rPr>
              <a:t>ChromeVox</a:t>
            </a:r>
            <a:r>
              <a:rPr lang="en-US" baseline="0" dirty="0" smtClean="0">
                <a:latin typeface="Arial" panose="020B0604020202020204" pitchFamily="34" charset="0"/>
              </a:rPr>
              <a:t> to produce MathML Cloud </a:t>
            </a:r>
          </a:p>
          <a:p>
            <a:pPr marL="171450" indent="-171450">
              <a:buFont typeface="Arial" panose="020B0604020202020204" pitchFamily="34" charset="0"/>
              <a:buChar char="•"/>
              <a:defRPr/>
            </a:pPr>
            <a:r>
              <a:rPr lang="en-US" baseline="0" dirty="0" smtClean="0">
                <a:latin typeface="Arial" panose="020B0604020202020204" pitchFamily="34" charset="0"/>
              </a:rPr>
              <a:t>MathML Cloud = one-stop solution to ensuring digital math is accessible, regardless of variations in MathML support across various readers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dirty="0" smtClean="0"/>
              <a:t>MathML </a:t>
            </a:r>
            <a:r>
              <a:rPr lang="en-US" altLang="en-US" dirty="0" smtClean="0"/>
              <a:t>Cloud </a:t>
            </a:r>
            <a:r>
              <a:rPr lang="en-US" altLang="en-US" dirty="0" err="1" smtClean="0"/>
              <a:t>Webapp</a:t>
            </a:r>
            <a:r>
              <a:rPr lang="en-US" altLang="en-US" baseline="0" dirty="0" smtClean="0"/>
              <a:t> (demo tool) available at https://mathmlcloud.org</a:t>
            </a:r>
            <a:endParaRPr lang="en-US" altLang="en-US"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dirty="0" smtClean="0"/>
              <a:t>Input equation</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dirty="0" smtClean="0"/>
              <a:t>ASCII: p(A and B) = p(A)</a:t>
            </a:r>
            <a:r>
              <a:rPr lang="en-US" altLang="en-US" baseline="0" dirty="0" smtClean="0"/>
              <a:t> p(A|B)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dirty="0" smtClean="0"/>
              <a:t>URI: https://mathmlcloud.org/#/equation/55a4313a6125a5a80ff4aa88 </a:t>
            </a:r>
            <a:endParaRPr lang="en-US" altLang="en-US" dirty="0" smtClean="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smtClean="0"/>
          </a:p>
        </p:txBody>
      </p:sp>
      <p:sp>
        <p:nvSpPr>
          <p:cNvPr id="4" name="Date Placeholder 3"/>
          <p:cNvSpPr>
            <a:spLocks noGrp="1"/>
          </p:cNvSpPr>
          <p:nvPr>
            <p:ph type="dt" sz="quarter" idx="1"/>
          </p:nvPr>
        </p:nvSpPr>
        <p:spPr/>
        <p:txBody>
          <a:bodyPr/>
          <a:lstStyle/>
          <a:p>
            <a:pPr>
              <a:defRPr/>
            </a:pPr>
            <a:r>
              <a:rPr lang="en-US" smtClean="0"/>
              <a:t>6/27/2011</a:t>
            </a:r>
            <a:endParaRPr lang="en-US"/>
          </a:p>
        </p:txBody>
      </p:sp>
      <p:sp>
        <p:nvSpPr>
          <p:cNvPr id="5" name="Footer Placeholder 4"/>
          <p:cNvSpPr>
            <a:spLocks noGrp="1"/>
          </p:cNvSpPr>
          <p:nvPr>
            <p:ph type="ftr" sz="quarter" idx="4"/>
          </p:nvPr>
        </p:nvSpPr>
        <p:spPr/>
        <p:txBody>
          <a:bodyPr/>
          <a:lstStyle/>
          <a:p>
            <a:pPr>
              <a:defRPr/>
            </a:pPr>
            <a:r>
              <a:rPr lang="en-US" smtClean="0"/>
              <a:t>Digital Image and Graphics Resources for Accessible Materials</a:t>
            </a:r>
            <a:endParaRPr lang="en-US"/>
          </a:p>
        </p:txBody>
      </p:sp>
      <p:sp>
        <p:nvSpPr>
          <p:cNvPr id="13318" name="Slide Number Placeholder 5"/>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a:defRPr>
                <a:solidFill>
                  <a:schemeClr val="tx1"/>
                </a:solidFill>
                <a:latin typeface="Arial" panose="020B0604020202020204" pitchFamily="34" charset="0"/>
                <a:ea typeface="MS PGothic" panose="020B0600070205080204" pitchFamily="34" charset="-128"/>
              </a:defRPr>
            </a:lvl3pPr>
            <a:lvl4pPr>
              <a:defRPr>
                <a:solidFill>
                  <a:schemeClr val="tx1"/>
                </a:solidFill>
                <a:latin typeface="Arial" panose="020B0604020202020204" pitchFamily="34" charset="0"/>
                <a:ea typeface="MS PGothic" panose="020B0600070205080204" pitchFamily="34" charset="-128"/>
              </a:defRPr>
            </a:lvl4pPr>
            <a:lvl5pPr>
              <a:defRPr>
                <a:solidFill>
                  <a:schemeClr val="tx1"/>
                </a:solidFill>
                <a:latin typeface="Arial" panose="020B0604020202020204" pitchFamily="34" charset="0"/>
                <a:ea typeface="MS PGothic" panose="020B0600070205080204" pitchFamily="34" charset="-128"/>
              </a:defRPr>
            </a:lvl5pPr>
            <a:lvl6pPr marL="2284413" indent="1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1613" indent="1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8813" indent="1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6013" indent="1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15493D8-4874-42A5-86B5-A4C35B2D5246}" type="slidenum">
              <a:rPr lang="en-US" altLang="en-US" smtClean="0">
                <a:latin typeface="Calibri" panose="020F0502020204030204" pitchFamily="34" charset="0"/>
              </a:rPr>
              <a:pPr/>
              <a:t>28</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0762907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pPr>
            <a:r>
              <a:rPr lang="en-US" dirty="0" smtClean="0"/>
              <a:t>Supports</a:t>
            </a:r>
            <a:r>
              <a:rPr lang="en-US" baseline="0" dirty="0" smtClean="0"/>
              <a:t> v</a:t>
            </a:r>
            <a:r>
              <a:rPr lang="en-US" dirty="0" smtClean="0"/>
              <a:t>arying</a:t>
            </a:r>
            <a:r>
              <a:rPr lang="en-US" baseline="0" dirty="0" smtClean="0"/>
              <a:t> </a:t>
            </a:r>
            <a:r>
              <a:rPr lang="en-US" baseline="0" dirty="0" smtClean="0"/>
              <a:t>levels of math support across digital platforms and tools</a:t>
            </a:r>
            <a:r>
              <a:rPr lang="en-US" baseline="0" dirty="0" smtClean="0"/>
              <a:t>. </a:t>
            </a:r>
            <a:endParaRPr lang="en-US" dirty="0" smtClean="0"/>
          </a:p>
          <a:p>
            <a:pPr marL="0" indent="0">
              <a:buFont typeface="Arial" panose="020B0604020202020204" pitchFamily="34" charset="0"/>
              <a:buNone/>
            </a:pPr>
            <a:endParaRPr lang="en-US" altLang="en-US" dirty="0" smtClean="0"/>
          </a:p>
        </p:txBody>
      </p:sp>
      <p:sp>
        <p:nvSpPr>
          <p:cNvPr id="4" name="Date Placeholder 3"/>
          <p:cNvSpPr>
            <a:spLocks noGrp="1"/>
          </p:cNvSpPr>
          <p:nvPr>
            <p:ph type="dt" sz="quarter" idx="1"/>
          </p:nvPr>
        </p:nvSpPr>
        <p:spPr/>
        <p:txBody>
          <a:bodyPr/>
          <a:lstStyle/>
          <a:p>
            <a:pPr>
              <a:defRPr/>
            </a:pPr>
            <a:r>
              <a:rPr lang="en-US" smtClean="0"/>
              <a:t>6/27/2011</a:t>
            </a:r>
            <a:endParaRPr lang="en-US"/>
          </a:p>
        </p:txBody>
      </p:sp>
      <p:sp>
        <p:nvSpPr>
          <p:cNvPr id="5" name="Footer Placeholder 4"/>
          <p:cNvSpPr>
            <a:spLocks noGrp="1"/>
          </p:cNvSpPr>
          <p:nvPr>
            <p:ph type="ftr" sz="quarter" idx="4"/>
          </p:nvPr>
        </p:nvSpPr>
        <p:spPr/>
        <p:txBody>
          <a:bodyPr/>
          <a:lstStyle/>
          <a:p>
            <a:pPr>
              <a:defRPr/>
            </a:pPr>
            <a:r>
              <a:rPr lang="en-US" smtClean="0"/>
              <a:t>Digital Image and Graphics Resources for Accessible Materials</a:t>
            </a:r>
            <a:endParaRPr lang="en-US"/>
          </a:p>
        </p:txBody>
      </p:sp>
      <p:sp>
        <p:nvSpPr>
          <p:cNvPr id="13318" name="Slide Number Placeholder 5"/>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a:defRPr>
                <a:solidFill>
                  <a:schemeClr val="tx1"/>
                </a:solidFill>
                <a:latin typeface="Arial" panose="020B0604020202020204" pitchFamily="34" charset="0"/>
                <a:ea typeface="MS PGothic" panose="020B0600070205080204" pitchFamily="34" charset="-128"/>
              </a:defRPr>
            </a:lvl3pPr>
            <a:lvl4pPr>
              <a:defRPr>
                <a:solidFill>
                  <a:schemeClr val="tx1"/>
                </a:solidFill>
                <a:latin typeface="Arial" panose="020B0604020202020204" pitchFamily="34" charset="0"/>
                <a:ea typeface="MS PGothic" panose="020B0600070205080204" pitchFamily="34" charset="-128"/>
              </a:defRPr>
            </a:lvl4pPr>
            <a:lvl5pPr>
              <a:defRPr>
                <a:solidFill>
                  <a:schemeClr val="tx1"/>
                </a:solidFill>
                <a:latin typeface="Arial" panose="020B0604020202020204" pitchFamily="34" charset="0"/>
                <a:ea typeface="MS PGothic" panose="020B0600070205080204" pitchFamily="34" charset="-128"/>
              </a:defRPr>
            </a:lvl5pPr>
            <a:lvl6pPr marL="2284413" indent="1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1613" indent="1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8813" indent="1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6013" indent="1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15493D8-4874-42A5-86B5-A4C35B2D5246}" type="slidenum">
              <a:rPr lang="en-US" altLang="en-US" smtClean="0">
                <a:latin typeface="Calibri" panose="020F0502020204030204" pitchFamily="34" charset="0"/>
              </a:rPr>
              <a:pPr/>
              <a:t>29</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4286245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342900" indent="-342900">
              <a:buFont typeface="Arial" panose="020B0604020202020204" pitchFamily="34" charset="0"/>
              <a:buChar char="•"/>
            </a:pPr>
            <a:r>
              <a:rPr lang="en-US" altLang="en-US" dirty="0" smtClean="0"/>
              <a:t>More new educational materials that are born accessible </a:t>
            </a:r>
          </a:p>
          <a:p>
            <a:pPr marL="342900" indent="-342900">
              <a:buFont typeface="Arial" panose="020B0604020202020204" pitchFamily="34" charset="0"/>
              <a:buChar char="•"/>
            </a:pPr>
            <a:r>
              <a:rPr lang="en-US" altLang="en-US" dirty="0" smtClean="0"/>
              <a:t>More use of new tech to create AEM, especially STEM </a:t>
            </a:r>
          </a:p>
          <a:p>
            <a:pPr marL="342900" indent="-342900">
              <a:buFont typeface="Arial" panose="020B0604020202020204" pitchFamily="34" charset="0"/>
              <a:buChar char="•"/>
            </a:pPr>
            <a:r>
              <a:rPr lang="en-US" altLang="en-US" dirty="0" smtClean="0"/>
              <a:t>More knowledge of the accessibility features specific to the needs of students with disabilities </a:t>
            </a:r>
          </a:p>
          <a:p>
            <a:pPr marL="342900" indent="-342900">
              <a:buFont typeface="Arial" panose="020B0604020202020204" pitchFamily="34" charset="0"/>
              <a:buChar char="•"/>
            </a:pPr>
            <a:r>
              <a:rPr lang="en-US" altLang="en-US" dirty="0" smtClean="0"/>
              <a:t>Community of technology developers, publishers, and end users build knowledge and contribute to the development of tools/services </a:t>
            </a:r>
          </a:p>
          <a:p>
            <a:pPr marL="0" indent="0">
              <a:buFont typeface="Arial" panose="020B0604020202020204" pitchFamily="34" charset="0"/>
              <a:buNone/>
            </a:pPr>
            <a:endParaRPr lang="en-US" altLang="en-US" dirty="0" smtClean="0"/>
          </a:p>
        </p:txBody>
      </p:sp>
      <p:sp>
        <p:nvSpPr>
          <p:cNvPr id="15364"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586546" indent="-37133507">
              <a:spcBef>
                <a:spcPct val="30000"/>
              </a:spcBef>
              <a:defRPr sz="1200">
                <a:solidFill>
                  <a:schemeClr val="tx1"/>
                </a:solidFill>
                <a:latin typeface="Calibri" panose="020F0502020204030204" pitchFamily="34" charset="0"/>
                <a:ea typeface="MS PGothic" panose="020B0600070205080204" pitchFamily="34" charset="-128"/>
              </a:defRPr>
            </a:lvl2pPr>
            <a:lvl3pPr marL="1132599" indent="-226520">
              <a:spcBef>
                <a:spcPct val="30000"/>
              </a:spcBef>
              <a:defRPr sz="1200">
                <a:solidFill>
                  <a:schemeClr val="tx1"/>
                </a:solidFill>
                <a:latin typeface="Calibri" panose="020F0502020204030204" pitchFamily="34" charset="0"/>
                <a:ea typeface="MS PGothic" panose="020B0600070205080204" pitchFamily="34" charset="-128"/>
              </a:defRPr>
            </a:lvl3pPr>
            <a:lvl4pPr marL="1585638" indent="-226520">
              <a:spcBef>
                <a:spcPct val="30000"/>
              </a:spcBef>
              <a:defRPr sz="1200">
                <a:solidFill>
                  <a:schemeClr val="tx1"/>
                </a:solidFill>
                <a:latin typeface="Calibri" panose="020F0502020204030204" pitchFamily="34" charset="0"/>
                <a:ea typeface="MS PGothic" panose="020B0600070205080204" pitchFamily="34" charset="-128"/>
              </a:defRPr>
            </a:lvl4pPr>
            <a:lvl5pPr marL="2038678" indent="-226520">
              <a:spcBef>
                <a:spcPct val="30000"/>
              </a:spcBef>
              <a:defRPr sz="1200">
                <a:solidFill>
                  <a:schemeClr val="tx1"/>
                </a:solidFill>
                <a:latin typeface="Calibri" panose="020F0502020204030204" pitchFamily="34" charset="0"/>
                <a:ea typeface="MS PGothic" panose="020B0600070205080204" pitchFamily="34" charset="-128"/>
              </a:defRPr>
            </a:lvl5pPr>
            <a:lvl6pPr marL="2491717"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44757"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397796"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50836"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fontAlgn="base">
              <a:spcBef>
                <a:spcPct val="0"/>
              </a:spcBef>
              <a:spcAft>
                <a:spcPct val="0"/>
              </a:spcAft>
            </a:pPr>
            <a:r>
              <a:rPr lang="en-US" altLang="en-US" smtClean="0"/>
              <a:t>6/27/2011</a:t>
            </a:r>
          </a:p>
        </p:txBody>
      </p:sp>
      <p:sp>
        <p:nvSpPr>
          <p:cNvPr id="15365"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586546" indent="-37133507">
              <a:spcBef>
                <a:spcPct val="30000"/>
              </a:spcBef>
              <a:defRPr sz="1200">
                <a:solidFill>
                  <a:schemeClr val="tx1"/>
                </a:solidFill>
                <a:latin typeface="Calibri" panose="020F0502020204030204" pitchFamily="34" charset="0"/>
                <a:ea typeface="MS PGothic" panose="020B0600070205080204" pitchFamily="34" charset="-128"/>
              </a:defRPr>
            </a:lvl2pPr>
            <a:lvl3pPr marL="1132599" indent="-226520">
              <a:spcBef>
                <a:spcPct val="30000"/>
              </a:spcBef>
              <a:defRPr sz="1200">
                <a:solidFill>
                  <a:schemeClr val="tx1"/>
                </a:solidFill>
                <a:latin typeface="Calibri" panose="020F0502020204030204" pitchFamily="34" charset="0"/>
                <a:ea typeface="MS PGothic" panose="020B0600070205080204" pitchFamily="34" charset="-128"/>
              </a:defRPr>
            </a:lvl3pPr>
            <a:lvl4pPr marL="1585638" indent="-226520">
              <a:spcBef>
                <a:spcPct val="30000"/>
              </a:spcBef>
              <a:defRPr sz="1200">
                <a:solidFill>
                  <a:schemeClr val="tx1"/>
                </a:solidFill>
                <a:latin typeface="Calibri" panose="020F0502020204030204" pitchFamily="34" charset="0"/>
                <a:ea typeface="MS PGothic" panose="020B0600070205080204" pitchFamily="34" charset="-128"/>
              </a:defRPr>
            </a:lvl4pPr>
            <a:lvl5pPr marL="2038678" indent="-226520">
              <a:spcBef>
                <a:spcPct val="30000"/>
              </a:spcBef>
              <a:defRPr sz="1200">
                <a:solidFill>
                  <a:schemeClr val="tx1"/>
                </a:solidFill>
                <a:latin typeface="Calibri" panose="020F0502020204030204" pitchFamily="34" charset="0"/>
                <a:ea typeface="MS PGothic" panose="020B0600070205080204" pitchFamily="34" charset="-128"/>
              </a:defRPr>
            </a:lvl5pPr>
            <a:lvl6pPr marL="2491717"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44757"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397796"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50836"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fontAlgn="base">
              <a:spcBef>
                <a:spcPct val="0"/>
              </a:spcBef>
              <a:spcAft>
                <a:spcPct val="0"/>
              </a:spcAft>
            </a:pPr>
            <a:r>
              <a:rPr lang="en-US" altLang="en-US" smtClean="0"/>
              <a:t>Digital Image and Graphics Resources for Accessible Materials</a:t>
            </a:r>
          </a:p>
        </p:txBody>
      </p:sp>
      <p:sp>
        <p:nvSpPr>
          <p:cNvPr id="15366"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586546" indent="-37133507">
              <a:spcBef>
                <a:spcPct val="30000"/>
              </a:spcBef>
              <a:defRPr sz="1200">
                <a:solidFill>
                  <a:schemeClr val="tx1"/>
                </a:solidFill>
                <a:latin typeface="Calibri" panose="020F0502020204030204" pitchFamily="34" charset="0"/>
                <a:ea typeface="MS PGothic" panose="020B0600070205080204" pitchFamily="34" charset="-128"/>
              </a:defRPr>
            </a:lvl2pPr>
            <a:lvl3pPr marL="1132599" indent="-226520">
              <a:spcBef>
                <a:spcPct val="30000"/>
              </a:spcBef>
              <a:defRPr sz="1200">
                <a:solidFill>
                  <a:schemeClr val="tx1"/>
                </a:solidFill>
                <a:latin typeface="Calibri" panose="020F0502020204030204" pitchFamily="34" charset="0"/>
                <a:ea typeface="MS PGothic" panose="020B0600070205080204" pitchFamily="34" charset="-128"/>
              </a:defRPr>
            </a:lvl3pPr>
            <a:lvl4pPr marL="1585638" indent="-226520">
              <a:spcBef>
                <a:spcPct val="30000"/>
              </a:spcBef>
              <a:defRPr sz="1200">
                <a:solidFill>
                  <a:schemeClr val="tx1"/>
                </a:solidFill>
                <a:latin typeface="Calibri" panose="020F0502020204030204" pitchFamily="34" charset="0"/>
                <a:ea typeface="MS PGothic" panose="020B0600070205080204" pitchFamily="34" charset="-128"/>
              </a:defRPr>
            </a:lvl4pPr>
            <a:lvl5pPr marL="2038678" indent="-226520">
              <a:spcBef>
                <a:spcPct val="30000"/>
              </a:spcBef>
              <a:defRPr sz="1200">
                <a:solidFill>
                  <a:schemeClr val="tx1"/>
                </a:solidFill>
                <a:latin typeface="Calibri" panose="020F0502020204030204" pitchFamily="34" charset="0"/>
                <a:ea typeface="MS PGothic" panose="020B0600070205080204" pitchFamily="34" charset="-128"/>
              </a:defRPr>
            </a:lvl5pPr>
            <a:lvl6pPr marL="2491717"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44757"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397796"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50836"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B8B4F39-B1B3-4887-AEEF-6C542217C7CD}" type="slidenum">
              <a:rPr lang="en-US" altLang="en-US" smtClean="0"/>
              <a:pPr>
                <a:spcBef>
                  <a:spcPct val="0"/>
                </a:spcBef>
              </a:pPr>
              <a:t>3</a:t>
            </a:fld>
            <a:endParaRPr lang="en-US" altLang="en-US" smtClean="0"/>
          </a:p>
        </p:txBody>
      </p:sp>
    </p:spTree>
    <p:extLst>
      <p:ext uri="{BB962C8B-B14F-4D97-AF65-F5344CB8AC3E}">
        <p14:creationId xmlns:p14="http://schemas.microsoft.com/office/powerpoint/2010/main" val="30910012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Retrofitting files that</a:t>
            </a:r>
            <a:r>
              <a:rPr lang="en-US" baseline="0" dirty="0" smtClean="0"/>
              <a:t> present math as images</a:t>
            </a:r>
            <a:endParaRPr lang="en-US" dirty="0"/>
          </a:p>
        </p:txBody>
      </p:sp>
      <p:sp>
        <p:nvSpPr>
          <p:cNvPr id="4" name="Date Placeholder 3"/>
          <p:cNvSpPr>
            <a:spLocks noGrp="1"/>
          </p:cNvSpPr>
          <p:nvPr>
            <p:ph type="dt" idx="10"/>
          </p:nvPr>
        </p:nvSpPr>
        <p:spPr/>
        <p:txBody>
          <a:bodyPr/>
          <a:lstStyle/>
          <a:p>
            <a:pPr>
              <a:defRPr/>
            </a:pPr>
            <a:r>
              <a:rPr lang="en-US" smtClean="0"/>
              <a:t>6/27/2011</a:t>
            </a:r>
            <a:endParaRPr lang="en-US"/>
          </a:p>
        </p:txBody>
      </p:sp>
      <p:sp>
        <p:nvSpPr>
          <p:cNvPr id="5" name="Footer Placeholder 4"/>
          <p:cNvSpPr>
            <a:spLocks noGrp="1"/>
          </p:cNvSpPr>
          <p:nvPr>
            <p:ph type="ftr" sz="quarter" idx="11"/>
          </p:nvPr>
        </p:nvSpPr>
        <p:spPr/>
        <p:txBody>
          <a:bodyPr/>
          <a:lstStyle/>
          <a:p>
            <a:pPr>
              <a:defRPr/>
            </a:pPr>
            <a:r>
              <a:rPr lang="en-US" smtClean="0"/>
              <a:t>Digital Image and Graphics Resources for Accessible Materials</a:t>
            </a:r>
            <a:endParaRPr lang="en-US"/>
          </a:p>
        </p:txBody>
      </p:sp>
      <p:sp>
        <p:nvSpPr>
          <p:cNvPr id="6" name="Slide Number Placeholder 5"/>
          <p:cNvSpPr>
            <a:spLocks noGrp="1"/>
          </p:cNvSpPr>
          <p:nvPr>
            <p:ph type="sldNum" sz="quarter" idx="12"/>
          </p:nvPr>
        </p:nvSpPr>
        <p:spPr/>
        <p:txBody>
          <a:bodyPr/>
          <a:lstStyle/>
          <a:p>
            <a:pPr>
              <a:defRPr/>
            </a:pPr>
            <a:fld id="{B96879E3-8474-4488-9C8F-AC7FF6828697}" type="slidenum">
              <a:rPr lang="en-US" altLang="en-US" smtClean="0"/>
              <a:pPr>
                <a:defRPr/>
              </a:pPr>
              <a:t>30</a:t>
            </a:fld>
            <a:endParaRPr lang="en-US" altLang="en-US"/>
          </a:p>
        </p:txBody>
      </p:sp>
    </p:spTree>
    <p:extLst>
      <p:ext uri="{BB962C8B-B14F-4D97-AF65-F5344CB8AC3E}">
        <p14:creationId xmlns:p14="http://schemas.microsoft.com/office/powerpoint/2010/main" val="17451790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step after the production of accessible math content is to help </a:t>
            </a:r>
            <a:r>
              <a:rPr lang="en-US" dirty="0" smtClean="0"/>
              <a:t>users discover what tools can be used to read math accessibly.</a:t>
            </a:r>
            <a:endParaRPr lang="en-US" dirty="0"/>
          </a:p>
        </p:txBody>
      </p:sp>
      <p:sp>
        <p:nvSpPr>
          <p:cNvPr id="4" name="Date Placeholder 3"/>
          <p:cNvSpPr>
            <a:spLocks noGrp="1"/>
          </p:cNvSpPr>
          <p:nvPr>
            <p:ph type="dt" idx="10"/>
          </p:nvPr>
        </p:nvSpPr>
        <p:spPr/>
        <p:txBody>
          <a:bodyPr/>
          <a:lstStyle/>
          <a:p>
            <a:pPr>
              <a:defRPr/>
            </a:pPr>
            <a:r>
              <a:rPr lang="en-US" smtClean="0"/>
              <a:t>6/27/2011</a:t>
            </a:r>
            <a:endParaRPr lang="en-US"/>
          </a:p>
        </p:txBody>
      </p:sp>
      <p:sp>
        <p:nvSpPr>
          <p:cNvPr id="5" name="Footer Placeholder 4"/>
          <p:cNvSpPr>
            <a:spLocks noGrp="1"/>
          </p:cNvSpPr>
          <p:nvPr>
            <p:ph type="ftr" sz="quarter" idx="11"/>
          </p:nvPr>
        </p:nvSpPr>
        <p:spPr/>
        <p:txBody>
          <a:bodyPr/>
          <a:lstStyle/>
          <a:p>
            <a:pPr>
              <a:defRPr/>
            </a:pPr>
            <a:r>
              <a:rPr lang="en-US" smtClean="0"/>
              <a:t>Digital Image and Graphics Resources for Accessible Materials</a:t>
            </a:r>
            <a:endParaRPr lang="en-US"/>
          </a:p>
        </p:txBody>
      </p:sp>
      <p:sp>
        <p:nvSpPr>
          <p:cNvPr id="6" name="Slide Number Placeholder 5"/>
          <p:cNvSpPr>
            <a:spLocks noGrp="1"/>
          </p:cNvSpPr>
          <p:nvPr>
            <p:ph type="sldNum" sz="quarter" idx="12"/>
          </p:nvPr>
        </p:nvSpPr>
        <p:spPr/>
        <p:txBody>
          <a:bodyPr/>
          <a:lstStyle/>
          <a:p>
            <a:pPr>
              <a:defRPr/>
            </a:pPr>
            <a:fld id="{10CBE2D8-0BD2-4522-B681-16620B11AC6A}" type="slidenum">
              <a:rPr lang="en-US" altLang="en-US" smtClean="0"/>
              <a:pPr>
                <a:defRPr/>
              </a:pPr>
              <a:t>31</a:t>
            </a:fld>
            <a:endParaRPr lang="en-US" altLang="en-US"/>
          </a:p>
        </p:txBody>
      </p:sp>
    </p:spTree>
    <p:extLst>
      <p:ext uri="{BB962C8B-B14F-4D97-AF65-F5344CB8AC3E}">
        <p14:creationId xmlns:p14="http://schemas.microsoft.com/office/powerpoint/2010/main" val="1762544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indent="0">
              <a:buFont typeface="Arial" panose="020B0604020202020204" pitchFamily="34" charset="0"/>
              <a:buNone/>
            </a:pPr>
            <a:r>
              <a:rPr lang="en-US" dirty="0" smtClean="0"/>
              <a:t>Search</a:t>
            </a:r>
            <a:r>
              <a:rPr lang="en-US" baseline="0" dirty="0" smtClean="0"/>
              <a:t> according to tools used by the end-users. In this example, five results are returned when searching for configurations using NVDA (+</a:t>
            </a:r>
            <a:r>
              <a:rPr lang="en-US" baseline="0" dirty="0" err="1" smtClean="0"/>
              <a:t>MathPlayer</a:t>
            </a:r>
            <a:r>
              <a:rPr lang="en-US" baseline="0" dirty="0" smtClean="0"/>
              <a:t>) </a:t>
            </a:r>
            <a:r>
              <a:rPr lang="en-US" dirty="0" smtClean="0"/>
              <a:t>MathML </a:t>
            </a:r>
            <a:r>
              <a:rPr lang="en-US" dirty="0" smtClean="0"/>
              <a:t>in Mozilla Firefox and Microsoft Internet Explorer. </a:t>
            </a:r>
          </a:p>
        </p:txBody>
      </p:sp>
      <p:sp>
        <p:nvSpPr>
          <p:cNvPr id="4" name="Date Placeholder 3"/>
          <p:cNvSpPr>
            <a:spLocks noGrp="1"/>
          </p:cNvSpPr>
          <p:nvPr>
            <p:ph type="dt" idx="10"/>
          </p:nvPr>
        </p:nvSpPr>
        <p:spPr/>
        <p:txBody>
          <a:bodyPr/>
          <a:lstStyle/>
          <a:p>
            <a:pPr>
              <a:defRPr/>
            </a:pPr>
            <a:r>
              <a:rPr lang="en-US" smtClean="0"/>
              <a:t>6/27/2011</a:t>
            </a:r>
            <a:endParaRPr lang="en-US"/>
          </a:p>
        </p:txBody>
      </p:sp>
      <p:sp>
        <p:nvSpPr>
          <p:cNvPr id="5" name="Footer Placeholder 4"/>
          <p:cNvSpPr>
            <a:spLocks noGrp="1"/>
          </p:cNvSpPr>
          <p:nvPr>
            <p:ph type="ftr" sz="quarter" idx="11"/>
          </p:nvPr>
        </p:nvSpPr>
        <p:spPr/>
        <p:txBody>
          <a:bodyPr/>
          <a:lstStyle/>
          <a:p>
            <a:pPr>
              <a:defRPr/>
            </a:pPr>
            <a:r>
              <a:rPr lang="en-US" smtClean="0"/>
              <a:t>Digital Image and Graphics Resources for Accessible Materials</a:t>
            </a:r>
            <a:endParaRPr lang="en-US"/>
          </a:p>
        </p:txBody>
      </p:sp>
      <p:sp>
        <p:nvSpPr>
          <p:cNvPr id="6" name="Slide Number Placeholder 5"/>
          <p:cNvSpPr>
            <a:spLocks noGrp="1"/>
          </p:cNvSpPr>
          <p:nvPr>
            <p:ph type="sldNum" sz="quarter" idx="12"/>
          </p:nvPr>
        </p:nvSpPr>
        <p:spPr/>
        <p:txBody>
          <a:bodyPr/>
          <a:lstStyle/>
          <a:p>
            <a:pPr>
              <a:defRPr/>
            </a:pPr>
            <a:fld id="{B4848860-8073-4D2F-8EB1-38A735403CC1}" type="slidenum">
              <a:rPr lang="en-US" altLang="en-US" smtClean="0"/>
              <a:pPr>
                <a:defRPr/>
              </a:pPr>
              <a:t>32</a:t>
            </a:fld>
            <a:endParaRPr lang="en-US" altLang="en-US"/>
          </a:p>
        </p:txBody>
      </p:sp>
    </p:spTree>
    <p:extLst>
      <p:ext uri="{BB962C8B-B14F-4D97-AF65-F5344CB8AC3E}">
        <p14:creationId xmlns:p14="http://schemas.microsoft.com/office/powerpoint/2010/main" val="3505140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C1A6DB0F-00AD-BA4C-BDB5-DF6B17468F4F}" type="slidenum">
              <a:rPr lang="en-US" smtClean="0"/>
              <a:t>33</a:t>
            </a:fld>
            <a:endParaRPr lang="en-US"/>
          </a:p>
        </p:txBody>
      </p:sp>
    </p:spTree>
    <p:extLst>
      <p:ext uri="{BB962C8B-B14F-4D97-AF65-F5344CB8AC3E}">
        <p14:creationId xmlns:p14="http://schemas.microsoft.com/office/powerpoint/2010/main" val="35410526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0" dirty="0" smtClean="0">
                <a:solidFill>
                  <a:srgbClr val="0070C0"/>
                </a:solidFill>
              </a:rPr>
              <a:t>Image of hear</a:t>
            </a:r>
            <a:r>
              <a:rPr lang="en-US" altLang="en-US" b="0" baseline="0" dirty="0" smtClean="0">
                <a:solidFill>
                  <a:srgbClr val="0070C0"/>
                </a:solidFill>
              </a:rPr>
              <a:t>t and lungs. </a:t>
            </a:r>
            <a:r>
              <a:rPr lang="en-US" altLang="en-US" b="0" dirty="0" smtClean="0">
                <a:latin typeface="Whitney Book" pitchFamily="-84" charset="0"/>
                <a:cs typeface="Whitney Book" pitchFamily="-84" charset="0"/>
              </a:rPr>
              <a:t>This tactile graphic is also accompanied</a:t>
            </a:r>
            <a:r>
              <a:rPr lang="en-US" altLang="en-US" b="0" baseline="0" dirty="0" smtClean="0">
                <a:latin typeface="Whitney Book" pitchFamily="-84" charset="0"/>
                <a:cs typeface="Whitney Book" pitchFamily="-84" charset="0"/>
              </a:rPr>
              <a:t> by </a:t>
            </a:r>
            <a:r>
              <a:rPr lang="en-US" altLang="en-US" b="0" dirty="0" smtClean="0">
                <a:latin typeface="Whitney Book" pitchFamily="-84" charset="0"/>
                <a:cs typeface="Whitney Book" pitchFamily="-84" charset="0"/>
              </a:rPr>
              <a:t>a key page, in braille, which will guide the reader through the image.</a:t>
            </a:r>
          </a:p>
          <a:p>
            <a:endParaRPr lang="en-US" dirty="0"/>
          </a:p>
        </p:txBody>
      </p:sp>
      <p:sp>
        <p:nvSpPr>
          <p:cNvPr id="4" name="Date Placeholder 3"/>
          <p:cNvSpPr>
            <a:spLocks noGrp="1"/>
          </p:cNvSpPr>
          <p:nvPr>
            <p:ph type="dt" idx="10"/>
          </p:nvPr>
        </p:nvSpPr>
        <p:spPr/>
        <p:txBody>
          <a:bodyPr/>
          <a:lstStyle/>
          <a:p>
            <a:pPr>
              <a:defRPr/>
            </a:pPr>
            <a:r>
              <a:rPr lang="en-US" smtClean="0"/>
              <a:t>6/27/2011</a:t>
            </a:r>
            <a:endParaRPr lang="en-US"/>
          </a:p>
        </p:txBody>
      </p:sp>
      <p:sp>
        <p:nvSpPr>
          <p:cNvPr id="5" name="Footer Placeholder 4"/>
          <p:cNvSpPr>
            <a:spLocks noGrp="1"/>
          </p:cNvSpPr>
          <p:nvPr>
            <p:ph type="ftr" sz="quarter" idx="11"/>
          </p:nvPr>
        </p:nvSpPr>
        <p:spPr/>
        <p:txBody>
          <a:bodyPr/>
          <a:lstStyle/>
          <a:p>
            <a:pPr>
              <a:defRPr/>
            </a:pPr>
            <a:r>
              <a:rPr lang="en-US" smtClean="0"/>
              <a:t>Digital Image and Graphics Resources for Accessible Materials</a:t>
            </a:r>
            <a:endParaRPr lang="en-US"/>
          </a:p>
        </p:txBody>
      </p:sp>
      <p:sp>
        <p:nvSpPr>
          <p:cNvPr id="6" name="Slide Number Placeholder 5"/>
          <p:cNvSpPr>
            <a:spLocks noGrp="1"/>
          </p:cNvSpPr>
          <p:nvPr>
            <p:ph type="sldNum" sz="quarter" idx="12"/>
          </p:nvPr>
        </p:nvSpPr>
        <p:spPr/>
        <p:txBody>
          <a:bodyPr/>
          <a:lstStyle/>
          <a:p>
            <a:pPr>
              <a:defRPr/>
            </a:pPr>
            <a:fld id="{10CBE2D8-0BD2-4522-B681-16620B11AC6A}" type="slidenum">
              <a:rPr lang="en-US" altLang="en-US" smtClean="0"/>
              <a:pPr>
                <a:defRPr/>
              </a:pPr>
              <a:t>34</a:t>
            </a:fld>
            <a:endParaRPr lang="en-US" altLang="en-US"/>
          </a:p>
        </p:txBody>
      </p:sp>
    </p:spTree>
    <p:extLst>
      <p:ext uri="{BB962C8B-B14F-4D97-AF65-F5344CB8AC3E}">
        <p14:creationId xmlns:p14="http://schemas.microsoft.com/office/powerpoint/2010/main" val="7052515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dirty="0" smtClean="0"/>
              <a:t>Haptics: </a:t>
            </a:r>
            <a:r>
              <a:rPr lang="en-US" sz="1200" dirty="0" smtClean="0"/>
              <a:t>Interactive Tactile Exploration in a Digital World</a:t>
            </a:r>
          </a:p>
          <a:p>
            <a:pPr marL="285750" indent="-285750">
              <a:buFont typeface="Arial" panose="020B0604020202020204" pitchFamily="34" charset="0"/>
              <a:buChar char="•"/>
            </a:pPr>
            <a:r>
              <a:rPr lang="en-US" sz="1200" dirty="0" smtClean="0"/>
              <a:t>Sample file</a:t>
            </a:r>
            <a:r>
              <a:rPr lang="en-US" sz="1200" baseline="0" dirty="0" smtClean="0"/>
              <a:t> available at: http://diagramcenter.org/adding-haptic-feedback-to-epub3-books.html</a:t>
            </a:r>
            <a:endParaRPr lang="en-US" dirty="0"/>
          </a:p>
        </p:txBody>
      </p:sp>
      <p:sp>
        <p:nvSpPr>
          <p:cNvPr id="4" name="Date Placeholder 3"/>
          <p:cNvSpPr>
            <a:spLocks noGrp="1"/>
          </p:cNvSpPr>
          <p:nvPr>
            <p:ph type="dt" idx="10"/>
          </p:nvPr>
        </p:nvSpPr>
        <p:spPr/>
        <p:txBody>
          <a:bodyPr/>
          <a:lstStyle/>
          <a:p>
            <a:pPr>
              <a:defRPr/>
            </a:pPr>
            <a:r>
              <a:rPr lang="en-US" smtClean="0"/>
              <a:t>6/27/2011</a:t>
            </a:r>
            <a:endParaRPr lang="en-US"/>
          </a:p>
        </p:txBody>
      </p:sp>
      <p:sp>
        <p:nvSpPr>
          <p:cNvPr id="5" name="Footer Placeholder 4"/>
          <p:cNvSpPr>
            <a:spLocks noGrp="1"/>
          </p:cNvSpPr>
          <p:nvPr>
            <p:ph type="ftr" sz="quarter" idx="11"/>
          </p:nvPr>
        </p:nvSpPr>
        <p:spPr/>
        <p:txBody>
          <a:bodyPr/>
          <a:lstStyle/>
          <a:p>
            <a:pPr>
              <a:defRPr/>
            </a:pPr>
            <a:r>
              <a:rPr lang="en-US" smtClean="0"/>
              <a:t>Digital Image and Graphics Resources for Accessible Materials</a:t>
            </a:r>
            <a:endParaRPr lang="en-US"/>
          </a:p>
        </p:txBody>
      </p:sp>
      <p:sp>
        <p:nvSpPr>
          <p:cNvPr id="6" name="Slide Number Placeholder 5"/>
          <p:cNvSpPr>
            <a:spLocks noGrp="1"/>
          </p:cNvSpPr>
          <p:nvPr>
            <p:ph type="sldNum" sz="quarter" idx="12"/>
          </p:nvPr>
        </p:nvSpPr>
        <p:spPr/>
        <p:txBody>
          <a:bodyPr/>
          <a:lstStyle/>
          <a:p>
            <a:pPr>
              <a:defRPr/>
            </a:pPr>
            <a:fld id="{B96879E3-8474-4488-9C8F-AC7FF6828697}" type="slidenum">
              <a:rPr lang="en-US" altLang="en-US" smtClean="0"/>
              <a:pPr>
                <a:defRPr/>
              </a:pPr>
              <a:t>35</a:t>
            </a:fld>
            <a:endParaRPr lang="en-US" altLang="en-US"/>
          </a:p>
        </p:txBody>
      </p:sp>
    </p:spTree>
    <p:extLst>
      <p:ext uri="{BB962C8B-B14F-4D97-AF65-F5344CB8AC3E}">
        <p14:creationId xmlns:p14="http://schemas.microsoft.com/office/powerpoint/2010/main" val="36450641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p:txBody>
          <a:bodyPr wrap="square" numCol="1" anchor="t" anchorCtr="0" compatLnSpc="1">
            <a:prstTxWarp prst="textNoShape">
              <a:avLst/>
            </a:prstTxWarp>
            <a:normAutofit fontScale="70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S PGothic" pitchFamily="34" charset="-128"/>
                <a:cs typeface="MS PGothic" charset="0"/>
              </a:rPr>
              <a:t>3D Quick Start Guide</a:t>
            </a:r>
            <a:r>
              <a:rPr lang="en-US" sz="1200" kern="1200" baseline="0" dirty="0" smtClean="0">
                <a:solidFill>
                  <a:schemeClr val="tx1"/>
                </a:solidFill>
                <a:effectLst/>
                <a:latin typeface="+mn-lt"/>
                <a:ea typeface="MS PGothic" pitchFamily="34" charset="-128"/>
                <a:cs typeface="MS PGothic" charset="0"/>
              </a:rPr>
              <a:t> available at</a:t>
            </a:r>
            <a:r>
              <a:rPr lang="en-US" sz="1200" kern="1200" dirty="0" smtClean="0">
                <a:solidFill>
                  <a:schemeClr val="tx1"/>
                </a:solidFill>
                <a:effectLst/>
                <a:latin typeface="+mn-lt"/>
                <a:ea typeface="MS PGothic" pitchFamily="34" charset="-128"/>
                <a:cs typeface="MS PGothic" charset="0"/>
              </a:rPr>
              <a:t>: </a:t>
            </a:r>
            <a:r>
              <a:rPr lang="en-US" altLang="en-US" sz="1200" dirty="0" smtClean="0">
                <a:hlinkClick r:id="rId3"/>
              </a:rPr>
              <a:t>http://diagramcenter.org/wp-content/uploads/2015/09/3D-Printing-In-Education-Quick-Start-Guide.docx</a:t>
            </a:r>
            <a:r>
              <a:rPr lang="en-US" altLang="en-US" sz="1200" dirty="0" smtClean="0"/>
              <a:t> </a:t>
            </a:r>
          </a:p>
        </p:txBody>
      </p:sp>
      <p:sp>
        <p:nvSpPr>
          <p:cNvPr id="57348"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205218F5-0C77-4E36-9ED7-15312F6EBF15}" type="datetime1">
              <a:rPr lang="en-US" altLang="en-US" smtClean="0">
                <a:ea typeface="MS PGothic" pitchFamily="34" charset="-128"/>
              </a:rPr>
              <a:pPr fontAlgn="base">
                <a:spcBef>
                  <a:spcPct val="0"/>
                </a:spcBef>
                <a:spcAft>
                  <a:spcPct val="0"/>
                </a:spcAft>
                <a:defRPr/>
              </a:pPr>
              <a:t>11/16/2015</a:t>
            </a:fld>
            <a:endParaRPr lang="en-US" altLang="en-US" smtClean="0">
              <a:ea typeface="MS PGothic" pitchFamily="34" charset="-128"/>
            </a:endParaRPr>
          </a:p>
        </p:txBody>
      </p:sp>
      <p:sp>
        <p:nvSpPr>
          <p:cNvPr id="57349"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ltLang="en-US" smtClean="0">
                <a:ea typeface="MS PGothic" pitchFamily="34" charset="-128"/>
              </a:rPr>
              <a:t>Digital Image and Graphics Resources for Accessible Materials</a:t>
            </a:r>
          </a:p>
        </p:txBody>
      </p:sp>
      <p:sp>
        <p:nvSpPr>
          <p:cNvPr id="43014"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AFE0282-3997-40FB-B203-198515251E02}" type="slidenum">
              <a:rPr lang="en-US" altLang="en-US" smtClean="0">
                <a:latin typeface="Calibri" panose="020F0502020204030204" pitchFamily="34" charset="0"/>
              </a:rPr>
              <a:pPr/>
              <a:t>36</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6088653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p:txBody>
          <a:bodyPr wrap="square" numCol="1" anchor="t" anchorCtr="0" compatLnSpc="1">
            <a:prstTxWarp prst="textNoShape">
              <a:avLst/>
            </a:prstTxWarp>
            <a:normAutofit/>
          </a:bodyPr>
          <a:lstStyle/>
          <a:p>
            <a:pPr marL="0" lvl="0" indent="0">
              <a:buFont typeface="Arial" panose="020B0604020202020204" pitchFamily="34" charset="0"/>
              <a:buNone/>
              <a:defRPr/>
            </a:pPr>
            <a:r>
              <a:rPr lang="en-US" dirty="0" smtClean="0"/>
              <a:t>Video</a:t>
            </a:r>
            <a:r>
              <a:rPr lang="en-US" baseline="0" dirty="0" smtClean="0"/>
              <a:t> available at</a:t>
            </a:r>
            <a:r>
              <a:rPr lang="en-US" baseline="0" smtClean="0"/>
              <a:t>: https://benetech.box.com/s/1lnw9nynh1xdwn2d2srox41p1lqpg204</a:t>
            </a:r>
            <a:endParaRPr lang="en-US" dirty="0" smtClean="0"/>
          </a:p>
        </p:txBody>
      </p:sp>
      <p:sp>
        <p:nvSpPr>
          <p:cNvPr id="57348"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205218F5-0C77-4E36-9ED7-15312F6EBF15}" type="datetime1">
              <a:rPr lang="en-US" altLang="en-US" smtClean="0">
                <a:ea typeface="MS PGothic" pitchFamily="34" charset="-128"/>
              </a:rPr>
              <a:pPr fontAlgn="base">
                <a:spcBef>
                  <a:spcPct val="0"/>
                </a:spcBef>
                <a:spcAft>
                  <a:spcPct val="0"/>
                </a:spcAft>
                <a:defRPr/>
              </a:pPr>
              <a:t>11/17/2015</a:t>
            </a:fld>
            <a:endParaRPr lang="en-US" altLang="en-US" smtClean="0">
              <a:ea typeface="MS PGothic" pitchFamily="34" charset="-128"/>
            </a:endParaRPr>
          </a:p>
        </p:txBody>
      </p:sp>
      <p:sp>
        <p:nvSpPr>
          <p:cNvPr id="57349"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ltLang="en-US" smtClean="0">
                <a:ea typeface="MS PGothic" pitchFamily="34" charset="-128"/>
              </a:rPr>
              <a:t>Digital Image and Graphics Resources for Accessible Materials</a:t>
            </a:r>
          </a:p>
        </p:txBody>
      </p:sp>
      <p:sp>
        <p:nvSpPr>
          <p:cNvPr id="43014"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AFE0282-3997-40FB-B203-198515251E02}" type="slidenum">
              <a:rPr lang="en-US" altLang="en-US" smtClean="0">
                <a:latin typeface="Calibri" panose="020F0502020204030204" pitchFamily="34" charset="0"/>
              </a:rPr>
              <a:pPr/>
              <a:t>37</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40021293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r>
              <a:rPr lang="en-US" smtClean="0"/>
              <a:t>6/27/2011</a:t>
            </a:r>
            <a:endParaRPr lang="en-US"/>
          </a:p>
        </p:txBody>
      </p:sp>
      <p:sp>
        <p:nvSpPr>
          <p:cNvPr id="5" name="Footer Placeholder 4"/>
          <p:cNvSpPr>
            <a:spLocks noGrp="1"/>
          </p:cNvSpPr>
          <p:nvPr>
            <p:ph type="ftr" sz="quarter" idx="11"/>
          </p:nvPr>
        </p:nvSpPr>
        <p:spPr/>
        <p:txBody>
          <a:bodyPr/>
          <a:lstStyle/>
          <a:p>
            <a:pPr>
              <a:defRPr/>
            </a:pPr>
            <a:r>
              <a:rPr lang="en-US" smtClean="0"/>
              <a:t>Digital Image and Graphics Resources for Accessible Materials</a:t>
            </a:r>
            <a:endParaRPr lang="en-US"/>
          </a:p>
        </p:txBody>
      </p:sp>
      <p:sp>
        <p:nvSpPr>
          <p:cNvPr id="6" name="Slide Number Placeholder 5"/>
          <p:cNvSpPr>
            <a:spLocks noGrp="1"/>
          </p:cNvSpPr>
          <p:nvPr>
            <p:ph type="sldNum" sz="quarter" idx="12"/>
          </p:nvPr>
        </p:nvSpPr>
        <p:spPr/>
        <p:txBody>
          <a:bodyPr/>
          <a:lstStyle/>
          <a:p>
            <a:pPr>
              <a:defRPr/>
            </a:pPr>
            <a:fld id="{B96879E3-8474-4488-9C8F-AC7FF6828697}" type="slidenum">
              <a:rPr lang="en-US" altLang="en-US" smtClean="0"/>
              <a:pPr>
                <a:defRPr/>
              </a:pPr>
              <a:t>38</a:t>
            </a:fld>
            <a:endParaRPr lang="en-US" altLang="en-US"/>
          </a:p>
        </p:txBody>
      </p:sp>
    </p:spTree>
    <p:extLst>
      <p:ext uri="{BB962C8B-B14F-4D97-AF65-F5344CB8AC3E}">
        <p14:creationId xmlns:p14="http://schemas.microsoft.com/office/powerpoint/2010/main" val="21994838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err="1" smtClean="0"/>
              <a:t>Diagrammar</a:t>
            </a:r>
            <a:r>
              <a:rPr lang="en-US" dirty="0" smtClean="0"/>
              <a:t>: prototype</a:t>
            </a:r>
            <a:r>
              <a:rPr lang="en-US" baseline="0" dirty="0" smtClean="0"/>
              <a:t> and pilot </a:t>
            </a:r>
            <a:r>
              <a:rPr lang="en-US" baseline="0" dirty="0" smtClean="0"/>
              <a:t>in progress with ETS and </a:t>
            </a:r>
            <a:r>
              <a:rPr lang="en-US" baseline="0" dirty="0" err="1" smtClean="0"/>
              <a:t>Readium</a:t>
            </a:r>
            <a:r>
              <a:rPr lang="en-US" baseline="0" dirty="0" smtClean="0"/>
              <a:t>. This prototype provides a preview to what’s coming up with the DIAGRAM</a:t>
            </a:r>
            <a:r>
              <a:rPr lang="en-US" baseline="0" dirty="0" smtClean="0"/>
              <a:t>+ </a:t>
            </a:r>
            <a:r>
              <a:rPr lang="en-US" baseline="0" dirty="0" smtClean="0"/>
              <a:t>award, c</a:t>
            </a:r>
            <a:r>
              <a:rPr lang="en-US" dirty="0" smtClean="0"/>
              <a:t>atering </a:t>
            </a:r>
            <a:r>
              <a:rPr lang="en-US" dirty="0" smtClean="0"/>
              <a:t>to </a:t>
            </a:r>
            <a:r>
              <a:rPr lang="en-US" dirty="0" smtClean="0"/>
              <a:t>audiences </a:t>
            </a:r>
            <a:r>
              <a:rPr lang="en-US" dirty="0" smtClean="0"/>
              <a:t>with different needs</a:t>
            </a:r>
          </a:p>
          <a:p>
            <a:pPr marL="628650" lvl="1"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a:p>
        </p:txBody>
      </p:sp>
      <p:sp>
        <p:nvSpPr>
          <p:cNvPr id="4" name="Date Placeholder 3"/>
          <p:cNvSpPr>
            <a:spLocks noGrp="1"/>
          </p:cNvSpPr>
          <p:nvPr>
            <p:ph type="dt" idx="10"/>
          </p:nvPr>
        </p:nvSpPr>
        <p:spPr/>
        <p:txBody>
          <a:bodyPr/>
          <a:lstStyle/>
          <a:p>
            <a:pPr>
              <a:defRPr/>
            </a:pPr>
            <a:r>
              <a:rPr lang="en-US" smtClean="0"/>
              <a:t>6/27/2011</a:t>
            </a:r>
            <a:endParaRPr lang="en-US"/>
          </a:p>
        </p:txBody>
      </p:sp>
      <p:sp>
        <p:nvSpPr>
          <p:cNvPr id="5" name="Footer Placeholder 4"/>
          <p:cNvSpPr>
            <a:spLocks noGrp="1"/>
          </p:cNvSpPr>
          <p:nvPr>
            <p:ph type="ftr" sz="quarter" idx="11"/>
          </p:nvPr>
        </p:nvSpPr>
        <p:spPr/>
        <p:txBody>
          <a:bodyPr/>
          <a:lstStyle/>
          <a:p>
            <a:pPr>
              <a:defRPr/>
            </a:pPr>
            <a:r>
              <a:rPr lang="en-US" smtClean="0"/>
              <a:t>Digital Image and Graphics Resources for Accessible Materials</a:t>
            </a:r>
            <a:endParaRPr lang="en-US"/>
          </a:p>
        </p:txBody>
      </p:sp>
      <p:sp>
        <p:nvSpPr>
          <p:cNvPr id="6" name="Slide Number Placeholder 5"/>
          <p:cNvSpPr>
            <a:spLocks noGrp="1"/>
          </p:cNvSpPr>
          <p:nvPr>
            <p:ph type="sldNum" sz="quarter" idx="12"/>
          </p:nvPr>
        </p:nvSpPr>
        <p:spPr/>
        <p:txBody>
          <a:bodyPr/>
          <a:lstStyle/>
          <a:p>
            <a:pPr>
              <a:defRPr/>
            </a:pPr>
            <a:fld id="{10CBE2D8-0BD2-4522-B681-16620B11AC6A}" type="slidenum">
              <a:rPr lang="en-US" altLang="en-US" smtClean="0"/>
              <a:pPr>
                <a:defRPr/>
              </a:pPr>
              <a:t>39</a:t>
            </a:fld>
            <a:endParaRPr lang="en-US" altLang="en-US"/>
          </a:p>
        </p:txBody>
      </p:sp>
    </p:spTree>
    <p:extLst>
      <p:ext uri="{BB962C8B-B14F-4D97-AF65-F5344CB8AC3E}">
        <p14:creationId xmlns:p14="http://schemas.microsoft.com/office/powerpoint/2010/main" val="99634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t>Image: </a:t>
            </a:r>
            <a:r>
              <a:rPr lang="en-US" altLang="en-US" dirty="0" smtClean="0"/>
              <a:t>Posed group photo of about 40 DIAGRAM community members standing on steps making "scary" faces.</a:t>
            </a:r>
          </a:p>
          <a:p>
            <a:pPr eaLnBrk="1" hangingPunct="1">
              <a:spcBef>
                <a:spcPct val="0"/>
              </a:spcBef>
            </a:pPr>
            <a:endParaRPr lang="en-US" altLang="en-US" dirty="0" smtClean="0"/>
          </a:p>
          <a:p>
            <a:pPr eaLnBrk="1" hangingPunct="1">
              <a:spcBef>
                <a:spcPct val="0"/>
              </a:spcBef>
            </a:pPr>
            <a:r>
              <a:rPr lang="en-US" altLang="en-US" dirty="0" smtClean="0"/>
              <a:t>We believe that our “Born Accessible” vision for images can best be achieved by creating communities of people who are working on solutions to accessible images and bringing them together so that we can share and align our work for the greatest benefit of our end users: students with print disabilities who need to understand the images in digital books and web sites. </a:t>
            </a:r>
          </a:p>
          <a:p>
            <a:pPr eaLnBrk="1" hangingPunct="1">
              <a:spcBef>
                <a:spcPct val="0"/>
              </a:spcBef>
            </a:pPr>
            <a:endParaRPr lang="en-US" altLang="en-US" dirty="0" smtClean="0"/>
          </a:p>
          <a:p>
            <a:pPr eaLnBrk="1" hangingPunct="1">
              <a:spcBef>
                <a:spcPct val="0"/>
              </a:spcBef>
            </a:pPr>
            <a:r>
              <a:rPr lang="en-US" altLang="en-US" dirty="0" smtClean="0"/>
              <a:t>We have a </a:t>
            </a:r>
            <a:r>
              <a:rPr lang="en-US" altLang="en-US" dirty="0" smtClean="0">
                <a:latin typeface="Whitney Book" charset="0"/>
              </a:rPr>
              <a:t>27-member Advisory Board with Technologists, Educators, Publishers, Accessibility experts, Student/Parent reps.  Working Groups with 20+ members: Outreach, Tools, Standards, Content, Math, Tactile Graphics. </a:t>
            </a:r>
            <a:r>
              <a:rPr lang="en-US" altLang="en-US" dirty="0" smtClean="0"/>
              <a:t>Our working groups and advisory board members include representatives from Google, Adobe, Pearson, Learning Ally, the APH, NFB, National Braille Press, </a:t>
            </a:r>
            <a:r>
              <a:rPr lang="en-US" altLang="en-US" dirty="0" err="1" smtClean="0"/>
              <a:t>Humanware</a:t>
            </a:r>
            <a:r>
              <a:rPr lang="en-US" altLang="en-US" dirty="0" smtClean="0"/>
              <a:t>, American Thermoform, Design Science, Smith-</a:t>
            </a:r>
            <a:r>
              <a:rPr lang="en-US" altLang="en-US" dirty="0" err="1" smtClean="0"/>
              <a:t>Kettlewell</a:t>
            </a:r>
            <a:r>
              <a:rPr lang="en-US" altLang="en-US" dirty="0" smtClean="0"/>
              <a:t> Eye Institute, and many more. We are a community of experts passionate about accessible images.</a:t>
            </a:r>
          </a:p>
          <a:p>
            <a:pPr marL="0" indent="0">
              <a:buFont typeface="Arial" panose="020B0604020202020204" pitchFamily="34" charset="0"/>
              <a:buNone/>
            </a:pPr>
            <a:endParaRPr lang="en-US" altLang="en-US" dirty="0" smtClean="0"/>
          </a:p>
          <a:p>
            <a:pPr eaLnBrk="1" hangingPunct="1">
              <a:spcBef>
                <a:spcPct val="0"/>
              </a:spcBef>
              <a:defRPr/>
            </a:pPr>
            <a:endParaRPr lang="en-US" altLang="en-US" dirty="0" smtClean="0"/>
          </a:p>
          <a:p>
            <a:pPr eaLnBrk="1" hangingPunct="1">
              <a:spcBef>
                <a:spcPct val="0"/>
              </a:spcBef>
            </a:pPr>
            <a:endParaRPr lang="en-US" altLang="en-US" dirty="0" smtClean="0"/>
          </a:p>
        </p:txBody>
      </p:sp>
      <p:sp>
        <p:nvSpPr>
          <p:cNvPr id="29700"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pPr>
            <a:r>
              <a:rPr lang="en-US" altLang="en-US" smtClean="0">
                <a:latin typeface="Calibri" panose="020F0502020204030204" pitchFamily="34" charset="0"/>
              </a:rPr>
              <a:t>6/27/2011</a:t>
            </a:r>
          </a:p>
        </p:txBody>
      </p:sp>
      <p:sp>
        <p:nvSpPr>
          <p:cNvPr id="29701"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pPr>
            <a:r>
              <a:rPr lang="en-US" altLang="en-US" smtClean="0">
                <a:latin typeface="Calibri" panose="020F0502020204030204" pitchFamily="34" charset="0"/>
              </a:rPr>
              <a:t>Digital Image and Graphics Resources for Accessible Materials</a:t>
            </a:r>
          </a:p>
        </p:txBody>
      </p:sp>
      <p:sp>
        <p:nvSpPr>
          <p:cNvPr id="29702"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ECFE549-4B80-4C27-91CA-01CBCAE09A1B}" type="slidenum">
              <a:rPr lang="en-US" altLang="en-US">
                <a:latin typeface="Calibri" panose="020F0502020204030204" pitchFamily="34" charset="0"/>
              </a:rPr>
              <a:pPr/>
              <a:t>4</a:t>
            </a:fld>
            <a:endParaRPr lang="en-US" altLang="en-US">
              <a:latin typeface="Calibri" panose="020F0502020204030204" pitchFamily="34" charset="0"/>
            </a:endParaRPr>
          </a:p>
        </p:txBody>
      </p:sp>
    </p:spTree>
    <p:extLst>
      <p:ext uri="{BB962C8B-B14F-4D97-AF65-F5344CB8AC3E}">
        <p14:creationId xmlns:p14="http://schemas.microsoft.com/office/powerpoint/2010/main" val="31857770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pPr>
            <a:r>
              <a:rPr lang="en-US" altLang="en-US" b="1" dirty="0" smtClean="0"/>
              <a:t>Image: </a:t>
            </a:r>
            <a:r>
              <a:rPr lang="en-US" altLang="en-US" dirty="0" smtClean="0"/>
              <a:t>On </a:t>
            </a:r>
            <a:r>
              <a:rPr lang="en-US" altLang="en-US" dirty="0" smtClean="0"/>
              <a:t>left side is title “Interactive Graphic” with a slider the user can manipulate to change the number of dogs selected (from 0-200) in relation to cats (fixed at 80). </a:t>
            </a:r>
            <a:r>
              <a:rPr lang="en-US" altLang="en-US" dirty="0" smtClean="0"/>
              <a:t>On </a:t>
            </a:r>
            <a:r>
              <a:rPr lang="en-US" altLang="en-US" dirty="0" smtClean="0"/>
              <a:t>the right side is the “Speech Log” which records interactions as the user manipulates the slider</a:t>
            </a:r>
            <a:r>
              <a:rPr lang="en-US" altLang="en-US" dirty="0" smtClean="0"/>
              <a:t>.</a:t>
            </a:r>
            <a:endParaRPr lang="en-US" altLang="en-US" dirty="0" smtClean="0"/>
          </a:p>
          <a:p>
            <a:endParaRPr lang="en-US" altLang="en-US" dirty="0" smtClean="0"/>
          </a:p>
        </p:txBody>
      </p:sp>
      <p:sp>
        <p:nvSpPr>
          <p:cNvPr id="54276"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586546" indent="-37133507">
              <a:spcBef>
                <a:spcPct val="30000"/>
              </a:spcBef>
              <a:defRPr sz="1200">
                <a:solidFill>
                  <a:schemeClr val="tx1"/>
                </a:solidFill>
                <a:latin typeface="Calibri" panose="020F0502020204030204" pitchFamily="34" charset="0"/>
                <a:ea typeface="MS PGothic" panose="020B0600070205080204" pitchFamily="34" charset="-128"/>
              </a:defRPr>
            </a:lvl2pPr>
            <a:lvl3pPr marL="1132599" indent="-226520">
              <a:spcBef>
                <a:spcPct val="30000"/>
              </a:spcBef>
              <a:defRPr sz="1200">
                <a:solidFill>
                  <a:schemeClr val="tx1"/>
                </a:solidFill>
                <a:latin typeface="Calibri" panose="020F0502020204030204" pitchFamily="34" charset="0"/>
                <a:ea typeface="MS PGothic" panose="020B0600070205080204" pitchFamily="34" charset="-128"/>
              </a:defRPr>
            </a:lvl3pPr>
            <a:lvl4pPr marL="1585638" indent="-226520">
              <a:spcBef>
                <a:spcPct val="30000"/>
              </a:spcBef>
              <a:defRPr sz="1200">
                <a:solidFill>
                  <a:schemeClr val="tx1"/>
                </a:solidFill>
                <a:latin typeface="Calibri" panose="020F0502020204030204" pitchFamily="34" charset="0"/>
                <a:ea typeface="MS PGothic" panose="020B0600070205080204" pitchFamily="34" charset="-128"/>
              </a:defRPr>
            </a:lvl4pPr>
            <a:lvl5pPr marL="2038678" indent="-226520">
              <a:spcBef>
                <a:spcPct val="30000"/>
              </a:spcBef>
              <a:defRPr sz="1200">
                <a:solidFill>
                  <a:schemeClr val="tx1"/>
                </a:solidFill>
                <a:latin typeface="Calibri" panose="020F0502020204030204" pitchFamily="34" charset="0"/>
                <a:ea typeface="MS PGothic" panose="020B0600070205080204" pitchFamily="34" charset="-128"/>
              </a:defRPr>
            </a:lvl5pPr>
            <a:lvl6pPr marL="2491717"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44757"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397796"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50836"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fontAlgn="base">
              <a:spcBef>
                <a:spcPct val="0"/>
              </a:spcBef>
              <a:spcAft>
                <a:spcPct val="0"/>
              </a:spcAft>
            </a:pPr>
            <a:r>
              <a:rPr lang="en-US" altLang="en-US" smtClean="0"/>
              <a:t>6/27/2011</a:t>
            </a:r>
          </a:p>
        </p:txBody>
      </p:sp>
      <p:sp>
        <p:nvSpPr>
          <p:cNvPr id="54277"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586546" indent="-37133507">
              <a:spcBef>
                <a:spcPct val="30000"/>
              </a:spcBef>
              <a:defRPr sz="1200">
                <a:solidFill>
                  <a:schemeClr val="tx1"/>
                </a:solidFill>
                <a:latin typeface="Calibri" panose="020F0502020204030204" pitchFamily="34" charset="0"/>
                <a:ea typeface="MS PGothic" panose="020B0600070205080204" pitchFamily="34" charset="-128"/>
              </a:defRPr>
            </a:lvl2pPr>
            <a:lvl3pPr marL="1132599" indent="-226520">
              <a:spcBef>
                <a:spcPct val="30000"/>
              </a:spcBef>
              <a:defRPr sz="1200">
                <a:solidFill>
                  <a:schemeClr val="tx1"/>
                </a:solidFill>
                <a:latin typeface="Calibri" panose="020F0502020204030204" pitchFamily="34" charset="0"/>
                <a:ea typeface="MS PGothic" panose="020B0600070205080204" pitchFamily="34" charset="-128"/>
              </a:defRPr>
            </a:lvl3pPr>
            <a:lvl4pPr marL="1585638" indent="-226520">
              <a:spcBef>
                <a:spcPct val="30000"/>
              </a:spcBef>
              <a:defRPr sz="1200">
                <a:solidFill>
                  <a:schemeClr val="tx1"/>
                </a:solidFill>
                <a:latin typeface="Calibri" panose="020F0502020204030204" pitchFamily="34" charset="0"/>
                <a:ea typeface="MS PGothic" panose="020B0600070205080204" pitchFamily="34" charset="-128"/>
              </a:defRPr>
            </a:lvl4pPr>
            <a:lvl5pPr marL="2038678" indent="-226520">
              <a:spcBef>
                <a:spcPct val="30000"/>
              </a:spcBef>
              <a:defRPr sz="1200">
                <a:solidFill>
                  <a:schemeClr val="tx1"/>
                </a:solidFill>
                <a:latin typeface="Calibri" panose="020F0502020204030204" pitchFamily="34" charset="0"/>
                <a:ea typeface="MS PGothic" panose="020B0600070205080204" pitchFamily="34" charset="-128"/>
              </a:defRPr>
            </a:lvl5pPr>
            <a:lvl6pPr marL="2491717"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44757"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397796"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50836"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fontAlgn="base">
              <a:spcBef>
                <a:spcPct val="0"/>
              </a:spcBef>
              <a:spcAft>
                <a:spcPct val="0"/>
              </a:spcAft>
            </a:pPr>
            <a:r>
              <a:rPr lang="en-US" altLang="en-US" smtClean="0"/>
              <a:t>Digital Image and Graphics Resources for Accessible Materials</a:t>
            </a:r>
          </a:p>
        </p:txBody>
      </p:sp>
      <p:sp>
        <p:nvSpPr>
          <p:cNvPr id="54278"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586546" indent="-37133507">
              <a:spcBef>
                <a:spcPct val="30000"/>
              </a:spcBef>
              <a:defRPr sz="1200">
                <a:solidFill>
                  <a:schemeClr val="tx1"/>
                </a:solidFill>
                <a:latin typeface="Calibri" panose="020F0502020204030204" pitchFamily="34" charset="0"/>
                <a:ea typeface="MS PGothic" panose="020B0600070205080204" pitchFamily="34" charset="-128"/>
              </a:defRPr>
            </a:lvl2pPr>
            <a:lvl3pPr marL="1132599" indent="-226520">
              <a:spcBef>
                <a:spcPct val="30000"/>
              </a:spcBef>
              <a:defRPr sz="1200">
                <a:solidFill>
                  <a:schemeClr val="tx1"/>
                </a:solidFill>
                <a:latin typeface="Calibri" panose="020F0502020204030204" pitchFamily="34" charset="0"/>
                <a:ea typeface="MS PGothic" panose="020B0600070205080204" pitchFamily="34" charset="-128"/>
              </a:defRPr>
            </a:lvl3pPr>
            <a:lvl4pPr marL="1585638" indent="-226520">
              <a:spcBef>
                <a:spcPct val="30000"/>
              </a:spcBef>
              <a:defRPr sz="1200">
                <a:solidFill>
                  <a:schemeClr val="tx1"/>
                </a:solidFill>
                <a:latin typeface="Calibri" panose="020F0502020204030204" pitchFamily="34" charset="0"/>
                <a:ea typeface="MS PGothic" panose="020B0600070205080204" pitchFamily="34" charset="-128"/>
              </a:defRPr>
            </a:lvl4pPr>
            <a:lvl5pPr marL="2038678" indent="-226520">
              <a:spcBef>
                <a:spcPct val="30000"/>
              </a:spcBef>
              <a:defRPr sz="1200">
                <a:solidFill>
                  <a:schemeClr val="tx1"/>
                </a:solidFill>
                <a:latin typeface="Calibri" panose="020F0502020204030204" pitchFamily="34" charset="0"/>
                <a:ea typeface="MS PGothic" panose="020B0600070205080204" pitchFamily="34" charset="-128"/>
              </a:defRPr>
            </a:lvl5pPr>
            <a:lvl6pPr marL="2491717"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44757"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397796"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50836"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1B20F49-2798-4DE7-AE60-6C2F7F4B2DBA}" type="slidenum">
              <a:rPr lang="en-US" altLang="en-US" smtClean="0"/>
              <a:pPr>
                <a:spcBef>
                  <a:spcPct val="0"/>
                </a:spcBef>
              </a:pPr>
              <a:t>40</a:t>
            </a:fld>
            <a:endParaRPr lang="en-US" altLang="en-US" smtClean="0"/>
          </a:p>
        </p:txBody>
      </p:sp>
    </p:spTree>
    <p:extLst>
      <p:ext uri="{BB962C8B-B14F-4D97-AF65-F5344CB8AC3E}">
        <p14:creationId xmlns:p14="http://schemas.microsoft.com/office/powerpoint/2010/main" val="38424743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Searching for accessible content using Google tools: </a:t>
            </a:r>
          </a:p>
          <a:p>
            <a:pPr marL="171450" indent="-171450">
              <a:buFont typeface="Arial" panose="020B0604020202020204" pitchFamily="34" charset="0"/>
              <a:buChar char="•"/>
            </a:pPr>
            <a:r>
              <a:rPr lang="en-US" dirty="0" smtClean="0"/>
              <a:t>Top: Google</a:t>
            </a:r>
            <a:r>
              <a:rPr lang="en-US" baseline="0" dirty="0" smtClean="0"/>
              <a:t> CSE</a:t>
            </a:r>
          </a:p>
          <a:p>
            <a:pPr marL="171450" indent="-171450">
              <a:buFont typeface="Arial" panose="020B0604020202020204" pitchFamily="34" charset="0"/>
              <a:buChar char="•"/>
            </a:pPr>
            <a:r>
              <a:rPr lang="en-US" baseline="0" dirty="0" smtClean="0"/>
              <a:t>Bottom: Googles Structured Data Testing tool</a:t>
            </a:r>
          </a:p>
          <a:p>
            <a:pPr marL="457200" lvl="1" indent="0">
              <a:buFont typeface="Arial" panose="020B0604020202020204" pitchFamily="34" charset="0"/>
              <a:buNone/>
            </a:pPr>
            <a:endParaRPr lang="en-US" dirty="0"/>
          </a:p>
        </p:txBody>
      </p:sp>
      <p:sp>
        <p:nvSpPr>
          <p:cNvPr id="4" name="Date Placeholder 3"/>
          <p:cNvSpPr>
            <a:spLocks noGrp="1"/>
          </p:cNvSpPr>
          <p:nvPr>
            <p:ph type="dt" idx="10"/>
          </p:nvPr>
        </p:nvSpPr>
        <p:spPr/>
        <p:txBody>
          <a:bodyPr/>
          <a:lstStyle/>
          <a:p>
            <a:pPr>
              <a:defRPr/>
            </a:pPr>
            <a:r>
              <a:rPr lang="en-US" smtClean="0"/>
              <a:t>6/27/2011</a:t>
            </a:r>
            <a:endParaRPr lang="en-US"/>
          </a:p>
        </p:txBody>
      </p:sp>
      <p:sp>
        <p:nvSpPr>
          <p:cNvPr id="5" name="Footer Placeholder 4"/>
          <p:cNvSpPr>
            <a:spLocks noGrp="1"/>
          </p:cNvSpPr>
          <p:nvPr>
            <p:ph type="ftr" sz="quarter" idx="11"/>
          </p:nvPr>
        </p:nvSpPr>
        <p:spPr/>
        <p:txBody>
          <a:bodyPr/>
          <a:lstStyle/>
          <a:p>
            <a:pPr>
              <a:defRPr/>
            </a:pPr>
            <a:r>
              <a:rPr lang="en-US" smtClean="0"/>
              <a:t>Digital Image and Graphics Resources for Accessible Materials</a:t>
            </a:r>
            <a:endParaRPr lang="en-US"/>
          </a:p>
        </p:txBody>
      </p:sp>
      <p:sp>
        <p:nvSpPr>
          <p:cNvPr id="6" name="Slide Number Placeholder 5"/>
          <p:cNvSpPr>
            <a:spLocks noGrp="1"/>
          </p:cNvSpPr>
          <p:nvPr>
            <p:ph type="sldNum" sz="quarter" idx="12"/>
          </p:nvPr>
        </p:nvSpPr>
        <p:spPr/>
        <p:txBody>
          <a:bodyPr/>
          <a:lstStyle/>
          <a:p>
            <a:pPr>
              <a:defRPr/>
            </a:pPr>
            <a:fld id="{10CBE2D8-0BD2-4522-B681-16620B11AC6A}" type="slidenum">
              <a:rPr lang="en-US" altLang="en-US" smtClean="0"/>
              <a:pPr>
                <a:defRPr/>
              </a:pPr>
              <a:t>41</a:t>
            </a:fld>
            <a:endParaRPr lang="en-US" altLang="en-US"/>
          </a:p>
        </p:txBody>
      </p:sp>
    </p:spTree>
    <p:extLst>
      <p:ext uri="{BB962C8B-B14F-4D97-AF65-F5344CB8AC3E}">
        <p14:creationId xmlns:p14="http://schemas.microsoft.com/office/powerpoint/2010/main" val="39461817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68612"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586546" indent="-37133507">
              <a:spcBef>
                <a:spcPct val="30000"/>
              </a:spcBef>
              <a:defRPr sz="1200">
                <a:solidFill>
                  <a:schemeClr val="tx1"/>
                </a:solidFill>
                <a:latin typeface="Calibri" panose="020F0502020204030204" pitchFamily="34" charset="0"/>
                <a:ea typeface="MS PGothic" panose="020B0600070205080204" pitchFamily="34" charset="-128"/>
              </a:defRPr>
            </a:lvl2pPr>
            <a:lvl3pPr marL="1132599" indent="-226520">
              <a:spcBef>
                <a:spcPct val="30000"/>
              </a:spcBef>
              <a:defRPr sz="1200">
                <a:solidFill>
                  <a:schemeClr val="tx1"/>
                </a:solidFill>
                <a:latin typeface="Calibri" panose="020F0502020204030204" pitchFamily="34" charset="0"/>
                <a:ea typeface="MS PGothic" panose="020B0600070205080204" pitchFamily="34" charset="-128"/>
              </a:defRPr>
            </a:lvl3pPr>
            <a:lvl4pPr marL="1585638" indent="-226520">
              <a:spcBef>
                <a:spcPct val="30000"/>
              </a:spcBef>
              <a:defRPr sz="1200">
                <a:solidFill>
                  <a:schemeClr val="tx1"/>
                </a:solidFill>
                <a:latin typeface="Calibri" panose="020F0502020204030204" pitchFamily="34" charset="0"/>
                <a:ea typeface="MS PGothic" panose="020B0600070205080204" pitchFamily="34" charset="-128"/>
              </a:defRPr>
            </a:lvl4pPr>
            <a:lvl5pPr marL="2038678" indent="-226520">
              <a:spcBef>
                <a:spcPct val="30000"/>
              </a:spcBef>
              <a:defRPr sz="1200">
                <a:solidFill>
                  <a:schemeClr val="tx1"/>
                </a:solidFill>
                <a:latin typeface="Calibri" panose="020F0502020204030204" pitchFamily="34" charset="0"/>
                <a:ea typeface="MS PGothic" panose="020B0600070205080204" pitchFamily="34" charset="-128"/>
              </a:defRPr>
            </a:lvl5pPr>
            <a:lvl6pPr marL="2491717"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44757"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397796"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50836"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fontAlgn="base">
              <a:spcBef>
                <a:spcPct val="0"/>
              </a:spcBef>
              <a:spcAft>
                <a:spcPct val="0"/>
              </a:spcAft>
            </a:pPr>
            <a:r>
              <a:rPr lang="en-US" altLang="en-US" smtClean="0"/>
              <a:t>6/27/2011</a:t>
            </a:r>
          </a:p>
        </p:txBody>
      </p:sp>
      <p:sp>
        <p:nvSpPr>
          <p:cNvPr id="68613"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586546" indent="-37133507">
              <a:spcBef>
                <a:spcPct val="30000"/>
              </a:spcBef>
              <a:defRPr sz="1200">
                <a:solidFill>
                  <a:schemeClr val="tx1"/>
                </a:solidFill>
                <a:latin typeface="Calibri" panose="020F0502020204030204" pitchFamily="34" charset="0"/>
                <a:ea typeface="MS PGothic" panose="020B0600070205080204" pitchFamily="34" charset="-128"/>
              </a:defRPr>
            </a:lvl2pPr>
            <a:lvl3pPr marL="1132599" indent="-226520">
              <a:spcBef>
                <a:spcPct val="30000"/>
              </a:spcBef>
              <a:defRPr sz="1200">
                <a:solidFill>
                  <a:schemeClr val="tx1"/>
                </a:solidFill>
                <a:latin typeface="Calibri" panose="020F0502020204030204" pitchFamily="34" charset="0"/>
                <a:ea typeface="MS PGothic" panose="020B0600070205080204" pitchFamily="34" charset="-128"/>
              </a:defRPr>
            </a:lvl3pPr>
            <a:lvl4pPr marL="1585638" indent="-226520">
              <a:spcBef>
                <a:spcPct val="30000"/>
              </a:spcBef>
              <a:defRPr sz="1200">
                <a:solidFill>
                  <a:schemeClr val="tx1"/>
                </a:solidFill>
                <a:latin typeface="Calibri" panose="020F0502020204030204" pitchFamily="34" charset="0"/>
                <a:ea typeface="MS PGothic" panose="020B0600070205080204" pitchFamily="34" charset="-128"/>
              </a:defRPr>
            </a:lvl4pPr>
            <a:lvl5pPr marL="2038678" indent="-226520">
              <a:spcBef>
                <a:spcPct val="30000"/>
              </a:spcBef>
              <a:defRPr sz="1200">
                <a:solidFill>
                  <a:schemeClr val="tx1"/>
                </a:solidFill>
                <a:latin typeface="Calibri" panose="020F0502020204030204" pitchFamily="34" charset="0"/>
                <a:ea typeface="MS PGothic" panose="020B0600070205080204" pitchFamily="34" charset="-128"/>
              </a:defRPr>
            </a:lvl5pPr>
            <a:lvl6pPr marL="2491717"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44757"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397796"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50836"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fontAlgn="base">
              <a:spcBef>
                <a:spcPct val="0"/>
              </a:spcBef>
              <a:spcAft>
                <a:spcPct val="0"/>
              </a:spcAft>
            </a:pPr>
            <a:r>
              <a:rPr lang="en-US" altLang="en-US" smtClean="0"/>
              <a:t>Digital Image and Graphics Resources for Accessible Materials</a:t>
            </a:r>
          </a:p>
        </p:txBody>
      </p:sp>
      <p:sp>
        <p:nvSpPr>
          <p:cNvPr id="68614"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586546" indent="-37133507">
              <a:spcBef>
                <a:spcPct val="30000"/>
              </a:spcBef>
              <a:defRPr sz="1200">
                <a:solidFill>
                  <a:schemeClr val="tx1"/>
                </a:solidFill>
                <a:latin typeface="Calibri" panose="020F0502020204030204" pitchFamily="34" charset="0"/>
                <a:ea typeface="MS PGothic" panose="020B0600070205080204" pitchFamily="34" charset="-128"/>
              </a:defRPr>
            </a:lvl2pPr>
            <a:lvl3pPr marL="1132599" indent="-226520">
              <a:spcBef>
                <a:spcPct val="30000"/>
              </a:spcBef>
              <a:defRPr sz="1200">
                <a:solidFill>
                  <a:schemeClr val="tx1"/>
                </a:solidFill>
                <a:latin typeface="Calibri" panose="020F0502020204030204" pitchFamily="34" charset="0"/>
                <a:ea typeface="MS PGothic" panose="020B0600070205080204" pitchFamily="34" charset="-128"/>
              </a:defRPr>
            </a:lvl3pPr>
            <a:lvl4pPr marL="1585638" indent="-226520">
              <a:spcBef>
                <a:spcPct val="30000"/>
              </a:spcBef>
              <a:defRPr sz="1200">
                <a:solidFill>
                  <a:schemeClr val="tx1"/>
                </a:solidFill>
                <a:latin typeface="Calibri" panose="020F0502020204030204" pitchFamily="34" charset="0"/>
                <a:ea typeface="MS PGothic" panose="020B0600070205080204" pitchFamily="34" charset="-128"/>
              </a:defRPr>
            </a:lvl4pPr>
            <a:lvl5pPr marL="2038678" indent="-226520">
              <a:spcBef>
                <a:spcPct val="30000"/>
              </a:spcBef>
              <a:defRPr sz="1200">
                <a:solidFill>
                  <a:schemeClr val="tx1"/>
                </a:solidFill>
                <a:latin typeface="Calibri" panose="020F0502020204030204" pitchFamily="34" charset="0"/>
                <a:ea typeface="MS PGothic" panose="020B0600070205080204" pitchFamily="34" charset="-128"/>
              </a:defRPr>
            </a:lvl5pPr>
            <a:lvl6pPr marL="2491717"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44757"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397796"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50836"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5552C6D-22B3-4864-AB1A-84567AF02D18}" type="slidenum">
              <a:rPr lang="en-US" altLang="en-US" smtClean="0"/>
              <a:pPr>
                <a:spcBef>
                  <a:spcPct val="0"/>
                </a:spcBef>
              </a:pPr>
              <a:t>42</a:t>
            </a:fld>
            <a:endParaRPr lang="en-US" altLang="en-US" smtClean="0"/>
          </a:p>
        </p:txBody>
      </p:sp>
    </p:spTree>
    <p:extLst>
      <p:ext uri="{BB962C8B-B14F-4D97-AF65-F5344CB8AC3E}">
        <p14:creationId xmlns:p14="http://schemas.microsoft.com/office/powerpoint/2010/main" val="22364624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Date Placeholder 3"/>
          <p:cNvSpPr>
            <a:spLocks noGrp="1"/>
          </p:cNvSpPr>
          <p:nvPr>
            <p:ph type="dt" sz="quarter" idx="1"/>
          </p:nvPr>
        </p:nvSpPr>
        <p:spPr/>
        <p:txBody>
          <a:bodyPr/>
          <a:lstStyle/>
          <a:p>
            <a:pPr>
              <a:defRPr/>
            </a:pPr>
            <a:r>
              <a:rPr lang="en-US" smtClean="0"/>
              <a:t>6/27/2011</a:t>
            </a:r>
            <a:endParaRPr lang="en-US"/>
          </a:p>
        </p:txBody>
      </p:sp>
      <p:sp>
        <p:nvSpPr>
          <p:cNvPr id="5" name="Footer Placeholder 4"/>
          <p:cNvSpPr>
            <a:spLocks noGrp="1"/>
          </p:cNvSpPr>
          <p:nvPr>
            <p:ph type="ftr" sz="quarter" idx="4"/>
          </p:nvPr>
        </p:nvSpPr>
        <p:spPr/>
        <p:txBody>
          <a:bodyPr/>
          <a:lstStyle/>
          <a:p>
            <a:pPr>
              <a:defRPr/>
            </a:pPr>
            <a:r>
              <a:rPr lang="en-US" smtClean="0"/>
              <a:t>Digital Image and Graphics Resources for Accessible Materials</a:t>
            </a:r>
            <a:endParaRPr lang="en-US"/>
          </a:p>
        </p:txBody>
      </p:sp>
      <p:sp>
        <p:nvSpPr>
          <p:cNvPr id="72710"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36189" indent="-283150">
              <a:defRPr>
                <a:solidFill>
                  <a:schemeClr val="tx1"/>
                </a:solidFill>
                <a:latin typeface="Arial" panose="020B0604020202020204" pitchFamily="34" charset="0"/>
                <a:ea typeface="MS PGothic" panose="020B0600070205080204" pitchFamily="34" charset="-128"/>
              </a:defRPr>
            </a:lvl2pPr>
            <a:lvl3pPr marL="1132599" indent="-226520">
              <a:defRPr>
                <a:solidFill>
                  <a:schemeClr val="tx1"/>
                </a:solidFill>
                <a:latin typeface="Arial" panose="020B0604020202020204" pitchFamily="34" charset="0"/>
                <a:ea typeface="MS PGothic" panose="020B0600070205080204" pitchFamily="34" charset="-128"/>
              </a:defRPr>
            </a:lvl3pPr>
            <a:lvl4pPr marL="1585638" indent="-226520">
              <a:defRPr>
                <a:solidFill>
                  <a:schemeClr val="tx1"/>
                </a:solidFill>
                <a:latin typeface="Arial" panose="020B0604020202020204" pitchFamily="34" charset="0"/>
                <a:ea typeface="MS PGothic" panose="020B0600070205080204" pitchFamily="34" charset="-128"/>
              </a:defRPr>
            </a:lvl4pPr>
            <a:lvl5pPr marL="2038678" indent="-226520">
              <a:defRPr>
                <a:solidFill>
                  <a:schemeClr val="tx1"/>
                </a:solidFill>
                <a:latin typeface="Arial" panose="020B0604020202020204" pitchFamily="34" charset="0"/>
                <a:ea typeface="MS PGothic" panose="020B0600070205080204" pitchFamily="34" charset="-128"/>
              </a:defRPr>
            </a:lvl5pPr>
            <a:lvl6pPr marL="2491717" indent="-2265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44757" indent="-2265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397796" indent="-2265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50836" indent="-22652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B1C0568-6CF1-481B-81A2-6B2D2A377306}" type="slidenum">
              <a:rPr lang="en-US" altLang="en-US" smtClean="0">
                <a:latin typeface="Calibri" panose="020F0502020204030204" pitchFamily="34" charset="0"/>
              </a:rPr>
              <a:pPr/>
              <a:t>43</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5699742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
        <p:nvSpPr>
          <p:cNvPr id="70660"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586546" indent="-37133507">
              <a:spcBef>
                <a:spcPct val="30000"/>
              </a:spcBef>
              <a:defRPr sz="1200">
                <a:solidFill>
                  <a:schemeClr val="tx1"/>
                </a:solidFill>
                <a:latin typeface="Calibri" panose="020F0502020204030204" pitchFamily="34" charset="0"/>
                <a:ea typeface="MS PGothic" panose="020B0600070205080204" pitchFamily="34" charset="-128"/>
              </a:defRPr>
            </a:lvl2pPr>
            <a:lvl3pPr marL="1132599" indent="-226520">
              <a:spcBef>
                <a:spcPct val="30000"/>
              </a:spcBef>
              <a:defRPr sz="1200">
                <a:solidFill>
                  <a:schemeClr val="tx1"/>
                </a:solidFill>
                <a:latin typeface="Calibri" panose="020F0502020204030204" pitchFamily="34" charset="0"/>
                <a:ea typeface="MS PGothic" panose="020B0600070205080204" pitchFamily="34" charset="-128"/>
              </a:defRPr>
            </a:lvl3pPr>
            <a:lvl4pPr marL="1585638" indent="-226520">
              <a:spcBef>
                <a:spcPct val="30000"/>
              </a:spcBef>
              <a:defRPr sz="1200">
                <a:solidFill>
                  <a:schemeClr val="tx1"/>
                </a:solidFill>
                <a:latin typeface="Calibri" panose="020F0502020204030204" pitchFamily="34" charset="0"/>
                <a:ea typeface="MS PGothic" panose="020B0600070205080204" pitchFamily="34" charset="-128"/>
              </a:defRPr>
            </a:lvl4pPr>
            <a:lvl5pPr marL="2038678" indent="-226520">
              <a:spcBef>
                <a:spcPct val="30000"/>
              </a:spcBef>
              <a:defRPr sz="1200">
                <a:solidFill>
                  <a:schemeClr val="tx1"/>
                </a:solidFill>
                <a:latin typeface="Calibri" panose="020F0502020204030204" pitchFamily="34" charset="0"/>
                <a:ea typeface="MS PGothic" panose="020B0600070205080204" pitchFamily="34" charset="-128"/>
              </a:defRPr>
            </a:lvl5pPr>
            <a:lvl6pPr marL="2491717"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44757"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397796"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50836"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fontAlgn="base">
              <a:spcBef>
                <a:spcPct val="0"/>
              </a:spcBef>
              <a:spcAft>
                <a:spcPct val="0"/>
              </a:spcAft>
            </a:pPr>
            <a:r>
              <a:rPr lang="en-US" altLang="en-US" smtClean="0"/>
              <a:t>6/27/2011</a:t>
            </a:r>
          </a:p>
        </p:txBody>
      </p:sp>
      <p:sp>
        <p:nvSpPr>
          <p:cNvPr id="70661"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586546" indent="-37133507">
              <a:spcBef>
                <a:spcPct val="30000"/>
              </a:spcBef>
              <a:defRPr sz="1200">
                <a:solidFill>
                  <a:schemeClr val="tx1"/>
                </a:solidFill>
                <a:latin typeface="Calibri" panose="020F0502020204030204" pitchFamily="34" charset="0"/>
                <a:ea typeface="MS PGothic" panose="020B0600070205080204" pitchFamily="34" charset="-128"/>
              </a:defRPr>
            </a:lvl2pPr>
            <a:lvl3pPr marL="1132599" indent="-226520">
              <a:spcBef>
                <a:spcPct val="30000"/>
              </a:spcBef>
              <a:defRPr sz="1200">
                <a:solidFill>
                  <a:schemeClr val="tx1"/>
                </a:solidFill>
                <a:latin typeface="Calibri" panose="020F0502020204030204" pitchFamily="34" charset="0"/>
                <a:ea typeface="MS PGothic" panose="020B0600070205080204" pitchFamily="34" charset="-128"/>
              </a:defRPr>
            </a:lvl3pPr>
            <a:lvl4pPr marL="1585638" indent="-226520">
              <a:spcBef>
                <a:spcPct val="30000"/>
              </a:spcBef>
              <a:defRPr sz="1200">
                <a:solidFill>
                  <a:schemeClr val="tx1"/>
                </a:solidFill>
                <a:latin typeface="Calibri" panose="020F0502020204030204" pitchFamily="34" charset="0"/>
                <a:ea typeface="MS PGothic" panose="020B0600070205080204" pitchFamily="34" charset="-128"/>
              </a:defRPr>
            </a:lvl4pPr>
            <a:lvl5pPr marL="2038678" indent="-226520">
              <a:spcBef>
                <a:spcPct val="30000"/>
              </a:spcBef>
              <a:defRPr sz="1200">
                <a:solidFill>
                  <a:schemeClr val="tx1"/>
                </a:solidFill>
                <a:latin typeface="Calibri" panose="020F0502020204030204" pitchFamily="34" charset="0"/>
                <a:ea typeface="MS PGothic" panose="020B0600070205080204" pitchFamily="34" charset="-128"/>
              </a:defRPr>
            </a:lvl5pPr>
            <a:lvl6pPr marL="2491717"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44757"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397796"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50836"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fontAlgn="base">
              <a:spcBef>
                <a:spcPct val="0"/>
              </a:spcBef>
              <a:spcAft>
                <a:spcPct val="0"/>
              </a:spcAft>
            </a:pPr>
            <a:r>
              <a:rPr lang="en-US" altLang="en-US" smtClean="0"/>
              <a:t>Digital Image and Graphics Resources for Accessible Materials</a:t>
            </a:r>
          </a:p>
        </p:txBody>
      </p:sp>
      <p:sp>
        <p:nvSpPr>
          <p:cNvPr id="70662"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586546" indent="-37133507">
              <a:spcBef>
                <a:spcPct val="30000"/>
              </a:spcBef>
              <a:defRPr sz="1200">
                <a:solidFill>
                  <a:schemeClr val="tx1"/>
                </a:solidFill>
                <a:latin typeface="Calibri" panose="020F0502020204030204" pitchFamily="34" charset="0"/>
                <a:ea typeface="MS PGothic" panose="020B0600070205080204" pitchFamily="34" charset="-128"/>
              </a:defRPr>
            </a:lvl2pPr>
            <a:lvl3pPr marL="1132599" indent="-226520">
              <a:spcBef>
                <a:spcPct val="30000"/>
              </a:spcBef>
              <a:defRPr sz="1200">
                <a:solidFill>
                  <a:schemeClr val="tx1"/>
                </a:solidFill>
                <a:latin typeface="Calibri" panose="020F0502020204030204" pitchFamily="34" charset="0"/>
                <a:ea typeface="MS PGothic" panose="020B0600070205080204" pitchFamily="34" charset="-128"/>
              </a:defRPr>
            </a:lvl3pPr>
            <a:lvl4pPr marL="1585638" indent="-226520">
              <a:spcBef>
                <a:spcPct val="30000"/>
              </a:spcBef>
              <a:defRPr sz="1200">
                <a:solidFill>
                  <a:schemeClr val="tx1"/>
                </a:solidFill>
                <a:latin typeface="Calibri" panose="020F0502020204030204" pitchFamily="34" charset="0"/>
                <a:ea typeface="MS PGothic" panose="020B0600070205080204" pitchFamily="34" charset="-128"/>
              </a:defRPr>
            </a:lvl4pPr>
            <a:lvl5pPr marL="2038678" indent="-226520">
              <a:spcBef>
                <a:spcPct val="30000"/>
              </a:spcBef>
              <a:defRPr sz="1200">
                <a:solidFill>
                  <a:schemeClr val="tx1"/>
                </a:solidFill>
                <a:latin typeface="Calibri" panose="020F0502020204030204" pitchFamily="34" charset="0"/>
                <a:ea typeface="MS PGothic" panose="020B0600070205080204" pitchFamily="34" charset="-128"/>
              </a:defRPr>
            </a:lvl5pPr>
            <a:lvl6pPr marL="2491717"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44757"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397796"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50836"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D5D0D79-3720-4E47-AECF-5042F74AAE50}" type="slidenum">
              <a:rPr lang="en-US" altLang="en-US" smtClean="0"/>
              <a:pPr>
                <a:spcBef>
                  <a:spcPct val="0"/>
                </a:spcBef>
              </a:pPr>
              <a:t>44</a:t>
            </a:fld>
            <a:endParaRPr lang="en-US" altLang="en-US" smtClean="0"/>
          </a:p>
        </p:txBody>
      </p:sp>
    </p:spTree>
    <p:extLst>
      <p:ext uri="{BB962C8B-B14F-4D97-AF65-F5344CB8AC3E}">
        <p14:creationId xmlns:p14="http://schemas.microsoft.com/office/powerpoint/2010/main" val="14896899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
        <p:nvSpPr>
          <p:cNvPr id="70660"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586546" indent="-37133507">
              <a:spcBef>
                <a:spcPct val="30000"/>
              </a:spcBef>
              <a:defRPr sz="1200">
                <a:solidFill>
                  <a:schemeClr val="tx1"/>
                </a:solidFill>
                <a:latin typeface="Calibri" panose="020F0502020204030204" pitchFamily="34" charset="0"/>
                <a:ea typeface="MS PGothic" panose="020B0600070205080204" pitchFamily="34" charset="-128"/>
              </a:defRPr>
            </a:lvl2pPr>
            <a:lvl3pPr marL="1132599" indent="-226520">
              <a:spcBef>
                <a:spcPct val="30000"/>
              </a:spcBef>
              <a:defRPr sz="1200">
                <a:solidFill>
                  <a:schemeClr val="tx1"/>
                </a:solidFill>
                <a:latin typeface="Calibri" panose="020F0502020204030204" pitchFamily="34" charset="0"/>
                <a:ea typeface="MS PGothic" panose="020B0600070205080204" pitchFamily="34" charset="-128"/>
              </a:defRPr>
            </a:lvl3pPr>
            <a:lvl4pPr marL="1585638" indent="-226520">
              <a:spcBef>
                <a:spcPct val="30000"/>
              </a:spcBef>
              <a:defRPr sz="1200">
                <a:solidFill>
                  <a:schemeClr val="tx1"/>
                </a:solidFill>
                <a:latin typeface="Calibri" panose="020F0502020204030204" pitchFamily="34" charset="0"/>
                <a:ea typeface="MS PGothic" panose="020B0600070205080204" pitchFamily="34" charset="-128"/>
              </a:defRPr>
            </a:lvl4pPr>
            <a:lvl5pPr marL="2038678" indent="-226520">
              <a:spcBef>
                <a:spcPct val="30000"/>
              </a:spcBef>
              <a:defRPr sz="1200">
                <a:solidFill>
                  <a:schemeClr val="tx1"/>
                </a:solidFill>
                <a:latin typeface="Calibri" panose="020F0502020204030204" pitchFamily="34" charset="0"/>
                <a:ea typeface="MS PGothic" panose="020B0600070205080204" pitchFamily="34" charset="-128"/>
              </a:defRPr>
            </a:lvl5pPr>
            <a:lvl6pPr marL="2491717"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44757"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397796"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50836"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fontAlgn="base">
              <a:spcBef>
                <a:spcPct val="0"/>
              </a:spcBef>
              <a:spcAft>
                <a:spcPct val="0"/>
              </a:spcAft>
            </a:pPr>
            <a:r>
              <a:rPr lang="en-US" altLang="en-US" smtClean="0"/>
              <a:t>6/27/2011</a:t>
            </a:r>
          </a:p>
        </p:txBody>
      </p:sp>
      <p:sp>
        <p:nvSpPr>
          <p:cNvPr id="70661"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586546" indent="-37133507">
              <a:spcBef>
                <a:spcPct val="30000"/>
              </a:spcBef>
              <a:defRPr sz="1200">
                <a:solidFill>
                  <a:schemeClr val="tx1"/>
                </a:solidFill>
                <a:latin typeface="Calibri" panose="020F0502020204030204" pitchFamily="34" charset="0"/>
                <a:ea typeface="MS PGothic" panose="020B0600070205080204" pitchFamily="34" charset="-128"/>
              </a:defRPr>
            </a:lvl2pPr>
            <a:lvl3pPr marL="1132599" indent="-226520">
              <a:spcBef>
                <a:spcPct val="30000"/>
              </a:spcBef>
              <a:defRPr sz="1200">
                <a:solidFill>
                  <a:schemeClr val="tx1"/>
                </a:solidFill>
                <a:latin typeface="Calibri" panose="020F0502020204030204" pitchFamily="34" charset="0"/>
                <a:ea typeface="MS PGothic" panose="020B0600070205080204" pitchFamily="34" charset="-128"/>
              </a:defRPr>
            </a:lvl3pPr>
            <a:lvl4pPr marL="1585638" indent="-226520">
              <a:spcBef>
                <a:spcPct val="30000"/>
              </a:spcBef>
              <a:defRPr sz="1200">
                <a:solidFill>
                  <a:schemeClr val="tx1"/>
                </a:solidFill>
                <a:latin typeface="Calibri" panose="020F0502020204030204" pitchFamily="34" charset="0"/>
                <a:ea typeface="MS PGothic" panose="020B0600070205080204" pitchFamily="34" charset="-128"/>
              </a:defRPr>
            </a:lvl4pPr>
            <a:lvl5pPr marL="2038678" indent="-226520">
              <a:spcBef>
                <a:spcPct val="30000"/>
              </a:spcBef>
              <a:defRPr sz="1200">
                <a:solidFill>
                  <a:schemeClr val="tx1"/>
                </a:solidFill>
                <a:latin typeface="Calibri" panose="020F0502020204030204" pitchFamily="34" charset="0"/>
                <a:ea typeface="MS PGothic" panose="020B0600070205080204" pitchFamily="34" charset="-128"/>
              </a:defRPr>
            </a:lvl5pPr>
            <a:lvl6pPr marL="2491717"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44757"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397796"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50836"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fontAlgn="base">
              <a:spcBef>
                <a:spcPct val="0"/>
              </a:spcBef>
              <a:spcAft>
                <a:spcPct val="0"/>
              </a:spcAft>
            </a:pPr>
            <a:r>
              <a:rPr lang="en-US" altLang="en-US" smtClean="0"/>
              <a:t>Digital Image and Graphics Resources for Accessible Materials</a:t>
            </a:r>
          </a:p>
        </p:txBody>
      </p:sp>
      <p:sp>
        <p:nvSpPr>
          <p:cNvPr id="70662"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586546" indent="-37133507">
              <a:spcBef>
                <a:spcPct val="30000"/>
              </a:spcBef>
              <a:defRPr sz="1200">
                <a:solidFill>
                  <a:schemeClr val="tx1"/>
                </a:solidFill>
                <a:latin typeface="Calibri" panose="020F0502020204030204" pitchFamily="34" charset="0"/>
                <a:ea typeface="MS PGothic" panose="020B0600070205080204" pitchFamily="34" charset="-128"/>
              </a:defRPr>
            </a:lvl2pPr>
            <a:lvl3pPr marL="1132599" indent="-226520">
              <a:spcBef>
                <a:spcPct val="30000"/>
              </a:spcBef>
              <a:defRPr sz="1200">
                <a:solidFill>
                  <a:schemeClr val="tx1"/>
                </a:solidFill>
                <a:latin typeface="Calibri" panose="020F0502020204030204" pitchFamily="34" charset="0"/>
                <a:ea typeface="MS PGothic" panose="020B0600070205080204" pitchFamily="34" charset="-128"/>
              </a:defRPr>
            </a:lvl3pPr>
            <a:lvl4pPr marL="1585638" indent="-226520">
              <a:spcBef>
                <a:spcPct val="30000"/>
              </a:spcBef>
              <a:defRPr sz="1200">
                <a:solidFill>
                  <a:schemeClr val="tx1"/>
                </a:solidFill>
                <a:latin typeface="Calibri" panose="020F0502020204030204" pitchFamily="34" charset="0"/>
                <a:ea typeface="MS PGothic" panose="020B0600070205080204" pitchFamily="34" charset="-128"/>
              </a:defRPr>
            </a:lvl4pPr>
            <a:lvl5pPr marL="2038678" indent="-226520">
              <a:spcBef>
                <a:spcPct val="30000"/>
              </a:spcBef>
              <a:defRPr sz="1200">
                <a:solidFill>
                  <a:schemeClr val="tx1"/>
                </a:solidFill>
                <a:latin typeface="Calibri" panose="020F0502020204030204" pitchFamily="34" charset="0"/>
                <a:ea typeface="MS PGothic" panose="020B0600070205080204" pitchFamily="34" charset="-128"/>
              </a:defRPr>
            </a:lvl5pPr>
            <a:lvl6pPr marL="2491717"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44757"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397796"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50836" indent="-22652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D5D0D79-3720-4E47-AECF-5042F74AAE50}" type="slidenum">
              <a:rPr lang="en-US" altLang="en-US" smtClean="0"/>
              <a:pPr>
                <a:spcBef>
                  <a:spcPct val="0"/>
                </a:spcBef>
              </a:pPr>
              <a:t>45</a:t>
            </a:fld>
            <a:endParaRPr lang="en-US" altLang="en-US" smtClean="0"/>
          </a:p>
        </p:txBody>
      </p:sp>
    </p:spTree>
    <p:extLst>
      <p:ext uri="{BB962C8B-B14F-4D97-AF65-F5344CB8AC3E}">
        <p14:creationId xmlns:p14="http://schemas.microsoft.com/office/powerpoint/2010/main" val="2986208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say a picture is worth</a:t>
            </a:r>
            <a:r>
              <a:rPr lang="en-US" baseline="0" dirty="0" smtClean="0"/>
              <a:t> a thousand words</a:t>
            </a:r>
          </a:p>
          <a:p>
            <a:pPr marL="172616" indent="-172616">
              <a:buFont typeface="Arial" panose="020B0604020202020204" pitchFamily="34" charset="0"/>
              <a:buChar char="•"/>
            </a:pPr>
            <a:r>
              <a:rPr lang="en-US" baseline="0" dirty="0" smtClean="0"/>
              <a:t>…but what happens when the picture goes missing?</a:t>
            </a:r>
          </a:p>
          <a:p>
            <a:pPr marL="172616" indent="-172616">
              <a:buFont typeface="Arial" panose="020B0604020202020204" pitchFamily="34" charset="0"/>
              <a:buChar char="•"/>
            </a:pPr>
            <a:r>
              <a:rPr lang="en-US" baseline="0" dirty="0" smtClean="0"/>
              <a:t>This is similar to a blind person’s experience reading a book.</a:t>
            </a:r>
          </a:p>
          <a:p>
            <a:pPr marL="172616" indent="-172616">
              <a:buFont typeface="Arial" panose="020B0604020202020204" pitchFamily="34" charset="0"/>
              <a:buChar char="•"/>
            </a:pPr>
            <a:r>
              <a:rPr lang="en-US" dirty="0" smtClean="0"/>
              <a:t>So</a:t>
            </a:r>
            <a:r>
              <a:rPr lang="en-US" baseline="0" dirty="0" smtClean="0"/>
              <a:t> h</a:t>
            </a:r>
            <a:r>
              <a:rPr lang="en-US" dirty="0" smtClean="0"/>
              <a:t>ow</a:t>
            </a:r>
            <a:r>
              <a:rPr lang="en-US" baseline="0" dirty="0" smtClean="0"/>
              <a:t> do we bring the picture back for those who are not able to access it through standard print?</a:t>
            </a:r>
            <a:endParaRPr lang="en-US" dirty="0"/>
          </a:p>
        </p:txBody>
      </p:sp>
      <p:sp>
        <p:nvSpPr>
          <p:cNvPr id="4" name="Date Placeholder 3"/>
          <p:cNvSpPr>
            <a:spLocks noGrp="1"/>
          </p:cNvSpPr>
          <p:nvPr>
            <p:ph type="dt" idx="10"/>
          </p:nvPr>
        </p:nvSpPr>
        <p:spPr/>
        <p:txBody>
          <a:bodyPr/>
          <a:lstStyle/>
          <a:p>
            <a:pPr>
              <a:defRPr/>
            </a:pPr>
            <a:r>
              <a:rPr lang="en-US" smtClean="0"/>
              <a:t>6/27/2011</a:t>
            </a:r>
            <a:endParaRPr lang="en-US"/>
          </a:p>
        </p:txBody>
      </p:sp>
      <p:sp>
        <p:nvSpPr>
          <p:cNvPr id="5" name="Footer Placeholder 4"/>
          <p:cNvSpPr>
            <a:spLocks noGrp="1"/>
          </p:cNvSpPr>
          <p:nvPr>
            <p:ph type="ftr" sz="quarter" idx="11"/>
          </p:nvPr>
        </p:nvSpPr>
        <p:spPr/>
        <p:txBody>
          <a:bodyPr/>
          <a:lstStyle/>
          <a:p>
            <a:pPr>
              <a:defRPr/>
            </a:pPr>
            <a:r>
              <a:rPr lang="en-US" smtClean="0"/>
              <a:t>Digital Image and Graphics Resources for Accessible Materials</a:t>
            </a:r>
            <a:endParaRPr lang="en-US"/>
          </a:p>
        </p:txBody>
      </p:sp>
      <p:sp>
        <p:nvSpPr>
          <p:cNvPr id="6" name="Slide Number Placeholder 5"/>
          <p:cNvSpPr>
            <a:spLocks noGrp="1"/>
          </p:cNvSpPr>
          <p:nvPr>
            <p:ph type="sldNum" sz="quarter" idx="12"/>
          </p:nvPr>
        </p:nvSpPr>
        <p:spPr/>
        <p:txBody>
          <a:bodyPr/>
          <a:lstStyle/>
          <a:p>
            <a:pPr>
              <a:defRPr/>
            </a:pPr>
            <a:fld id="{B96879E3-8474-4488-9C8F-AC7FF6828697}" type="slidenum">
              <a:rPr lang="en-US" altLang="en-US" smtClean="0"/>
              <a:pPr>
                <a:defRPr/>
              </a:pPr>
              <a:t>5</a:t>
            </a:fld>
            <a:endParaRPr lang="en-US" altLang="en-US"/>
          </a:p>
        </p:txBody>
      </p:sp>
    </p:spTree>
    <p:extLst>
      <p:ext uri="{BB962C8B-B14F-4D97-AF65-F5344CB8AC3E}">
        <p14:creationId xmlns:p14="http://schemas.microsoft.com/office/powerpoint/2010/main" val="2396047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pPr>
            <a:r>
              <a:rPr lang="en-US" altLang="en-US" b="1" dirty="0" smtClean="0">
                <a:latin typeface="Whitney Book" charset="0"/>
              </a:rPr>
              <a:t>Images: </a:t>
            </a:r>
            <a:r>
              <a:rPr lang="en-US" altLang="en-US" dirty="0" smtClean="0">
                <a:latin typeface="Whitney Book" charset="0"/>
              </a:rPr>
              <a:t>Collage of complex STEM images, including biological processes, molecular structure and diagram of chloroplast stroma. </a:t>
            </a:r>
          </a:p>
          <a:p>
            <a:pPr eaLnBrk="1" hangingPunct="1">
              <a:lnSpc>
                <a:spcPct val="90000"/>
              </a:lnSpc>
            </a:pPr>
            <a:endParaRPr lang="en-US" altLang="en-US" dirty="0" smtClean="0">
              <a:latin typeface="Whitney Book" charset="0"/>
            </a:endParaRPr>
          </a:p>
          <a:p>
            <a:pPr eaLnBrk="1" hangingPunct="1">
              <a:lnSpc>
                <a:spcPct val="90000"/>
              </a:lnSpc>
            </a:pPr>
            <a:r>
              <a:rPr lang="en-US" altLang="en-US" dirty="0" smtClean="0">
                <a:latin typeface="Whitney Book" charset="0"/>
              </a:rPr>
              <a:t>Screen readers already handle text very well. But, often there is no way for a reader to know what image contains unless it is described or unless another alternative is available. What you see here is a collection of complex images a textbook in the </a:t>
            </a:r>
            <a:r>
              <a:rPr lang="en-US" altLang="en-US" dirty="0" err="1" smtClean="0">
                <a:latin typeface="Whitney Book" charset="0"/>
              </a:rPr>
              <a:t>Bookshare</a:t>
            </a:r>
            <a:r>
              <a:rPr lang="en-US" altLang="en-US" dirty="0" smtClean="0">
                <a:latin typeface="Whitney Book" charset="0"/>
              </a:rPr>
              <a:t> collection, “CK-12 Biology I.”  In cases like these, if the image has not been pretty thoroughly described in the text, alt text simply won’t be sufficient to convey the meaning of the images. And the meaning might depend pretty heavily on the context in which the image appears. </a:t>
            </a:r>
          </a:p>
          <a:p>
            <a:pPr eaLnBrk="1" hangingPunct="1">
              <a:lnSpc>
                <a:spcPct val="90000"/>
              </a:lnSpc>
            </a:pPr>
            <a:endParaRPr lang="en-US" altLang="en-US" dirty="0" smtClean="0">
              <a:latin typeface="Whitney Book" charset="0"/>
            </a:endParaRPr>
          </a:p>
        </p:txBody>
      </p:sp>
      <p:sp>
        <p:nvSpPr>
          <p:cNvPr id="4" name="Date Placeholder 3"/>
          <p:cNvSpPr>
            <a:spLocks noGrp="1"/>
          </p:cNvSpPr>
          <p:nvPr>
            <p:ph type="dt" sz="quarter" idx="1"/>
          </p:nvPr>
        </p:nvSpPr>
        <p:spPr/>
        <p:txBody>
          <a:bodyPr/>
          <a:lstStyle/>
          <a:p>
            <a:pPr>
              <a:defRPr/>
            </a:pPr>
            <a:r>
              <a:rPr lang="en-US"/>
              <a:t>6/27/2011</a:t>
            </a:r>
          </a:p>
        </p:txBody>
      </p:sp>
      <p:sp>
        <p:nvSpPr>
          <p:cNvPr id="9221"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pPr>
            <a:r>
              <a:rPr lang="en-US" altLang="en-US" smtClean="0">
                <a:latin typeface="Calibri" panose="020F0502020204030204" pitchFamily="34" charset="0"/>
              </a:rPr>
              <a:t>Digital Image and Graphics Resources for Accessible Materials</a:t>
            </a:r>
          </a:p>
        </p:txBody>
      </p:sp>
      <p:sp>
        <p:nvSpPr>
          <p:cNvPr id="9222"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F9B3E96-AF59-479C-A87A-187C3B809B3A}" type="slidenum">
              <a:rPr lang="en-US" altLang="en-US">
                <a:latin typeface="Calibri" panose="020F0502020204030204" pitchFamily="34" charset="0"/>
              </a:rPr>
              <a:pPr/>
              <a:t>6</a:t>
            </a:fld>
            <a:endParaRPr lang="en-US" altLang="en-US">
              <a:latin typeface="Calibri" panose="020F0502020204030204" pitchFamily="34" charset="0"/>
            </a:endParaRPr>
          </a:p>
        </p:txBody>
      </p:sp>
    </p:spTree>
    <p:extLst>
      <p:ext uri="{BB962C8B-B14F-4D97-AF65-F5344CB8AC3E}">
        <p14:creationId xmlns:p14="http://schemas.microsoft.com/office/powerpoint/2010/main" val="3110129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Images: </a:t>
            </a:r>
            <a:r>
              <a:rPr lang="en-US" altLang="en-US" dirty="0" smtClean="0"/>
              <a:t>Collage of math and symbolic notation images including chemical bond and structure notation, geometric shapes with labels, and math</a:t>
            </a:r>
          </a:p>
          <a:p>
            <a:endParaRPr lang="en-US" altLang="en-US" dirty="0" smtClean="0"/>
          </a:p>
        </p:txBody>
      </p:sp>
      <p:sp>
        <p:nvSpPr>
          <p:cNvPr id="4" name="Date Placeholder 3"/>
          <p:cNvSpPr>
            <a:spLocks noGrp="1"/>
          </p:cNvSpPr>
          <p:nvPr>
            <p:ph type="dt" sz="quarter" idx="1"/>
          </p:nvPr>
        </p:nvSpPr>
        <p:spPr/>
        <p:txBody>
          <a:bodyPr/>
          <a:lstStyle/>
          <a:p>
            <a:pPr>
              <a:defRPr/>
            </a:pPr>
            <a:r>
              <a:rPr lang="en-US" smtClean="0"/>
              <a:t>6/27/2011</a:t>
            </a:r>
            <a:endParaRPr lang="en-US"/>
          </a:p>
        </p:txBody>
      </p:sp>
      <p:sp>
        <p:nvSpPr>
          <p:cNvPr id="5" name="Footer Placeholder 4"/>
          <p:cNvSpPr>
            <a:spLocks noGrp="1"/>
          </p:cNvSpPr>
          <p:nvPr>
            <p:ph type="ftr" sz="quarter" idx="4"/>
          </p:nvPr>
        </p:nvSpPr>
        <p:spPr/>
        <p:txBody>
          <a:bodyPr/>
          <a:lstStyle/>
          <a:p>
            <a:pPr>
              <a:defRPr/>
            </a:pPr>
            <a:r>
              <a:rPr lang="en-US" smtClean="0"/>
              <a:t>Digital Image and Graphics Resources for Accessible Materials</a:t>
            </a:r>
            <a:endParaRPr lang="en-US"/>
          </a:p>
        </p:txBody>
      </p:sp>
      <p:sp>
        <p:nvSpPr>
          <p:cNvPr id="11270"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0978B99-DBC5-4835-BB1E-7F1C56EAE18F}" type="slidenum">
              <a:rPr lang="en-US" altLang="en-US">
                <a:latin typeface="Calibri" panose="020F0502020204030204" pitchFamily="34" charset="0"/>
              </a:rPr>
              <a:pPr/>
              <a:t>7</a:t>
            </a:fld>
            <a:endParaRPr lang="en-US" altLang="en-US">
              <a:latin typeface="Calibri" panose="020F0502020204030204" pitchFamily="34" charset="0"/>
            </a:endParaRPr>
          </a:p>
        </p:txBody>
      </p:sp>
    </p:spTree>
    <p:extLst>
      <p:ext uri="{BB962C8B-B14F-4D97-AF65-F5344CB8AC3E}">
        <p14:creationId xmlns:p14="http://schemas.microsoft.com/office/powerpoint/2010/main" val="3889734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Image: </a:t>
            </a:r>
            <a:r>
              <a:rPr lang="en-US" altLang="en-US" dirty="0" smtClean="0"/>
              <a:t>Screenshot of video from Khan Academy, showing </a:t>
            </a:r>
            <a:r>
              <a:rPr lang="en-US" altLang="en-US" dirty="0" smtClean="0"/>
              <a:t>a hand</a:t>
            </a:r>
            <a:r>
              <a:rPr lang="en-US" altLang="en-US" baseline="0" dirty="0" smtClean="0"/>
              <a:t>-</a:t>
            </a:r>
            <a:r>
              <a:rPr lang="en-US" altLang="en-US" dirty="0" smtClean="0"/>
              <a:t>drawn </a:t>
            </a:r>
            <a:r>
              <a:rPr lang="en-US" altLang="en-US" dirty="0" smtClean="0"/>
              <a:t>diagram of cellular mitosis process. Embedded in lesson navigation system and using YouTube </a:t>
            </a:r>
            <a:r>
              <a:rPr lang="en-US" altLang="en-US" dirty="0" smtClean="0"/>
              <a:t>player:</a:t>
            </a:r>
            <a:r>
              <a:rPr lang="en-US" altLang="en-US" baseline="0" dirty="0" smtClean="0"/>
              <a:t> </a:t>
            </a:r>
            <a:endParaRPr lang="en-US" altLang="en-US" dirty="0" smtClean="0"/>
          </a:p>
          <a:p>
            <a:pPr marL="171450" indent="-171450">
              <a:buFont typeface="Arial" panose="020B0604020202020204" pitchFamily="34" charset="0"/>
              <a:buChar char="•"/>
            </a:pPr>
            <a:r>
              <a:rPr lang="en-US" altLang="en-US" dirty="0" smtClean="0"/>
              <a:t>Source: https</a:t>
            </a:r>
            <a:r>
              <a:rPr lang="en-US" altLang="en-US" dirty="0" smtClean="0"/>
              <a:t>://www.khanacademy.org/science/biology/cellular-molecular-biology/mitosis/v/mitosis</a:t>
            </a:r>
          </a:p>
        </p:txBody>
      </p:sp>
      <p:sp>
        <p:nvSpPr>
          <p:cNvPr id="4" name="Date Placeholder 3"/>
          <p:cNvSpPr>
            <a:spLocks noGrp="1"/>
          </p:cNvSpPr>
          <p:nvPr>
            <p:ph type="dt" sz="quarter" idx="1"/>
          </p:nvPr>
        </p:nvSpPr>
        <p:spPr/>
        <p:txBody>
          <a:bodyPr/>
          <a:lstStyle/>
          <a:p>
            <a:pPr>
              <a:defRPr/>
            </a:pPr>
            <a:r>
              <a:rPr lang="en-US" smtClean="0"/>
              <a:t>6/27/2011</a:t>
            </a:r>
            <a:endParaRPr lang="en-US"/>
          </a:p>
        </p:txBody>
      </p:sp>
      <p:sp>
        <p:nvSpPr>
          <p:cNvPr id="5" name="Footer Placeholder 4"/>
          <p:cNvSpPr>
            <a:spLocks noGrp="1"/>
          </p:cNvSpPr>
          <p:nvPr>
            <p:ph type="ftr" sz="quarter" idx="4"/>
          </p:nvPr>
        </p:nvSpPr>
        <p:spPr/>
        <p:txBody>
          <a:bodyPr/>
          <a:lstStyle/>
          <a:p>
            <a:pPr>
              <a:defRPr/>
            </a:pPr>
            <a:r>
              <a:rPr lang="en-US" smtClean="0"/>
              <a:t>Digital Image and Graphics Resources for Accessible Materials</a:t>
            </a:r>
            <a:endParaRPr lang="en-US"/>
          </a:p>
        </p:txBody>
      </p:sp>
      <p:sp>
        <p:nvSpPr>
          <p:cNvPr id="13318"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568366D-A303-4DD6-B123-A624F37A9FB3}" type="slidenum">
              <a:rPr lang="en-US" altLang="en-US">
                <a:latin typeface="Calibri" panose="020F0502020204030204" pitchFamily="34" charset="0"/>
              </a:rPr>
              <a:pPr/>
              <a:t>8</a:t>
            </a:fld>
            <a:endParaRPr lang="en-US" altLang="en-US">
              <a:latin typeface="Calibri" panose="020F0502020204030204" pitchFamily="34" charset="0"/>
            </a:endParaRPr>
          </a:p>
        </p:txBody>
      </p:sp>
    </p:spTree>
    <p:extLst>
      <p:ext uri="{BB962C8B-B14F-4D97-AF65-F5344CB8AC3E}">
        <p14:creationId xmlns:p14="http://schemas.microsoft.com/office/powerpoint/2010/main" val="2886478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t>Image</a:t>
            </a:r>
            <a:r>
              <a:rPr lang="en-US" altLang="en-US" smtClean="0"/>
              <a:t>: Screenshot of physics simulation demonstrating Faraday's Law. Includes coils attached by to lightbulb and voltage meter. A magnet surrounded by magnetic field lines is meant to be inserted into the coils to produce voltage. </a:t>
            </a:r>
          </a:p>
          <a:p>
            <a:endParaRPr lang="en-US" altLang="en-US" smtClean="0"/>
          </a:p>
          <a:p>
            <a:r>
              <a:rPr lang="en-US" altLang="en-US" smtClean="0"/>
              <a:t>https://phet.colorado.edu/sims/html/faradays-law/latest/faradays-law_en.html</a:t>
            </a:r>
          </a:p>
        </p:txBody>
      </p:sp>
      <p:sp>
        <p:nvSpPr>
          <p:cNvPr id="4" name="Date Placeholder 3"/>
          <p:cNvSpPr>
            <a:spLocks noGrp="1"/>
          </p:cNvSpPr>
          <p:nvPr>
            <p:ph type="dt" sz="quarter" idx="1"/>
          </p:nvPr>
        </p:nvSpPr>
        <p:spPr/>
        <p:txBody>
          <a:bodyPr/>
          <a:lstStyle/>
          <a:p>
            <a:pPr>
              <a:defRPr/>
            </a:pPr>
            <a:r>
              <a:rPr lang="en-US" smtClean="0"/>
              <a:t>6/27/2011</a:t>
            </a:r>
            <a:endParaRPr lang="en-US"/>
          </a:p>
        </p:txBody>
      </p:sp>
      <p:sp>
        <p:nvSpPr>
          <p:cNvPr id="5" name="Footer Placeholder 4"/>
          <p:cNvSpPr>
            <a:spLocks noGrp="1"/>
          </p:cNvSpPr>
          <p:nvPr>
            <p:ph type="ftr" sz="quarter" idx="4"/>
          </p:nvPr>
        </p:nvSpPr>
        <p:spPr/>
        <p:txBody>
          <a:bodyPr/>
          <a:lstStyle/>
          <a:p>
            <a:pPr>
              <a:defRPr/>
            </a:pPr>
            <a:r>
              <a:rPr lang="en-US" smtClean="0"/>
              <a:t>Digital Image and Graphics Resources for Accessible Materials</a:t>
            </a:r>
            <a:endParaRPr lang="en-US"/>
          </a:p>
        </p:txBody>
      </p:sp>
      <p:sp>
        <p:nvSpPr>
          <p:cNvPr id="15366"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17E21DF-6F95-425E-A85C-8AC0FA9490A3}" type="slidenum">
              <a:rPr lang="en-US" altLang="en-US">
                <a:latin typeface="Calibri" panose="020F0502020204030204" pitchFamily="34" charset="0"/>
              </a:rPr>
              <a:pPr/>
              <a:t>9</a:t>
            </a:fld>
            <a:endParaRPr lang="en-US" altLang="en-US">
              <a:latin typeface="Calibri" panose="020F0502020204030204" pitchFamily="34" charset="0"/>
            </a:endParaRPr>
          </a:p>
        </p:txBody>
      </p:sp>
    </p:spTree>
    <p:extLst>
      <p:ext uri="{BB962C8B-B14F-4D97-AF65-F5344CB8AC3E}">
        <p14:creationId xmlns:p14="http://schemas.microsoft.com/office/powerpoint/2010/main" val="4027277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4" name="Rectangle 3"/>
          <p:cNvSpPr/>
          <p:nvPr/>
        </p:nvSpPr>
        <p:spPr>
          <a:xfrm>
            <a:off x="0" y="4343400"/>
            <a:ext cx="2514600" cy="2514600"/>
          </a:xfrm>
          <a:prstGeom prst="rect">
            <a:avLst/>
          </a:prstGeom>
          <a:solidFill>
            <a:schemeClr val="tx2">
              <a:lumMod val="90000"/>
              <a:lumOff val="1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Whitney Book"/>
            </a:endParaRPr>
          </a:p>
        </p:txBody>
      </p:sp>
      <p:sp>
        <p:nvSpPr>
          <p:cNvPr id="5" name="Rectangle 4"/>
          <p:cNvSpPr/>
          <p:nvPr/>
        </p:nvSpPr>
        <p:spPr>
          <a:xfrm>
            <a:off x="381000" y="381000"/>
            <a:ext cx="8382000" cy="6096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Whitney Book"/>
            </a:endParaRPr>
          </a:p>
        </p:txBody>
      </p:sp>
      <p:pic>
        <p:nvPicPr>
          <p:cNvPr id="6" name="Picture 13" descr="PowerpointComps_3-1_Page_23.jpg"/>
          <p:cNvPicPr>
            <a:picLocks noChangeAspect="1"/>
          </p:cNvPicPr>
          <p:nvPr/>
        </p:nvPicPr>
        <p:blipFill>
          <a:blip r:embed="rId2" cstate="print">
            <a:extLst>
              <a:ext uri="{28A0092B-C50C-407E-A947-70E740481C1C}">
                <a14:useLocalDpi xmlns:a14="http://schemas.microsoft.com/office/drawing/2010/main" val="0"/>
              </a:ext>
            </a:extLst>
          </a:blip>
          <a:srcRect l="17374" t="21111" r="18233" b="35556"/>
          <a:stretch>
            <a:fillRect/>
          </a:stretch>
        </p:blipFill>
        <p:spPr bwMode="auto">
          <a:xfrm>
            <a:off x="1676400" y="838200"/>
            <a:ext cx="5715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81000" y="4343400"/>
            <a:ext cx="2133600" cy="213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Whitney Book"/>
            </a:endParaRPr>
          </a:p>
        </p:txBody>
      </p:sp>
      <p:sp>
        <p:nvSpPr>
          <p:cNvPr id="8" name="Rectangle 7"/>
          <p:cNvSpPr/>
          <p:nvPr/>
        </p:nvSpPr>
        <p:spPr>
          <a:xfrm>
            <a:off x="381000" y="5410200"/>
            <a:ext cx="533400" cy="533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Whitney Book"/>
            </a:endParaRPr>
          </a:p>
        </p:txBody>
      </p:sp>
      <p:sp>
        <p:nvSpPr>
          <p:cNvPr id="9" name="Oval 8"/>
          <p:cNvSpPr/>
          <p:nvPr/>
        </p:nvSpPr>
        <p:spPr>
          <a:xfrm>
            <a:off x="838200" y="5867400"/>
            <a:ext cx="609600" cy="609600"/>
          </a:xfrm>
          <a:prstGeom prst="ellipse">
            <a:avLst/>
          </a:prstGeom>
          <a:solidFill>
            <a:srgbClr val="FFB81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Whitney Bold"/>
              <a:cs typeface="Whitney Bold"/>
            </a:endParaRPr>
          </a:p>
        </p:txBody>
      </p:sp>
      <p:sp>
        <p:nvSpPr>
          <p:cNvPr id="10" name="Oval 9"/>
          <p:cNvSpPr/>
          <p:nvPr/>
        </p:nvSpPr>
        <p:spPr>
          <a:xfrm>
            <a:off x="2438400" y="3810000"/>
            <a:ext cx="609600" cy="60960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Whitney Bold"/>
              <a:cs typeface="Whitney Bold"/>
            </a:endParaRPr>
          </a:p>
        </p:txBody>
      </p:sp>
      <p:sp>
        <p:nvSpPr>
          <p:cNvPr id="2" name="Title 1"/>
          <p:cNvSpPr>
            <a:spLocks noGrp="1"/>
          </p:cNvSpPr>
          <p:nvPr>
            <p:ph type="ctrTitle"/>
          </p:nvPr>
        </p:nvSpPr>
        <p:spPr>
          <a:xfrm>
            <a:off x="2667000" y="4978806"/>
            <a:ext cx="5791200" cy="646331"/>
          </a:xfrm>
        </p:spPr>
        <p:txBody>
          <a:bodyPr/>
          <a:lstStyle>
            <a:lvl1pPr algn="l">
              <a:defRPr sz="3600">
                <a:solidFill>
                  <a:srgbClr val="FA851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67000" y="5641975"/>
            <a:ext cx="5791200" cy="461665"/>
          </a:xfrm>
        </p:spPr>
        <p:txBody>
          <a:bodyPr>
            <a:spAutoFit/>
          </a:bodyPr>
          <a:lstStyle>
            <a:lvl1pPr marL="0" indent="0" algn="l">
              <a:buNone/>
              <a:defRPr sz="2400" b="0" i="0">
                <a:solidFill>
                  <a:schemeClr val="tx1"/>
                </a:solidFill>
                <a:latin typeface="Whitney Medium"/>
                <a:cs typeface="Whitney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853888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4847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02044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4414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9185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66124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398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33400" y="15240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Picture Placeholder 7"/>
          <p:cNvSpPr>
            <a:spLocks noGrp="1"/>
          </p:cNvSpPr>
          <p:nvPr>
            <p:ph type="pic" sz="quarter" idx="11"/>
          </p:nvPr>
        </p:nvSpPr>
        <p:spPr>
          <a:xfrm>
            <a:off x="5257800" y="2971800"/>
            <a:ext cx="3581400" cy="3581400"/>
          </a:xfrm>
        </p:spPr>
        <p:txBody>
          <a:bodyPr rtlCol="0">
            <a:normAutofit/>
          </a:bodyPr>
          <a:lstStyle>
            <a:lvl1pPr>
              <a:buNone/>
              <a:defRPr/>
            </a:lvl1pPr>
          </a:lstStyle>
          <a:p>
            <a:pPr lvl="0"/>
            <a:r>
              <a:rPr lang="en-US" noProof="0" smtClean="0"/>
              <a:t>Click icon to add picture</a:t>
            </a:r>
            <a:endParaRPr lang="en-US" noProof="0"/>
          </a:p>
        </p:txBody>
      </p:sp>
    </p:spTree>
    <p:extLst>
      <p:ext uri="{BB962C8B-B14F-4D97-AF65-F5344CB8AC3E}">
        <p14:creationId xmlns:p14="http://schemas.microsoft.com/office/powerpoint/2010/main" val="164731992"/>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1066800"/>
          </a:xfrm>
          <a:prstGeom prst="rect">
            <a:avLst/>
          </a:prstGeom>
          <a:solidFill>
            <a:srgbClr val="00225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Whitney Book"/>
            </a:endParaRPr>
          </a:p>
        </p:txBody>
      </p:sp>
      <p:grpSp>
        <p:nvGrpSpPr>
          <p:cNvPr id="1027" name="Group 11"/>
          <p:cNvGrpSpPr>
            <a:grpSpLocks/>
          </p:cNvGrpSpPr>
          <p:nvPr/>
        </p:nvGrpSpPr>
        <p:grpSpPr bwMode="auto">
          <a:xfrm>
            <a:off x="8164513" y="117475"/>
            <a:ext cx="711200" cy="769938"/>
            <a:chOff x="8123101" y="1006703"/>
            <a:chExt cx="711788" cy="770329"/>
          </a:xfrm>
        </p:grpSpPr>
        <p:pic>
          <p:nvPicPr>
            <p:cNvPr id="1031" name="Picture 9" descr="PowerpointComps_3-1_Page_23.jpg"/>
            <p:cNvPicPr>
              <a:picLocks noChangeAspect="1"/>
            </p:cNvPicPr>
            <p:nvPr userDrawn="1"/>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59445" t="23334" r="21515" b="50000"/>
            <a:stretch>
              <a:fillRect/>
            </a:stretch>
          </p:blipFill>
          <p:spPr bwMode="auto">
            <a:xfrm>
              <a:off x="8123101" y="1006703"/>
              <a:ext cx="711788" cy="77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userDrawn="1"/>
          </p:nvSpPr>
          <p:spPr>
            <a:xfrm>
              <a:off x="8132634" y="1055941"/>
              <a:ext cx="691133" cy="690913"/>
            </a:xfrm>
            <a:prstGeom prst="ellipse">
              <a:avLst/>
            </a:prstGeom>
            <a:noFill/>
            <a:ln w="38100" cap="flat" cmpd="sng" algn="ctr">
              <a:solidFill>
                <a:srgbClr val="00225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Whitney Book"/>
              </a:endParaRPr>
            </a:p>
          </p:txBody>
        </p:sp>
      </p:grpSp>
      <p:sp>
        <p:nvSpPr>
          <p:cNvPr id="1028" name="Title Placeholder 1"/>
          <p:cNvSpPr>
            <a:spLocks noGrp="1"/>
          </p:cNvSpPr>
          <p:nvPr>
            <p:ph type="title"/>
          </p:nvPr>
        </p:nvSpPr>
        <p:spPr bwMode="white">
          <a:xfrm>
            <a:off x="311150" y="509588"/>
            <a:ext cx="7537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lvl="0"/>
            <a:r>
              <a:rPr lang="en-US" altLang="en-US" smtClean="0"/>
              <a:t>Click to edit Master title style</a:t>
            </a:r>
          </a:p>
        </p:txBody>
      </p:sp>
      <p:sp>
        <p:nvSpPr>
          <p:cNvPr id="1029" name="Text Placeholder 2"/>
          <p:cNvSpPr>
            <a:spLocks noGrp="1"/>
          </p:cNvSpPr>
          <p:nvPr>
            <p:ph type="body" idx="1"/>
          </p:nvPr>
        </p:nvSpPr>
        <p:spPr bwMode="auto">
          <a:xfrm>
            <a:off x="304800" y="1600200"/>
            <a:ext cx="8458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 name="TextBox 8"/>
          <p:cNvSpPr txBox="1"/>
          <p:nvPr/>
        </p:nvSpPr>
        <p:spPr>
          <a:xfrm>
            <a:off x="7962900" y="6553200"/>
            <a:ext cx="990600" cy="230188"/>
          </a:xfrm>
          <a:prstGeom prst="rect">
            <a:avLst/>
          </a:prstGeom>
          <a:noFill/>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900" smtClean="0">
                <a:solidFill>
                  <a:srgbClr val="7F7F7F"/>
                </a:solidFill>
                <a:latin typeface="Whitney Semibold"/>
                <a:cs typeface="Arial" panose="020B0604020202020204" pitchFamily="34" charset="0"/>
              </a:rPr>
              <a:t>Page </a:t>
            </a:r>
            <a:fld id="{ECCA7F79-2ED9-4C17-A043-D7B59D9B156F}" type="slidenum">
              <a:rPr lang="en-US" altLang="en-US" sz="900" smtClean="0">
                <a:solidFill>
                  <a:srgbClr val="7F7F7F"/>
                </a:solidFill>
                <a:latin typeface="Whitney Semibold"/>
                <a:cs typeface="Arial" panose="020B0604020202020204" pitchFamily="34" charset="0"/>
              </a:rPr>
              <a:pPr algn="r" eaLnBrk="1" hangingPunct="1">
                <a:defRPr/>
              </a:pPr>
              <a:t>‹#›</a:t>
            </a:fld>
            <a:endParaRPr lang="en-US" altLang="en-US" sz="900" smtClean="0">
              <a:solidFill>
                <a:srgbClr val="7F7F7F"/>
              </a:solidFill>
              <a:latin typeface="Whitney Semibold"/>
              <a:cs typeface="Arial" panose="020B0604020202020204" pitchFamily="34" charset="0"/>
            </a:endParaRPr>
          </a:p>
        </p:txBody>
      </p:sp>
      <p:pic>
        <p:nvPicPr>
          <p:cNvPr id="10" name="Picture 12"/>
          <p:cNvPicPr>
            <a:picLocks noChangeAspect="1" noChangeArrowheads="1"/>
          </p:cNvPicPr>
          <p:nvPr userDrawn="1"/>
        </p:nvPicPr>
        <p:blipFill>
          <a:blip r:embed="rId11" cstate="print"/>
          <a:srcRect/>
          <a:stretch>
            <a:fillRect/>
          </a:stretch>
        </p:blipFill>
        <p:spPr bwMode="auto">
          <a:xfrm>
            <a:off x="7416800" y="6054725"/>
            <a:ext cx="1471613" cy="3651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26" r:id="rId1"/>
    <p:sldLayoutId id="2147484320" r:id="rId2"/>
    <p:sldLayoutId id="2147484321" r:id="rId3"/>
    <p:sldLayoutId id="2147484322" r:id="rId4"/>
    <p:sldLayoutId id="2147484323" r:id="rId5"/>
    <p:sldLayoutId id="2147484324" r:id="rId6"/>
    <p:sldLayoutId id="2147484325" r:id="rId7"/>
    <p:sldLayoutId id="2147484327" r:id="rId8"/>
  </p:sldLayoutIdLst>
  <p:timing>
    <p:tnLst>
      <p:par>
        <p:cTn id="1" dur="indefinite" restart="never" nodeType="tmRoot"/>
      </p:par>
    </p:tnLst>
  </p:timing>
  <p:hf sldNum="0" hdr="0" ftr="0" dt="0"/>
  <p:txStyles>
    <p:titleStyle>
      <a:lvl1pPr algn="l" defTabSz="457200" rtl="0" eaLnBrk="0" fontAlgn="base" hangingPunct="0">
        <a:spcBef>
          <a:spcPct val="0"/>
        </a:spcBef>
        <a:spcAft>
          <a:spcPct val="0"/>
        </a:spcAft>
        <a:defRPr sz="2800" kern="1200">
          <a:solidFill>
            <a:schemeClr val="bg1"/>
          </a:solidFill>
          <a:latin typeface="Whitney Book"/>
          <a:ea typeface="MS PGothic" pitchFamily="34" charset="-128"/>
          <a:cs typeface="Whitney Book"/>
        </a:defRPr>
      </a:lvl1pPr>
      <a:lvl2pPr algn="l" defTabSz="457200" rtl="0" eaLnBrk="0" fontAlgn="base" hangingPunct="0">
        <a:spcBef>
          <a:spcPct val="0"/>
        </a:spcBef>
        <a:spcAft>
          <a:spcPct val="0"/>
        </a:spcAft>
        <a:defRPr sz="2800">
          <a:solidFill>
            <a:schemeClr val="bg1"/>
          </a:solidFill>
          <a:latin typeface="Whitney Book"/>
          <a:ea typeface="MS PGothic" pitchFamily="34" charset="-128"/>
          <a:cs typeface="Whitney Book"/>
        </a:defRPr>
      </a:lvl2pPr>
      <a:lvl3pPr algn="l" defTabSz="457200" rtl="0" eaLnBrk="0" fontAlgn="base" hangingPunct="0">
        <a:spcBef>
          <a:spcPct val="0"/>
        </a:spcBef>
        <a:spcAft>
          <a:spcPct val="0"/>
        </a:spcAft>
        <a:defRPr sz="2800">
          <a:solidFill>
            <a:schemeClr val="bg1"/>
          </a:solidFill>
          <a:latin typeface="Whitney Book"/>
          <a:ea typeface="MS PGothic" pitchFamily="34" charset="-128"/>
          <a:cs typeface="Whitney Book"/>
        </a:defRPr>
      </a:lvl3pPr>
      <a:lvl4pPr algn="l" defTabSz="457200" rtl="0" eaLnBrk="0" fontAlgn="base" hangingPunct="0">
        <a:spcBef>
          <a:spcPct val="0"/>
        </a:spcBef>
        <a:spcAft>
          <a:spcPct val="0"/>
        </a:spcAft>
        <a:defRPr sz="2800">
          <a:solidFill>
            <a:schemeClr val="bg1"/>
          </a:solidFill>
          <a:latin typeface="Whitney Book"/>
          <a:ea typeface="MS PGothic" pitchFamily="34" charset="-128"/>
          <a:cs typeface="Whitney Book"/>
        </a:defRPr>
      </a:lvl4pPr>
      <a:lvl5pPr algn="l" defTabSz="457200" rtl="0" eaLnBrk="0" fontAlgn="base" hangingPunct="0">
        <a:spcBef>
          <a:spcPct val="0"/>
        </a:spcBef>
        <a:spcAft>
          <a:spcPct val="0"/>
        </a:spcAft>
        <a:defRPr sz="2800">
          <a:solidFill>
            <a:schemeClr val="bg1"/>
          </a:solidFill>
          <a:latin typeface="Whitney Book"/>
          <a:ea typeface="MS PGothic" pitchFamily="34" charset="-128"/>
          <a:cs typeface="Whitney Book"/>
        </a:defRPr>
      </a:lvl5pPr>
      <a:lvl6pPr marL="457200" algn="l" defTabSz="457200" rtl="0" eaLnBrk="1" fontAlgn="base" hangingPunct="1">
        <a:spcBef>
          <a:spcPct val="0"/>
        </a:spcBef>
        <a:spcAft>
          <a:spcPct val="0"/>
        </a:spcAft>
        <a:defRPr sz="2800">
          <a:solidFill>
            <a:schemeClr val="bg1"/>
          </a:solidFill>
          <a:latin typeface="Whitney Book"/>
          <a:ea typeface="Whitney Book"/>
          <a:cs typeface="Whitney Book"/>
        </a:defRPr>
      </a:lvl6pPr>
      <a:lvl7pPr marL="914400" algn="l" defTabSz="457200" rtl="0" eaLnBrk="1" fontAlgn="base" hangingPunct="1">
        <a:spcBef>
          <a:spcPct val="0"/>
        </a:spcBef>
        <a:spcAft>
          <a:spcPct val="0"/>
        </a:spcAft>
        <a:defRPr sz="2800">
          <a:solidFill>
            <a:schemeClr val="bg1"/>
          </a:solidFill>
          <a:latin typeface="Whitney Book"/>
          <a:ea typeface="Whitney Book"/>
          <a:cs typeface="Whitney Book"/>
        </a:defRPr>
      </a:lvl7pPr>
      <a:lvl8pPr marL="1371600" algn="l" defTabSz="457200" rtl="0" eaLnBrk="1" fontAlgn="base" hangingPunct="1">
        <a:spcBef>
          <a:spcPct val="0"/>
        </a:spcBef>
        <a:spcAft>
          <a:spcPct val="0"/>
        </a:spcAft>
        <a:defRPr sz="2800">
          <a:solidFill>
            <a:schemeClr val="bg1"/>
          </a:solidFill>
          <a:latin typeface="Whitney Book"/>
          <a:ea typeface="Whitney Book"/>
          <a:cs typeface="Whitney Book"/>
        </a:defRPr>
      </a:lvl8pPr>
      <a:lvl9pPr marL="1828800" algn="l" defTabSz="457200" rtl="0" eaLnBrk="1" fontAlgn="base" hangingPunct="1">
        <a:spcBef>
          <a:spcPct val="0"/>
        </a:spcBef>
        <a:spcAft>
          <a:spcPct val="0"/>
        </a:spcAft>
        <a:defRPr sz="2800">
          <a:solidFill>
            <a:schemeClr val="bg1"/>
          </a:solidFill>
          <a:latin typeface="Whitney Book"/>
          <a:ea typeface="Whitney Book"/>
          <a:cs typeface="Whitney Book"/>
        </a:defRPr>
      </a:lvl9pPr>
    </p:titleStyle>
    <p:bodyStyle>
      <a:lvl1pPr marL="342900" indent="-342900" algn="l" defTabSz="457200" rtl="0" eaLnBrk="0" fontAlgn="base" hangingPunct="0">
        <a:spcBef>
          <a:spcPct val="0"/>
        </a:spcBef>
        <a:spcAft>
          <a:spcPts val="800"/>
        </a:spcAft>
        <a:buClr>
          <a:schemeClr val="accent1"/>
        </a:buClr>
        <a:buSzPct val="80000"/>
        <a:buFont typeface="Lucida Grande"/>
        <a:buChar char="●"/>
        <a:defRPr sz="2400" kern="1200">
          <a:solidFill>
            <a:schemeClr val="tx1"/>
          </a:solidFill>
          <a:latin typeface="Whitney Book"/>
          <a:ea typeface="MS PGothic" pitchFamily="34" charset="-128"/>
          <a:cs typeface="Whitney Book"/>
        </a:defRPr>
      </a:lvl1pPr>
      <a:lvl2pPr marL="742950" indent="-285750" algn="l" defTabSz="457200" rtl="0" eaLnBrk="0" fontAlgn="base" hangingPunct="0">
        <a:spcBef>
          <a:spcPct val="0"/>
        </a:spcBef>
        <a:spcAft>
          <a:spcPts val="800"/>
        </a:spcAft>
        <a:buFont typeface="Arial" panose="020B0604020202020204" pitchFamily="34" charset="0"/>
        <a:buChar char="–"/>
        <a:defRPr sz="2000" kern="1200">
          <a:solidFill>
            <a:schemeClr val="tx1"/>
          </a:solidFill>
          <a:latin typeface="Whitney Book"/>
          <a:ea typeface="Whitney Book"/>
          <a:cs typeface="Whitney Book"/>
        </a:defRPr>
      </a:lvl2pPr>
      <a:lvl3pPr marL="1143000" indent="-228600" algn="l" defTabSz="457200" rtl="0" eaLnBrk="0" fontAlgn="base" hangingPunct="0">
        <a:spcBef>
          <a:spcPct val="0"/>
        </a:spcBef>
        <a:spcAft>
          <a:spcPts val="800"/>
        </a:spcAft>
        <a:buFont typeface="Arial" panose="020B0604020202020204" pitchFamily="34" charset="0"/>
        <a:buChar char="•"/>
        <a:defRPr kern="1200">
          <a:solidFill>
            <a:schemeClr val="tx1"/>
          </a:solidFill>
          <a:latin typeface="Whitney Book"/>
          <a:ea typeface="Whitney Book"/>
          <a:cs typeface="Whitney Book"/>
        </a:defRPr>
      </a:lvl3pPr>
      <a:lvl4pPr marL="1600200" indent="-228600" algn="l" defTabSz="457200" rtl="0" eaLnBrk="0" fontAlgn="base" hangingPunct="0">
        <a:spcBef>
          <a:spcPct val="0"/>
        </a:spcBef>
        <a:spcAft>
          <a:spcPts val="800"/>
        </a:spcAft>
        <a:buFont typeface="Arial" panose="020B0604020202020204" pitchFamily="34" charset="0"/>
        <a:buChar char="–"/>
        <a:defRPr kern="1200">
          <a:solidFill>
            <a:schemeClr val="tx1"/>
          </a:solidFill>
          <a:latin typeface="Whitney Book"/>
          <a:ea typeface="Whitney Book"/>
          <a:cs typeface="Whitney Book"/>
        </a:defRPr>
      </a:lvl4pPr>
      <a:lvl5pPr marL="2057400" indent="-228600" algn="l" defTabSz="457200" rtl="0" eaLnBrk="0" fontAlgn="base" hangingPunct="0">
        <a:spcBef>
          <a:spcPct val="0"/>
        </a:spcBef>
        <a:spcAft>
          <a:spcPts val="800"/>
        </a:spcAft>
        <a:buFont typeface="Arial" panose="020B0604020202020204" pitchFamily="34" charset="0"/>
        <a:buChar char="»"/>
        <a:defRPr kern="1200">
          <a:solidFill>
            <a:schemeClr val="tx1"/>
          </a:solidFill>
          <a:latin typeface="Whitney Book"/>
          <a:ea typeface="Whitney Book"/>
          <a:cs typeface="Whitney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diagram.herokuapp.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hyperlink" Target="http://bookshare.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hyperlink" Target="http://diagramcenter.org/samplebook/index.xhtm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diagramcenter.org/webinars.html#aisb"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7.xml"/><Relationship Id="rId3" Type="http://schemas.microsoft.com/office/2007/relationships/media" Target="../media/media2.wav"/><Relationship Id="rId7"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wav"/><Relationship Id="rId5" Type="http://schemas.microsoft.com/office/2007/relationships/media" Target="../media/media3.wav"/><Relationship Id="rId10" Type="http://schemas.openxmlformats.org/officeDocument/2006/relationships/image" Target="../media/image47.png"/><Relationship Id="rId4" Type="http://schemas.openxmlformats.org/officeDocument/2006/relationships/audio" Target="../media/media2.wav"/><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hyperlink" Target="https://mathmlcloud.org/"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diagramcenter.org/"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msf.mathmlcloud.or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prime.jsc.nasa.gov/mathtrax/"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hyperlink" Target="http://diagramcenter.org/wp-content/uploads/2015/09/3D-Printing-In-Education-Quick-Start-Guide.docx"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diagramcenter.org/accessible-slider.htm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diagramcenter.org/webinars.html#aisb" TargetMode="External"/><Relationship Id="rId3" Type="http://schemas.openxmlformats.org/officeDocument/2006/relationships/hyperlink" Target="http://benetech.org/" TargetMode="External"/><Relationship Id="rId7" Type="http://schemas.openxmlformats.org/officeDocument/2006/relationships/hyperlink" Target="http://diagramcenter.org/samplebook/index.xhtml"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blog.diagramcenter.org/" TargetMode="External"/><Relationship Id="rId5" Type="http://schemas.openxmlformats.org/officeDocument/2006/relationships/hyperlink" Target="http://diagramcenter.org/" TargetMode="External"/><Relationship Id="rId4" Type="http://schemas.openxmlformats.org/officeDocument/2006/relationships/hyperlink" Target="http://benetech.org/our-programs/literacy/born-accessible/"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www.brailleauthority.org/tg/" TargetMode="External"/><Relationship Id="rId3" Type="http://schemas.openxmlformats.org/officeDocument/2006/relationships/hyperlink" Target="https://diagram.herokuapp.com/" TargetMode="External"/><Relationship Id="rId7" Type="http://schemas.openxmlformats.org/officeDocument/2006/relationships/hyperlink" Target="http://msf.mathmlcloud.org/"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benetech.org/our-programs/literacy/born-accessible/mathml-cloud/" TargetMode="External"/><Relationship Id="rId5" Type="http://schemas.openxmlformats.org/officeDocument/2006/relationships/hyperlink" Target="http://diagramcenter.org/table-of-contents-2.html" TargetMode="External"/><Relationship Id="rId10" Type="http://schemas.openxmlformats.org/officeDocument/2006/relationships/hyperlink" Target="http://diagramcenter.org/wp-content/uploads/2015/09/3D-Printing-In-Education-Quick-Start-Guide.docx" TargetMode="External"/><Relationship Id="rId4" Type="http://schemas.openxmlformats.org/officeDocument/2006/relationships/hyperlink" Target="https://diagram.herokuapp.com/training/when_to_describe" TargetMode="External"/><Relationship Id="rId9" Type="http://schemas.openxmlformats.org/officeDocument/2006/relationships/hyperlink" Target="http://www.tactilegraphics.org/"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a:xfrm>
            <a:off x="3200400" y="4274403"/>
            <a:ext cx="5410200" cy="830997"/>
          </a:xfrm>
        </p:spPr>
        <p:txBody>
          <a:bodyPr/>
          <a:lstStyle/>
          <a:p>
            <a:pPr eaLnBrk="1" hangingPunct="1"/>
            <a:r>
              <a:rPr lang="en-US" sz="2400" b="1" dirty="0"/>
              <a:t>New Developments in Image and Math Content </a:t>
            </a:r>
            <a:r>
              <a:rPr lang="en-US" sz="2400" b="1" dirty="0" smtClean="0"/>
              <a:t>Accessibility 2.0</a:t>
            </a:r>
            <a:endParaRPr lang="en-US" altLang="en-US" sz="1800" dirty="0" smtClean="0"/>
          </a:p>
        </p:txBody>
      </p:sp>
      <p:sp>
        <p:nvSpPr>
          <p:cNvPr id="6147" name="Subtitle 2"/>
          <p:cNvSpPr>
            <a:spLocks noGrp="1"/>
          </p:cNvSpPr>
          <p:nvPr>
            <p:ph type="subTitle" idx="1"/>
          </p:nvPr>
        </p:nvSpPr>
        <p:spPr>
          <a:xfrm>
            <a:off x="2743200" y="5334000"/>
            <a:ext cx="6019800" cy="1128514"/>
          </a:xfrm>
        </p:spPr>
        <p:txBody>
          <a:bodyPr/>
          <a:lstStyle/>
          <a:p>
            <a:r>
              <a:rPr lang="en-US" sz="1800" dirty="0" smtClean="0"/>
              <a:t>Lucia Hasty, Rocky Mountain Braille Associates</a:t>
            </a:r>
            <a:endParaRPr lang="en-US" sz="1800" dirty="0"/>
          </a:p>
          <a:p>
            <a:r>
              <a:rPr lang="en-US" altLang="en-US" sz="1800" dirty="0" smtClean="0">
                <a:latin typeface="Whitney Medium" charset="0"/>
                <a:cs typeface="Whitney Book" charset="0"/>
              </a:rPr>
              <a:t>Sue-Ann </a:t>
            </a:r>
            <a:r>
              <a:rPr lang="en-US" altLang="en-US" sz="1800" dirty="0">
                <a:latin typeface="Whitney Medium" charset="0"/>
                <a:cs typeface="Whitney Book" charset="0"/>
              </a:rPr>
              <a:t>Ma, </a:t>
            </a:r>
            <a:r>
              <a:rPr lang="en-US" altLang="en-US" sz="1800" dirty="0" err="1" smtClean="0">
                <a:latin typeface="Whitney Medium" charset="0"/>
                <a:cs typeface="Whitney Book" charset="0"/>
              </a:rPr>
              <a:t>Benetech</a:t>
            </a:r>
            <a:endParaRPr lang="en-US" altLang="en-US" sz="1800" dirty="0">
              <a:latin typeface="Whitney Medium" charset="0"/>
              <a:cs typeface="Whitney Book" charset="0"/>
            </a:endParaRPr>
          </a:p>
          <a:p>
            <a:r>
              <a:rPr lang="en-US" altLang="en-US" sz="1800" dirty="0" smtClean="0">
                <a:latin typeface="Whitney Medium" charset="0"/>
                <a:cs typeface="Whitney Book" charset="0"/>
              </a:rPr>
              <a:t>November 19, 2015</a:t>
            </a:r>
            <a:endParaRPr lang="en-US" sz="18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11150" y="387132"/>
            <a:ext cx="7537450" cy="646331"/>
          </a:xfrm>
        </p:spPr>
        <p:txBody>
          <a:bodyPr/>
          <a:lstStyle/>
          <a:p>
            <a:r>
              <a:rPr lang="en-US" altLang="en-US" sz="3600" dirty="0" smtClean="0">
                <a:latin typeface="Whitney Book" charset="0"/>
                <a:cs typeface="Whitney Book" charset="0"/>
              </a:rPr>
              <a:t>And Beyond…</a:t>
            </a:r>
            <a:r>
              <a:rPr lang="en-US" altLang="en-US" dirty="0" smtClean="0">
                <a:latin typeface="Whitney Book" charset="0"/>
                <a:cs typeface="Whitney Book" charset="0"/>
              </a:rPr>
              <a:t> </a:t>
            </a:r>
            <a:endParaRPr lang="en-US" altLang="en-US" dirty="0" smtClean="0">
              <a:latin typeface="Whitney Book" charset="0"/>
              <a:cs typeface="Whitney Book" charset="0"/>
            </a:endParaRPr>
          </a:p>
        </p:txBody>
      </p:sp>
      <p:pic>
        <p:nvPicPr>
          <p:cNvPr id="4" name="Content Placeholder 3" descr="Child wearing virtual reality head gear sitting in front of a Yamaha grand piano. " title="Virtual reality device"/>
          <p:cNvPicPr>
            <a:picLocks noGrp="1" noChangeAspect="1"/>
          </p:cNvPicPr>
          <p:nvPr>
            <p:ph idx="1"/>
          </p:nvPr>
        </p:nvPicPr>
        <p:blipFill rotWithShape="1">
          <a:blip r:embed="rId3"/>
          <a:srcRect t="5409" r="15505" b="5409"/>
          <a:stretch/>
        </p:blipFill>
        <p:spPr>
          <a:xfrm>
            <a:off x="0" y="1066800"/>
            <a:ext cx="9144000" cy="5791200"/>
          </a:xfrm>
        </p:spPr>
      </p:pic>
    </p:spTree>
    <p:extLst>
      <p:ext uri="{BB962C8B-B14F-4D97-AF65-F5344CB8AC3E}">
        <p14:creationId xmlns:p14="http://schemas.microsoft.com/office/powerpoint/2010/main" val="39288232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311150" y="387132"/>
            <a:ext cx="7537450" cy="646331"/>
          </a:xfrm>
        </p:spPr>
        <p:txBody>
          <a:bodyPr/>
          <a:lstStyle/>
          <a:p>
            <a:r>
              <a:rPr lang="en-US" altLang="en-US" sz="3600" dirty="0" smtClean="0">
                <a:latin typeface="Whitney Book" charset="0"/>
                <a:cs typeface="Whitney Book" charset="0"/>
              </a:rPr>
              <a:t>Time of Challenge and Opportunity</a:t>
            </a:r>
          </a:p>
        </p:txBody>
      </p:sp>
      <p:grpSp>
        <p:nvGrpSpPr>
          <p:cNvPr id="2" name="Group 1"/>
          <p:cNvGrpSpPr/>
          <p:nvPr/>
        </p:nvGrpSpPr>
        <p:grpSpPr>
          <a:xfrm>
            <a:off x="387350" y="2590800"/>
            <a:ext cx="8451850" cy="3811270"/>
            <a:chOff x="387350" y="2590800"/>
            <a:chExt cx="8451850" cy="3811270"/>
          </a:xfrm>
        </p:grpSpPr>
        <p:sp>
          <p:nvSpPr>
            <p:cNvPr id="18436" name="Content Placeholder 2"/>
            <p:cNvSpPr txBox="1">
              <a:spLocks/>
            </p:cNvSpPr>
            <p:nvPr/>
          </p:nvSpPr>
          <p:spPr bwMode="auto">
            <a:xfrm>
              <a:off x="387350" y="2590800"/>
              <a:ext cx="84518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Aft>
                  <a:spcPts val="800"/>
                </a:spcAft>
                <a:buClr>
                  <a:schemeClr val="accent1"/>
                </a:buClr>
                <a:buSzPct val="80000"/>
                <a:buFont typeface="Lucida Grande" charset="0"/>
                <a:buChar char="●"/>
                <a:defRPr sz="2400">
                  <a:solidFill>
                    <a:schemeClr val="tx1"/>
                  </a:solidFill>
                  <a:latin typeface="Whitney Book" charset="0"/>
                  <a:ea typeface="MS PGothic" panose="020B0600070205080204" pitchFamily="34" charset="-128"/>
                  <a:cs typeface="Whitney Book" charset="0"/>
                </a:defRPr>
              </a:lvl1pPr>
              <a:lvl2pPr marL="742950" indent="-285750" defTabSz="457200">
                <a:spcAft>
                  <a:spcPts val="800"/>
                </a:spcAft>
                <a:buFont typeface="Arial" panose="020B0604020202020204" pitchFamily="34" charset="0"/>
                <a:buChar char="–"/>
                <a:defRPr sz="2000">
                  <a:solidFill>
                    <a:schemeClr val="tx1"/>
                  </a:solidFill>
                  <a:latin typeface="Whitney Book" charset="0"/>
                  <a:ea typeface="Whitney Book" charset="0"/>
                  <a:cs typeface="Whitney Book" charset="0"/>
                </a:defRPr>
              </a:lvl2pPr>
              <a:lvl3pPr marL="1143000" indent="-228600" defTabSz="457200">
                <a:spcAft>
                  <a:spcPts val="800"/>
                </a:spcAft>
                <a:buFont typeface="Arial" panose="020B0604020202020204" pitchFamily="34" charset="0"/>
                <a:buChar char="•"/>
                <a:defRPr>
                  <a:solidFill>
                    <a:schemeClr val="tx1"/>
                  </a:solidFill>
                  <a:latin typeface="Whitney Book" charset="0"/>
                  <a:ea typeface="Whitney Book" charset="0"/>
                  <a:cs typeface="Whitney Book" charset="0"/>
                </a:defRPr>
              </a:lvl3pPr>
              <a:lvl4pPr marL="1600200" indent="-228600" defTabSz="457200">
                <a:spcAft>
                  <a:spcPts val="800"/>
                </a:spcAft>
                <a:buFont typeface="Arial" panose="020B0604020202020204" pitchFamily="34" charset="0"/>
                <a:buChar char="–"/>
                <a:defRPr>
                  <a:solidFill>
                    <a:schemeClr val="tx1"/>
                  </a:solidFill>
                  <a:latin typeface="Whitney Book" charset="0"/>
                  <a:ea typeface="Whitney Book" charset="0"/>
                  <a:cs typeface="Whitney Book" charset="0"/>
                </a:defRPr>
              </a:lvl4pPr>
              <a:lvl5pPr marL="2057400" indent="-228600" defTabSz="457200">
                <a:spcAft>
                  <a:spcPts val="800"/>
                </a:spcAft>
                <a:buFont typeface="Arial" panose="020B0604020202020204" pitchFamily="34" charset="0"/>
                <a:buChar char="»"/>
                <a:defRPr>
                  <a:solidFill>
                    <a:schemeClr val="tx1"/>
                  </a:solidFill>
                  <a:latin typeface="Whitney Book" charset="0"/>
                  <a:ea typeface="Whitney Book" charset="0"/>
                  <a:cs typeface="Whitney Book" charset="0"/>
                </a:defRPr>
              </a:lvl5pPr>
              <a:lvl6pPr marL="2514600" indent="-228600" defTabSz="457200" eaLnBrk="0" fontAlgn="base" hangingPunct="0">
                <a:spcBef>
                  <a:spcPct val="0"/>
                </a:spcBef>
                <a:spcAft>
                  <a:spcPts val="800"/>
                </a:spcAft>
                <a:buFont typeface="Arial" panose="020B0604020202020204" pitchFamily="34" charset="0"/>
                <a:buChar char="»"/>
                <a:defRPr>
                  <a:solidFill>
                    <a:schemeClr val="tx1"/>
                  </a:solidFill>
                  <a:latin typeface="Whitney Book" charset="0"/>
                  <a:ea typeface="Whitney Book" charset="0"/>
                  <a:cs typeface="Whitney Book" charset="0"/>
                </a:defRPr>
              </a:lvl6pPr>
              <a:lvl7pPr marL="2971800" indent="-228600" defTabSz="457200" eaLnBrk="0" fontAlgn="base" hangingPunct="0">
                <a:spcBef>
                  <a:spcPct val="0"/>
                </a:spcBef>
                <a:spcAft>
                  <a:spcPts val="800"/>
                </a:spcAft>
                <a:buFont typeface="Arial" panose="020B0604020202020204" pitchFamily="34" charset="0"/>
                <a:buChar char="»"/>
                <a:defRPr>
                  <a:solidFill>
                    <a:schemeClr val="tx1"/>
                  </a:solidFill>
                  <a:latin typeface="Whitney Book" charset="0"/>
                  <a:ea typeface="Whitney Book" charset="0"/>
                  <a:cs typeface="Whitney Book" charset="0"/>
                </a:defRPr>
              </a:lvl7pPr>
              <a:lvl8pPr marL="3429000" indent="-228600" defTabSz="457200" eaLnBrk="0" fontAlgn="base" hangingPunct="0">
                <a:spcBef>
                  <a:spcPct val="0"/>
                </a:spcBef>
                <a:spcAft>
                  <a:spcPts val="800"/>
                </a:spcAft>
                <a:buFont typeface="Arial" panose="020B0604020202020204" pitchFamily="34" charset="0"/>
                <a:buChar char="»"/>
                <a:defRPr>
                  <a:solidFill>
                    <a:schemeClr val="tx1"/>
                  </a:solidFill>
                  <a:latin typeface="Whitney Book" charset="0"/>
                  <a:ea typeface="Whitney Book" charset="0"/>
                  <a:cs typeface="Whitney Book" charset="0"/>
                </a:defRPr>
              </a:lvl8pPr>
              <a:lvl9pPr marL="3886200" indent="-228600" defTabSz="457200" eaLnBrk="0" fontAlgn="base" hangingPunct="0">
                <a:spcBef>
                  <a:spcPct val="0"/>
                </a:spcBef>
                <a:spcAft>
                  <a:spcPts val="800"/>
                </a:spcAft>
                <a:buFont typeface="Arial" panose="020B0604020202020204" pitchFamily="34" charset="0"/>
                <a:buChar char="»"/>
                <a:defRPr>
                  <a:solidFill>
                    <a:schemeClr val="tx1"/>
                  </a:solidFill>
                  <a:latin typeface="Whitney Book" charset="0"/>
                  <a:ea typeface="Whitney Book" charset="0"/>
                  <a:cs typeface="Whitney Book" charset="0"/>
                </a:defRPr>
              </a:lvl9pPr>
            </a:lstStyle>
            <a:p>
              <a:pPr eaLnBrk="1" hangingPunct="1">
                <a:buFont typeface="Lucida Grande" charset="0"/>
                <a:buNone/>
              </a:pPr>
              <a:r>
                <a:rPr lang="en-US" altLang="en-US" sz="2600" b="1" dirty="0">
                  <a:solidFill>
                    <a:schemeClr val="accent1"/>
                  </a:solidFill>
                  <a:latin typeface="Whitney Bold" charset="0"/>
                </a:rPr>
                <a:t>$1.6 </a:t>
              </a:r>
              <a:r>
                <a:rPr lang="en-US" altLang="en-US" sz="2600" b="1" dirty="0" smtClean="0">
                  <a:solidFill>
                    <a:schemeClr val="accent1"/>
                  </a:solidFill>
                  <a:latin typeface="Whitney Bold" charset="0"/>
                </a:rPr>
                <a:t>billion: </a:t>
              </a:r>
              <a:r>
                <a:rPr lang="en-US" altLang="en-US" sz="2600" dirty="0" smtClean="0"/>
                <a:t>new </a:t>
              </a:r>
              <a:r>
                <a:rPr lang="en-US" altLang="en-US" sz="2600" dirty="0" err="1"/>
                <a:t>edtech</a:t>
              </a:r>
              <a:r>
                <a:rPr lang="en-US" altLang="en-US" sz="2600" dirty="0"/>
                <a:t> investment in first half </a:t>
              </a:r>
              <a:r>
                <a:rPr lang="en-US" altLang="en-US" sz="2600" dirty="0" smtClean="0"/>
                <a:t>of 2015 </a:t>
              </a:r>
              <a:endParaRPr lang="en-US" altLang="en-US" sz="2600" dirty="0"/>
            </a:p>
            <a:p>
              <a:pPr eaLnBrk="1" hangingPunct="1">
                <a:buFont typeface="Lucida Grande" charset="0"/>
                <a:buNone/>
              </a:pPr>
              <a:r>
                <a:rPr lang="en-US" altLang="en-US" sz="2600" dirty="0">
                  <a:latin typeface="Whitney Bold" charset="0"/>
                </a:rPr>
                <a:t/>
              </a:r>
              <a:br>
                <a:rPr lang="en-US" altLang="en-US" sz="2600" dirty="0">
                  <a:latin typeface="Whitney Bold" charset="0"/>
                </a:rPr>
              </a:br>
              <a:endParaRPr lang="en-US" altLang="en-US" sz="2600" dirty="0"/>
            </a:p>
          </p:txBody>
        </p:sp>
        <p:pic>
          <p:nvPicPr>
            <p:cNvPr id="6" name="Picture 5" descr="Chart showing four quarter rolling average, steady increase in quarterly investment in U.S. K-12 Edtech. Increase from about $50 million in Q1 of 2010 to almost $300 million in Q2 of 2015. &#10;" title="U.S. K-12 edtech investment chart showing steady increase"/>
            <p:cNvPicPr>
              <a:picLocks noChangeAspect="1"/>
            </p:cNvPicPr>
            <p:nvPr/>
          </p:nvPicPr>
          <p:blipFill rotWithShape="1">
            <a:blip r:embed="rId3"/>
            <a:srcRect t="12241"/>
            <a:stretch/>
          </p:blipFill>
          <p:spPr>
            <a:xfrm>
              <a:off x="533400" y="3124200"/>
              <a:ext cx="6477000" cy="3277870"/>
            </a:xfrm>
            <a:prstGeom prst="rect">
              <a:avLst/>
            </a:prstGeom>
          </p:spPr>
        </p:pic>
      </p:grpSp>
      <p:sp>
        <p:nvSpPr>
          <p:cNvPr id="5" name="Content Placeholder 2"/>
          <p:cNvSpPr txBox="1">
            <a:spLocks/>
          </p:cNvSpPr>
          <p:nvPr/>
        </p:nvSpPr>
        <p:spPr bwMode="auto">
          <a:xfrm>
            <a:off x="401727" y="1325323"/>
            <a:ext cx="8437473" cy="97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Aft>
                <a:spcPts val="800"/>
              </a:spcAft>
              <a:buClr>
                <a:schemeClr val="accent1"/>
              </a:buClr>
              <a:buSzPct val="80000"/>
              <a:buFont typeface="Lucida Grande" charset="0"/>
              <a:buChar char="●"/>
              <a:defRPr sz="2400">
                <a:solidFill>
                  <a:schemeClr val="tx1"/>
                </a:solidFill>
                <a:latin typeface="Whitney Book" charset="0"/>
                <a:ea typeface="MS PGothic" panose="020B0600070205080204" pitchFamily="34" charset="-128"/>
                <a:cs typeface="Whitney Book" charset="0"/>
              </a:defRPr>
            </a:lvl1pPr>
            <a:lvl2pPr marL="742950" indent="-285750" defTabSz="457200">
              <a:spcAft>
                <a:spcPts val="800"/>
              </a:spcAft>
              <a:buFont typeface="Arial" panose="020B0604020202020204" pitchFamily="34" charset="0"/>
              <a:buChar char="–"/>
              <a:defRPr sz="2000">
                <a:solidFill>
                  <a:schemeClr val="tx1"/>
                </a:solidFill>
                <a:latin typeface="Whitney Book" charset="0"/>
                <a:ea typeface="Whitney Book" charset="0"/>
                <a:cs typeface="Whitney Book" charset="0"/>
              </a:defRPr>
            </a:lvl2pPr>
            <a:lvl3pPr marL="1143000" indent="-228600" defTabSz="457200">
              <a:spcAft>
                <a:spcPts val="800"/>
              </a:spcAft>
              <a:buFont typeface="Arial" panose="020B0604020202020204" pitchFamily="34" charset="0"/>
              <a:buChar char="•"/>
              <a:defRPr>
                <a:solidFill>
                  <a:schemeClr val="tx1"/>
                </a:solidFill>
                <a:latin typeface="Whitney Book" charset="0"/>
                <a:ea typeface="Whitney Book" charset="0"/>
                <a:cs typeface="Whitney Book" charset="0"/>
              </a:defRPr>
            </a:lvl3pPr>
            <a:lvl4pPr marL="1600200" indent="-228600" defTabSz="457200">
              <a:spcAft>
                <a:spcPts val="800"/>
              </a:spcAft>
              <a:buFont typeface="Arial" panose="020B0604020202020204" pitchFamily="34" charset="0"/>
              <a:buChar char="–"/>
              <a:defRPr>
                <a:solidFill>
                  <a:schemeClr val="tx1"/>
                </a:solidFill>
                <a:latin typeface="Whitney Book" charset="0"/>
                <a:ea typeface="Whitney Book" charset="0"/>
                <a:cs typeface="Whitney Book" charset="0"/>
              </a:defRPr>
            </a:lvl4pPr>
            <a:lvl5pPr marL="2057400" indent="-228600" defTabSz="457200">
              <a:spcAft>
                <a:spcPts val="800"/>
              </a:spcAft>
              <a:buFont typeface="Arial" panose="020B0604020202020204" pitchFamily="34" charset="0"/>
              <a:buChar char="»"/>
              <a:defRPr>
                <a:solidFill>
                  <a:schemeClr val="tx1"/>
                </a:solidFill>
                <a:latin typeface="Whitney Book" charset="0"/>
                <a:ea typeface="Whitney Book" charset="0"/>
                <a:cs typeface="Whitney Book" charset="0"/>
              </a:defRPr>
            </a:lvl5pPr>
            <a:lvl6pPr marL="2514600" indent="-228600" defTabSz="457200" eaLnBrk="0" fontAlgn="base" hangingPunct="0">
              <a:spcBef>
                <a:spcPct val="0"/>
              </a:spcBef>
              <a:spcAft>
                <a:spcPts val="800"/>
              </a:spcAft>
              <a:buFont typeface="Arial" panose="020B0604020202020204" pitchFamily="34" charset="0"/>
              <a:buChar char="»"/>
              <a:defRPr>
                <a:solidFill>
                  <a:schemeClr val="tx1"/>
                </a:solidFill>
                <a:latin typeface="Whitney Book" charset="0"/>
                <a:ea typeface="Whitney Book" charset="0"/>
                <a:cs typeface="Whitney Book" charset="0"/>
              </a:defRPr>
            </a:lvl6pPr>
            <a:lvl7pPr marL="2971800" indent="-228600" defTabSz="457200" eaLnBrk="0" fontAlgn="base" hangingPunct="0">
              <a:spcBef>
                <a:spcPct val="0"/>
              </a:spcBef>
              <a:spcAft>
                <a:spcPts val="800"/>
              </a:spcAft>
              <a:buFont typeface="Arial" panose="020B0604020202020204" pitchFamily="34" charset="0"/>
              <a:buChar char="»"/>
              <a:defRPr>
                <a:solidFill>
                  <a:schemeClr val="tx1"/>
                </a:solidFill>
                <a:latin typeface="Whitney Book" charset="0"/>
                <a:ea typeface="Whitney Book" charset="0"/>
                <a:cs typeface="Whitney Book" charset="0"/>
              </a:defRPr>
            </a:lvl7pPr>
            <a:lvl8pPr marL="3429000" indent="-228600" defTabSz="457200" eaLnBrk="0" fontAlgn="base" hangingPunct="0">
              <a:spcBef>
                <a:spcPct val="0"/>
              </a:spcBef>
              <a:spcAft>
                <a:spcPts val="800"/>
              </a:spcAft>
              <a:buFont typeface="Arial" panose="020B0604020202020204" pitchFamily="34" charset="0"/>
              <a:buChar char="»"/>
              <a:defRPr>
                <a:solidFill>
                  <a:schemeClr val="tx1"/>
                </a:solidFill>
                <a:latin typeface="Whitney Book" charset="0"/>
                <a:ea typeface="Whitney Book" charset="0"/>
                <a:cs typeface="Whitney Book" charset="0"/>
              </a:defRPr>
            </a:lvl8pPr>
            <a:lvl9pPr marL="3886200" indent="-228600" defTabSz="457200" eaLnBrk="0" fontAlgn="base" hangingPunct="0">
              <a:spcBef>
                <a:spcPct val="0"/>
              </a:spcBef>
              <a:spcAft>
                <a:spcPts val="800"/>
              </a:spcAft>
              <a:buFont typeface="Arial" panose="020B0604020202020204" pitchFamily="34" charset="0"/>
              <a:buChar char="»"/>
              <a:defRPr>
                <a:solidFill>
                  <a:schemeClr val="tx1"/>
                </a:solidFill>
                <a:latin typeface="Whitney Book" charset="0"/>
                <a:ea typeface="Whitney Book" charset="0"/>
                <a:cs typeface="Whitney Book" charset="0"/>
              </a:defRPr>
            </a:lvl9pPr>
          </a:lstStyle>
          <a:p>
            <a:pPr eaLnBrk="1" hangingPunct="1">
              <a:buNone/>
            </a:pPr>
            <a:r>
              <a:rPr lang="en-US" altLang="en-US" sz="2600" b="1" dirty="0" smtClean="0">
                <a:solidFill>
                  <a:schemeClr val="accent1"/>
                </a:solidFill>
                <a:latin typeface="Whitney Bold" charset="0"/>
              </a:rPr>
              <a:t>285 million: </a:t>
            </a:r>
            <a:r>
              <a:rPr lang="en-US" altLang="en-US" sz="2600" dirty="0"/>
              <a:t>people with vision impairment </a:t>
            </a:r>
            <a:r>
              <a:rPr lang="en-US" altLang="en-US" sz="2600" dirty="0" smtClean="0"/>
              <a:t>worldwide (</a:t>
            </a:r>
            <a:r>
              <a:rPr lang="en-US" sz="2600" dirty="0"/>
              <a:t>39 million are blind and 246 have low </a:t>
            </a:r>
            <a:r>
              <a:rPr lang="en-US" sz="2600" dirty="0" smtClean="0"/>
              <a:t>vision)</a:t>
            </a:r>
            <a:endParaRPr lang="en-US" altLang="en-US" dirty="0"/>
          </a:p>
          <a:p>
            <a:pPr algn="ctr" eaLnBrk="1" hangingPunct="1">
              <a:buFont typeface="Lucida Grande" charset="0"/>
              <a:buNone/>
            </a:pPr>
            <a:r>
              <a:rPr lang="en-US" altLang="en-US" sz="1600" dirty="0">
                <a:latin typeface="Whitney Bold" charset="0"/>
              </a:rPr>
              <a:t/>
            </a:r>
            <a:br>
              <a:rPr lang="en-US" altLang="en-US" sz="1600" dirty="0">
                <a:latin typeface="Whitney Bold" charset="0"/>
              </a:rPr>
            </a:br>
            <a:endParaRPr lang="en-US" altLang="en-US" sz="1200" dirty="0"/>
          </a:p>
        </p:txBody>
      </p:sp>
    </p:spTree>
    <p:extLst>
      <p:ext uri="{BB962C8B-B14F-4D97-AF65-F5344CB8AC3E}">
        <p14:creationId xmlns:p14="http://schemas.microsoft.com/office/powerpoint/2010/main" val="142831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p:txBody>
          <a:bodyPr anchor="ctr"/>
          <a:lstStyle/>
          <a:p>
            <a:pPr marL="0" indent="0" algn="ctr">
              <a:buFont typeface="Lucida Grande" charset="0"/>
              <a:buNone/>
            </a:pPr>
            <a:r>
              <a:rPr lang="en-US" altLang="en-US" sz="3600" dirty="0" smtClean="0">
                <a:latin typeface="Whitney Book" pitchFamily="-84" charset="0"/>
                <a:cs typeface="Whitney Book" pitchFamily="-84" charset="0"/>
              </a:rPr>
              <a:t>Basic Image Accessibility</a:t>
            </a:r>
          </a:p>
        </p:txBody>
      </p:sp>
    </p:spTree>
    <p:extLst>
      <p:ext uri="{BB962C8B-B14F-4D97-AF65-F5344CB8AC3E}">
        <p14:creationId xmlns:p14="http://schemas.microsoft.com/office/powerpoint/2010/main" val="26714918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28600" y="387132"/>
            <a:ext cx="8458200" cy="646331"/>
          </a:xfrm>
        </p:spPr>
        <p:txBody>
          <a:bodyPr/>
          <a:lstStyle/>
          <a:p>
            <a:r>
              <a:rPr lang="en-US" altLang="en-US" sz="3600" dirty="0" smtClean="0">
                <a:latin typeface="Whitney Book" pitchFamily="-84" charset="0"/>
                <a:cs typeface="Whitney Book" pitchFamily="-84" charset="0"/>
              </a:rPr>
              <a:t>Accessible Images: Challenges</a:t>
            </a:r>
          </a:p>
        </p:txBody>
      </p:sp>
      <p:graphicFrame>
        <p:nvGraphicFramePr>
          <p:cNvPr id="6" name="Diagram 5" title="See &quot;notes&quot; section for image content"/>
          <p:cNvGraphicFramePr/>
          <p:nvPr>
            <p:extLst>
              <p:ext uri="{D42A27DB-BD31-4B8C-83A1-F6EECF244321}">
                <p14:modId xmlns:p14="http://schemas.microsoft.com/office/powerpoint/2010/main" val="3620079144"/>
              </p:ext>
            </p:extLst>
          </p:nvPr>
        </p:nvGraphicFramePr>
        <p:xfrm>
          <a:off x="228600" y="1295400"/>
          <a:ext cx="87630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42720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title"/>
          </p:nvPr>
        </p:nvSpPr>
        <p:spPr>
          <a:xfrm>
            <a:off x="311150" y="387132"/>
            <a:ext cx="7537450" cy="646331"/>
          </a:xfrm>
        </p:spPr>
        <p:txBody>
          <a:bodyPr/>
          <a:lstStyle/>
          <a:p>
            <a:r>
              <a:rPr lang="en-US" altLang="en-US" sz="3600" dirty="0" smtClean="0">
                <a:latin typeface="Whitney Book" pitchFamily="-84" charset="0"/>
                <a:cs typeface="Whitney Book" pitchFamily="-84" charset="0"/>
              </a:rPr>
              <a:t>Poet Image Description Tool</a:t>
            </a:r>
          </a:p>
        </p:txBody>
      </p:sp>
      <p:sp>
        <p:nvSpPr>
          <p:cNvPr id="16388" name="Content Placeholder 2"/>
          <p:cNvSpPr>
            <a:spLocks noGrp="1"/>
          </p:cNvSpPr>
          <p:nvPr/>
        </p:nvSpPr>
        <p:spPr bwMode="auto">
          <a:xfrm>
            <a:off x="311150" y="1295400"/>
            <a:ext cx="86804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Aft>
                <a:spcPts val="800"/>
              </a:spcAft>
              <a:buClr>
                <a:schemeClr val="accent1"/>
              </a:buClr>
              <a:buSzPct val="80000"/>
              <a:buFont typeface="Lucida Grande" charset="0"/>
              <a:buChar char="●"/>
              <a:defRPr sz="2400">
                <a:solidFill>
                  <a:schemeClr val="tx1"/>
                </a:solidFill>
                <a:latin typeface="Whitney Book" pitchFamily="-84" charset="0"/>
                <a:ea typeface="MS PGothic" panose="020B0600070205080204" pitchFamily="34" charset="-128"/>
                <a:cs typeface="Whitney Book" pitchFamily="-84" charset="0"/>
              </a:defRPr>
            </a:lvl1pPr>
            <a:lvl2pPr marL="742950" indent="-285750" defTabSz="457200">
              <a:spcAft>
                <a:spcPts val="800"/>
              </a:spcAft>
              <a:buFont typeface="Arial" panose="020B0604020202020204" pitchFamily="34" charset="0"/>
              <a:buChar char="–"/>
              <a:defRPr sz="2000">
                <a:solidFill>
                  <a:schemeClr val="tx1"/>
                </a:solidFill>
                <a:latin typeface="Whitney Book" pitchFamily="-84" charset="0"/>
                <a:ea typeface="Whitney Book" pitchFamily="-84" charset="0"/>
                <a:cs typeface="Whitney Book" pitchFamily="-84" charset="0"/>
              </a:defRPr>
            </a:lvl2pPr>
            <a:lvl3pPr marL="1143000" indent="-228600" defTabSz="457200">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3pPr>
            <a:lvl4pPr marL="1600200" indent="-228600" defTabSz="457200">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4pPr>
            <a:lvl5pPr marL="2057400" indent="-228600" defTabSz="457200">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5pPr>
            <a:lvl6pPr marL="2514600" indent="-228600" defTabSz="457200" eaLnBrk="0" fontAlgn="base" hangingPunct="0">
              <a:spcBef>
                <a:spcPct val="0"/>
              </a:spcBef>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6pPr>
            <a:lvl7pPr marL="2971800" indent="-228600" defTabSz="457200" eaLnBrk="0" fontAlgn="base" hangingPunct="0">
              <a:spcBef>
                <a:spcPct val="0"/>
              </a:spcBef>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7pPr>
            <a:lvl8pPr marL="3429000" indent="-228600" defTabSz="457200" eaLnBrk="0" fontAlgn="base" hangingPunct="0">
              <a:spcBef>
                <a:spcPct val="0"/>
              </a:spcBef>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8pPr>
            <a:lvl9pPr marL="3886200" indent="-228600" defTabSz="457200" eaLnBrk="0" fontAlgn="base" hangingPunct="0">
              <a:spcBef>
                <a:spcPct val="0"/>
              </a:spcBef>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9pPr>
          </a:lstStyle>
          <a:p>
            <a:r>
              <a:rPr lang="en-US" altLang="en-US" sz="2800" dirty="0" smtClean="0"/>
              <a:t>Simplified framework for entering descriptions </a:t>
            </a:r>
          </a:p>
          <a:p>
            <a:r>
              <a:rPr lang="en-US" altLang="en-US" sz="2800" dirty="0" smtClean="0"/>
              <a:t>Applies the latest standards</a:t>
            </a:r>
          </a:p>
          <a:p>
            <a:r>
              <a:rPr lang="en-US" altLang="en-US" sz="2800" dirty="0" smtClean="0"/>
              <a:t>EPUB3 and DAISY support</a:t>
            </a:r>
          </a:p>
        </p:txBody>
      </p:sp>
      <p:pic>
        <p:nvPicPr>
          <p:cNvPr id="2" name="Picture 1" title="Screenshot of updated Poet Editor, with parsed images for easy navigation on the left and the description editor on the right"/>
          <p:cNvPicPr>
            <a:picLocks noChangeAspect="1"/>
          </p:cNvPicPr>
          <p:nvPr/>
        </p:nvPicPr>
        <p:blipFill rotWithShape="1">
          <a:blip r:embed="rId3"/>
          <a:srcRect t="15625" r="220" b="17001"/>
          <a:stretch/>
        </p:blipFill>
        <p:spPr>
          <a:xfrm>
            <a:off x="762000" y="2935111"/>
            <a:ext cx="7924800" cy="3008489"/>
          </a:xfrm>
          <a:prstGeom prst="rect">
            <a:avLst/>
          </a:prstGeom>
          <a:ln>
            <a:solidFill>
              <a:schemeClr val="tx1"/>
            </a:solidFill>
          </a:ln>
        </p:spPr>
      </p:pic>
      <p:sp>
        <p:nvSpPr>
          <p:cNvPr id="5" name="Rectangle 1"/>
          <p:cNvSpPr>
            <a:spLocks noChangeArrowheads="1"/>
          </p:cNvSpPr>
          <p:nvPr/>
        </p:nvSpPr>
        <p:spPr bwMode="auto">
          <a:xfrm>
            <a:off x="669925" y="6076950"/>
            <a:ext cx="7788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Aft>
                <a:spcPts val="800"/>
              </a:spcAft>
              <a:buClr>
                <a:schemeClr val="accent1"/>
              </a:buClr>
              <a:buSzPct val="80000"/>
              <a:buFont typeface="Lucida Grande" charset="0"/>
              <a:buChar char="●"/>
              <a:defRPr sz="2400">
                <a:solidFill>
                  <a:schemeClr val="tx1"/>
                </a:solidFill>
                <a:latin typeface="Whitney Book" pitchFamily="-84" charset="0"/>
                <a:ea typeface="MS PGothic" panose="020B0600070205080204" pitchFamily="34" charset="-128"/>
                <a:cs typeface="Whitney Book" pitchFamily="-84" charset="0"/>
              </a:defRPr>
            </a:lvl1pPr>
            <a:lvl2pPr marL="742950" indent="-285750">
              <a:spcAft>
                <a:spcPts val="800"/>
              </a:spcAft>
              <a:buFont typeface="Arial" panose="020B0604020202020204" pitchFamily="34" charset="0"/>
              <a:buChar char="–"/>
              <a:defRPr sz="2000">
                <a:solidFill>
                  <a:schemeClr val="tx1"/>
                </a:solidFill>
                <a:latin typeface="Whitney Book" pitchFamily="-84" charset="0"/>
                <a:ea typeface="Whitney Book" pitchFamily="-84" charset="0"/>
                <a:cs typeface="Whitney Book" pitchFamily="-84" charset="0"/>
              </a:defRPr>
            </a:lvl2pPr>
            <a:lvl3pPr marL="1143000" indent="-228600">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3pPr>
            <a:lvl4pPr marL="1600200" indent="-228600">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4pPr>
            <a:lvl5pPr marL="2057400" indent="-228600">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5pPr>
            <a:lvl6pPr marL="2514600" indent="-228600" eaLnBrk="0" fontAlgn="base" hangingPunct="0">
              <a:spcBef>
                <a:spcPct val="0"/>
              </a:spcBef>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6pPr>
            <a:lvl7pPr marL="2971800" indent="-228600" eaLnBrk="0" fontAlgn="base" hangingPunct="0">
              <a:spcBef>
                <a:spcPct val="0"/>
              </a:spcBef>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7pPr>
            <a:lvl8pPr marL="3429000" indent="-228600" eaLnBrk="0" fontAlgn="base" hangingPunct="0">
              <a:spcBef>
                <a:spcPct val="0"/>
              </a:spcBef>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8pPr>
            <a:lvl9pPr marL="3886200" indent="-228600" eaLnBrk="0" fontAlgn="base" hangingPunct="0">
              <a:spcBef>
                <a:spcPct val="0"/>
              </a:spcBef>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9pPr>
          </a:lstStyle>
          <a:p>
            <a:pPr>
              <a:spcAft>
                <a:spcPct val="0"/>
              </a:spcAft>
              <a:buClrTx/>
              <a:buSzTx/>
              <a:buFontTx/>
              <a:buNone/>
            </a:pPr>
            <a:r>
              <a:rPr lang="en-US" altLang="en-US" sz="2000" dirty="0" smtClean="0">
                <a:latin typeface="Arial" panose="020B0604020202020204" pitchFamily="34" charset="0"/>
                <a:hlinkClick r:id="rId4"/>
              </a:rPr>
              <a:t>Link to Poet</a:t>
            </a:r>
            <a:r>
              <a:rPr lang="en-US" altLang="en-US" sz="2000" dirty="0" smtClean="0">
                <a:latin typeface="Arial" panose="020B0604020202020204" pitchFamily="34" charset="0"/>
              </a:rPr>
              <a:t>: </a:t>
            </a:r>
            <a:r>
              <a:rPr lang="en-US" altLang="en-US" sz="2000" dirty="0">
                <a:latin typeface="Arial" panose="020B0604020202020204" pitchFamily="34" charset="0"/>
              </a:rPr>
              <a:t>(https://diagram.herokuapp.com</a:t>
            </a:r>
            <a:r>
              <a:rPr lang="en-US" altLang="en-US" sz="2000" dirty="0" smtClean="0">
                <a:latin typeface="Arial" panose="020B0604020202020204" pitchFamily="34" charset="0"/>
              </a:rPr>
              <a:t>/) </a:t>
            </a:r>
            <a:endParaRPr lang="en-US" altLang="en-US" sz="2000" dirty="0">
              <a:latin typeface="Arial" panose="020B0604020202020204" pitchFamily="34" charset="0"/>
            </a:endParaRPr>
          </a:p>
        </p:txBody>
      </p:sp>
    </p:spTree>
    <p:extLst>
      <p:ext uri="{BB962C8B-B14F-4D97-AF65-F5344CB8AC3E}">
        <p14:creationId xmlns:p14="http://schemas.microsoft.com/office/powerpoint/2010/main" val="15194336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7132"/>
            <a:ext cx="8458200" cy="646331"/>
          </a:xfrm>
        </p:spPr>
        <p:txBody>
          <a:bodyPr/>
          <a:lstStyle/>
          <a:p>
            <a:r>
              <a:rPr lang="en-US" sz="3600" dirty="0" smtClean="0"/>
              <a:t>Poet Image Description Training Module</a:t>
            </a:r>
            <a:endParaRPr lang="en-US" sz="3600" dirty="0"/>
          </a:p>
        </p:txBody>
      </p:sp>
      <p:grpSp>
        <p:nvGrpSpPr>
          <p:cNvPr id="7" name="Group 6" descr="Left screenshot is of the &quot;Introduction to Accessible Images&quot; section and right screenshot is of the &quot;When to describe?&quot; section." title="Screenshots of the Image Description Training Module"/>
          <p:cNvGrpSpPr/>
          <p:nvPr/>
        </p:nvGrpSpPr>
        <p:grpSpPr>
          <a:xfrm>
            <a:off x="152400" y="1828800"/>
            <a:ext cx="8890268" cy="3657600"/>
            <a:chOff x="152400" y="1828800"/>
            <a:chExt cx="8890268" cy="3657600"/>
          </a:xfrm>
        </p:grpSpPr>
        <p:pic>
          <p:nvPicPr>
            <p:cNvPr id="4" name="Picture 3"/>
            <p:cNvPicPr>
              <a:picLocks noChangeAspect="1"/>
            </p:cNvPicPr>
            <p:nvPr/>
          </p:nvPicPr>
          <p:blipFill rotWithShape="1">
            <a:blip r:embed="rId3"/>
            <a:srcRect b="55903"/>
            <a:stretch/>
          </p:blipFill>
          <p:spPr>
            <a:xfrm>
              <a:off x="152400" y="1828800"/>
              <a:ext cx="4985018" cy="3657600"/>
            </a:xfrm>
            <a:prstGeom prst="rect">
              <a:avLst/>
            </a:prstGeom>
          </p:spPr>
        </p:pic>
        <p:pic>
          <p:nvPicPr>
            <p:cNvPr id="6" name="Picture 5"/>
            <p:cNvPicPr>
              <a:picLocks noChangeAspect="1"/>
            </p:cNvPicPr>
            <p:nvPr/>
          </p:nvPicPr>
          <p:blipFill rotWithShape="1">
            <a:blip r:embed="rId3"/>
            <a:srcRect t="42708"/>
            <a:stretch/>
          </p:blipFill>
          <p:spPr>
            <a:xfrm>
              <a:off x="5205715" y="1828800"/>
              <a:ext cx="3836953" cy="3657600"/>
            </a:xfrm>
            <a:prstGeom prst="rect">
              <a:avLst/>
            </a:prstGeom>
          </p:spPr>
        </p:pic>
      </p:grpSp>
    </p:spTree>
    <p:extLst>
      <p:ext uri="{BB962C8B-B14F-4D97-AF65-F5344CB8AC3E}">
        <p14:creationId xmlns:p14="http://schemas.microsoft.com/office/powerpoint/2010/main" val="10223853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11150" y="387132"/>
            <a:ext cx="7537450" cy="646331"/>
          </a:xfrm>
        </p:spPr>
        <p:txBody>
          <a:bodyPr/>
          <a:lstStyle/>
          <a:p>
            <a:r>
              <a:rPr lang="en-US" altLang="en-US" sz="3600" dirty="0" smtClean="0">
                <a:latin typeface="Whitney Book" pitchFamily="-84" charset="0"/>
                <a:cs typeface="Whitney Book" pitchFamily="-84" charset="0"/>
              </a:rPr>
              <a:t>When </a:t>
            </a:r>
            <a:r>
              <a:rPr lang="en-US" altLang="en-US" sz="3600" dirty="0" smtClean="0">
                <a:latin typeface="Whitney Book" pitchFamily="-84" charset="0"/>
                <a:cs typeface="Whitney Book" pitchFamily="-84" charset="0"/>
              </a:rPr>
              <a:t>to </a:t>
            </a:r>
            <a:r>
              <a:rPr lang="en-US" altLang="en-US" sz="3600" dirty="0" smtClean="0">
                <a:latin typeface="Whitney Book" pitchFamily="-84" charset="0"/>
                <a:cs typeface="Whitney Book" pitchFamily="-84" charset="0"/>
              </a:rPr>
              <a:t>describe</a:t>
            </a:r>
            <a:endParaRPr lang="en-US" altLang="en-US" sz="3600" dirty="0" smtClean="0">
              <a:latin typeface="Whitney Book" pitchFamily="-84" charset="0"/>
              <a:cs typeface="Whitney Book" pitchFamily="-84" charset="0"/>
            </a:endParaRPr>
          </a:p>
        </p:txBody>
      </p:sp>
      <p:pic>
        <p:nvPicPr>
          <p:cNvPr id="2" name="Picture 1" title="&quot;When to Describe?&quot; - Decision Tree Flowchart"/>
          <p:cNvPicPr>
            <a:picLocks noChangeAspect="1"/>
          </p:cNvPicPr>
          <p:nvPr/>
        </p:nvPicPr>
        <p:blipFill rotWithShape="1">
          <a:blip r:embed="rId3"/>
          <a:srcRect l="30673" t="12500" r="31845" b="5209"/>
          <a:stretch/>
        </p:blipFill>
        <p:spPr>
          <a:xfrm>
            <a:off x="468313" y="1524000"/>
            <a:ext cx="3946525" cy="4872038"/>
          </a:xfrm>
          <a:prstGeom prst="rect">
            <a:avLst/>
          </a:prstGeom>
        </p:spPr>
      </p:pic>
      <p:pic>
        <p:nvPicPr>
          <p:cNvPr id="5" name="Picture 4" title="&quot;When to Describe?&quot; - screenshot of the interactive questionaire"/>
          <p:cNvPicPr>
            <a:picLocks noChangeAspect="1"/>
          </p:cNvPicPr>
          <p:nvPr/>
        </p:nvPicPr>
        <p:blipFill rotWithShape="1">
          <a:blip r:embed="rId4"/>
          <a:srcRect l="16032" t="12500" b="12500"/>
          <a:stretch/>
        </p:blipFill>
        <p:spPr>
          <a:xfrm>
            <a:off x="4699000" y="1524000"/>
            <a:ext cx="3602038" cy="1808163"/>
          </a:xfrm>
          <a:prstGeom prst="rect">
            <a:avLst/>
          </a:prstGeom>
        </p:spPr>
      </p:pic>
      <p:pic>
        <p:nvPicPr>
          <p:cNvPr id="4" name="Picture 3" title="&quot;When to Describe?&quot; - Summary page including &quot;Comments from the Experts.&quot;"/>
          <p:cNvPicPr>
            <a:picLocks noChangeAspect="1"/>
          </p:cNvPicPr>
          <p:nvPr/>
        </p:nvPicPr>
        <p:blipFill rotWithShape="1">
          <a:blip r:embed="rId5"/>
          <a:srcRect l="23078" t="14408" r="23402" b="7324"/>
          <a:stretch/>
        </p:blipFill>
        <p:spPr>
          <a:xfrm>
            <a:off x="4699000" y="3430588"/>
            <a:ext cx="3606800" cy="2965450"/>
          </a:xfrm>
          <a:prstGeom prst="rect">
            <a:avLst/>
          </a:prstGeom>
        </p:spPr>
      </p:pic>
    </p:spTree>
    <p:extLst>
      <p:ext uri="{BB962C8B-B14F-4D97-AF65-F5344CB8AC3E}">
        <p14:creationId xmlns:p14="http://schemas.microsoft.com/office/powerpoint/2010/main" val="1253883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228600" y="387132"/>
            <a:ext cx="8458200" cy="646331"/>
          </a:xfrm>
        </p:spPr>
        <p:txBody>
          <a:bodyPr/>
          <a:lstStyle/>
          <a:p>
            <a:r>
              <a:rPr lang="en-US" altLang="ja-JP" sz="3600" dirty="0" smtClean="0"/>
              <a:t>How </a:t>
            </a:r>
            <a:r>
              <a:rPr lang="en-US" altLang="ja-JP" sz="3600" dirty="0" smtClean="0"/>
              <a:t>to </a:t>
            </a:r>
            <a:r>
              <a:rPr lang="en-US" altLang="ja-JP" sz="3600" dirty="0" smtClean="0"/>
              <a:t>describe</a:t>
            </a:r>
            <a:endParaRPr lang="en-US" altLang="en-US" sz="3600" dirty="0" smtClean="0"/>
          </a:p>
        </p:txBody>
      </p:sp>
      <p:grpSp>
        <p:nvGrpSpPr>
          <p:cNvPr id="6" name="Group 5" descr="The screenshot on the left provides an introduction and gallery access to the individual guidelines. The screenshot on the right presents an example, best practice guidelines and a multiple choice exercise. " title="Screenshots of the &quot;How to describe?&quot; section"/>
          <p:cNvGrpSpPr/>
          <p:nvPr/>
        </p:nvGrpSpPr>
        <p:grpSpPr>
          <a:xfrm>
            <a:off x="76200" y="1371600"/>
            <a:ext cx="8991600" cy="4572000"/>
            <a:chOff x="76200" y="1371600"/>
            <a:chExt cx="8991600" cy="4572000"/>
          </a:xfrm>
        </p:grpSpPr>
        <p:pic>
          <p:nvPicPr>
            <p:cNvPr id="7" name="Picture 6"/>
            <p:cNvPicPr>
              <a:picLocks noChangeAspect="1"/>
            </p:cNvPicPr>
            <p:nvPr/>
          </p:nvPicPr>
          <p:blipFill rotWithShape="1">
            <a:blip r:embed="rId3"/>
            <a:srcRect t="9101" b="17288"/>
            <a:stretch/>
          </p:blipFill>
          <p:spPr>
            <a:xfrm>
              <a:off x="76200" y="1371600"/>
              <a:ext cx="3826991" cy="4572000"/>
            </a:xfrm>
            <a:prstGeom prst="rect">
              <a:avLst/>
            </a:prstGeom>
          </p:spPr>
        </p:pic>
        <p:pic>
          <p:nvPicPr>
            <p:cNvPr id="8" name="Picture 7"/>
            <p:cNvPicPr>
              <a:picLocks noChangeAspect="1"/>
            </p:cNvPicPr>
            <p:nvPr/>
          </p:nvPicPr>
          <p:blipFill>
            <a:blip r:embed="rId4"/>
            <a:stretch>
              <a:fillRect/>
            </a:stretch>
          </p:blipFill>
          <p:spPr>
            <a:xfrm>
              <a:off x="3973530" y="1371600"/>
              <a:ext cx="5094270" cy="4572000"/>
            </a:xfrm>
            <a:prstGeom prst="rect">
              <a:avLst/>
            </a:prstGeom>
          </p:spPr>
        </p:pic>
      </p:grpSp>
    </p:spTree>
    <p:extLst>
      <p:ext uri="{BB962C8B-B14F-4D97-AF65-F5344CB8AC3E}">
        <p14:creationId xmlns:p14="http://schemas.microsoft.com/office/powerpoint/2010/main" val="26671280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11150" y="387132"/>
            <a:ext cx="7842250" cy="646331"/>
          </a:xfrm>
        </p:spPr>
        <p:txBody>
          <a:bodyPr/>
          <a:lstStyle/>
          <a:p>
            <a:r>
              <a:rPr lang="en-US" altLang="en-US" sz="3600" dirty="0" smtClean="0">
                <a:latin typeface="Whitney Book" pitchFamily="-84" charset="0"/>
                <a:cs typeface="Whitney Book" pitchFamily="-84" charset="0"/>
              </a:rPr>
              <a:t>General Image Guidelines</a:t>
            </a:r>
          </a:p>
        </p:txBody>
      </p:sp>
      <p:graphicFrame>
        <p:nvGraphicFramePr>
          <p:cNvPr id="2" name="Table 1" descr="see notes for details" title="Table of General Style Guides"/>
          <p:cNvGraphicFramePr>
            <a:graphicFrameLocks noGrp="1"/>
          </p:cNvGraphicFramePr>
          <p:nvPr>
            <p:extLst/>
          </p:nvPr>
        </p:nvGraphicFramePr>
        <p:xfrm>
          <a:off x="275128" y="1905004"/>
          <a:ext cx="3194050" cy="3352795"/>
        </p:xfrm>
        <a:graphic>
          <a:graphicData uri="http://schemas.openxmlformats.org/drawingml/2006/table">
            <a:tbl>
              <a:tblPr firstRow="1">
                <a:tableStyleId>{5C22544A-7EE6-4342-B048-85BDC9FD1C3A}</a:tableStyleId>
              </a:tblPr>
              <a:tblGrid>
                <a:gridCol w="984250"/>
                <a:gridCol w="304800"/>
                <a:gridCol w="1905000"/>
              </a:tblGrid>
              <a:tr h="372534">
                <a:tc>
                  <a:txBody>
                    <a:bodyPr/>
                    <a:lstStyle/>
                    <a:p>
                      <a:pPr algn="ctr" rtl="0" fontAlgn="ctr"/>
                      <a:r>
                        <a:rPr lang="en-US" sz="1800" b="1" u="none" strike="noStrike" dirty="0">
                          <a:effectLst/>
                        </a:rPr>
                        <a:t>Category</a:t>
                      </a:r>
                      <a:endParaRPr lang="en-U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800" b="1" u="none" strike="noStrike">
                          <a:effectLst/>
                        </a:rPr>
                        <a:t>#</a:t>
                      </a:r>
                      <a:endParaRPr lang="en-US"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800" b="1" u="none" strike="noStrike" dirty="0">
                          <a:effectLst/>
                        </a:rPr>
                        <a:t>Image Type</a:t>
                      </a:r>
                      <a:endParaRPr lang="en-US" sz="1800" b="1" i="0" u="none" strike="noStrike" dirty="0">
                        <a:solidFill>
                          <a:srgbClr val="000000"/>
                        </a:solidFill>
                        <a:effectLst/>
                        <a:latin typeface="Calibri" panose="020F0502020204030204" pitchFamily="34" charset="0"/>
                      </a:endParaRPr>
                    </a:p>
                  </a:txBody>
                  <a:tcPr marL="9525" marR="9525" marT="9525" marB="0" anchor="ctr"/>
                </a:tc>
              </a:tr>
              <a:tr h="332529">
                <a:tc rowSpan="6">
                  <a:txBody>
                    <a:bodyPr/>
                    <a:lstStyle/>
                    <a:p>
                      <a:pPr algn="ctr" rtl="0" fontAlgn="ctr"/>
                      <a:r>
                        <a:rPr lang="en-US" sz="1600" u="none" strike="noStrike" dirty="0">
                          <a:effectLst/>
                        </a:rPr>
                        <a:t>Style &amp; Language</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Context is Key</a:t>
                      </a:r>
                      <a:endParaRPr lang="en-US" sz="1600" b="0" i="0" u="none" strike="noStrike">
                        <a:solidFill>
                          <a:srgbClr val="000000"/>
                        </a:solidFill>
                        <a:effectLst/>
                        <a:latin typeface="Calibri" panose="020F0502020204030204" pitchFamily="34" charset="0"/>
                      </a:endParaRPr>
                    </a:p>
                  </a:txBody>
                  <a:tcPr marL="9525" marR="9525" marT="9525" marB="0" anchor="ctr"/>
                </a:tc>
              </a:tr>
              <a:tr h="652558">
                <a:tc vMerge="1">
                  <a:txBody>
                    <a:bodyPr/>
                    <a:lstStyle/>
                    <a:p>
                      <a:endParaRPr lang="en-US"/>
                    </a:p>
                  </a:txBody>
                  <a:tcPr/>
                </a:tc>
                <a:tc>
                  <a:txBody>
                    <a:bodyPr/>
                    <a:lstStyle/>
                    <a:p>
                      <a:pPr algn="ctr" rtl="0" fontAlgn="ctr"/>
                      <a:r>
                        <a:rPr lang="en-US" sz="1600" u="none" strike="noStrike" dirty="0">
                          <a:effectLst/>
                        </a:rPr>
                        <a:t>2</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Consider Your Audience</a:t>
                      </a:r>
                      <a:endParaRPr lang="en-US" sz="1600" b="0" i="0" u="none" strike="noStrike">
                        <a:solidFill>
                          <a:srgbClr val="000000"/>
                        </a:solidFill>
                        <a:effectLst/>
                        <a:latin typeface="Calibri" panose="020F0502020204030204" pitchFamily="34" charset="0"/>
                      </a:endParaRPr>
                    </a:p>
                  </a:txBody>
                  <a:tcPr marL="9525" marR="9525" marT="9525" marB="0" anchor="ctr"/>
                </a:tc>
              </a:tr>
              <a:tr h="332529">
                <a:tc vMerge="1">
                  <a:txBody>
                    <a:bodyPr/>
                    <a:lstStyle/>
                    <a:p>
                      <a:endParaRPr lang="en-US"/>
                    </a:p>
                  </a:txBody>
                  <a:tcPr/>
                </a:tc>
                <a:tc>
                  <a:txBody>
                    <a:bodyPr/>
                    <a:lstStyle/>
                    <a:p>
                      <a:pPr algn="ctr" rtl="0" fontAlgn="ctr"/>
                      <a:r>
                        <a:rPr lang="en-US" sz="1600" u="none" strike="noStrike">
                          <a:effectLst/>
                        </a:rPr>
                        <a:t>3</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l" rtl="0" fontAlgn="ctr"/>
                      <a:r>
                        <a:rPr lang="en-US" sz="1600" u="none" strike="noStrike" dirty="0">
                          <a:effectLst/>
                        </a:rPr>
                        <a:t>Be Concise</a:t>
                      </a:r>
                      <a:endParaRPr lang="en-US" sz="1600" b="0" i="0" u="none" strike="noStrike" dirty="0">
                        <a:solidFill>
                          <a:srgbClr val="000000"/>
                        </a:solidFill>
                        <a:effectLst/>
                        <a:latin typeface="Calibri" panose="020F0502020204030204" pitchFamily="34" charset="0"/>
                      </a:endParaRPr>
                    </a:p>
                  </a:txBody>
                  <a:tcPr marL="9525" marR="9525" marT="9525" marB="0" anchor="ctr"/>
                </a:tc>
              </a:tr>
              <a:tr h="332529">
                <a:tc vMerge="1">
                  <a:txBody>
                    <a:bodyPr/>
                    <a:lstStyle/>
                    <a:p>
                      <a:endParaRPr lang="en-US"/>
                    </a:p>
                  </a:txBody>
                  <a:tcPr/>
                </a:tc>
                <a:tc>
                  <a:txBody>
                    <a:bodyPr/>
                    <a:lstStyle/>
                    <a:p>
                      <a:pPr algn="ctr" rtl="0" fontAlgn="ctr"/>
                      <a:r>
                        <a:rPr lang="en-US" sz="1600" u="none" strike="noStrike">
                          <a:effectLst/>
                        </a:rPr>
                        <a:t>4</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Be Objective</a:t>
                      </a:r>
                      <a:endParaRPr lang="en-US" sz="1600" b="0" i="0" u="none" strike="noStrike">
                        <a:solidFill>
                          <a:srgbClr val="000000"/>
                        </a:solidFill>
                        <a:effectLst/>
                        <a:latin typeface="Calibri" panose="020F0502020204030204" pitchFamily="34" charset="0"/>
                      </a:endParaRPr>
                    </a:p>
                  </a:txBody>
                  <a:tcPr marL="9525" marR="9525" marT="9525" marB="0" anchor="ctr"/>
                </a:tc>
              </a:tr>
              <a:tr h="332529">
                <a:tc vMerge="1">
                  <a:txBody>
                    <a:bodyPr/>
                    <a:lstStyle/>
                    <a:p>
                      <a:endParaRPr lang="en-US"/>
                    </a:p>
                  </a:txBody>
                  <a:tcPr/>
                </a:tc>
                <a:tc>
                  <a:txBody>
                    <a:bodyPr/>
                    <a:lstStyle/>
                    <a:p>
                      <a:pPr algn="ctr" rtl="0" fontAlgn="ctr"/>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General to Specific</a:t>
                      </a:r>
                      <a:endParaRPr lang="en-US" sz="1600" b="0" i="0" u="none" strike="noStrike">
                        <a:solidFill>
                          <a:srgbClr val="000000"/>
                        </a:solidFill>
                        <a:effectLst/>
                        <a:latin typeface="Calibri" panose="020F0502020204030204" pitchFamily="34" charset="0"/>
                      </a:endParaRPr>
                    </a:p>
                  </a:txBody>
                  <a:tcPr marL="9525" marR="9525" marT="9525" marB="0" anchor="ctr"/>
                </a:tc>
              </a:tr>
              <a:tr h="332529">
                <a:tc vMerge="1">
                  <a:txBody>
                    <a:bodyPr/>
                    <a:lstStyle/>
                    <a:p>
                      <a:endParaRPr lang="en-US"/>
                    </a:p>
                  </a:txBody>
                  <a:tcPr/>
                </a:tc>
                <a:tc>
                  <a:txBody>
                    <a:bodyPr/>
                    <a:lstStyle/>
                    <a:p>
                      <a:pPr algn="ctr" rtl="0" fontAlgn="ctr"/>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l" rtl="0" fontAlgn="ctr"/>
                      <a:r>
                        <a:rPr lang="en-US" sz="1600" u="none" strike="noStrike" dirty="0">
                          <a:effectLst/>
                        </a:rPr>
                        <a:t>Tone </a:t>
                      </a:r>
                      <a:r>
                        <a:rPr lang="en-US" sz="1600" u="none" strike="noStrike" dirty="0" smtClean="0">
                          <a:effectLst/>
                        </a:rPr>
                        <a:t>&amp; </a:t>
                      </a:r>
                      <a:r>
                        <a:rPr lang="en-US" sz="1600" u="none" strike="noStrike" dirty="0">
                          <a:effectLst/>
                        </a:rPr>
                        <a:t>Language</a:t>
                      </a:r>
                      <a:endParaRPr lang="en-US" sz="1600" b="0" i="0" u="none" strike="noStrike" dirty="0">
                        <a:solidFill>
                          <a:srgbClr val="000000"/>
                        </a:solidFill>
                        <a:effectLst/>
                        <a:latin typeface="Calibri" panose="020F0502020204030204" pitchFamily="34" charset="0"/>
                      </a:endParaRPr>
                    </a:p>
                  </a:txBody>
                  <a:tcPr marL="9525" marR="9525" marT="9525" marB="0" anchor="ctr"/>
                </a:tc>
              </a:tr>
              <a:tr h="332529">
                <a:tc rowSpan="2">
                  <a:txBody>
                    <a:bodyPr/>
                    <a:lstStyle/>
                    <a:p>
                      <a:pPr algn="ctr" rtl="0" fontAlgn="ctr"/>
                      <a:r>
                        <a:rPr lang="en-US" sz="1600" u="none" strike="noStrike">
                          <a:effectLst/>
                        </a:rPr>
                        <a:t>Formatting &amp; Layout</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7</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Insets</a:t>
                      </a:r>
                      <a:endParaRPr lang="en-US" sz="1600" b="0" i="0" u="none" strike="noStrike">
                        <a:solidFill>
                          <a:srgbClr val="000000"/>
                        </a:solidFill>
                        <a:effectLst/>
                        <a:latin typeface="Calibri" panose="020F0502020204030204" pitchFamily="34" charset="0"/>
                      </a:endParaRPr>
                    </a:p>
                  </a:txBody>
                  <a:tcPr marL="9525" marR="9525" marT="9525" marB="0" anchor="ctr"/>
                </a:tc>
              </a:tr>
              <a:tr h="332529">
                <a:tc vMerge="1">
                  <a:txBody>
                    <a:bodyPr/>
                    <a:lstStyle/>
                    <a:p>
                      <a:endParaRPr lang="en-US"/>
                    </a:p>
                  </a:txBody>
                  <a:tcPr/>
                </a:tc>
                <a:tc>
                  <a:txBody>
                    <a:bodyPr/>
                    <a:lstStyle/>
                    <a:p>
                      <a:pPr algn="ctr" rtl="0" fontAlgn="ctr"/>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l" rtl="0" fontAlgn="ctr"/>
                      <a:r>
                        <a:rPr lang="en-US" sz="1600" u="none" strike="noStrike" dirty="0" smtClean="0">
                          <a:effectLst/>
                        </a:rPr>
                        <a:t>Page Layout</a:t>
                      </a:r>
                      <a:endParaRPr lang="en-US" sz="1600" b="0" i="0" u="none" strike="noStrike" dirty="0">
                        <a:solidFill>
                          <a:srgbClr val="000000"/>
                        </a:solidFill>
                        <a:effectLst/>
                        <a:latin typeface="Calibri" panose="020F0502020204030204" pitchFamily="34" charset="0"/>
                      </a:endParaRPr>
                    </a:p>
                  </a:txBody>
                  <a:tcPr marL="9525" marR="9525" marT="9525" marB="0" anchor="ctr"/>
                </a:tc>
              </a:tr>
            </a:tbl>
          </a:graphicData>
        </a:graphic>
      </p:graphicFrame>
      <p:pic>
        <p:nvPicPr>
          <p:cNvPr id="4" name="Picture 3" descr="Refer to notes section for details" title="Example of a general guideline for Consider Your Audience"/>
          <p:cNvPicPr>
            <a:picLocks noChangeAspect="1"/>
          </p:cNvPicPr>
          <p:nvPr/>
        </p:nvPicPr>
        <p:blipFill rotWithShape="1">
          <a:blip r:embed="rId3"/>
          <a:srcRect l="5490" t="33333" r="49414" b="15626"/>
          <a:stretch/>
        </p:blipFill>
        <p:spPr>
          <a:xfrm>
            <a:off x="3657600" y="1905000"/>
            <a:ext cx="5268912" cy="3352800"/>
          </a:xfrm>
          <a:prstGeom prst="rect">
            <a:avLst/>
          </a:prstGeom>
        </p:spPr>
      </p:pic>
    </p:spTree>
    <p:extLst>
      <p:ext uri="{BB962C8B-B14F-4D97-AF65-F5344CB8AC3E}">
        <p14:creationId xmlns:p14="http://schemas.microsoft.com/office/powerpoint/2010/main" val="22804703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387132"/>
            <a:ext cx="8534401" cy="646331"/>
          </a:xfrm>
        </p:spPr>
        <p:txBody>
          <a:bodyPr/>
          <a:lstStyle/>
          <a:p>
            <a:r>
              <a:rPr lang="en-US" sz="3600" dirty="0" smtClean="0"/>
              <a:t>Practice </a:t>
            </a:r>
            <a:r>
              <a:rPr lang="en-US" sz="3600" dirty="0"/>
              <a:t>d</a:t>
            </a:r>
            <a:r>
              <a:rPr lang="en-US" sz="3600" dirty="0" smtClean="0"/>
              <a:t>escribing</a:t>
            </a:r>
            <a:endParaRPr lang="en-US" sz="3600" dirty="0"/>
          </a:p>
        </p:txBody>
      </p:sp>
      <p:grpSp>
        <p:nvGrpSpPr>
          <p:cNvPr id="3" name="Group 2" descr="Screenshot on left provides a gallery view to all the image-specific categories/types. Screenshot on the right provides an example, best practice guidelines, and an opportunity to practice writing then compare image descriptions." title="Screenshots of teh &quot;Practice describing&quot; section"/>
          <p:cNvGrpSpPr/>
          <p:nvPr/>
        </p:nvGrpSpPr>
        <p:grpSpPr>
          <a:xfrm>
            <a:off x="475298" y="1219200"/>
            <a:ext cx="8076563" cy="5486400"/>
            <a:chOff x="475298" y="1219200"/>
            <a:chExt cx="8076563" cy="5486400"/>
          </a:xfrm>
        </p:grpSpPr>
        <p:pic>
          <p:nvPicPr>
            <p:cNvPr id="5" name="Picture 4"/>
            <p:cNvPicPr>
              <a:picLocks noChangeAspect="1"/>
            </p:cNvPicPr>
            <p:nvPr/>
          </p:nvPicPr>
          <p:blipFill>
            <a:blip r:embed="rId3"/>
            <a:stretch>
              <a:fillRect/>
            </a:stretch>
          </p:blipFill>
          <p:spPr>
            <a:xfrm>
              <a:off x="475298" y="1219200"/>
              <a:ext cx="2875454" cy="5486400"/>
            </a:xfrm>
            <a:prstGeom prst="rect">
              <a:avLst/>
            </a:prstGeom>
          </p:spPr>
        </p:pic>
        <p:pic>
          <p:nvPicPr>
            <p:cNvPr id="4" name="Picture 3"/>
            <p:cNvPicPr>
              <a:picLocks noChangeAspect="1"/>
            </p:cNvPicPr>
            <p:nvPr/>
          </p:nvPicPr>
          <p:blipFill>
            <a:blip r:embed="rId4"/>
            <a:stretch>
              <a:fillRect/>
            </a:stretch>
          </p:blipFill>
          <p:spPr>
            <a:xfrm>
              <a:off x="3561890" y="1219200"/>
              <a:ext cx="4989971" cy="5486400"/>
            </a:xfrm>
            <a:prstGeom prst="rect">
              <a:avLst/>
            </a:prstGeom>
          </p:spPr>
        </p:pic>
      </p:grpSp>
    </p:spTree>
    <p:extLst>
      <p:ext uri="{BB962C8B-B14F-4D97-AF65-F5344CB8AC3E}">
        <p14:creationId xmlns:p14="http://schemas.microsoft.com/office/powerpoint/2010/main" val="8776017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title"/>
          </p:nvPr>
        </p:nvSpPr>
        <p:spPr>
          <a:xfrm>
            <a:off x="311150" y="387132"/>
            <a:ext cx="7537450" cy="646331"/>
          </a:xfrm>
        </p:spPr>
        <p:txBody>
          <a:bodyPr/>
          <a:lstStyle/>
          <a:p>
            <a:pPr eaLnBrk="1" hangingPunct="1"/>
            <a:r>
              <a:rPr lang="en-US" altLang="en-US" sz="3600" dirty="0" smtClean="0"/>
              <a:t>Benetech (the Bookshare folks)</a:t>
            </a:r>
          </a:p>
        </p:txBody>
      </p:sp>
      <p:sp>
        <p:nvSpPr>
          <p:cNvPr id="2" name="Content Placeholder 1"/>
          <p:cNvSpPr>
            <a:spLocks noGrp="1"/>
          </p:cNvSpPr>
          <p:nvPr>
            <p:ph idx="1"/>
          </p:nvPr>
        </p:nvSpPr>
        <p:spPr>
          <a:xfrm>
            <a:off x="304800" y="1600200"/>
            <a:ext cx="8458200" cy="4525963"/>
          </a:xfrm>
        </p:spPr>
        <p:txBody>
          <a:bodyPr/>
          <a:lstStyle/>
          <a:p>
            <a:pPr eaLnBrk="1" hangingPunct="1">
              <a:buFont typeface="Lucida Grande" pitchFamily="-109" charset="0"/>
              <a:buChar char="●"/>
              <a:defRPr/>
            </a:pPr>
            <a:r>
              <a:rPr lang="en-US" altLang="en-US" sz="2800" b="1" dirty="0" smtClean="0">
                <a:latin typeface="Whitney Book" charset="0"/>
                <a:cs typeface="Whitney Book" charset="0"/>
              </a:rPr>
              <a:t>370,000</a:t>
            </a:r>
            <a:r>
              <a:rPr lang="en-US" altLang="en-US" sz="2800" dirty="0" smtClean="0">
                <a:latin typeface="Whitney Book" charset="0"/>
                <a:cs typeface="Whitney Book" charset="0"/>
              </a:rPr>
              <a:t> </a:t>
            </a:r>
            <a:r>
              <a:rPr lang="en-US" altLang="en-US" sz="2800" dirty="0">
                <a:latin typeface="Whitney Book" charset="0"/>
                <a:cs typeface="Whitney Book" charset="0"/>
              </a:rPr>
              <a:t>trade titles, textbooks and periodicals</a:t>
            </a:r>
          </a:p>
          <a:p>
            <a:pPr eaLnBrk="1" hangingPunct="1">
              <a:buFont typeface="Lucida Grande" pitchFamily="-109" charset="0"/>
              <a:buChar char="●"/>
              <a:defRPr/>
            </a:pPr>
            <a:r>
              <a:rPr lang="en-US" altLang="en-US" sz="2800" b="1" dirty="0" smtClean="0">
                <a:latin typeface="Whitney Book" charset="0"/>
                <a:cs typeface="Whitney Book" charset="0"/>
              </a:rPr>
              <a:t>350,000</a:t>
            </a:r>
            <a:r>
              <a:rPr lang="en-US" altLang="en-US" sz="2800" dirty="0" smtClean="0">
                <a:latin typeface="Whitney Book" charset="0"/>
                <a:cs typeface="Whitney Book" charset="0"/>
              </a:rPr>
              <a:t> </a:t>
            </a:r>
            <a:r>
              <a:rPr lang="en-US" altLang="en-US" sz="2800" dirty="0">
                <a:latin typeface="Whitney Book" charset="0"/>
                <a:cs typeface="Whitney Book" charset="0"/>
              </a:rPr>
              <a:t>members </a:t>
            </a:r>
          </a:p>
          <a:p>
            <a:pPr eaLnBrk="1" hangingPunct="1">
              <a:buFont typeface="Lucida Grande" pitchFamily="-109" charset="0"/>
              <a:buChar char="●"/>
              <a:defRPr/>
            </a:pPr>
            <a:r>
              <a:rPr lang="en-US" altLang="en-US" sz="2800" b="1" dirty="0">
                <a:latin typeface="Whitney Book" charset="0"/>
                <a:cs typeface="Whitney Book" charset="0"/>
              </a:rPr>
              <a:t>500</a:t>
            </a:r>
            <a:r>
              <a:rPr lang="en-US" altLang="en-US" sz="2800" dirty="0">
                <a:latin typeface="Whitney Book" charset="0"/>
                <a:cs typeface="Whitney Book" charset="0"/>
              </a:rPr>
              <a:t> publishing partners</a:t>
            </a:r>
          </a:p>
          <a:p>
            <a:pPr eaLnBrk="1" hangingPunct="1">
              <a:buFont typeface="Lucida Grande" pitchFamily="-109" charset="0"/>
              <a:buChar char="●"/>
              <a:defRPr/>
            </a:pPr>
            <a:r>
              <a:rPr lang="en-US" altLang="en-US" sz="2800" b="1" dirty="0">
                <a:latin typeface="Whitney Book" charset="0"/>
                <a:cs typeface="Whitney Book" charset="0"/>
              </a:rPr>
              <a:t>45</a:t>
            </a:r>
            <a:r>
              <a:rPr lang="en-US" altLang="en-US" sz="2800" dirty="0">
                <a:latin typeface="Whitney Book" charset="0"/>
                <a:cs typeface="Whitney Book" charset="0"/>
              </a:rPr>
              <a:t> countries</a:t>
            </a:r>
          </a:p>
          <a:p>
            <a:pPr eaLnBrk="1" hangingPunct="1">
              <a:buFont typeface="Lucida Grande" pitchFamily="-109" charset="0"/>
              <a:buChar char="●"/>
              <a:defRPr/>
            </a:pPr>
            <a:r>
              <a:rPr lang="en-US" altLang="en-US" sz="2800" b="1" dirty="0" smtClean="0">
                <a:latin typeface="Whitney Book" charset="0"/>
                <a:cs typeface="Whitney Book" charset="0"/>
              </a:rPr>
              <a:t>8</a:t>
            </a:r>
            <a:r>
              <a:rPr lang="en-US" altLang="en-US" sz="2800" b="1" dirty="0" smtClean="0">
                <a:latin typeface="Whitney Book" charset="0"/>
                <a:cs typeface="Whitney Book" charset="0"/>
              </a:rPr>
              <a:t> </a:t>
            </a:r>
            <a:r>
              <a:rPr lang="en-US" altLang="en-US" sz="2800" b="1" dirty="0">
                <a:latin typeface="Whitney Book" charset="0"/>
                <a:cs typeface="Whitney Book" charset="0"/>
              </a:rPr>
              <a:t>million </a:t>
            </a:r>
            <a:r>
              <a:rPr lang="en-US" altLang="en-US" sz="2800" dirty="0" err="1">
                <a:latin typeface="Whitney Book" charset="0"/>
                <a:cs typeface="Whitney Book" charset="0"/>
              </a:rPr>
              <a:t>ebooks</a:t>
            </a:r>
            <a:r>
              <a:rPr lang="en-US" altLang="en-US" sz="2800" dirty="0">
                <a:latin typeface="Whitney Book" charset="0"/>
                <a:cs typeface="Whitney Book" charset="0"/>
              </a:rPr>
              <a:t> downloaded </a:t>
            </a:r>
          </a:p>
          <a:p>
            <a:pPr eaLnBrk="1" hangingPunct="1">
              <a:defRPr/>
            </a:pPr>
            <a:r>
              <a:rPr lang="en-US" sz="2800" dirty="0" smtClean="0">
                <a:hlinkClick r:id="rId3"/>
              </a:rPr>
              <a:t>http</a:t>
            </a:r>
            <a:r>
              <a:rPr lang="en-US" sz="2800" dirty="0">
                <a:hlinkClick r:id="rId3"/>
              </a:rPr>
              <a:t>://</a:t>
            </a:r>
            <a:r>
              <a:rPr lang="en-US" sz="2800" dirty="0" smtClean="0">
                <a:hlinkClick r:id="rId3"/>
              </a:rPr>
              <a:t>bookshare.org</a:t>
            </a:r>
            <a:endParaRPr lang="en-US" altLang="en-US" sz="2800" dirty="0">
              <a:latin typeface="Whitney Book" charset="0"/>
              <a:cs typeface="Whitney Book" charset="0"/>
            </a:endParaRPr>
          </a:p>
        </p:txBody>
      </p:sp>
      <p:pic>
        <p:nvPicPr>
          <p:cNvPr id="5" name="Picture 10" descr="Bookshare Logo" title="Bookshare Logo"/>
          <p:cNvPicPr>
            <a:picLocks noChangeAspect="1" noChangeArrowheads="1"/>
          </p:cNvPicPr>
          <p:nvPr/>
        </p:nvPicPr>
        <p:blipFill>
          <a:blip r:embed="rId4"/>
          <a:srcRect/>
          <a:stretch>
            <a:fillRect/>
          </a:stretch>
        </p:blipFill>
        <p:spPr bwMode="auto">
          <a:xfrm>
            <a:off x="685800" y="5115344"/>
            <a:ext cx="5416550" cy="9763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311150" y="387132"/>
            <a:ext cx="8070850" cy="646331"/>
          </a:xfrm>
        </p:spPr>
        <p:txBody>
          <a:bodyPr/>
          <a:lstStyle/>
          <a:p>
            <a:r>
              <a:rPr lang="en-US" altLang="en-US" sz="3600" dirty="0" smtClean="0">
                <a:latin typeface="Whitney Book" pitchFamily="-84" charset="0"/>
                <a:cs typeface="Whitney Book" pitchFamily="-84" charset="0"/>
              </a:rPr>
              <a:t>Examples, Guidelines &amp; Templates</a:t>
            </a:r>
          </a:p>
        </p:txBody>
      </p:sp>
      <p:pic>
        <p:nvPicPr>
          <p:cNvPr id="9" name="Picture 8" title="Expanded list of NCAM's expanded image examples and guidelines "/>
          <p:cNvPicPr>
            <a:picLocks noChangeAspect="1"/>
          </p:cNvPicPr>
          <p:nvPr/>
        </p:nvPicPr>
        <p:blipFill rotWithShape="1">
          <a:blip r:embed="rId3"/>
          <a:srcRect l="9005" t="21875" r="41800" b="19792"/>
          <a:stretch/>
        </p:blipFill>
        <p:spPr>
          <a:xfrm>
            <a:off x="152400" y="1963738"/>
            <a:ext cx="5856288" cy="3903662"/>
          </a:xfrm>
          <a:prstGeom prst="rect">
            <a:avLst/>
          </a:prstGeom>
        </p:spPr>
      </p:pic>
      <p:pic>
        <p:nvPicPr>
          <p:cNvPr id="7" name="Picture 6" title="Screenshot of the free-form image description field"/>
          <p:cNvPicPr>
            <a:picLocks noChangeAspect="1"/>
          </p:cNvPicPr>
          <p:nvPr/>
        </p:nvPicPr>
        <p:blipFill rotWithShape="1">
          <a:blip r:embed="rId4"/>
          <a:srcRect l="5492" t="26042" r="40629" b="12500"/>
          <a:stretch/>
        </p:blipFill>
        <p:spPr>
          <a:xfrm>
            <a:off x="6140450" y="1219200"/>
            <a:ext cx="2833688" cy="1817688"/>
          </a:xfrm>
          <a:prstGeom prst="rect">
            <a:avLst/>
          </a:prstGeom>
        </p:spPr>
      </p:pic>
      <p:pic>
        <p:nvPicPr>
          <p:cNvPr id="5" name="Picture 4" title="Screenshot of the template-based image description generator"/>
          <p:cNvPicPr>
            <a:picLocks noChangeAspect="1"/>
          </p:cNvPicPr>
          <p:nvPr/>
        </p:nvPicPr>
        <p:blipFill rotWithShape="1">
          <a:blip r:embed="rId5"/>
          <a:srcRect l="22474" t="25000" r="21888" b="11458"/>
          <a:stretch/>
        </p:blipFill>
        <p:spPr>
          <a:xfrm>
            <a:off x="6143625" y="3082925"/>
            <a:ext cx="2835275" cy="1820863"/>
          </a:xfrm>
          <a:prstGeom prst="rect">
            <a:avLst/>
          </a:prstGeom>
        </p:spPr>
      </p:pic>
      <p:pic>
        <p:nvPicPr>
          <p:cNvPr id="10" name="Picture 9" title="Screenshot containing user and sample description from an expert"/>
          <p:cNvPicPr>
            <a:picLocks noChangeAspect="1"/>
          </p:cNvPicPr>
          <p:nvPr/>
        </p:nvPicPr>
        <p:blipFill rotWithShape="1">
          <a:blip r:embed="rId6"/>
          <a:srcRect l="10762" t="26042" r="34772" b="11458"/>
          <a:stretch/>
        </p:blipFill>
        <p:spPr>
          <a:xfrm>
            <a:off x="6156325" y="4932363"/>
            <a:ext cx="2835275" cy="1828800"/>
          </a:xfrm>
          <a:prstGeom prst="rect">
            <a:avLst/>
          </a:prstGeom>
        </p:spPr>
      </p:pic>
    </p:spTree>
    <p:extLst>
      <p:ext uri="{BB962C8B-B14F-4D97-AF65-F5344CB8AC3E}">
        <p14:creationId xmlns:p14="http://schemas.microsoft.com/office/powerpoint/2010/main" val="14464131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le 1"/>
          <p:cNvSpPr>
            <a:spLocks noGrp="1"/>
          </p:cNvSpPr>
          <p:nvPr>
            <p:ph type="title"/>
          </p:nvPr>
        </p:nvSpPr>
        <p:spPr>
          <a:xfrm>
            <a:off x="311150" y="387132"/>
            <a:ext cx="7918450" cy="646331"/>
          </a:xfrm>
        </p:spPr>
        <p:txBody>
          <a:bodyPr/>
          <a:lstStyle/>
          <a:p>
            <a:r>
              <a:rPr lang="en-US" altLang="en-US" sz="3600" dirty="0" smtClean="0">
                <a:latin typeface="Whitney Book" pitchFamily="-84" charset="0"/>
                <a:cs typeface="Whitney Book" pitchFamily="-84" charset="0"/>
              </a:rPr>
              <a:t>Expanded Image Categories &amp; Types</a:t>
            </a:r>
          </a:p>
        </p:txBody>
      </p:sp>
      <p:graphicFrame>
        <p:nvGraphicFramePr>
          <p:cNvPr id="8" name="Table 7" title="Original Table of 10 image types"/>
          <p:cNvGraphicFramePr>
            <a:graphicFrameLocks noGrp="1"/>
          </p:cNvGraphicFramePr>
          <p:nvPr>
            <p:extLst/>
          </p:nvPr>
        </p:nvGraphicFramePr>
        <p:xfrm>
          <a:off x="457200" y="2286000"/>
          <a:ext cx="3270250" cy="3122306"/>
        </p:xfrm>
        <a:graphic>
          <a:graphicData uri="http://schemas.openxmlformats.org/drawingml/2006/table">
            <a:tbl>
              <a:tblPr firstRow="1">
                <a:tableStyleId>{5C22544A-7EE6-4342-B048-85BDC9FD1C3A}</a:tableStyleId>
              </a:tblPr>
              <a:tblGrid>
                <a:gridCol w="391006"/>
                <a:gridCol w="2879244"/>
              </a:tblGrid>
              <a:tr h="223209">
                <a:tc>
                  <a:txBody>
                    <a:bodyPr/>
                    <a:lstStyle/>
                    <a:p>
                      <a:pPr algn="ctr" fontAlgn="t"/>
                      <a:r>
                        <a:rPr lang="en-US" sz="1800" b="1" u="none" strike="noStrike" dirty="0" smtClean="0">
                          <a:solidFill>
                            <a:schemeClr val="tx1"/>
                          </a:solidFill>
                          <a:effectLst/>
                        </a:rPr>
                        <a:t>#</a:t>
                      </a:r>
                      <a:endParaRPr lang="en-US" sz="1800" b="1" i="0" u="none" strike="noStrike" dirty="0">
                        <a:solidFill>
                          <a:schemeClr val="tx1"/>
                        </a:solidFill>
                        <a:effectLst/>
                        <a:latin typeface="Calibri" panose="020F0502020204030204" pitchFamily="34" charset="0"/>
                      </a:endParaRPr>
                    </a:p>
                  </a:txBody>
                  <a:tcPr marL="9525" marR="9525" marT="9526" marB="0" anchor="ctr">
                    <a:solidFill>
                      <a:schemeClr val="tx2">
                        <a:alpha val="25000"/>
                      </a:schemeClr>
                    </a:solidFill>
                  </a:tcPr>
                </a:tc>
                <a:tc>
                  <a:txBody>
                    <a:bodyPr/>
                    <a:lstStyle/>
                    <a:p>
                      <a:pPr lvl="0" algn="ctr" fontAlgn="t"/>
                      <a:r>
                        <a:rPr lang="en-US" sz="1800" b="1" u="none" strike="noStrike" dirty="0" smtClean="0">
                          <a:solidFill>
                            <a:schemeClr val="tx1"/>
                          </a:solidFill>
                          <a:effectLst/>
                        </a:rPr>
                        <a:t>Image </a:t>
                      </a:r>
                      <a:r>
                        <a:rPr lang="en-US" sz="1800" b="1" u="none" strike="noStrike" dirty="0">
                          <a:solidFill>
                            <a:schemeClr val="tx1"/>
                          </a:solidFill>
                          <a:effectLst/>
                        </a:rPr>
                        <a:t>Type</a:t>
                      </a:r>
                      <a:endParaRPr lang="en-US" sz="1800" b="1" i="0" u="none" strike="noStrike" dirty="0">
                        <a:solidFill>
                          <a:schemeClr val="tx1"/>
                        </a:solidFill>
                        <a:effectLst/>
                        <a:latin typeface="Calibri" panose="020F0502020204030204" pitchFamily="34" charset="0"/>
                      </a:endParaRPr>
                    </a:p>
                  </a:txBody>
                  <a:tcPr marL="9525" marR="9525" marT="9526" marB="0" anchor="ctr">
                    <a:solidFill>
                      <a:schemeClr val="tx2">
                        <a:alpha val="25000"/>
                      </a:schemeClr>
                    </a:solidFill>
                  </a:tcPr>
                </a:tc>
              </a:tr>
              <a:tr h="177252">
                <a:tc>
                  <a:txBody>
                    <a:bodyPr/>
                    <a:lstStyle/>
                    <a:p>
                      <a:pPr algn="ctr" fontAlgn="t"/>
                      <a:r>
                        <a:rPr lang="en-US" sz="1800" u="none" strike="noStrike" dirty="0">
                          <a:solidFill>
                            <a:schemeClr val="tx1"/>
                          </a:solidFill>
                          <a:effectLst/>
                        </a:rPr>
                        <a:t>1</a:t>
                      </a:r>
                      <a:endParaRPr lang="en-US" sz="1800" b="1" i="0" u="none" strike="noStrike" dirty="0">
                        <a:solidFill>
                          <a:schemeClr val="tx1"/>
                        </a:solidFill>
                        <a:effectLst/>
                        <a:latin typeface="Calibri" panose="020F0502020204030204" pitchFamily="34" charset="0"/>
                      </a:endParaRPr>
                    </a:p>
                  </a:txBody>
                  <a:tcPr marL="9525" marR="9525" marT="9526" marB="0">
                    <a:solidFill>
                      <a:schemeClr val="tx2">
                        <a:alpha val="25000"/>
                      </a:schemeClr>
                    </a:solidFill>
                  </a:tcPr>
                </a:tc>
                <a:tc>
                  <a:txBody>
                    <a:bodyPr/>
                    <a:lstStyle/>
                    <a:p>
                      <a:pPr lvl="0" algn="l" fontAlgn="t"/>
                      <a:r>
                        <a:rPr lang="en-US" sz="1800" u="none" strike="noStrike" dirty="0">
                          <a:solidFill>
                            <a:schemeClr val="tx1"/>
                          </a:solidFill>
                          <a:effectLst/>
                        </a:rPr>
                        <a:t>Bar Chart</a:t>
                      </a:r>
                      <a:endParaRPr lang="en-US" sz="1800" b="0" i="0" u="none" strike="noStrike" dirty="0">
                        <a:solidFill>
                          <a:schemeClr val="tx1"/>
                        </a:solidFill>
                        <a:effectLst/>
                        <a:latin typeface="Calibri" panose="020F0502020204030204" pitchFamily="34" charset="0"/>
                      </a:endParaRPr>
                    </a:p>
                  </a:txBody>
                  <a:tcPr marL="9525" marR="9525" marT="9526" marB="0">
                    <a:solidFill>
                      <a:schemeClr val="tx2">
                        <a:alpha val="25000"/>
                      </a:schemeClr>
                    </a:solidFill>
                  </a:tcPr>
                </a:tc>
              </a:tr>
              <a:tr h="223209">
                <a:tc>
                  <a:txBody>
                    <a:bodyPr/>
                    <a:lstStyle/>
                    <a:p>
                      <a:pPr algn="ctr" fontAlgn="t"/>
                      <a:r>
                        <a:rPr lang="en-US" sz="1800" u="none" strike="noStrike" dirty="0">
                          <a:solidFill>
                            <a:schemeClr val="tx1"/>
                          </a:solidFill>
                          <a:effectLst/>
                        </a:rPr>
                        <a:t>2</a:t>
                      </a:r>
                      <a:endParaRPr lang="en-US" sz="1800" b="1" i="0" u="none" strike="noStrike" dirty="0">
                        <a:solidFill>
                          <a:schemeClr val="tx1"/>
                        </a:solidFill>
                        <a:effectLst/>
                        <a:latin typeface="Calibri" panose="020F0502020204030204" pitchFamily="34" charset="0"/>
                      </a:endParaRPr>
                    </a:p>
                  </a:txBody>
                  <a:tcPr marL="9525" marR="9525" marT="9526" marB="0">
                    <a:solidFill>
                      <a:schemeClr val="tx2">
                        <a:alpha val="25000"/>
                      </a:schemeClr>
                    </a:solidFill>
                  </a:tcPr>
                </a:tc>
                <a:tc>
                  <a:txBody>
                    <a:bodyPr/>
                    <a:lstStyle/>
                    <a:p>
                      <a:pPr lvl="0" algn="l" fontAlgn="t"/>
                      <a:r>
                        <a:rPr lang="en-US" sz="1800" u="none" strike="noStrike" dirty="0">
                          <a:solidFill>
                            <a:schemeClr val="tx1"/>
                          </a:solidFill>
                          <a:effectLst/>
                        </a:rPr>
                        <a:t>Complex Diagram/Illustration</a:t>
                      </a:r>
                      <a:endParaRPr lang="en-US" sz="1800" b="0" i="0" u="none" strike="noStrike" dirty="0">
                        <a:solidFill>
                          <a:schemeClr val="tx1"/>
                        </a:solidFill>
                        <a:effectLst/>
                        <a:latin typeface="Calibri" panose="020F0502020204030204" pitchFamily="34" charset="0"/>
                      </a:endParaRPr>
                    </a:p>
                  </a:txBody>
                  <a:tcPr marL="9525" marR="9525" marT="9526" marB="0">
                    <a:solidFill>
                      <a:schemeClr val="tx2">
                        <a:alpha val="25000"/>
                      </a:schemeClr>
                    </a:solidFill>
                  </a:tcPr>
                </a:tc>
              </a:tr>
              <a:tr h="177252">
                <a:tc>
                  <a:txBody>
                    <a:bodyPr/>
                    <a:lstStyle/>
                    <a:p>
                      <a:pPr algn="ctr" fontAlgn="t"/>
                      <a:r>
                        <a:rPr lang="en-US" sz="1800" u="none" strike="noStrike" dirty="0">
                          <a:solidFill>
                            <a:schemeClr val="tx1"/>
                          </a:solidFill>
                          <a:effectLst/>
                        </a:rPr>
                        <a:t>3</a:t>
                      </a:r>
                      <a:endParaRPr lang="en-US" sz="1800" b="1" i="0" u="none" strike="noStrike" dirty="0">
                        <a:solidFill>
                          <a:schemeClr val="tx1"/>
                        </a:solidFill>
                        <a:effectLst/>
                        <a:latin typeface="Calibri" panose="020F0502020204030204" pitchFamily="34" charset="0"/>
                      </a:endParaRPr>
                    </a:p>
                  </a:txBody>
                  <a:tcPr marL="9525" marR="9525" marT="9526" marB="0">
                    <a:solidFill>
                      <a:schemeClr val="tx2">
                        <a:alpha val="25000"/>
                      </a:schemeClr>
                    </a:solidFill>
                  </a:tcPr>
                </a:tc>
                <a:tc>
                  <a:txBody>
                    <a:bodyPr/>
                    <a:lstStyle/>
                    <a:p>
                      <a:pPr lvl="0" algn="l" fontAlgn="t"/>
                      <a:r>
                        <a:rPr lang="en-US" sz="1800" u="none" strike="noStrike" dirty="0">
                          <a:solidFill>
                            <a:schemeClr val="tx1"/>
                          </a:solidFill>
                          <a:effectLst/>
                        </a:rPr>
                        <a:t>Flow Chart</a:t>
                      </a:r>
                      <a:endParaRPr lang="en-US" sz="1800" b="0" i="0" u="none" strike="noStrike" dirty="0">
                        <a:solidFill>
                          <a:schemeClr val="tx1"/>
                        </a:solidFill>
                        <a:effectLst/>
                        <a:latin typeface="Calibri" panose="020F0502020204030204" pitchFamily="34" charset="0"/>
                      </a:endParaRPr>
                    </a:p>
                  </a:txBody>
                  <a:tcPr marL="9525" marR="9525" marT="9526" marB="0">
                    <a:solidFill>
                      <a:schemeClr val="tx2">
                        <a:alpha val="25000"/>
                      </a:schemeClr>
                    </a:solidFill>
                  </a:tcPr>
                </a:tc>
              </a:tr>
              <a:tr h="177252">
                <a:tc>
                  <a:txBody>
                    <a:bodyPr/>
                    <a:lstStyle/>
                    <a:p>
                      <a:pPr algn="ctr" fontAlgn="t"/>
                      <a:r>
                        <a:rPr lang="en-US" sz="1800" u="none" strike="noStrike" dirty="0">
                          <a:solidFill>
                            <a:schemeClr val="tx1"/>
                          </a:solidFill>
                          <a:effectLst/>
                        </a:rPr>
                        <a:t>4</a:t>
                      </a:r>
                      <a:endParaRPr lang="en-US" sz="1800" b="1" i="0" u="none" strike="noStrike" dirty="0">
                        <a:solidFill>
                          <a:schemeClr val="tx1"/>
                        </a:solidFill>
                        <a:effectLst/>
                        <a:latin typeface="Calibri" panose="020F0502020204030204" pitchFamily="34" charset="0"/>
                      </a:endParaRPr>
                    </a:p>
                  </a:txBody>
                  <a:tcPr marL="9525" marR="9525" marT="9526" marB="0">
                    <a:solidFill>
                      <a:schemeClr val="tx2">
                        <a:alpha val="25000"/>
                      </a:schemeClr>
                    </a:solidFill>
                  </a:tcPr>
                </a:tc>
                <a:tc>
                  <a:txBody>
                    <a:bodyPr/>
                    <a:lstStyle/>
                    <a:p>
                      <a:pPr lvl="0" algn="l" fontAlgn="t"/>
                      <a:r>
                        <a:rPr lang="en-US" sz="1800" u="none" strike="noStrike" dirty="0">
                          <a:solidFill>
                            <a:schemeClr val="tx1"/>
                          </a:solidFill>
                          <a:effectLst/>
                        </a:rPr>
                        <a:t>Line Graph</a:t>
                      </a:r>
                      <a:endParaRPr lang="en-US" sz="1800" b="0" i="0" u="none" strike="noStrike" dirty="0">
                        <a:solidFill>
                          <a:schemeClr val="tx1"/>
                        </a:solidFill>
                        <a:effectLst/>
                        <a:latin typeface="Calibri" panose="020F0502020204030204" pitchFamily="34" charset="0"/>
                      </a:endParaRPr>
                    </a:p>
                  </a:txBody>
                  <a:tcPr marL="9525" marR="9525" marT="9526" marB="0">
                    <a:solidFill>
                      <a:schemeClr val="tx2">
                        <a:alpha val="25000"/>
                      </a:schemeClr>
                    </a:solidFill>
                  </a:tcPr>
                </a:tc>
              </a:tr>
              <a:tr h="223209">
                <a:tc>
                  <a:txBody>
                    <a:bodyPr/>
                    <a:lstStyle/>
                    <a:p>
                      <a:pPr algn="ctr" fontAlgn="t"/>
                      <a:r>
                        <a:rPr lang="en-US" sz="1800" u="none" strike="noStrike" dirty="0">
                          <a:solidFill>
                            <a:schemeClr val="tx1"/>
                          </a:solidFill>
                          <a:effectLst/>
                        </a:rPr>
                        <a:t>5</a:t>
                      </a:r>
                      <a:endParaRPr lang="en-US" sz="1800" b="1" i="0" u="none" strike="noStrike" dirty="0">
                        <a:solidFill>
                          <a:schemeClr val="tx1"/>
                        </a:solidFill>
                        <a:effectLst/>
                        <a:latin typeface="Calibri" panose="020F0502020204030204" pitchFamily="34" charset="0"/>
                      </a:endParaRPr>
                    </a:p>
                  </a:txBody>
                  <a:tcPr marL="9525" marR="9525" marT="9526" marB="0">
                    <a:solidFill>
                      <a:schemeClr val="tx2">
                        <a:alpha val="25000"/>
                      </a:schemeClr>
                    </a:solidFill>
                  </a:tcPr>
                </a:tc>
                <a:tc>
                  <a:txBody>
                    <a:bodyPr/>
                    <a:lstStyle/>
                    <a:p>
                      <a:pPr lvl="0" algn="l" fontAlgn="t"/>
                      <a:r>
                        <a:rPr lang="en-US" sz="1800" u="none" strike="noStrike" dirty="0">
                          <a:solidFill>
                            <a:schemeClr val="tx1"/>
                          </a:solidFill>
                          <a:effectLst/>
                        </a:rPr>
                        <a:t>Mathematical Equation</a:t>
                      </a:r>
                      <a:endParaRPr lang="en-US" sz="1800" b="0" i="0" u="none" strike="noStrike" dirty="0">
                        <a:solidFill>
                          <a:schemeClr val="tx1"/>
                        </a:solidFill>
                        <a:effectLst/>
                        <a:latin typeface="Calibri" panose="020F0502020204030204" pitchFamily="34" charset="0"/>
                      </a:endParaRPr>
                    </a:p>
                  </a:txBody>
                  <a:tcPr marL="9525" marR="9525" marT="9526" marB="0">
                    <a:solidFill>
                      <a:schemeClr val="tx2">
                        <a:alpha val="25000"/>
                      </a:schemeClr>
                    </a:solidFill>
                  </a:tcPr>
                </a:tc>
              </a:tr>
              <a:tr h="177252">
                <a:tc>
                  <a:txBody>
                    <a:bodyPr/>
                    <a:lstStyle/>
                    <a:p>
                      <a:pPr algn="ctr" fontAlgn="t"/>
                      <a:r>
                        <a:rPr lang="en-US" sz="1800" u="none" strike="noStrike" dirty="0">
                          <a:solidFill>
                            <a:schemeClr val="tx1"/>
                          </a:solidFill>
                          <a:effectLst/>
                        </a:rPr>
                        <a:t>6</a:t>
                      </a:r>
                      <a:endParaRPr lang="en-US" sz="1800" b="1" i="0" u="none" strike="noStrike" dirty="0">
                        <a:solidFill>
                          <a:schemeClr val="tx1"/>
                        </a:solidFill>
                        <a:effectLst/>
                        <a:latin typeface="Calibri" panose="020F0502020204030204" pitchFamily="34" charset="0"/>
                      </a:endParaRPr>
                    </a:p>
                  </a:txBody>
                  <a:tcPr marL="9525" marR="9525" marT="9526" marB="0">
                    <a:solidFill>
                      <a:schemeClr val="tx2">
                        <a:alpha val="25000"/>
                      </a:schemeClr>
                    </a:solidFill>
                  </a:tcPr>
                </a:tc>
                <a:tc>
                  <a:txBody>
                    <a:bodyPr/>
                    <a:lstStyle/>
                    <a:p>
                      <a:pPr lvl="0" algn="l" fontAlgn="t"/>
                      <a:r>
                        <a:rPr lang="en-US" sz="1800" u="none" strike="noStrike">
                          <a:solidFill>
                            <a:schemeClr val="tx1"/>
                          </a:solidFill>
                          <a:effectLst/>
                        </a:rPr>
                        <a:t>Pie Chart</a:t>
                      </a:r>
                      <a:endParaRPr lang="en-US" sz="1800" b="0" i="0" u="none" strike="noStrike">
                        <a:solidFill>
                          <a:schemeClr val="tx1"/>
                        </a:solidFill>
                        <a:effectLst/>
                        <a:latin typeface="Calibri" panose="020F0502020204030204" pitchFamily="34" charset="0"/>
                      </a:endParaRPr>
                    </a:p>
                  </a:txBody>
                  <a:tcPr marL="9525" marR="9525" marT="9526" marB="0">
                    <a:solidFill>
                      <a:schemeClr val="tx2">
                        <a:alpha val="25000"/>
                      </a:schemeClr>
                    </a:solidFill>
                  </a:tcPr>
                </a:tc>
              </a:tr>
              <a:tr h="177252">
                <a:tc>
                  <a:txBody>
                    <a:bodyPr/>
                    <a:lstStyle/>
                    <a:p>
                      <a:pPr algn="ctr" fontAlgn="t"/>
                      <a:r>
                        <a:rPr lang="en-US" sz="1800" u="none" strike="noStrike" dirty="0">
                          <a:solidFill>
                            <a:schemeClr val="tx1"/>
                          </a:solidFill>
                          <a:effectLst/>
                        </a:rPr>
                        <a:t>7</a:t>
                      </a:r>
                      <a:endParaRPr lang="en-US" sz="1800" b="1" i="0" u="none" strike="noStrike" dirty="0">
                        <a:solidFill>
                          <a:schemeClr val="tx1"/>
                        </a:solidFill>
                        <a:effectLst/>
                        <a:latin typeface="Calibri" panose="020F0502020204030204" pitchFamily="34" charset="0"/>
                      </a:endParaRPr>
                    </a:p>
                  </a:txBody>
                  <a:tcPr marL="9525" marR="9525" marT="9526" marB="0">
                    <a:solidFill>
                      <a:schemeClr val="tx2">
                        <a:alpha val="25000"/>
                      </a:schemeClr>
                    </a:solidFill>
                  </a:tcPr>
                </a:tc>
                <a:tc>
                  <a:txBody>
                    <a:bodyPr/>
                    <a:lstStyle/>
                    <a:p>
                      <a:pPr lvl="0" algn="l" fontAlgn="t"/>
                      <a:r>
                        <a:rPr lang="en-US" sz="1800" u="none" strike="noStrike" dirty="0">
                          <a:solidFill>
                            <a:schemeClr val="tx1"/>
                          </a:solidFill>
                          <a:effectLst/>
                        </a:rPr>
                        <a:t>Scatter Plot</a:t>
                      </a:r>
                      <a:endParaRPr lang="en-US" sz="1800" b="0" i="0" u="none" strike="noStrike" dirty="0">
                        <a:solidFill>
                          <a:schemeClr val="tx1"/>
                        </a:solidFill>
                        <a:effectLst/>
                        <a:latin typeface="Calibri" panose="020F0502020204030204" pitchFamily="34" charset="0"/>
                      </a:endParaRPr>
                    </a:p>
                  </a:txBody>
                  <a:tcPr marL="9525" marR="9525" marT="9526" marB="0">
                    <a:solidFill>
                      <a:schemeClr val="tx2">
                        <a:alpha val="25000"/>
                      </a:schemeClr>
                    </a:solidFill>
                  </a:tcPr>
                </a:tc>
              </a:tr>
              <a:tr h="223209">
                <a:tc>
                  <a:txBody>
                    <a:bodyPr/>
                    <a:lstStyle/>
                    <a:p>
                      <a:pPr algn="ctr" fontAlgn="t"/>
                      <a:r>
                        <a:rPr lang="en-US" sz="1800" u="none" strike="noStrike" dirty="0">
                          <a:solidFill>
                            <a:schemeClr val="tx1"/>
                          </a:solidFill>
                          <a:effectLst/>
                        </a:rPr>
                        <a:t>8</a:t>
                      </a:r>
                      <a:endParaRPr lang="en-US" sz="1800" b="1" i="0" u="none" strike="noStrike" dirty="0">
                        <a:solidFill>
                          <a:schemeClr val="tx1"/>
                        </a:solidFill>
                        <a:effectLst/>
                        <a:latin typeface="Calibri" panose="020F0502020204030204" pitchFamily="34" charset="0"/>
                      </a:endParaRPr>
                    </a:p>
                  </a:txBody>
                  <a:tcPr marL="9525" marR="9525" marT="9526" marB="0">
                    <a:solidFill>
                      <a:schemeClr val="tx2">
                        <a:alpha val="25000"/>
                      </a:schemeClr>
                    </a:solidFill>
                  </a:tcPr>
                </a:tc>
                <a:tc>
                  <a:txBody>
                    <a:bodyPr/>
                    <a:lstStyle/>
                    <a:p>
                      <a:pPr lvl="0" algn="l" fontAlgn="t"/>
                      <a:r>
                        <a:rPr lang="en-US" sz="1800" u="none" strike="noStrike" dirty="0">
                          <a:solidFill>
                            <a:schemeClr val="tx1"/>
                          </a:solidFill>
                          <a:effectLst/>
                        </a:rPr>
                        <a:t>Standard Diagram/Illustration </a:t>
                      </a:r>
                      <a:endParaRPr lang="en-US" sz="1800" b="0" i="0" u="none" strike="noStrike" dirty="0">
                        <a:solidFill>
                          <a:schemeClr val="tx1"/>
                        </a:solidFill>
                        <a:effectLst/>
                        <a:latin typeface="Calibri" panose="020F0502020204030204" pitchFamily="34" charset="0"/>
                      </a:endParaRPr>
                    </a:p>
                  </a:txBody>
                  <a:tcPr marL="9525" marR="9525" marT="9526" marB="0">
                    <a:solidFill>
                      <a:schemeClr val="tx2">
                        <a:alpha val="25000"/>
                      </a:schemeClr>
                    </a:solidFill>
                  </a:tcPr>
                </a:tc>
              </a:tr>
              <a:tr h="177252">
                <a:tc>
                  <a:txBody>
                    <a:bodyPr/>
                    <a:lstStyle/>
                    <a:p>
                      <a:pPr algn="ctr" fontAlgn="t"/>
                      <a:r>
                        <a:rPr lang="en-US" sz="1800" u="none" strike="noStrike" dirty="0">
                          <a:solidFill>
                            <a:schemeClr val="tx1"/>
                          </a:solidFill>
                          <a:effectLst/>
                        </a:rPr>
                        <a:t>9</a:t>
                      </a:r>
                      <a:endParaRPr lang="en-US" sz="1800" b="1" i="0" u="none" strike="noStrike" dirty="0">
                        <a:solidFill>
                          <a:schemeClr val="tx1"/>
                        </a:solidFill>
                        <a:effectLst/>
                        <a:latin typeface="Calibri" panose="020F0502020204030204" pitchFamily="34" charset="0"/>
                      </a:endParaRPr>
                    </a:p>
                  </a:txBody>
                  <a:tcPr marL="9525" marR="9525" marT="9526" marB="0">
                    <a:solidFill>
                      <a:schemeClr val="tx2">
                        <a:alpha val="25000"/>
                      </a:schemeClr>
                    </a:solidFill>
                  </a:tcPr>
                </a:tc>
                <a:tc>
                  <a:txBody>
                    <a:bodyPr/>
                    <a:lstStyle/>
                    <a:p>
                      <a:pPr lvl="0" algn="l" fontAlgn="t"/>
                      <a:r>
                        <a:rPr lang="en-US" sz="1800" u="none" strike="noStrike" dirty="0">
                          <a:solidFill>
                            <a:schemeClr val="tx1"/>
                          </a:solidFill>
                          <a:effectLst/>
                        </a:rPr>
                        <a:t>Table</a:t>
                      </a:r>
                      <a:endParaRPr lang="en-US" sz="1800" b="0" i="0" u="none" strike="noStrike" dirty="0">
                        <a:solidFill>
                          <a:schemeClr val="tx1"/>
                        </a:solidFill>
                        <a:effectLst/>
                        <a:latin typeface="Calibri" panose="020F0502020204030204" pitchFamily="34" charset="0"/>
                      </a:endParaRPr>
                    </a:p>
                  </a:txBody>
                  <a:tcPr marL="9525" marR="9525" marT="9526" marB="0">
                    <a:solidFill>
                      <a:schemeClr val="tx2">
                        <a:alpha val="25000"/>
                      </a:schemeClr>
                    </a:solidFill>
                  </a:tcPr>
                </a:tc>
              </a:tr>
              <a:tr h="177252">
                <a:tc>
                  <a:txBody>
                    <a:bodyPr/>
                    <a:lstStyle/>
                    <a:p>
                      <a:pPr algn="ctr" fontAlgn="t"/>
                      <a:r>
                        <a:rPr lang="en-US" sz="1800" u="none" strike="noStrike" dirty="0">
                          <a:solidFill>
                            <a:schemeClr val="tx1"/>
                          </a:solidFill>
                          <a:effectLst/>
                        </a:rPr>
                        <a:t>10</a:t>
                      </a:r>
                      <a:endParaRPr lang="en-US" sz="1800" b="1" i="0" u="none" strike="noStrike" dirty="0">
                        <a:solidFill>
                          <a:schemeClr val="tx1"/>
                        </a:solidFill>
                        <a:effectLst/>
                        <a:latin typeface="Calibri" panose="020F0502020204030204" pitchFamily="34" charset="0"/>
                      </a:endParaRPr>
                    </a:p>
                  </a:txBody>
                  <a:tcPr marL="9525" marR="9525" marT="9526" marB="0">
                    <a:solidFill>
                      <a:schemeClr val="tx2">
                        <a:alpha val="25000"/>
                      </a:schemeClr>
                    </a:solidFill>
                  </a:tcPr>
                </a:tc>
                <a:tc>
                  <a:txBody>
                    <a:bodyPr/>
                    <a:lstStyle/>
                    <a:p>
                      <a:pPr lvl="0" algn="l" fontAlgn="t"/>
                      <a:r>
                        <a:rPr lang="en-US" sz="1800" u="none" strike="noStrike" dirty="0">
                          <a:solidFill>
                            <a:schemeClr val="tx1"/>
                          </a:solidFill>
                          <a:effectLst/>
                        </a:rPr>
                        <a:t>Venn Diagram</a:t>
                      </a:r>
                      <a:endParaRPr lang="en-US" sz="1800" b="0" i="0" u="none" strike="noStrike" dirty="0">
                        <a:solidFill>
                          <a:schemeClr val="tx1"/>
                        </a:solidFill>
                        <a:effectLst/>
                        <a:latin typeface="Calibri" panose="020F0502020204030204" pitchFamily="34" charset="0"/>
                      </a:endParaRPr>
                    </a:p>
                  </a:txBody>
                  <a:tcPr marL="9525" marR="9525" marT="9526" marB="0">
                    <a:solidFill>
                      <a:schemeClr val="tx2">
                        <a:alpha val="25000"/>
                      </a:schemeClr>
                    </a:solidFill>
                  </a:tcPr>
                </a:tc>
              </a:tr>
            </a:tbl>
          </a:graphicData>
        </a:graphic>
      </p:graphicFrame>
      <p:sp>
        <p:nvSpPr>
          <p:cNvPr id="9" name="Right Arrow 8" title="right arrow"/>
          <p:cNvSpPr/>
          <p:nvPr/>
        </p:nvSpPr>
        <p:spPr>
          <a:xfrm>
            <a:off x="3962400" y="3352800"/>
            <a:ext cx="838200" cy="762000"/>
          </a:xfrm>
          <a:prstGeom prst="rightArrow">
            <a:avLst/>
          </a:prstGeom>
          <a:solidFill>
            <a:srgbClr val="FFB81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latin typeface="Whitney Bold"/>
              <a:cs typeface="Whitney Bold"/>
            </a:endParaRPr>
          </a:p>
        </p:txBody>
      </p:sp>
      <p:graphicFrame>
        <p:nvGraphicFramePr>
          <p:cNvPr id="11" name="Table 10" title="Updated table of 26 image types"/>
          <p:cNvGraphicFramePr>
            <a:graphicFrameLocks noGrp="1"/>
          </p:cNvGraphicFramePr>
          <p:nvPr>
            <p:extLst/>
          </p:nvPr>
        </p:nvGraphicFramePr>
        <p:xfrm>
          <a:off x="5029200" y="1224057"/>
          <a:ext cx="3538538" cy="5536875"/>
        </p:xfrm>
        <a:graphic>
          <a:graphicData uri="http://schemas.openxmlformats.org/drawingml/2006/table">
            <a:tbl>
              <a:tblPr firstRow="1">
                <a:tableStyleId>{5C22544A-7EE6-4342-B048-85BDC9FD1C3A}</a:tableStyleId>
              </a:tblPr>
              <a:tblGrid>
                <a:gridCol w="1014612"/>
                <a:gridCol w="432078"/>
                <a:gridCol w="2091848"/>
              </a:tblGrid>
              <a:tr h="167806">
                <a:tc>
                  <a:txBody>
                    <a:bodyPr/>
                    <a:lstStyle/>
                    <a:p>
                      <a:pPr algn="ctr" rtl="0" fontAlgn="ctr"/>
                      <a:r>
                        <a:rPr lang="en-US" sz="1400" b="1" u="none" strike="noStrike" dirty="0">
                          <a:effectLst/>
                        </a:rPr>
                        <a:t>Category</a:t>
                      </a:r>
                      <a:endParaRPr lang="en-US" sz="1400" b="1" i="0" u="none" strike="noStrike" dirty="0">
                        <a:solidFill>
                          <a:srgbClr val="000000"/>
                        </a:solidFill>
                        <a:effectLst/>
                        <a:latin typeface="Calibri" panose="020F0502020204030204" pitchFamily="34" charset="0"/>
                      </a:endParaRPr>
                    </a:p>
                  </a:txBody>
                  <a:tcPr marL="6385" marR="6385" marT="6385" marB="0" anchor="ctr"/>
                </a:tc>
                <a:tc>
                  <a:txBody>
                    <a:bodyPr/>
                    <a:lstStyle/>
                    <a:p>
                      <a:pPr algn="ctr" rtl="0" fontAlgn="ctr"/>
                      <a:r>
                        <a:rPr lang="en-US" sz="1400" b="1" u="none" strike="noStrike">
                          <a:effectLst/>
                        </a:rPr>
                        <a:t>#</a:t>
                      </a:r>
                      <a:endParaRPr lang="en-US" sz="1400" b="1" i="0" u="none" strike="noStrike">
                        <a:solidFill>
                          <a:srgbClr val="000000"/>
                        </a:solidFill>
                        <a:effectLst/>
                        <a:latin typeface="Calibri" panose="020F0502020204030204" pitchFamily="34" charset="0"/>
                      </a:endParaRPr>
                    </a:p>
                  </a:txBody>
                  <a:tcPr marL="6385" marR="6385" marT="6385" marB="0" anchor="ctr"/>
                </a:tc>
                <a:tc>
                  <a:txBody>
                    <a:bodyPr/>
                    <a:lstStyle/>
                    <a:p>
                      <a:pPr algn="ctr" rtl="0" fontAlgn="ctr"/>
                      <a:r>
                        <a:rPr lang="en-US" sz="1400" b="1" u="none" strike="noStrike" dirty="0">
                          <a:effectLst/>
                        </a:rPr>
                        <a:t>Image Type</a:t>
                      </a:r>
                      <a:endParaRPr lang="en-US" sz="1400" b="1" i="0" u="none" strike="noStrike" dirty="0">
                        <a:solidFill>
                          <a:srgbClr val="000000"/>
                        </a:solidFill>
                        <a:effectLst/>
                        <a:latin typeface="Calibri" panose="020F0502020204030204" pitchFamily="34" charset="0"/>
                      </a:endParaRPr>
                    </a:p>
                  </a:txBody>
                  <a:tcPr marL="6385" marR="6385" marT="6385" marB="0" anchor="ctr"/>
                </a:tc>
              </a:tr>
              <a:tr h="167806">
                <a:tc rowSpan="3">
                  <a:txBody>
                    <a:bodyPr/>
                    <a:lstStyle/>
                    <a:p>
                      <a:pPr algn="ctr" rtl="0" fontAlgn="ctr"/>
                      <a:r>
                        <a:rPr lang="en-US" sz="1300" u="none" strike="noStrike">
                          <a:effectLst/>
                        </a:rPr>
                        <a:t>Art, Photos &amp; Cartoons</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ctr" rtl="0" fontAlgn="ctr"/>
                      <a:r>
                        <a:rPr lang="en-US" sz="1300" u="none" strike="noStrike">
                          <a:effectLst/>
                        </a:rPr>
                        <a:t>1</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l" rtl="0" fontAlgn="ctr"/>
                      <a:r>
                        <a:rPr lang="en-US" sz="1300" u="none" strike="noStrike">
                          <a:effectLst/>
                        </a:rPr>
                        <a:t>Drawings &amp; Paintings</a:t>
                      </a:r>
                      <a:endParaRPr lang="en-US" sz="1300" b="0" i="0" u="none" strike="noStrike">
                        <a:solidFill>
                          <a:srgbClr val="000000"/>
                        </a:solidFill>
                        <a:effectLst/>
                        <a:latin typeface="Calibri" panose="020F0502020204030204" pitchFamily="34" charset="0"/>
                      </a:endParaRPr>
                    </a:p>
                  </a:txBody>
                  <a:tcPr marL="6385" marR="6385" marT="6385" marB="0" anchor="ctr"/>
                </a:tc>
              </a:tr>
              <a:tr h="167806">
                <a:tc vMerge="1">
                  <a:txBody>
                    <a:bodyPr/>
                    <a:lstStyle/>
                    <a:p>
                      <a:endParaRPr lang="en-US"/>
                    </a:p>
                  </a:txBody>
                  <a:tcPr/>
                </a:tc>
                <a:tc>
                  <a:txBody>
                    <a:bodyPr/>
                    <a:lstStyle/>
                    <a:p>
                      <a:pPr algn="ctr" rtl="0" fontAlgn="ctr"/>
                      <a:r>
                        <a:rPr lang="en-US" sz="1300" u="none" strike="noStrike">
                          <a:effectLst/>
                        </a:rPr>
                        <a:t>2</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l" rtl="0" fontAlgn="ctr"/>
                      <a:r>
                        <a:rPr lang="en-US" sz="1300" u="none" strike="noStrike">
                          <a:effectLst/>
                        </a:rPr>
                        <a:t>Photographs</a:t>
                      </a:r>
                      <a:endParaRPr lang="en-US" sz="1300" b="0" i="0" u="none" strike="noStrike">
                        <a:solidFill>
                          <a:srgbClr val="000000"/>
                        </a:solidFill>
                        <a:effectLst/>
                        <a:latin typeface="Calibri" panose="020F0502020204030204" pitchFamily="34" charset="0"/>
                      </a:endParaRPr>
                    </a:p>
                  </a:txBody>
                  <a:tcPr marL="6385" marR="6385" marT="6385" marB="0" anchor="ctr"/>
                </a:tc>
              </a:tr>
              <a:tr h="167806">
                <a:tc vMerge="1">
                  <a:txBody>
                    <a:bodyPr/>
                    <a:lstStyle/>
                    <a:p>
                      <a:endParaRPr lang="en-US"/>
                    </a:p>
                  </a:txBody>
                  <a:tcPr/>
                </a:tc>
                <a:tc>
                  <a:txBody>
                    <a:bodyPr/>
                    <a:lstStyle/>
                    <a:p>
                      <a:pPr algn="ctr" rtl="0" fontAlgn="ctr"/>
                      <a:r>
                        <a:rPr lang="en-US" sz="1300" u="none" strike="noStrike">
                          <a:effectLst/>
                        </a:rPr>
                        <a:t>3</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l" rtl="0" fontAlgn="ctr"/>
                      <a:r>
                        <a:rPr lang="en-US" sz="1300" u="none" strike="noStrike">
                          <a:effectLst/>
                        </a:rPr>
                        <a:t>Cartoons &amp; Comics</a:t>
                      </a:r>
                      <a:endParaRPr lang="en-US" sz="1300" b="0" i="0" u="none" strike="noStrike">
                        <a:solidFill>
                          <a:srgbClr val="000000"/>
                        </a:solidFill>
                        <a:effectLst/>
                        <a:latin typeface="Calibri" panose="020F0502020204030204" pitchFamily="34" charset="0"/>
                      </a:endParaRPr>
                    </a:p>
                  </a:txBody>
                  <a:tcPr marL="6385" marR="6385" marT="6385" marB="0" anchor="ctr"/>
                </a:tc>
              </a:tr>
              <a:tr h="167806">
                <a:tc>
                  <a:txBody>
                    <a:bodyPr/>
                    <a:lstStyle/>
                    <a:p>
                      <a:pPr algn="ctr" rtl="0" fontAlgn="ctr"/>
                      <a:r>
                        <a:rPr lang="en-US" sz="1300" u="none" strike="noStrike">
                          <a:effectLst/>
                        </a:rPr>
                        <a:t>Chemistry</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ctr" rtl="0" fontAlgn="ctr"/>
                      <a:r>
                        <a:rPr lang="en-US" sz="1300" u="none" strike="noStrike">
                          <a:effectLst/>
                        </a:rPr>
                        <a:t>4</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l" rtl="0" fontAlgn="ctr"/>
                      <a:r>
                        <a:rPr lang="en-US" sz="1300" u="none" strike="noStrike">
                          <a:effectLst/>
                        </a:rPr>
                        <a:t>Chemical Element</a:t>
                      </a:r>
                      <a:endParaRPr lang="en-US" sz="1300" b="0" i="0" u="none" strike="noStrike">
                        <a:solidFill>
                          <a:srgbClr val="000000"/>
                        </a:solidFill>
                        <a:effectLst/>
                        <a:latin typeface="Calibri" panose="020F0502020204030204" pitchFamily="34" charset="0"/>
                      </a:endParaRPr>
                    </a:p>
                  </a:txBody>
                  <a:tcPr marL="6385" marR="6385" marT="6385" marB="0" anchor="ctr"/>
                </a:tc>
              </a:tr>
              <a:tr h="177844">
                <a:tc rowSpan="3">
                  <a:txBody>
                    <a:bodyPr/>
                    <a:lstStyle/>
                    <a:p>
                      <a:pPr algn="ctr" rtl="0" fontAlgn="ctr"/>
                      <a:r>
                        <a:rPr lang="en-US" sz="1300" u="none" strike="noStrike">
                          <a:effectLst/>
                        </a:rPr>
                        <a:t>Diagrams: Illustrated</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ctr" rtl="0" fontAlgn="ctr"/>
                      <a:r>
                        <a:rPr lang="en-US" sz="1300" u="none" strike="noStrike">
                          <a:effectLst/>
                        </a:rPr>
                        <a:t>5</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l" rtl="0" fontAlgn="ctr"/>
                      <a:r>
                        <a:rPr lang="en-US" sz="1300" u="none" strike="noStrike">
                          <a:effectLst/>
                        </a:rPr>
                        <a:t>Comparing Objects, Simple</a:t>
                      </a:r>
                      <a:endParaRPr lang="en-US" sz="1300" b="0" i="0" u="none" strike="noStrike">
                        <a:solidFill>
                          <a:srgbClr val="000000"/>
                        </a:solidFill>
                        <a:effectLst/>
                        <a:latin typeface="Calibri" panose="020F0502020204030204" pitchFamily="34" charset="0"/>
                      </a:endParaRPr>
                    </a:p>
                  </a:txBody>
                  <a:tcPr marL="6385" marR="6385" marT="6385" marB="0" anchor="ctr"/>
                </a:tc>
              </a:tr>
              <a:tr h="177844">
                <a:tc vMerge="1">
                  <a:txBody>
                    <a:bodyPr/>
                    <a:lstStyle/>
                    <a:p>
                      <a:endParaRPr lang="en-US"/>
                    </a:p>
                  </a:txBody>
                  <a:tcPr/>
                </a:tc>
                <a:tc>
                  <a:txBody>
                    <a:bodyPr/>
                    <a:lstStyle/>
                    <a:p>
                      <a:pPr algn="ctr" rtl="0" fontAlgn="ctr"/>
                      <a:r>
                        <a:rPr lang="en-US" sz="1300" u="none" strike="noStrike">
                          <a:effectLst/>
                        </a:rPr>
                        <a:t>6</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l" rtl="0" fontAlgn="ctr"/>
                      <a:r>
                        <a:rPr lang="en-US" sz="1300" u="none" strike="noStrike" dirty="0">
                          <a:effectLst/>
                        </a:rPr>
                        <a:t>Comparing Objects, Complex</a:t>
                      </a:r>
                      <a:endParaRPr lang="en-US" sz="1300" b="0" i="0" u="none" strike="noStrike" dirty="0">
                        <a:solidFill>
                          <a:srgbClr val="000000"/>
                        </a:solidFill>
                        <a:effectLst/>
                        <a:latin typeface="Calibri" panose="020F0502020204030204" pitchFamily="34" charset="0"/>
                      </a:endParaRPr>
                    </a:p>
                  </a:txBody>
                  <a:tcPr marL="6385" marR="6385" marT="6385" marB="0" anchor="ctr"/>
                </a:tc>
              </a:tr>
              <a:tr h="177844">
                <a:tc vMerge="1">
                  <a:txBody>
                    <a:bodyPr/>
                    <a:lstStyle/>
                    <a:p>
                      <a:endParaRPr lang="en-US"/>
                    </a:p>
                  </a:txBody>
                  <a:tcPr/>
                </a:tc>
                <a:tc>
                  <a:txBody>
                    <a:bodyPr/>
                    <a:lstStyle/>
                    <a:p>
                      <a:pPr algn="ctr" rtl="0" fontAlgn="ctr"/>
                      <a:r>
                        <a:rPr lang="en-US" sz="1300" u="none" strike="noStrike">
                          <a:effectLst/>
                        </a:rPr>
                        <a:t>7</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l" rtl="0" fontAlgn="ctr"/>
                      <a:r>
                        <a:rPr lang="en-US" sz="1300" u="none" strike="noStrike">
                          <a:effectLst/>
                        </a:rPr>
                        <a:t>Comparing Events Over Time</a:t>
                      </a:r>
                      <a:endParaRPr lang="en-US" sz="1300" b="0" i="0" u="none" strike="noStrike">
                        <a:solidFill>
                          <a:srgbClr val="000000"/>
                        </a:solidFill>
                        <a:effectLst/>
                        <a:latin typeface="Calibri" panose="020F0502020204030204" pitchFamily="34" charset="0"/>
                      </a:endParaRPr>
                    </a:p>
                  </a:txBody>
                  <a:tcPr marL="6385" marR="6385" marT="6385" marB="0" anchor="ctr"/>
                </a:tc>
              </a:tr>
              <a:tr h="167806">
                <a:tc rowSpan="5">
                  <a:txBody>
                    <a:bodyPr/>
                    <a:lstStyle/>
                    <a:p>
                      <a:pPr algn="ctr" rtl="0" fontAlgn="ctr"/>
                      <a:r>
                        <a:rPr lang="en-US" sz="1300" u="none" strike="noStrike">
                          <a:effectLst/>
                        </a:rPr>
                        <a:t>Diagrams: Relational</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ctr" rtl="0" fontAlgn="ctr"/>
                      <a:r>
                        <a:rPr lang="en-US" sz="1300" u="none" strike="noStrike">
                          <a:effectLst/>
                        </a:rPr>
                        <a:t>8</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l" rtl="0" fontAlgn="ctr"/>
                      <a:r>
                        <a:rPr lang="en-US" sz="1300" u="none" strike="noStrike">
                          <a:effectLst/>
                        </a:rPr>
                        <a:t>Venn Diagrams</a:t>
                      </a:r>
                      <a:endParaRPr lang="en-US" sz="1300" b="0" i="0" u="none" strike="noStrike">
                        <a:solidFill>
                          <a:srgbClr val="000000"/>
                        </a:solidFill>
                        <a:effectLst/>
                        <a:latin typeface="Calibri" panose="020F0502020204030204" pitchFamily="34" charset="0"/>
                      </a:endParaRPr>
                    </a:p>
                  </a:txBody>
                  <a:tcPr marL="6385" marR="6385" marT="6385" marB="0" anchor="ctr"/>
                </a:tc>
              </a:tr>
              <a:tr h="167806">
                <a:tc vMerge="1">
                  <a:txBody>
                    <a:bodyPr/>
                    <a:lstStyle/>
                    <a:p>
                      <a:endParaRPr lang="en-US"/>
                    </a:p>
                  </a:txBody>
                  <a:tcPr/>
                </a:tc>
                <a:tc>
                  <a:txBody>
                    <a:bodyPr/>
                    <a:lstStyle/>
                    <a:p>
                      <a:pPr algn="ctr" rtl="0" fontAlgn="ctr"/>
                      <a:r>
                        <a:rPr lang="en-US" sz="1300" u="none" strike="noStrike">
                          <a:effectLst/>
                        </a:rPr>
                        <a:t>9</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l" rtl="0" fontAlgn="ctr"/>
                      <a:r>
                        <a:rPr lang="en-US" sz="1300" u="none" strike="noStrike">
                          <a:effectLst/>
                        </a:rPr>
                        <a:t>Radial/Web Diagrams</a:t>
                      </a:r>
                      <a:endParaRPr lang="en-US" sz="1300" b="0" i="0" u="none" strike="noStrike">
                        <a:solidFill>
                          <a:srgbClr val="000000"/>
                        </a:solidFill>
                        <a:effectLst/>
                        <a:latin typeface="Calibri" panose="020F0502020204030204" pitchFamily="34" charset="0"/>
                      </a:endParaRPr>
                    </a:p>
                  </a:txBody>
                  <a:tcPr marL="6385" marR="6385" marT="6385" marB="0" anchor="ctr"/>
                </a:tc>
              </a:tr>
              <a:tr h="167806">
                <a:tc vMerge="1">
                  <a:txBody>
                    <a:bodyPr/>
                    <a:lstStyle/>
                    <a:p>
                      <a:endParaRPr lang="en-US"/>
                    </a:p>
                  </a:txBody>
                  <a:tcPr/>
                </a:tc>
                <a:tc>
                  <a:txBody>
                    <a:bodyPr/>
                    <a:lstStyle/>
                    <a:p>
                      <a:pPr algn="ctr" rtl="0" fontAlgn="ctr"/>
                      <a:r>
                        <a:rPr lang="en-US" sz="1300" u="none" strike="noStrike">
                          <a:effectLst/>
                        </a:rPr>
                        <a:t>10</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l" rtl="0" fontAlgn="ctr"/>
                      <a:r>
                        <a:rPr lang="en-US" sz="1300" u="none" strike="noStrike">
                          <a:effectLst/>
                        </a:rPr>
                        <a:t>Hierarchy / Tree Diagram</a:t>
                      </a:r>
                      <a:endParaRPr lang="en-US" sz="1300" b="0" i="0" u="none" strike="noStrike">
                        <a:solidFill>
                          <a:srgbClr val="000000"/>
                        </a:solidFill>
                        <a:effectLst/>
                        <a:latin typeface="Calibri" panose="020F0502020204030204" pitchFamily="34" charset="0"/>
                      </a:endParaRPr>
                    </a:p>
                  </a:txBody>
                  <a:tcPr marL="6385" marR="6385" marT="6385" marB="0" anchor="ctr"/>
                </a:tc>
              </a:tr>
              <a:tr h="167806">
                <a:tc vMerge="1">
                  <a:txBody>
                    <a:bodyPr/>
                    <a:lstStyle/>
                    <a:p>
                      <a:endParaRPr lang="en-US"/>
                    </a:p>
                  </a:txBody>
                  <a:tcPr/>
                </a:tc>
                <a:tc>
                  <a:txBody>
                    <a:bodyPr/>
                    <a:lstStyle/>
                    <a:p>
                      <a:pPr algn="ctr" rtl="0" fontAlgn="ctr"/>
                      <a:r>
                        <a:rPr lang="en-US" sz="1300" u="none" strike="noStrike">
                          <a:effectLst/>
                        </a:rPr>
                        <a:t>11</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l" rtl="0" fontAlgn="ctr"/>
                      <a:r>
                        <a:rPr lang="en-US" sz="1300" u="none" strike="noStrike">
                          <a:effectLst/>
                        </a:rPr>
                        <a:t>Flow Charts</a:t>
                      </a:r>
                      <a:endParaRPr lang="en-US" sz="1300" b="0" i="0" u="none" strike="noStrike">
                        <a:solidFill>
                          <a:srgbClr val="000000"/>
                        </a:solidFill>
                        <a:effectLst/>
                        <a:latin typeface="Calibri" panose="020F0502020204030204" pitchFamily="34" charset="0"/>
                      </a:endParaRPr>
                    </a:p>
                  </a:txBody>
                  <a:tcPr marL="6385" marR="6385" marT="6385" marB="0" anchor="ctr"/>
                </a:tc>
              </a:tr>
              <a:tr h="167806">
                <a:tc vMerge="1">
                  <a:txBody>
                    <a:bodyPr/>
                    <a:lstStyle/>
                    <a:p>
                      <a:endParaRPr lang="en-US"/>
                    </a:p>
                  </a:txBody>
                  <a:tcPr/>
                </a:tc>
                <a:tc>
                  <a:txBody>
                    <a:bodyPr/>
                    <a:lstStyle/>
                    <a:p>
                      <a:pPr algn="ctr" rtl="0" fontAlgn="ctr"/>
                      <a:r>
                        <a:rPr lang="en-US" sz="1300" u="none" strike="noStrike">
                          <a:effectLst/>
                        </a:rPr>
                        <a:t>12</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l" rtl="0" fontAlgn="ctr"/>
                      <a:r>
                        <a:rPr lang="en-US" sz="1300" u="none" strike="noStrike">
                          <a:effectLst/>
                        </a:rPr>
                        <a:t>Cycles</a:t>
                      </a:r>
                      <a:endParaRPr lang="en-US" sz="1300" b="0" i="0" u="none" strike="noStrike">
                        <a:solidFill>
                          <a:srgbClr val="000000"/>
                        </a:solidFill>
                        <a:effectLst/>
                        <a:latin typeface="Calibri" panose="020F0502020204030204" pitchFamily="34" charset="0"/>
                      </a:endParaRPr>
                    </a:p>
                  </a:txBody>
                  <a:tcPr marL="6385" marR="6385" marT="6385" marB="0" anchor="ctr"/>
                </a:tc>
              </a:tr>
              <a:tr h="167806">
                <a:tc rowSpan="4">
                  <a:txBody>
                    <a:bodyPr/>
                    <a:lstStyle/>
                    <a:p>
                      <a:pPr algn="ctr" rtl="0" fontAlgn="ctr"/>
                      <a:r>
                        <a:rPr lang="en-US" sz="1300" u="none" strike="noStrike">
                          <a:effectLst/>
                        </a:rPr>
                        <a:t>Graphs</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ctr" rtl="0" fontAlgn="ctr"/>
                      <a:r>
                        <a:rPr lang="en-US" sz="1300" u="none" strike="noStrike">
                          <a:effectLst/>
                        </a:rPr>
                        <a:t>13</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l" rtl="0" fontAlgn="ctr"/>
                      <a:r>
                        <a:rPr lang="en-US" sz="1300" u="none" strike="noStrike">
                          <a:effectLst/>
                        </a:rPr>
                        <a:t>Bar Graphs</a:t>
                      </a:r>
                      <a:endParaRPr lang="en-US" sz="1300" b="0" i="0" u="none" strike="noStrike">
                        <a:solidFill>
                          <a:srgbClr val="000000"/>
                        </a:solidFill>
                        <a:effectLst/>
                        <a:latin typeface="Calibri" panose="020F0502020204030204" pitchFamily="34" charset="0"/>
                      </a:endParaRPr>
                    </a:p>
                  </a:txBody>
                  <a:tcPr marL="6385" marR="6385" marT="6385" marB="0" anchor="ctr"/>
                </a:tc>
              </a:tr>
              <a:tr h="167806">
                <a:tc vMerge="1">
                  <a:txBody>
                    <a:bodyPr/>
                    <a:lstStyle/>
                    <a:p>
                      <a:endParaRPr lang="en-US"/>
                    </a:p>
                  </a:txBody>
                  <a:tcPr/>
                </a:tc>
                <a:tc>
                  <a:txBody>
                    <a:bodyPr/>
                    <a:lstStyle/>
                    <a:p>
                      <a:pPr algn="ctr" rtl="0" fontAlgn="ctr"/>
                      <a:r>
                        <a:rPr lang="en-US" sz="1300" u="none" strike="noStrike">
                          <a:effectLst/>
                        </a:rPr>
                        <a:t>14</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l" rtl="0" fontAlgn="ctr"/>
                      <a:r>
                        <a:rPr lang="en-US" sz="1300" u="none" strike="noStrike">
                          <a:effectLst/>
                        </a:rPr>
                        <a:t>Line Graphs</a:t>
                      </a:r>
                      <a:endParaRPr lang="en-US" sz="1300" b="0" i="0" u="none" strike="noStrike">
                        <a:solidFill>
                          <a:srgbClr val="000000"/>
                        </a:solidFill>
                        <a:effectLst/>
                        <a:latin typeface="Calibri" panose="020F0502020204030204" pitchFamily="34" charset="0"/>
                      </a:endParaRPr>
                    </a:p>
                  </a:txBody>
                  <a:tcPr marL="6385" marR="6385" marT="6385" marB="0" anchor="ctr"/>
                </a:tc>
              </a:tr>
              <a:tr h="167806">
                <a:tc vMerge="1">
                  <a:txBody>
                    <a:bodyPr/>
                    <a:lstStyle/>
                    <a:p>
                      <a:endParaRPr lang="en-US"/>
                    </a:p>
                  </a:txBody>
                  <a:tcPr/>
                </a:tc>
                <a:tc>
                  <a:txBody>
                    <a:bodyPr/>
                    <a:lstStyle/>
                    <a:p>
                      <a:pPr algn="ctr" rtl="0" fontAlgn="ctr"/>
                      <a:r>
                        <a:rPr lang="en-US" sz="1300" u="none" strike="noStrike">
                          <a:effectLst/>
                        </a:rPr>
                        <a:t>15</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l" rtl="0" fontAlgn="ctr"/>
                      <a:r>
                        <a:rPr lang="en-US" sz="1300" u="none" strike="noStrike">
                          <a:effectLst/>
                        </a:rPr>
                        <a:t>Pie Graphs</a:t>
                      </a:r>
                      <a:endParaRPr lang="en-US" sz="1300" b="0" i="0" u="none" strike="noStrike">
                        <a:solidFill>
                          <a:srgbClr val="000000"/>
                        </a:solidFill>
                        <a:effectLst/>
                        <a:latin typeface="Calibri" panose="020F0502020204030204" pitchFamily="34" charset="0"/>
                      </a:endParaRPr>
                    </a:p>
                  </a:txBody>
                  <a:tcPr marL="6385" marR="6385" marT="6385" marB="0" anchor="ctr"/>
                </a:tc>
              </a:tr>
              <a:tr h="167806">
                <a:tc vMerge="1">
                  <a:txBody>
                    <a:bodyPr/>
                    <a:lstStyle/>
                    <a:p>
                      <a:endParaRPr lang="en-US"/>
                    </a:p>
                  </a:txBody>
                  <a:tcPr/>
                </a:tc>
                <a:tc>
                  <a:txBody>
                    <a:bodyPr/>
                    <a:lstStyle/>
                    <a:p>
                      <a:pPr algn="ctr" rtl="0" fontAlgn="ctr"/>
                      <a:r>
                        <a:rPr lang="en-US" sz="1300" u="none" strike="noStrike">
                          <a:effectLst/>
                        </a:rPr>
                        <a:t>16</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l" rtl="0" fontAlgn="ctr"/>
                      <a:r>
                        <a:rPr lang="en-US" sz="1300" u="none" strike="noStrike">
                          <a:effectLst/>
                        </a:rPr>
                        <a:t>Scatter Plots</a:t>
                      </a:r>
                      <a:endParaRPr lang="en-US" sz="1300" b="0" i="0" u="none" strike="noStrike">
                        <a:solidFill>
                          <a:srgbClr val="000000"/>
                        </a:solidFill>
                        <a:effectLst/>
                        <a:latin typeface="Calibri" panose="020F0502020204030204" pitchFamily="34" charset="0"/>
                      </a:endParaRPr>
                    </a:p>
                  </a:txBody>
                  <a:tcPr marL="6385" marR="6385" marT="6385" marB="0" anchor="ctr"/>
                </a:tc>
              </a:tr>
              <a:tr h="167806">
                <a:tc rowSpan="2">
                  <a:txBody>
                    <a:bodyPr/>
                    <a:lstStyle/>
                    <a:p>
                      <a:pPr algn="ctr" rtl="0" fontAlgn="ctr"/>
                      <a:r>
                        <a:rPr lang="en-US" sz="1300" u="none" strike="noStrike">
                          <a:effectLst/>
                        </a:rPr>
                        <a:t>Maps</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ctr" rtl="0" fontAlgn="ctr"/>
                      <a:r>
                        <a:rPr lang="en-US" sz="1300" u="none" strike="noStrike">
                          <a:effectLst/>
                        </a:rPr>
                        <a:t>17</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l" rtl="0" fontAlgn="ctr"/>
                      <a:r>
                        <a:rPr lang="en-US" sz="1300" u="none" strike="noStrike">
                          <a:effectLst/>
                        </a:rPr>
                        <a:t>Geographic Map</a:t>
                      </a:r>
                      <a:endParaRPr lang="en-US" sz="1300" b="0" i="0" u="none" strike="noStrike">
                        <a:solidFill>
                          <a:srgbClr val="000000"/>
                        </a:solidFill>
                        <a:effectLst/>
                        <a:latin typeface="Calibri" panose="020F0502020204030204" pitchFamily="34" charset="0"/>
                      </a:endParaRPr>
                    </a:p>
                  </a:txBody>
                  <a:tcPr marL="6385" marR="6385" marT="6385" marB="0" anchor="ctr"/>
                </a:tc>
              </a:tr>
              <a:tr h="167806">
                <a:tc vMerge="1">
                  <a:txBody>
                    <a:bodyPr/>
                    <a:lstStyle/>
                    <a:p>
                      <a:endParaRPr lang="en-US"/>
                    </a:p>
                  </a:txBody>
                  <a:tcPr/>
                </a:tc>
                <a:tc>
                  <a:txBody>
                    <a:bodyPr/>
                    <a:lstStyle/>
                    <a:p>
                      <a:pPr algn="ctr" rtl="0" fontAlgn="ctr"/>
                      <a:r>
                        <a:rPr lang="en-US" sz="1300" u="none" strike="noStrike">
                          <a:effectLst/>
                        </a:rPr>
                        <a:t>18</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l" rtl="0" fontAlgn="ctr"/>
                      <a:r>
                        <a:rPr lang="en-US" sz="1300" u="none" strike="noStrike">
                          <a:effectLst/>
                        </a:rPr>
                        <a:t>Political Map</a:t>
                      </a:r>
                      <a:endParaRPr lang="en-US" sz="1300" b="0" i="0" u="none" strike="noStrike">
                        <a:solidFill>
                          <a:srgbClr val="000000"/>
                        </a:solidFill>
                        <a:effectLst/>
                        <a:latin typeface="Calibri" panose="020F0502020204030204" pitchFamily="34" charset="0"/>
                      </a:endParaRPr>
                    </a:p>
                  </a:txBody>
                  <a:tcPr marL="6385" marR="6385" marT="6385" marB="0" anchor="ctr"/>
                </a:tc>
              </a:tr>
              <a:tr h="167806">
                <a:tc rowSpan="4">
                  <a:txBody>
                    <a:bodyPr/>
                    <a:lstStyle/>
                    <a:p>
                      <a:pPr algn="ctr" rtl="0" fontAlgn="ctr"/>
                      <a:r>
                        <a:rPr lang="en-US" sz="1300" u="none" strike="noStrike">
                          <a:effectLst/>
                        </a:rPr>
                        <a:t>Mathematics</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ctr" rtl="0" fontAlgn="ctr"/>
                      <a:r>
                        <a:rPr lang="en-US" sz="1300" u="none" strike="noStrike">
                          <a:effectLst/>
                        </a:rPr>
                        <a:t>19</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l" rtl="0" fontAlgn="ctr"/>
                      <a:r>
                        <a:rPr lang="en-US" sz="1300" u="none" strike="noStrike">
                          <a:effectLst/>
                        </a:rPr>
                        <a:t>Graphs</a:t>
                      </a:r>
                      <a:endParaRPr lang="en-US" sz="1300" b="0" i="0" u="none" strike="noStrike">
                        <a:solidFill>
                          <a:srgbClr val="000000"/>
                        </a:solidFill>
                        <a:effectLst/>
                        <a:latin typeface="Calibri" panose="020F0502020204030204" pitchFamily="34" charset="0"/>
                      </a:endParaRPr>
                    </a:p>
                  </a:txBody>
                  <a:tcPr marL="6385" marR="6385" marT="6385" marB="0" anchor="ctr"/>
                </a:tc>
              </a:tr>
              <a:tr h="167806">
                <a:tc vMerge="1">
                  <a:txBody>
                    <a:bodyPr/>
                    <a:lstStyle/>
                    <a:p>
                      <a:endParaRPr lang="en-US"/>
                    </a:p>
                  </a:txBody>
                  <a:tcPr/>
                </a:tc>
                <a:tc>
                  <a:txBody>
                    <a:bodyPr/>
                    <a:lstStyle/>
                    <a:p>
                      <a:pPr algn="ctr" rtl="0" fontAlgn="ctr"/>
                      <a:r>
                        <a:rPr lang="en-US" sz="1300" u="none" strike="noStrike">
                          <a:effectLst/>
                        </a:rPr>
                        <a:t>20</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l" rtl="0" fontAlgn="ctr"/>
                      <a:r>
                        <a:rPr lang="en-US" sz="1300" u="none" strike="noStrike">
                          <a:effectLst/>
                        </a:rPr>
                        <a:t>Math Diagrams</a:t>
                      </a:r>
                      <a:endParaRPr lang="en-US" sz="1300" b="0" i="0" u="none" strike="noStrike">
                        <a:solidFill>
                          <a:srgbClr val="000000"/>
                        </a:solidFill>
                        <a:effectLst/>
                        <a:latin typeface="Calibri" panose="020F0502020204030204" pitchFamily="34" charset="0"/>
                      </a:endParaRPr>
                    </a:p>
                  </a:txBody>
                  <a:tcPr marL="6385" marR="6385" marT="6385" marB="0" anchor="ctr"/>
                </a:tc>
              </a:tr>
              <a:tr h="167806">
                <a:tc vMerge="1">
                  <a:txBody>
                    <a:bodyPr/>
                    <a:lstStyle/>
                    <a:p>
                      <a:endParaRPr lang="en-US"/>
                    </a:p>
                  </a:txBody>
                  <a:tcPr/>
                </a:tc>
                <a:tc>
                  <a:txBody>
                    <a:bodyPr/>
                    <a:lstStyle/>
                    <a:p>
                      <a:pPr algn="ctr" rtl="0" fontAlgn="ctr"/>
                      <a:r>
                        <a:rPr lang="en-US" sz="1300" u="none" strike="noStrike">
                          <a:effectLst/>
                        </a:rPr>
                        <a:t>21</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l" rtl="0" fontAlgn="ctr"/>
                      <a:r>
                        <a:rPr lang="en-US" sz="1300" u="none" strike="noStrike">
                          <a:effectLst/>
                        </a:rPr>
                        <a:t>Geometry</a:t>
                      </a:r>
                      <a:endParaRPr lang="en-US" sz="1300" b="0" i="0" u="none" strike="noStrike">
                        <a:solidFill>
                          <a:srgbClr val="000000"/>
                        </a:solidFill>
                        <a:effectLst/>
                        <a:latin typeface="Calibri" panose="020F0502020204030204" pitchFamily="34" charset="0"/>
                      </a:endParaRPr>
                    </a:p>
                  </a:txBody>
                  <a:tcPr marL="6385" marR="6385" marT="6385" marB="0" anchor="ctr"/>
                </a:tc>
              </a:tr>
              <a:tr h="167806">
                <a:tc vMerge="1">
                  <a:txBody>
                    <a:bodyPr/>
                    <a:lstStyle/>
                    <a:p>
                      <a:endParaRPr lang="en-US"/>
                    </a:p>
                  </a:txBody>
                  <a:tcPr/>
                </a:tc>
                <a:tc>
                  <a:txBody>
                    <a:bodyPr/>
                    <a:lstStyle/>
                    <a:p>
                      <a:pPr algn="ctr" rtl="0" fontAlgn="ctr"/>
                      <a:r>
                        <a:rPr lang="en-US" sz="1300" u="none" strike="noStrike">
                          <a:effectLst/>
                        </a:rPr>
                        <a:t>22</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l" rtl="0" fontAlgn="ctr"/>
                      <a:r>
                        <a:rPr lang="en-US" sz="1300" u="none" strike="noStrike">
                          <a:effectLst/>
                        </a:rPr>
                        <a:t>Equations &amp; Expressions</a:t>
                      </a:r>
                      <a:endParaRPr lang="en-US" sz="1300" b="0" i="0" u="none" strike="noStrike">
                        <a:solidFill>
                          <a:srgbClr val="000000"/>
                        </a:solidFill>
                        <a:effectLst/>
                        <a:latin typeface="Calibri" panose="020F0502020204030204" pitchFamily="34" charset="0"/>
                      </a:endParaRPr>
                    </a:p>
                  </a:txBody>
                  <a:tcPr marL="6385" marR="6385" marT="6385" marB="0" anchor="ctr"/>
                </a:tc>
              </a:tr>
              <a:tr h="167806">
                <a:tc rowSpan="2">
                  <a:txBody>
                    <a:bodyPr/>
                    <a:lstStyle/>
                    <a:p>
                      <a:pPr algn="ctr" rtl="0" fontAlgn="ctr"/>
                      <a:r>
                        <a:rPr lang="en-US" sz="1300" u="none" strike="noStrike">
                          <a:effectLst/>
                        </a:rPr>
                        <a:t>Tables</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ctr" rtl="0" fontAlgn="ctr"/>
                      <a:r>
                        <a:rPr lang="en-US" sz="1300" u="none" strike="noStrike">
                          <a:effectLst/>
                        </a:rPr>
                        <a:t>23</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l" rtl="0" fontAlgn="ctr"/>
                      <a:r>
                        <a:rPr lang="en-US" sz="1300" u="none" strike="noStrike">
                          <a:effectLst/>
                        </a:rPr>
                        <a:t>Simple</a:t>
                      </a:r>
                      <a:endParaRPr lang="en-US" sz="1300" b="0" i="0" u="none" strike="noStrike">
                        <a:solidFill>
                          <a:srgbClr val="000000"/>
                        </a:solidFill>
                        <a:effectLst/>
                        <a:latin typeface="Calibri" panose="020F0502020204030204" pitchFamily="34" charset="0"/>
                      </a:endParaRPr>
                    </a:p>
                  </a:txBody>
                  <a:tcPr marL="6385" marR="6385" marT="6385" marB="0" anchor="ctr"/>
                </a:tc>
              </a:tr>
              <a:tr h="167806">
                <a:tc vMerge="1">
                  <a:txBody>
                    <a:bodyPr/>
                    <a:lstStyle/>
                    <a:p>
                      <a:endParaRPr lang="en-US"/>
                    </a:p>
                  </a:txBody>
                  <a:tcPr/>
                </a:tc>
                <a:tc>
                  <a:txBody>
                    <a:bodyPr/>
                    <a:lstStyle/>
                    <a:p>
                      <a:pPr algn="ctr" rtl="0" fontAlgn="ctr"/>
                      <a:r>
                        <a:rPr lang="en-US" sz="1300" u="none" strike="noStrike">
                          <a:effectLst/>
                        </a:rPr>
                        <a:t>24</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l" rtl="0" fontAlgn="ctr"/>
                      <a:r>
                        <a:rPr lang="en-US" sz="1300" u="none" strike="noStrike">
                          <a:effectLst/>
                        </a:rPr>
                        <a:t>Complex</a:t>
                      </a:r>
                      <a:endParaRPr lang="en-US" sz="1300" b="0" i="0" u="none" strike="noStrike">
                        <a:solidFill>
                          <a:srgbClr val="000000"/>
                        </a:solidFill>
                        <a:effectLst/>
                        <a:latin typeface="Calibri" panose="020F0502020204030204" pitchFamily="34" charset="0"/>
                      </a:endParaRPr>
                    </a:p>
                  </a:txBody>
                  <a:tcPr marL="6385" marR="6385" marT="6385" marB="0" anchor="ctr"/>
                </a:tc>
              </a:tr>
              <a:tr h="167806">
                <a:tc rowSpan="2">
                  <a:txBody>
                    <a:bodyPr/>
                    <a:lstStyle/>
                    <a:p>
                      <a:pPr algn="ctr" rtl="0" fontAlgn="ctr"/>
                      <a:r>
                        <a:rPr lang="en-US" sz="1300" u="none" strike="noStrike">
                          <a:effectLst/>
                        </a:rPr>
                        <a:t>Text Only Images</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ctr" rtl="0" fontAlgn="ctr"/>
                      <a:r>
                        <a:rPr lang="en-US" sz="1300" u="none" strike="noStrike">
                          <a:effectLst/>
                        </a:rPr>
                        <a:t>25</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l" rtl="0" fontAlgn="ctr"/>
                      <a:r>
                        <a:rPr lang="en-US" sz="1300" u="none" strike="noStrike">
                          <a:effectLst/>
                        </a:rPr>
                        <a:t>Nutrition Label</a:t>
                      </a:r>
                      <a:endParaRPr lang="en-US" sz="1300" b="0" i="0" u="none" strike="noStrike">
                        <a:solidFill>
                          <a:srgbClr val="000000"/>
                        </a:solidFill>
                        <a:effectLst/>
                        <a:latin typeface="Calibri" panose="020F0502020204030204" pitchFamily="34" charset="0"/>
                      </a:endParaRPr>
                    </a:p>
                  </a:txBody>
                  <a:tcPr marL="6385" marR="6385" marT="6385" marB="0" anchor="ctr"/>
                </a:tc>
              </a:tr>
              <a:tr h="167806">
                <a:tc vMerge="1">
                  <a:txBody>
                    <a:bodyPr/>
                    <a:lstStyle/>
                    <a:p>
                      <a:endParaRPr lang="en-US"/>
                    </a:p>
                  </a:txBody>
                  <a:tcPr/>
                </a:tc>
                <a:tc>
                  <a:txBody>
                    <a:bodyPr/>
                    <a:lstStyle/>
                    <a:p>
                      <a:pPr algn="ctr" rtl="0" fontAlgn="ctr"/>
                      <a:r>
                        <a:rPr lang="en-US" sz="1300" u="none" strike="noStrike">
                          <a:effectLst/>
                        </a:rPr>
                        <a:t>26</a:t>
                      </a:r>
                      <a:endParaRPr lang="en-US" sz="1300" b="0" i="0" u="none" strike="noStrike">
                        <a:solidFill>
                          <a:srgbClr val="000000"/>
                        </a:solidFill>
                        <a:effectLst/>
                        <a:latin typeface="Calibri" panose="020F0502020204030204" pitchFamily="34" charset="0"/>
                      </a:endParaRPr>
                    </a:p>
                  </a:txBody>
                  <a:tcPr marL="6385" marR="6385" marT="6385" marB="0" anchor="ctr"/>
                </a:tc>
                <a:tc>
                  <a:txBody>
                    <a:bodyPr/>
                    <a:lstStyle/>
                    <a:p>
                      <a:pPr algn="l" rtl="0" fontAlgn="ctr"/>
                      <a:r>
                        <a:rPr lang="en-US" sz="1300" u="none" strike="noStrike" dirty="0">
                          <a:effectLst/>
                        </a:rPr>
                        <a:t>Timeline</a:t>
                      </a:r>
                      <a:endParaRPr lang="en-US" sz="1300" b="0" i="0" u="none" strike="noStrike" dirty="0">
                        <a:solidFill>
                          <a:srgbClr val="000000"/>
                        </a:solidFill>
                        <a:effectLst/>
                        <a:latin typeface="Calibri" panose="020F0502020204030204" pitchFamily="34" charset="0"/>
                      </a:endParaRPr>
                    </a:p>
                  </a:txBody>
                  <a:tcPr marL="6385" marR="6385" marT="6385" marB="0" anchor="ctr"/>
                </a:tc>
              </a:tr>
            </a:tbl>
          </a:graphicData>
        </a:graphic>
      </p:graphicFrame>
    </p:spTree>
    <p:extLst>
      <p:ext uri="{BB962C8B-B14F-4D97-AF65-F5344CB8AC3E}">
        <p14:creationId xmlns:p14="http://schemas.microsoft.com/office/powerpoint/2010/main" val="38566364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p:txBody>
          <a:bodyPr anchor="ctr"/>
          <a:lstStyle/>
          <a:p>
            <a:pPr marL="0" indent="0" algn="ctr">
              <a:buFont typeface="Lucida Grande" charset="0"/>
              <a:buNone/>
            </a:pPr>
            <a:r>
              <a:rPr lang="en-US" altLang="en-US" sz="3600" dirty="0" smtClean="0">
                <a:latin typeface="Whitney Book" pitchFamily="-84" charset="0"/>
                <a:cs typeface="Whitney Book" pitchFamily="-84" charset="0"/>
              </a:rPr>
              <a:t>Beyond Basic Text Descriptions</a:t>
            </a:r>
          </a:p>
        </p:txBody>
      </p:sp>
    </p:spTree>
    <p:extLst>
      <p:ext uri="{BB962C8B-B14F-4D97-AF65-F5344CB8AC3E}">
        <p14:creationId xmlns:p14="http://schemas.microsoft.com/office/powerpoint/2010/main" val="17994304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183" y="353638"/>
            <a:ext cx="8489944" cy="646331"/>
          </a:xfrm>
        </p:spPr>
        <p:txBody>
          <a:bodyPr/>
          <a:lstStyle/>
          <a:p>
            <a:r>
              <a:rPr lang="en-US" sz="3600" dirty="0" smtClean="0"/>
              <a:t>Alternative Image Access Modes</a:t>
            </a:r>
            <a:endParaRPr lang="en-US" sz="3600" dirty="0"/>
          </a:p>
        </p:txBody>
      </p:sp>
      <p:grpSp>
        <p:nvGrpSpPr>
          <p:cNvPr id="4" name="Group 3" descr="Modalities (clockwise from top left): tactile graphic, sonification, MusicXML, 3D, MathML, haptic, text description" title="Various methods incorporated into AISB for making images accessible"/>
          <p:cNvGrpSpPr/>
          <p:nvPr/>
        </p:nvGrpSpPr>
        <p:grpSpPr>
          <a:xfrm>
            <a:off x="-441502" y="1120511"/>
            <a:ext cx="9275138" cy="5436568"/>
            <a:chOff x="-441502" y="1120511"/>
            <a:chExt cx="9275138" cy="5436568"/>
          </a:xfrm>
        </p:grpSpPr>
        <p:pic>
          <p:nvPicPr>
            <p:cNvPr id="11" name="Picture 10" title="tactile graphic example"/>
            <p:cNvPicPr>
              <a:picLocks noChangeAspect="1"/>
            </p:cNvPicPr>
            <p:nvPr/>
          </p:nvPicPr>
          <p:blipFill rotWithShape="1">
            <a:blip r:embed="rId3"/>
            <a:srcRect t="3585" b="5239"/>
            <a:stretch/>
          </p:blipFill>
          <p:spPr>
            <a:xfrm>
              <a:off x="533400" y="1447800"/>
              <a:ext cx="1901006" cy="1752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5" name="TextBox 24"/>
            <p:cNvSpPr txBox="1"/>
            <p:nvPr/>
          </p:nvSpPr>
          <p:spPr>
            <a:xfrm>
              <a:off x="-441502" y="3288268"/>
              <a:ext cx="3032302" cy="369332"/>
            </a:xfrm>
            <a:prstGeom prst="rect">
              <a:avLst/>
            </a:prstGeom>
          </p:spPr>
          <p:txBody>
            <a:bodyPr vert="horz" wrap="square" lIns="91440" tIns="45720" rIns="91440" bIns="45720" rtlCol="0" anchor="b" anchorCtr="0">
              <a:spAutoFit/>
            </a:bodyPr>
            <a:lstStyle/>
            <a:p>
              <a:pPr marR="0" algn="r" defTabSz="457200" rtl="0" eaLnBrk="1" fontAlgn="auto" latinLnBrk="0" hangingPunct="1">
                <a:lnSpc>
                  <a:spcPct val="90000"/>
                </a:lnSpc>
                <a:spcAft>
                  <a:spcPts val="0"/>
                </a:spcAft>
                <a:buClrTx/>
                <a:buSzTx/>
                <a:buFont typeface="Arial"/>
                <a:buNone/>
                <a:tabLst/>
              </a:pPr>
              <a:r>
                <a:rPr kumimoji="0" lang="en-US" sz="2000" b="1" u="none" strike="noStrike" kern="1200" cap="none" spc="0" normalizeH="0" baseline="0" noProof="0" dirty="0" smtClean="0">
                  <a:ln>
                    <a:noFill/>
                  </a:ln>
                  <a:solidFill>
                    <a:srgbClr val="0070C0"/>
                  </a:solidFill>
                  <a:effectLst/>
                  <a:uLnTx/>
                  <a:uFillTx/>
                  <a:latin typeface="Whitney Book"/>
                  <a:ea typeface="+mn-ea"/>
                  <a:cs typeface="Whitney Book"/>
                </a:rPr>
                <a:t>[Tactile Graphic]</a:t>
              </a:r>
            </a:p>
          </p:txBody>
        </p:sp>
        <p:pic>
          <p:nvPicPr>
            <p:cNvPr id="18" name="Picture 17" title="sonification example"/>
            <p:cNvPicPr>
              <a:picLocks noChangeAspect="1"/>
            </p:cNvPicPr>
            <p:nvPr/>
          </p:nvPicPr>
          <p:blipFill>
            <a:blip r:embed="rId4"/>
            <a:stretch>
              <a:fillRect/>
            </a:stretch>
          </p:blipFill>
          <p:spPr>
            <a:xfrm>
              <a:off x="2757765" y="1120511"/>
              <a:ext cx="2812481" cy="2277543"/>
            </a:xfrm>
            <a:prstGeom prst="rect">
              <a:avLst/>
            </a:prstGeom>
          </p:spPr>
        </p:pic>
        <p:sp>
          <p:nvSpPr>
            <p:cNvPr id="26" name="TextBox 25"/>
            <p:cNvSpPr txBox="1"/>
            <p:nvPr/>
          </p:nvSpPr>
          <p:spPr>
            <a:xfrm>
              <a:off x="2494063" y="3288268"/>
              <a:ext cx="3032302" cy="369332"/>
            </a:xfrm>
            <a:prstGeom prst="rect">
              <a:avLst/>
            </a:prstGeom>
          </p:spPr>
          <p:txBody>
            <a:bodyPr vert="horz" wrap="square" lIns="91440" tIns="45720" rIns="91440" bIns="45720" rtlCol="0" anchor="b" anchorCtr="0">
              <a:spAutoFit/>
            </a:bodyPr>
            <a:lstStyle/>
            <a:p>
              <a:pPr marR="0" algn="r" defTabSz="457200" rtl="0" eaLnBrk="1" fontAlgn="auto" latinLnBrk="0" hangingPunct="1">
                <a:lnSpc>
                  <a:spcPct val="90000"/>
                </a:lnSpc>
                <a:spcAft>
                  <a:spcPts val="0"/>
                </a:spcAft>
                <a:buClrTx/>
                <a:buSzTx/>
                <a:buFont typeface="Arial"/>
                <a:buNone/>
                <a:tabLst/>
              </a:pPr>
              <a:r>
                <a:rPr kumimoji="0" lang="en-US" sz="2000" b="1" u="none" strike="noStrike" kern="1200" cap="none" spc="0" normalizeH="0" baseline="0" noProof="0" dirty="0" smtClean="0">
                  <a:ln>
                    <a:noFill/>
                  </a:ln>
                  <a:solidFill>
                    <a:srgbClr val="0070C0"/>
                  </a:solidFill>
                  <a:effectLst/>
                  <a:uLnTx/>
                  <a:uFillTx/>
                  <a:latin typeface="Whitney Book"/>
                  <a:ea typeface="+mn-ea"/>
                  <a:cs typeface="Whitney Book"/>
                </a:rPr>
                <a:t>[</a:t>
              </a:r>
              <a:r>
                <a:rPr kumimoji="0" lang="en-US" sz="2000" b="1" u="none" strike="noStrike" kern="1200" cap="none" spc="0" normalizeH="0" baseline="0" noProof="0" dirty="0" err="1" smtClean="0">
                  <a:ln>
                    <a:noFill/>
                  </a:ln>
                  <a:solidFill>
                    <a:srgbClr val="0070C0"/>
                  </a:solidFill>
                  <a:effectLst/>
                  <a:uLnTx/>
                  <a:uFillTx/>
                  <a:latin typeface="Whitney Book"/>
                  <a:ea typeface="+mn-ea"/>
                  <a:cs typeface="Whitney Book"/>
                </a:rPr>
                <a:t>Sonification</a:t>
              </a:r>
              <a:r>
                <a:rPr kumimoji="0" lang="en-US" sz="2000" b="1" u="none" strike="noStrike" kern="1200" cap="none" spc="0" normalizeH="0" baseline="0" noProof="0" dirty="0" smtClean="0">
                  <a:ln>
                    <a:noFill/>
                  </a:ln>
                  <a:solidFill>
                    <a:srgbClr val="0070C0"/>
                  </a:solidFill>
                  <a:effectLst/>
                  <a:uLnTx/>
                  <a:uFillTx/>
                  <a:latin typeface="Whitney Book"/>
                  <a:ea typeface="+mn-ea"/>
                  <a:cs typeface="Whitney Book"/>
                </a:rPr>
                <a:t>]</a:t>
              </a:r>
            </a:p>
          </p:txBody>
        </p:sp>
        <p:pic>
          <p:nvPicPr>
            <p:cNvPr id="17" name="Picture 16" title="MusicXML example"/>
            <p:cNvPicPr>
              <a:picLocks noChangeAspect="1"/>
            </p:cNvPicPr>
            <p:nvPr/>
          </p:nvPicPr>
          <p:blipFill>
            <a:blip r:embed="rId5"/>
            <a:stretch>
              <a:fillRect/>
            </a:stretch>
          </p:blipFill>
          <p:spPr>
            <a:xfrm>
              <a:off x="5714999" y="1120511"/>
              <a:ext cx="3118637" cy="2217085"/>
            </a:xfrm>
            <a:prstGeom prst="rect">
              <a:avLst/>
            </a:prstGeom>
          </p:spPr>
        </p:pic>
        <p:sp>
          <p:nvSpPr>
            <p:cNvPr id="20" name="TextBox 19"/>
            <p:cNvSpPr txBox="1"/>
            <p:nvPr/>
          </p:nvSpPr>
          <p:spPr>
            <a:xfrm>
              <a:off x="6705600" y="2754868"/>
              <a:ext cx="2062528" cy="369332"/>
            </a:xfrm>
            <a:prstGeom prst="rect">
              <a:avLst/>
            </a:prstGeom>
          </p:spPr>
          <p:txBody>
            <a:bodyPr vert="horz" wrap="square" lIns="91440" tIns="45720" rIns="91440" bIns="45720" rtlCol="0" anchor="b" anchorCtr="0">
              <a:spAutoFit/>
            </a:bodyPr>
            <a:lstStyle/>
            <a:p>
              <a:pPr marR="0" algn="r" defTabSz="457200" rtl="0" eaLnBrk="1" fontAlgn="auto" latinLnBrk="0" hangingPunct="1">
                <a:lnSpc>
                  <a:spcPct val="90000"/>
                </a:lnSpc>
                <a:spcAft>
                  <a:spcPts val="0"/>
                </a:spcAft>
                <a:buClrTx/>
                <a:buSzTx/>
                <a:buFont typeface="Arial"/>
                <a:buNone/>
                <a:tabLst/>
              </a:pPr>
              <a:r>
                <a:rPr kumimoji="0" lang="en-US" sz="2000" b="1" u="none" strike="noStrike" kern="1200" cap="none" spc="0" normalizeH="0" baseline="0" noProof="0" dirty="0" smtClean="0">
                  <a:ln>
                    <a:noFill/>
                  </a:ln>
                  <a:solidFill>
                    <a:srgbClr val="0070C0"/>
                  </a:solidFill>
                  <a:effectLst/>
                  <a:uLnTx/>
                  <a:uFillTx/>
                  <a:latin typeface="Whitney Book"/>
                  <a:ea typeface="+mn-ea"/>
                  <a:cs typeface="Whitney Book"/>
                </a:rPr>
                <a:t>[</a:t>
              </a:r>
              <a:r>
                <a:rPr kumimoji="0" lang="en-US" sz="2000" b="1" u="none" strike="noStrike" kern="1200" cap="none" spc="0" normalizeH="0" baseline="0" noProof="0" dirty="0" err="1" smtClean="0">
                  <a:ln>
                    <a:noFill/>
                  </a:ln>
                  <a:solidFill>
                    <a:srgbClr val="0070C0"/>
                  </a:solidFill>
                  <a:effectLst/>
                  <a:uLnTx/>
                  <a:uFillTx/>
                  <a:latin typeface="Whitney Book"/>
                  <a:ea typeface="+mn-ea"/>
                  <a:cs typeface="Whitney Book"/>
                </a:rPr>
                <a:t>MusicXML</a:t>
              </a:r>
              <a:r>
                <a:rPr kumimoji="0" lang="en-US" sz="2000" b="1" u="none" strike="noStrike" kern="1200" cap="none" spc="0" normalizeH="0" baseline="0" noProof="0" dirty="0" smtClean="0">
                  <a:ln>
                    <a:noFill/>
                  </a:ln>
                  <a:solidFill>
                    <a:srgbClr val="0070C0"/>
                  </a:solidFill>
                  <a:effectLst/>
                  <a:uLnTx/>
                  <a:uFillTx/>
                  <a:latin typeface="Whitney Book"/>
                  <a:ea typeface="+mn-ea"/>
                  <a:cs typeface="Whitney Book"/>
                </a:rPr>
                <a:t>]</a:t>
              </a:r>
            </a:p>
          </p:txBody>
        </p:sp>
        <p:sp>
          <p:nvSpPr>
            <p:cNvPr id="3" name="Rectangle 2"/>
            <p:cNvSpPr/>
            <p:nvPr/>
          </p:nvSpPr>
          <p:spPr>
            <a:xfrm>
              <a:off x="381000" y="3827253"/>
              <a:ext cx="5171899" cy="1077218"/>
            </a:xfrm>
            <a:prstGeom prst="rect">
              <a:avLst/>
            </a:prstGeom>
          </p:spPr>
          <p:txBody>
            <a:bodyPr wrap="square">
              <a:spAutoFit/>
            </a:bodyPr>
            <a:lstStyle/>
            <a:p>
              <a:r>
                <a:rPr lang="en-US" sz="1600" dirty="0"/>
                <a:t>A diagram shows properties for the element Chlorine from the periodic table of elements. Atomic number, 17. Element symbol, Cl. Element name, Chlorine. Atomic mass, 35.453. </a:t>
              </a:r>
            </a:p>
          </p:txBody>
        </p:sp>
        <p:sp>
          <p:nvSpPr>
            <p:cNvPr id="24" name="TextBox 23"/>
            <p:cNvSpPr txBox="1"/>
            <p:nvPr/>
          </p:nvSpPr>
          <p:spPr>
            <a:xfrm>
              <a:off x="2570698" y="4600535"/>
              <a:ext cx="3032302" cy="369332"/>
            </a:xfrm>
            <a:prstGeom prst="rect">
              <a:avLst/>
            </a:prstGeom>
          </p:spPr>
          <p:txBody>
            <a:bodyPr vert="horz" wrap="square" lIns="91440" tIns="45720" rIns="91440" bIns="45720" rtlCol="0" anchor="b" anchorCtr="0">
              <a:spAutoFit/>
            </a:bodyPr>
            <a:lstStyle/>
            <a:p>
              <a:pPr marR="0" algn="r" defTabSz="457200" rtl="0" eaLnBrk="1" fontAlgn="auto" latinLnBrk="0" hangingPunct="1">
                <a:lnSpc>
                  <a:spcPct val="90000"/>
                </a:lnSpc>
                <a:spcAft>
                  <a:spcPts val="0"/>
                </a:spcAft>
                <a:buClrTx/>
                <a:buSzTx/>
                <a:buFont typeface="Arial"/>
                <a:buNone/>
                <a:tabLst/>
              </a:pPr>
              <a:r>
                <a:rPr kumimoji="0" lang="en-US" sz="2000" b="1" u="none" strike="noStrike" kern="1200" cap="none" spc="0" normalizeH="0" baseline="0" noProof="0" dirty="0" smtClean="0">
                  <a:ln>
                    <a:noFill/>
                  </a:ln>
                  <a:solidFill>
                    <a:srgbClr val="0070C0"/>
                  </a:solidFill>
                  <a:effectLst/>
                  <a:uLnTx/>
                  <a:uFillTx/>
                  <a:latin typeface="Whitney Book"/>
                  <a:ea typeface="+mn-ea"/>
                  <a:cs typeface="Whitney Book"/>
                </a:rPr>
                <a:t>[Text Description]</a:t>
              </a:r>
            </a:p>
          </p:txBody>
        </p:sp>
        <p:pic>
          <p:nvPicPr>
            <p:cNvPr id="12" name="Picture 11" title="3D example"/>
            <p:cNvPicPr>
              <a:picLocks noChangeAspect="1"/>
            </p:cNvPicPr>
            <p:nvPr/>
          </p:nvPicPr>
          <p:blipFill rotWithShape="1">
            <a:blip r:embed="rId6"/>
            <a:srcRect l="8148" r="5724"/>
            <a:stretch/>
          </p:blipFill>
          <p:spPr>
            <a:xfrm>
              <a:off x="5865418" y="3493527"/>
              <a:ext cx="2968218" cy="1785523"/>
            </a:xfrm>
            <a:prstGeom prst="rect">
              <a:avLst/>
            </a:prstGeom>
          </p:spPr>
        </p:pic>
        <p:sp>
          <p:nvSpPr>
            <p:cNvPr id="21" name="TextBox 20"/>
            <p:cNvSpPr txBox="1"/>
            <p:nvPr/>
          </p:nvSpPr>
          <p:spPr>
            <a:xfrm>
              <a:off x="6705600" y="4878960"/>
              <a:ext cx="2062528" cy="369332"/>
            </a:xfrm>
            <a:prstGeom prst="rect">
              <a:avLst/>
            </a:prstGeom>
          </p:spPr>
          <p:txBody>
            <a:bodyPr vert="horz" wrap="square" lIns="91440" tIns="45720" rIns="91440" bIns="45720" rtlCol="0" anchor="b" anchorCtr="0">
              <a:spAutoFit/>
            </a:bodyPr>
            <a:lstStyle/>
            <a:p>
              <a:pPr marR="0" algn="r" defTabSz="457200" rtl="0" eaLnBrk="1" fontAlgn="auto" latinLnBrk="0" hangingPunct="1">
                <a:lnSpc>
                  <a:spcPct val="90000"/>
                </a:lnSpc>
                <a:spcAft>
                  <a:spcPts val="0"/>
                </a:spcAft>
                <a:buClrTx/>
                <a:buSzTx/>
                <a:buFont typeface="Arial"/>
                <a:buNone/>
                <a:tabLst/>
              </a:pPr>
              <a:r>
                <a:rPr kumimoji="0" lang="en-US" sz="2000" b="1" u="none" strike="noStrike" kern="1200" cap="none" spc="0" normalizeH="0" baseline="0" noProof="0" dirty="0" smtClean="0">
                  <a:ln>
                    <a:noFill/>
                  </a:ln>
                  <a:solidFill>
                    <a:srgbClr val="0070C0"/>
                  </a:solidFill>
                  <a:effectLst/>
                  <a:uLnTx/>
                  <a:uFillTx/>
                  <a:latin typeface="Whitney Book"/>
                  <a:ea typeface="+mn-ea"/>
                  <a:cs typeface="Whitney Book"/>
                </a:rPr>
                <a:t>[3D]</a:t>
              </a:r>
            </a:p>
          </p:txBody>
        </p:sp>
        <p:pic>
          <p:nvPicPr>
            <p:cNvPr id="16" name="Picture 15" title="haptic example"/>
            <p:cNvPicPr>
              <a:picLocks noChangeAspect="1"/>
            </p:cNvPicPr>
            <p:nvPr/>
          </p:nvPicPr>
          <p:blipFill rotWithShape="1">
            <a:blip r:embed="rId7"/>
            <a:srcRect t="-1" b="7684"/>
            <a:stretch/>
          </p:blipFill>
          <p:spPr>
            <a:xfrm>
              <a:off x="381000" y="5085215"/>
              <a:ext cx="3058178" cy="1471864"/>
            </a:xfrm>
            <a:prstGeom prst="rect">
              <a:avLst/>
            </a:prstGeom>
          </p:spPr>
        </p:pic>
        <p:sp>
          <p:nvSpPr>
            <p:cNvPr id="23" name="TextBox 22"/>
            <p:cNvSpPr txBox="1"/>
            <p:nvPr/>
          </p:nvSpPr>
          <p:spPr>
            <a:xfrm>
              <a:off x="2514600" y="6187747"/>
              <a:ext cx="2062528" cy="369332"/>
            </a:xfrm>
            <a:prstGeom prst="rect">
              <a:avLst/>
            </a:prstGeom>
          </p:spPr>
          <p:txBody>
            <a:bodyPr vert="horz" wrap="square" lIns="91440" tIns="45720" rIns="91440" bIns="45720" rtlCol="0" anchor="b" anchorCtr="0">
              <a:spAutoFit/>
            </a:bodyPr>
            <a:lstStyle/>
            <a:p>
              <a:pPr marR="0" algn="r" defTabSz="457200" rtl="0" eaLnBrk="1" fontAlgn="auto" latinLnBrk="0" hangingPunct="1">
                <a:lnSpc>
                  <a:spcPct val="90000"/>
                </a:lnSpc>
                <a:spcAft>
                  <a:spcPts val="0"/>
                </a:spcAft>
                <a:buClrTx/>
                <a:buSzTx/>
                <a:buFont typeface="Arial"/>
                <a:buNone/>
                <a:tabLst/>
              </a:pPr>
              <a:r>
                <a:rPr kumimoji="0" lang="en-US" sz="2000" b="1" u="none" strike="noStrike" kern="1200" cap="none" spc="0" normalizeH="0" baseline="0" noProof="0" dirty="0" smtClean="0">
                  <a:ln>
                    <a:noFill/>
                  </a:ln>
                  <a:solidFill>
                    <a:srgbClr val="0070C0"/>
                  </a:solidFill>
                  <a:effectLst/>
                  <a:uLnTx/>
                  <a:uFillTx/>
                  <a:latin typeface="Whitney Book"/>
                  <a:ea typeface="+mn-ea"/>
                  <a:cs typeface="Whitney Book"/>
                </a:rPr>
                <a:t>[Haptic]</a:t>
              </a:r>
            </a:p>
          </p:txBody>
        </p:sp>
        <p:pic>
          <p:nvPicPr>
            <p:cNvPr id="7" name="Picture 6" descr="“start frac y sub 2 minus y sub 1 over x sub 2 minus x sub 1 end frac equals minus 10”&#10;" title="math example"/>
            <p:cNvPicPr>
              <a:picLocks noChangeAspect="1"/>
            </p:cNvPicPr>
            <p:nvPr/>
          </p:nvPicPr>
          <p:blipFill>
            <a:blip r:embed="rId8"/>
            <a:stretch>
              <a:fillRect/>
            </a:stretch>
          </p:blipFill>
          <p:spPr bwMode="auto">
            <a:xfrm>
              <a:off x="4953000" y="5486400"/>
              <a:ext cx="3103451" cy="863068"/>
            </a:xfrm>
            <a:prstGeom prst="rect">
              <a:avLst/>
            </a:prstGeom>
          </p:spPr>
        </p:pic>
        <p:sp>
          <p:nvSpPr>
            <p:cNvPr id="22" name="TextBox 21"/>
            <p:cNvSpPr txBox="1"/>
            <p:nvPr/>
          </p:nvSpPr>
          <p:spPr>
            <a:xfrm>
              <a:off x="6073519" y="6003081"/>
              <a:ext cx="2062528" cy="369332"/>
            </a:xfrm>
            <a:prstGeom prst="rect">
              <a:avLst/>
            </a:prstGeom>
          </p:spPr>
          <p:txBody>
            <a:bodyPr vert="horz" wrap="square" lIns="91440" tIns="45720" rIns="91440" bIns="45720" rtlCol="0" anchor="b" anchorCtr="0">
              <a:spAutoFit/>
            </a:bodyPr>
            <a:lstStyle/>
            <a:p>
              <a:pPr marR="0" algn="r" defTabSz="457200" rtl="0" eaLnBrk="1" fontAlgn="auto" latinLnBrk="0" hangingPunct="1">
                <a:lnSpc>
                  <a:spcPct val="90000"/>
                </a:lnSpc>
                <a:spcAft>
                  <a:spcPts val="0"/>
                </a:spcAft>
                <a:buClrTx/>
                <a:buSzTx/>
                <a:buFont typeface="Arial"/>
                <a:buNone/>
                <a:tabLst/>
              </a:pPr>
              <a:r>
                <a:rPr kumimoji="0" lang="en-US" sz="2000" b="1" u="none" strike="noStrike" kern="1200" cap="none" spc="0" normalizeH="0" baseline="0" noProof="0" dirty="0" smtClean="0">
                  <a:ln>
                    <a:noFill/>
                  </a:ln>
                  <a:solidFill>
                    <a:srgbClr val="0070C0"/>
                  </a:solidFill>
                  <a:effectLst/>
                  <a:uLnTx/>
                  <a:uFillTx/>
                  <a:latin typeface="Whitney Book"/>
                  <a:ea typeface="+mn-ea"/>
                  <a:cs typeface="Whitney Book"/>
                </a:rPr>
                <a:t>[MathML]</a:t>
              </a:r>
            </a:p>
          </p:txBody>
        </p:sp>
      </p:grpSp>
    </p:spTree>
    <p:extLst>
      <p:ext uri="{BB962C8B-B14F-4D97-AF65-F5344CB8AC3E}">
        <p14:creationId xmlns:p14="http://schemas.microsoft.com/office/powerpoint/2010/main" val="29732327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311150" y="387132"/>
            <a:ext cx="7613650" cy="646331"/>
          </a:xfrm>
        </p:spPr>
        <p:txBody>
          <a:bodyPr/>
          <a:lstStyle/>
          <a:p>
            <a:r>
              <a:rPr lang="en-US" altLang="en-US" sz="3600" dirty="0" smtClean="0"/>
              <a:t>Accessible Image Sample Book</a:t>
            </a:r>
          </a:p>
        </p:txBody>
      </p:sp>
      <p:sp>
        <p:nvSpPr>
          <p:cNvPr id="5" name="Content Placeholder 2"/>
          <p:cNvSpPr>
            <a:spLocks noGrp="1"/>
          </p:cNvSpPr>
          <p:nvPr>
            <p:ph idx="1"/>
          </p:nvPr>
        </p:nvSpPr>
        <p:spPr>
          <a:xfrm>
            <a:off x="152400" y="1335616"/>
            <a:ext cx="4419600" cy="5257800"/>
          </a:xfrm>
        </p:spPr>
        <p:txBody>
          <a:bodyPr>
            <a:normAutofit/>
          </a:bodyPr>
          <a:lstStyle/>
          <a:p>
            <a:pPr eaLnBrk="1" hangingPunct="1">
              <a:buFont typeface="Lucida Grande" pitchFamily="-109" charset="0"/>
              <a:buChar char="●"/>
              <a:defRPr/>
            </a:pPr>
            <a:r>
              <a:rPr lang="en-US" altLang="en-US" dirty="0" smtClean="0">
                <a:latin typeface="Whitney Book" charset="0"/>
                <a:cs typeface="Whitney Book" charset="0"/>
              </a:rPr>
              <a:t>Released May 2015</a:t>
            </a:r>
          </a:p>
          <a:p>
            <a:pPr eaLnBrk="1" hangingPunct="1">
              <a:buFont typeface="Lucida Grande" pitchFamily="-109" charset="0"/>
              <a:buChar char="●"/>
              <a:defRPr/>
            </a:pPr>
            <a:r>
              <a:rPr lang="en-US" altLang="en-US" dirty="0" smtClean="0">
                <a:latin typeface="Whitney Book" charset="0"/>
                <a:cs typeface="Whitney Book" charset="0"/>
              </a:rPr>
              <a:t>Free online resource with examples of accessible images &amp; alternatives</a:t>
            </a:r>
          </a:p>
          <a:p>
            <a:pPr eaLnBrk="1" hangingPunct="1">
              <a:buFont typeface="Lucida Grande" pitchFamily="-109" charset="0"/>
              <a:buChar char="●"/>
              <a:defRPr/>
            </a:pPr>
            <a:r>
              <a:rPr lang="en-US" altLang="en-US" dirty="0" smtClean="0">
                <a:latin typeface="Whitney Book" charset="0"/>
                <a:cs typeface="Whitney Book" charset="0"/>
              </a:rPr>
              <a:t>Includes commentary on treatments and sample code</a:t>
            </a:r>
          </a:p>
          <a:p>
            <a:pPr eaLnBrk="1" hangingPunct="1">
              <a:buFont typeface="Lucida Grande" pitchFamily="-109" charset="0"/>
              <a:buChar char="●"/>
              <a:defRPr/>
            </a:pPr>
            <a:r>
              <a:rPr lang="en-US" altLang="en-US" dirty="0" smtClean="0">
                <a:latin typeface="Whitney Book" charset="0"/>
                <a:cs typeface="Whitney Book" charset="0"/>
              </a:rPr>
              <a:t>Sample Book available at: </a:t>
            </a:r>
            <a:r>
              <a:rPr lang="en-US" altLang="en-US" dirty="0" smtClean="0">
                <a:latin typeface="Whitney Book" charset="0"/>
                <a:cs typeface="Whitney Book" charset="0"/>
                <a:hlinkClick r:id="rId3"/>
              </a:rPr>
              <a:t>http</a:t>
            </a:r>
            <a:r>
              <a:rPr lang="en-US" altLang="en-US" dirty="0">
                <a:latin typeface="Whitney Book" charset="0"/>
                <a:cs typeface="Whitney Book" charset="0"/>
                <a:hlinkClick r:id="rId3"/>
              </a:rPr>
              <a:t>://</a:t>
            </a:r>
            <a:r>
              <a:rPr lang="en-US" altLang="en-US" dirty="0" smtClean="0">
                <a:latin typeface="Whitney Book" charset="0"/>
                <a:cs typeface="Whitney Book" charset="0"/>
                <a:hlinkClick r:id="rId3"/>
              </a:rPr>
              <a:t>diagramcenter.org/samplebook/index.xhtml</a:t>
            </a:r>
            <a:r>
              <a:rPr lang="en-US" altLang="en-US" dirty="0" smtClean="0">
                <a:latin typeface="Whitney Book" charset="0"/>
                <a:cs typeface="Whitney Book" charset="0"/>
              </a:rPr>
              <a:t> </a:t>
            </a:r>
          </a:p>
          <a:p>
            <a:pPr eaLnBrk="1" hangingPunct="1">
              <a:buFont typeface="Lucida Grande" pitchFamily="-109" charset="0"/>
              <a:buChar char="●"/>
              <a:defRPr/>
            </a:pPr>
            <a:r>
              <a:rPr lang="en-US" altLang="en-US" dirty="0" smtClean="0">
                <a:latin typeface="Whitney Book" charset="0"/>
                <a:cs typeface="Whitney Book" charset="0"/>
              </a:rPr>
              <a:t>Original Webinar (2014): </a:t>
            </a:r>
            <a:r>
              <a:rPr lang="en-US" altLang="en-US" dirty="0" smtClean="0">
                <a:latin typeface="Whitney Book" charset="0"/>
                <a:cs typeface="Whitney Book" charset="0"/>
                <a:hlinkClick r:id="rId4"/>
              </a:rPr>
              <a:t>http://diagramcenter.org/webinars.html#aisb</a:t>
            </a:r>
            <a:r>
              <a:rPr lang="en-US" altLang="en-US" dirty="0" smtClean="0">
                <a:latin typeface="Whitney Book" charset="0"/>
                <a:cs typeface="Whitney Book" charset="0"/>
              </a:rPr>
              <a:t> </a:t>
            </a:r>
          </a:p>
        </p:txBody>
      </p:sp>
      <p:pic>
        <p:nvPicPr>
          <p:cNvPr id="6" name="Picture 5" title="Accessible Image Sample Book (version 2.0.2, released May 13, 2015), along with the corresponding Table of Contents"/>
          <p:cNvPicPr>
            <a:picLocks noChangeAspect="1"/>
          </p:cNvPicPr>
          <p:nvPr/>
        </p:nvPicPr>
        <p:blipFill rotWithShape="1">
          <a:blip r:embed="rId5"/>
          <a:srcRect l="41114" t="8333" r="19627" b="6250"/>
          <a:stretch/>
        </p:blipFill>
        <p:spPr>
          <a:xfrm>
            <a:off x="4724400" y="1443567"/>
            <a:ext cx="4114800" cy="50334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5621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11150" y="387132"/>
            <a:ext cx="7842250" cy="646331"/>
          </a:xfrm>
        </p:spPr>
        <p:txBody>
          <a:bodyPr/>
          <a:lstStyle/>
          <a:p>
            <a:r>
              <a:rPr lang="en-US" altLang="en-US" sz="3600" dirty="0" smtClean="0">
                <a:latin typeface="Whitney Book" pitchFamily="-84" charset="0"/>
                <a:cs typeface="Whitney Book" pitchFamily="-84" charset="0"/>
              </a:rPr>
              <a:t>Making Digital Math Accessible</a:t>
            </a:r>
          </a:p>
        </p:txBody>
      </p:sp>
      <p:grpSp>
        <p:nvGrpSpPr>
          <p:cNvPr id="7" name="Group 6" descr="Inputting &quot;(sqrt 54 = x^3)&quot; leads to the outputs: &#10;1. See: correct visual rendering of equation&#10;2. Hear: &quot;Start Root 54 End Root equals x cubed&quot;" title="MathML Cloud processing a single equation"/>
          <p:cNvGrpSpPr/>
          <p:nvPr/>
        </p:nvGrpSpPr>
        <p:grpSpPr>
          <a:xfrm>
            <a:off x="385831" y="2389312"/>
            <a:ext cx="8529569" cy="2868488"/>
            <a:chOff x="385831" y="2389312"/>
            <a:chExt cx="8529569" cy="2868488"/>
          </a:xfrm>
        </p:grpSpPr>
        <p:pic>
          <p:nvPicPr>
            <p:cNvPr id="2" name="Picture 1" title="Computer with inputted math equati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831" y="2389312"/>
              <a:ext cx="3195569" cy="2868488"/>
            </a:xfrm>
            <a:prstGeom prst="rect">
              <a:avLst/>
            </a:prstGeom>
          </p:spPr>
        </p:pic>
        <p:sp>
          <p:nvSpPr>
            <p:cNvPr id="20" name="Rectangle 19"/>
            <p:cNvSpPr/>
            <p:nvPr/>
          </p:nvSpPr>
          <p:spPr>
            <a:xfrm>
              <a:off x="817506" y="3091574"/>
              <a:ext cx="2326536" cy="400110"/>
            </a:xfrm>
            <a:prstGeom prst="rect">
              <a:avLst/>
            </a:prstGeom>
          </p:spPr>
          <p:txBody>
            <a:bodyPr wrap="square">
              <a:spAutoFit/>
            </a:bodyPr>
            <a:lstStyle/>
            <a:p>
              <a:pPr algn="ctr">
                <a:defRPr/>
              </a:pPr>
              <a:r>
                <a:rPr lang="en-US" altLang="en-US" sz="2000" b="1" dirty="0" smtClean="0">
                  <a:solidFill>
                    <a:schemeClr val="tx2">
                      <a:lumMod val="75000"/>
                      <a:lumOff val="25000"/>
                    </a:schemeClr>
                  </a:solidFill>
                </a:rPr>
                <a:t>(</a:t>
              </a:r>
              <a:r>
                <a:rPr lang="en-US" altLang="en-US" sz="2000" b="1" dirty="0" err="1" smtClean="0">
                  <a:solidFill>
                    <a:schemeClr val="tx2">
                      <a:lumMod val="75000"/>
                      <a:lumOff val="25000"/>
                    </a:schemeClr>
                  </a:solidFill>
                </a:rPr>
                <a:t>sqrt</a:t>
              </a:r>
              <a:r>
                <a:rPr lang="en-US" altLang="en-US" sz="2000" b="1" dirty="0" smtClean="0">
                  <a:solidFill>
                    <a:schemeClr val="tx2">
                      <a:lumMod val="75000"/>
                      <a:lumOff val="25000"/>
                    </a:schemeClr>
                  </a:solidFill>
                </a:rPr>
                <a:t> 54 = x^3)</a:t>
              </a:r>
              <a:endParaRPr lang="en-US" altLang="en-US" sz="2000" b="1" dirty="0">
                <a:solidFill>
                  <a:schemeClr val="tx2">
                    <a:lumMod val="75000"/>
                    <a:lumOff val="25000"/>
                  </a:schemeClr>
                </a:solidFill>
              </a:endParaRPr>
            </a:p>
          </p:txBody>
        </p:sp>
        <p:sp>
          <p:nvSpPr>
            <p:cNvPr id="25" name="Right Arrow 24"/>
            <p:cNvSpPr/>
            <p:nvPr/>
          </p:nvSpPr>
          <p:spPr>
            <a:xfrm>
              <a:off x="3733800" y="2577528"/>
              <a:ext cx="1760680" cy="91415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title="&quot; &quo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6200" y="2870447"/>
              <a:ext cx="338914" cy="310029"/>
            </a:xfrm>
            <a:prstGeom prst="rect">
              <a:avLst/>
            </a:prstGeom>
          </p:spPr>
        </p:pic>
        <p:sp>
          <p:nvSpPr>
            <p:cNvPr id="26" name="Rectangle 25"/>
            <p:cNvSpPr/>
            <p:nvPr/>
          </p:nvSpPr>
          <p:spPr>
            <a:xfrm>
              <a:off x="4227819" y="2838407"/>
              <a:ext cx="524503" cy="369332"/>
            </a:xfrm>
            <a:prstGeom prst="rect">
              <a:avLst/>
            </a:prstGeom>
          </p:spPr>
          <p:txBody>
            <a:bodyPr wrap="none">
              <a:spAutoFit/>
            </a:bodyPr>
            <a:lstStyle/>
            <a:p>
              <a:pPr lvl="0"/>
              <a:r>
                <a:rPr lang="en-US" b="1" dirty="0" smtClean="0">
                  <a:solidFill>
                    <a:prstClr val="white"/>
                  </a:solidFill>
                </a:rPr>
                <a:t>See</a:t>
              </a:r>
              <a:endParaRPr lang="en-US" b="1" dirty="0">
                <a:solidFill>
                  <a:prstClr val="white"/>
                </a:solidFill>
              </a:endParaRPr>
            </a:p>
          </p:txBody>
        </p:sp>
        <p:pic>
          <p:nvPicPr>
            <p:cNvPr id="5" name="Picture 4" title="visually rendered equation"/>
            <p:cNvPicPr>
              <a:picLocks noChangeAspect="1"/>
            </p:cNvPicPr>
            <p:nvPr/>
          </p:nvPicPr>
          <p:blipFill>
            <a:blip r:embed="rId6"/>
            <a:stretch>
              <a:fillRect/>
            </a:stretch>
          </p:blipFill>
          <p:spPr>
            <a:xfrm>
              <a:off x="5798659" y="2577528"/>
              <a:ext cx="2291796" cy="935704"/>
            </a:xfrm>
            <a:prstGeom prst="rect">
              <a:avLst/>
            </a:prstGeom>
          </p:spPr>
        </p:pic>
        <p:sp>
          <p:nvSpPr>
            <p:cNvPr id="30" name="Right Arrow 29"/>
            <p:cNvSpPr/>
            <p:nvPr/>
          </p:nvSpPr>
          <p:spPr>
            <a:xfrm>
              <a:off x="3733800" y="3949372"/>
              <a:ext cx="1760680" cy="91415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32" name="Picture 4" title="&quot; &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200" y="4252583"/>
              <a:ext cx="332386" cy="26869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1" name="Rectangle 30"/>
            <p:cNvSpPr/>
            <p:nvPr/>
          </p:nvSpPr>
          <p:spPr>
            <a:xfrm>
              <a:off x="4227819" y="4210251"/>
              <a:ext cx="641522" cy="369332"/>
            </a:xfrm>
            <a:prstGeom prst="rect">
              <a:avLst/>
            </a:prstGeom>
          </p:spPr>
          <p:txBody>
            <a:bodyPr wrap="none">
              <a:spAutoFit/>
            </a:bodyPr>
            <a:lstStyle/>
            <a:p>
              <a:pPr lvl="0"/>
              <a:r>
                <a:rPr lang="en-US" b="1" dirty="0" smtClean="0">
                  <a:solidFill>
                    <a:prstClr val="white"/>
                  </a:solidFill>
                </a:rPr>
                <a:t>Hear</a:t>
              </a:r>
              <a:endParaRPr lang="en-US" b="1" dirty="0">
                <a:solidFill>
                  <a:prstClr val="white"/>
                </a:solidFill>
              </a:endParaRPr>
            </a:p>
          </p:txBody>
        </p:sp>
        <p:sp>
          <p:nvSpPr>
            <p:cNvPr id="34" name="Rectangle 33"/>
            <p:cNvSpPr/>
            <p:nvPr/>
          </p:nvSpPr>
          <p:spPr>
            <a:xfrm>
              <a:off x="5798659" y="4032987"/>
              <a:ext cx="3116741" cy="707886"/>
            </a:xfrm>
            <a:prstGeom prst="rect">
              <a:avLst/>
            </a:prstGeom>
          </p:spPr>
          <p:txBody>
            <a:bodyPr wrap="square">
              <a:spAutoFit/>
            </a:bodyPr>
            <a:lstStyle/>
            <a:p>
              <a:pPr>
                <a:defRPr/>
              </a:pPr>
              <a:r>
                <a:rPr lang="en-US" sz="2000" dirty="0" smtClean="0"/>
                <a:t>“Start Root </a:t>
              </a:r>
              <a:r>
                <a:rPr lang="en-US" sz="2000" dirty="0"/>
                <a:t>54 </a:t>
              </a:r>
              <a:r>
                <a:rPr lang="en-US" sz="2000" dirty="0" smtClean="0"/>
                <a:t>End Root </a:t>
              </a:r>
              <a:r>
                <a:rPr lang="en-US" sz="2000" dirty="0"/>
                <a:t>equals x cubed</a:t>
              </a:r>
              <a:r>
                <a:rPr lang="en-US" sz="2000" dirty="0" smtClean="0"/>
                <a:t>”</a:t>
              </a:r>
            </a:p>
          </p:txBody>
        </p:sp>
      </p:grpSp>
    </p:spTree>
    <p:custDataLst>
      <p:tags r:id="rId1"/>
    </p:custDataLst>
    <p:extLst>
      <p:ext uri="{BB962C8B-B14F-4D97-AF65-F5344CB8AC3E}">
        <p14:creationId xmlns:p14="http://schemas.microsoft.com/office/powerpoint/2010/main" val="1755205186"/>
      </p:ext>
    </p:extLst>
  </p:cSld>
  <p:clrMapOvr>
    <a:masterClrMapping/>
  </p:clrMapOvr>
  <mc:AlternateContent xmlns:mc="http://schemas.openxmlformats.org/markup-compatibility/2006" xmlns:p14="http://schemas.microsoft.com/office/powerpoint/2010/main">
    <mc:Choice Requires="p14">
      <p:transition spd="slow" p14:dur="2000" advTm="77640"/>
    </mc:Choice>
    <mc:Fallback xmlns="">
      <p:transition spd="slow" advTm="7764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150" y="387132"/>
            <a:ext cx="8070850" cy="646331"/>
          </a:xfrm>
        </p:spPr>
        <p:txBody>
          <a:bodyPr/>
          <a:lstStyle/>
          <a:p>
            <a:r>
              <a:rPr lang="en-US" sz="3600" dirty="0" smtClean="0"/>
              <a:t>Visual Rendering of Math by Browsers</a:t>
            </a:r>
            <a:endParaRPr lang="en-US" sz="3600" dirty="0"/>
          </a:p>
        </p:txBody>
      </p:sp>
      <p:grpSp>
        <p:nvGrpSpPr>
          <p:cNvPr id="10" name="Group 9" descr="1. Browser 1: PNG by TeX in Firefox&#10;2. Browser 2: MathML by browser in Firefox&#10;3. Browser 3: MathML by browser in Chrome" title="Screenshot showing how math is visually rendered in three combinations"/>
          <p:cNvGrpSpPr/>
          <p:nvPr/>
        </p:nvGrpSpPr>
        <p:grpSpPr>
          <a:xfrm>
            <a:off x="244642" y="1600200"/>
            <a:ext cx="8514347" cy="4765968"/>
            <a:chOff x="244642" y="1600200"/>
            <a:chExt cx="8514347" cy="4765968"/>
          </a:xfrm>
        </p:grpSpPr>
        <p:sp>
          <p:nvSpPr>
            <p:cNvPr id="9" name="TextBox 8"/>
            <p:cNvSpPr txBox="1"/>
            <p:nvPr/>
          </p:nvSpPr>
          <p:spPr>
            <a:xfrm>
              <a:off x="244642" y="1600200"/>
              <a:ext cx="2727158" cy="4745915"/>
            </a:xfrm>
            <a:prstGeom prst="rect">
              <a:avLst/>
            </a:prstGeom>
          </p:spPr>
          <p:style>
            <a:lnRef idx="2">
              <a:schemeClr val="accent4"/>
            </a:lnRef>
            <a:fillRef idx="1">
              <a:schemeClr val="lt1"/>
            </a:fillRef>
            <a:effectRef idx="0">
              <a:schemeClr val="accent4"/>
            </a:effectRef>
            <a:fontRef idx="minor">
              <a:schemeClr val="dk1"/>
            </a:fontRef>
          </p:style>
          <p:txBody>
            <a:bodyPr vert="horz" wrap="square" lIns="91440" tIns="45720" rIns="91440" bIns="45720" rtlCol="0" anchor="b" anchorCtr="0">
              <a:spAutoFit/>
            </a:bodyPr>
            <a:lstStyle/>
            <a:p>
              <a:pPr marR="0" algn="ctr" defTabSz="457200" rtl="0" eaLnBrk="1" fontAlgn="auto" latinLnBrk="0" hangingPunct="1">
                <a:lnSpc>
                  <a:spcPct val="90000"/>
                </a:lnSpc>
                <a:spcAft>
                  <a:spcPts val="0"/>
                </a:spcAft>
                <a:buClrTx/>
                <a:buSzTx/>
                <a:buFont typeface="Arial"/>
                <a:buNone/>
                <a:tabLst/>
              </a:pPr>
              <a:r>
                <a:rPr kumimoji="0" lang="en-US" sz="2400" b="1" u="none" strike="noStrike" kern="1200" cap="none" spc="0" normalizeH="0" baseline="0" noProof="0" dirty="0" smtClean="0">
                  <a:ln>
                    <a:noFill/>
                  </a:ln>
                  <a:effectLst/>
                  <a:uLnTx/>
                  <a:uFillTx/>
                  <a:ea typeface="+mn-ea"/>
                  <a:cs typeface="Whitney Book"/>
                </a:rPr>
                <a:t>Browser</a:t>
              </a:r>
              <a:r>
                <a:rPr kumimoji="0" lang="en-US" sz="2400" b="1" u="none" strike="noStrike" kern="1200" cap="none" spc="0" normalizeH="0" noProof="0" dirty="0" smtClean="0">
                  <a:ln>
                    <a:noFill/>
                  </a:ln>
                  <a:effectLst/>
                  <a:uLnTx/>
                  <a:uFillTx/>
                  <a:ea typeface="+mn-ea"/>
                  <a:cs typeface="Whitney Book"/>
                </a:rPr>
                <a:t> 1</a:t>
              </a:r>
            </a:p>
            <a:p>
              <a:pPr marR="0" algn="l" defTabSz="457200" rtl="0" eaLnBrk="1" fontAlgn="auto" latinLnBrk="0" hangingPunct="1">
                <a:lnSpc>
                  <a:spcPct val="90000"/>
                </a:lnSpc>
                <a:spcAft>
                  <a:spcPts val="0"/>
                </a:spcAft>
                <a:buClrTx/>
                <a:buSzTx/>
                <a:buFont typeface="Arial"/>
                <a:buNone/>
                <a:tabLst/>
              </a:pPr>
              <a:endParaRPr lang="en-US" sz="2800" baseline="0" dirty="0">
                <a:latin typeface="Whitney Book"/>
                <a:ea typeface="+mn-ea"/>
                <a:cs typeface="Whitney Book"/>
              </a:endParaRPr>
            </a:p>
            <a:p>
              <a:pPr marR="0" algn="l" defTabSz="457200" rtl="0" eaLnBrk="1" fontAlgn="auto" latinLnBrk="0" hangingPunct="1">
                <a:lnSpc>
                  <a:spcPct val="90000"/>
                </a:lnSpc>
                <a:spcAft>
                  <a:spcPts val="0"/>
                </a:spcAft>
                <a:buClrTx/>
                <a:buSzTx/>
                <a:buFont typeface="Arial"/>
                <a:buNone/>
                <a:tabLst/>
              </a:pPr>
              <a:endParaRPr kumimoji="0" lang="en-US" sz="2800" u="none" strike="noStrike" kern="1200" cap="none" spc="0" normalizeH="0" noProof="0" dirty="0" smtClean="0">
                <a:ln>
                  <a:noFill/>
                </a:ln>
                <a:effectLst/>
                <a:uLnTx/>
                <a:uFillTx/>
                <a:latin typeface="Whitney Book"/>
                <a:ea typeface="+mn-ea"/>
                <a:cs typeface="Whitney Book"/>
              </a:endParaRPr>
            </a:p>
            <a:p>
              <a:pPr marR="0" algn="l" defTabSz="457200" rtl="0" eaLnBrk="1" fontAlgn="auto" latinLnBrk="0" hangingPunct="1">
                <a:lnSpc>
                  <a:spcPct val="90000"/>
                </a:lnSpc>
                <a:spcAft>
                  <a:spcPts val="0"/>
                </a:spcAft>
                <a:buClrTx/>
                <a:buSzTx/>
                <a:buFont typeface="Arial"/>
                <a:buNone/>
                <a:tabLst/>
              </a:pPr>
              <a:endParaRPr lang="en-US" sz="2800" baseline="0" dirty="0">
                <a:latin typeface="Whitney Book"/>
                <a:ea typeface="+mn-ea"/>
                <a:cs typeface="Whitney Book"/>
              </a:endParaRPr>
            </a:p>
            <a:p>
              <a:pPr marR="0" algn="l" defTabSz="457200" rtl="0" eaLnBrk="1" fontAlgn="auto" latinLnBrk="0" hangingPunct="1">
                <a:lnSpc>
                  <a:spcPct val="90000"/>
                </a:lnSpc>
                <a:spcAft>
                  <a:spcPts val="0"/>
                </a:spcAft>
                <a:buClrTx/>
                <a:buSzTx/>
                <a:buFont typeface="Arial"/>
                <a:buNone/>
                <a:tabLst/>
              </a:pPr>
              <a:endParaRPr kumimoji="0" lang="en-US" sz="2800" u="none" strike="noStrike" kern="1200" cap="none" spc="0" normalizeH="0" noProof="0" dirty="0" smtClean="0">
                <a:ln>
                  <a:noFill/>
                </a:ln>
                <a:effectLst/>
                <a:uLnTx/>
                <a:uFillTx/>
                <a:latin typeface="Whitney Book"/>
                <a:ea typeface="+mn-ea"/>
                <a:cs typeface="Whitney Book"/>
              </a:endParaRPr>
            </a:p>
            <a:p>
              <a:pPr marR="0" algn="l" defTabSz="457200" rtl="0" eaLnBrk="1" fontAlgn="auto" latinLnBrk="0" hangingPunct="1">
                <a:lnSpc>
                  <a:spcPct val="90000"/>
                </a:lnSpc>
                <a:spcAft>
                  <a:spcPts val="0"/>
                </a:spcAft>
                <a:buClrTx/>
                <a:buSzTx/>
                <a:buFont typeface="Arial"/>
                <a:buNone/>
                <a:tabLst/>
              </a:pPr>
              <a:endParaRPr lang="en-US" sz="2800" baseline="0" dirty="0">
                <a:latin typeface="Whitney Book"/>
                <a:ea typeface="+mn-ea"/>
                <a:cs typeface="Whitney Book"/>
              </a:endParaRPr>
            </a:p>
            <a:p>
              <a:pPr marR="0" algn="l" defTabSz="457200" rtl="0" eaLnBrk="1" fontAlgn="auto" latinLnBrk="0" hangingPunct="1">
                <a:lnSpc>
                  <a:spcPct val="90000"/>
                </a:lnSpc>
                <a:spcAft>
                  <a:spcPts val="0"/>
                </a:spcAft>
                <a:buClrTx/>
                <a:buSzTx/>
                <a:buFont typeface="Arial"/>
                <a:buNone/>
                <a:tabLst/>
              </a:pPr>
              <a:endParaRPr kumimoji="0" lang="en-US" sz="2800" u="none" strike="noStrike" kern="1200" cap="none" spc="0" normalizeH="0" noProof="0" dirty="0" smtClean="0">
                <a:ln>
                  <a:noFill/>
                </a:ln>
                <a:effectLst/>
                <a:uLnTx/>
                <a:uFillTx/>
                <a:latin typeface="Whitney Book"/>
                <a:ea typeface="+mn-ea"/>
                <a:cs typeface="Whitney Book"/>
              </a:endParaRPr>
            </a:p>
            <a:p>
              <a:pPr marR="0" algn="l" defTabSz="457200" rtl="0" eaLnBrk="1" fontAlgn="auto" latinLnBrk="0" hangingPunct="1">
                <a:lnSpc>
                  <a:spcPct val="90000"/>
                </a:lnSpc>
                <a:spcAft>
                  <a:spcPts val="0"/>
                </a:spcAft>
                <a:buClrTx/>
                <a:buSzTx/>
                <a:buFont typeface="Arial"/>
                <a:buNone/>
                <a:tabLst/>
              </a:pPr>
              <a:endParaRPr lang="en-US" sz="2800" baseline="0" dirty="0">
                <a:latin typeface="Whitney Book"/>
                <a:ea typeface="+mn-ea"/>
                <a:cs typeface="Whitney Book"/>
              </a:endParaRPr>
            </a:p>
            <a:p>
              <a:pPr marR="0" algn="l" defTabSz="457200" rtl="0" eaLnBrk="1" fontAlgn="auto" latinLnBrk="0" hangingPunct="1">
                <a:lnSpc>
                  <a:spcPct val="90000"/>
                </a:lnSpc>
                <a:spcAft>
                  <a:spcPts val="0"/>
                </a:spcAft>
                <a:buClrTx/>
                <a:buSzTx/>
                <a:buFont typeface="Arial"/>
                <a:buNone/>
                <a:tabLst/>
              </a:pPr>
              <a:endParaRPr kumimoji="0" lang="en-US" sz="2800" u="none" strike="noStrike" kern="1200" cap="none" spc="0" normalizeH="0" noProof="0" dirty="0" smtClean="0">
                <a:ln>
                  <a:noFill/>
                </a:ln>
                <a:effectLst/>
                <a:uLnTx/>
                <a:uFillTx/>
                <a:latin typeface="Whitney Book"/>
                <a:ea typeface="+mn-ea"/>
                <a:cs typeface="Whitney Book"/>
              </a:endParaRPr>
            </a:p>
            <a:p>
              <a:pPr marR="0" algn="l" defTabSz="457200" rtl="0" eaLnBrk="1" fontAlgn="auto" latinLnBrk="0" hangingPunct="1">
                <a:lnSpc>
                  <a:spcPct val="90000"/>
                </a:lnSpc>
                <a:spcAft>
                  <a:spcPts val="0"/>
                </a:spcAft>
                <a:buClrTx/>
                <a:buSzTx/>
                <a:buFont typeface="Arial"/>
                <a:buNone/>
                <a:tabLst/>
              </a:pPr>
              <a:endParaRPr lang="en-US" sz="2800" baseline="0" dirty="0">
                <a:latin typeface="Whitney Book"/>
                <a:ea typeface="+mn-ea"/>
                <a:cs typeface="Whitney Book"/>
              </a:endParaRPr>
            </a:p>
            <a:p>
              <a:pPr marR="0" algn="l" defTabSz="457200" rtl="0" eaLnBrk="1" fontAlgn="auto" latinLnBrk="0" hangingPunct="1">
                <a:lnSpc>
                  <a:spcPct val="90000"/>
                </a:lnSpc>
                <a:spcAft>
                  <a:spcPts val="0"/>
                </a:spcAft>
                <a:buClrTx/>
                <a:buSzTx/>
                <a:buFont typeface="Arial"/>
                <a:buNone/>
                <a:tabLst/>
              </a:pPr>
              <a:endParaRPr kumimoji="0" lang="en-US" sz="2800" u="none" strike="noStrike" kern="1200" cap="none" spc="0" normalizeH="0" noProof="0" dirty="0" smtClean="0">
                <a:ln>
                  <a:noFill/>
                </a:ln>
                <a:effectLst/>
                <a:uLnTx/>
                <a:uFillTx/>
                <a:latin typeface="Whitney Book"/>
                <a:ea typeface="+mn-ea"/>
                <a:cs typeface="Whitney Book"/>
              </a:endParaRPr>
            </a:p>
            <a:p>
              <a:pPr marR="0" algn="l" defTabSz="457200" rtl="0" eaLnBrk="1" fontAlgn="auto" latinLnBrk="0" hangingPunct="1">
                <a:lnSpc>
                  <a:spcPct val="90000"/>
                </a:lnSpc>
                <a:spcAft>
                  <a:spcPts val="0"/>
                </a:spcAft>
                <a:buClrTx/>
                <a:buSzTx/>
                <a:buFont typeface="Arial"/>
                <a:buNone/>
                <a:tabLst/>
              </a:pPr>
              <a:endParaRPr lang="en-US" sz="2800" baseline="0" dirty="0">
                <a:latin typeface="Whitney Book"/>
                <a:ea typeface="+mn-ea"/>
                <a:cs typeface="Whitney Book"/>
              </a:endParaRPr>
            </a:p>
          </p:txBody>
        </p:sp>
        <p:sp>
          <p:nvSpPr>
            <p:cNvPr id="11" name="TextBox 10"/>
            <p:cNvSpPr txBox="1"/>
            <p:nvPr/>
          </p:nvSpPr>
          <p:spPr>
            <a:xfrm>
              <a:off x="3140242" y="1616242"/>
              <a:ext cx="2727158" cy="4745915"/>
            </a:xfrm>
            <a:prstGeom prst="rect">
              <a:avLst/>
            </a:prstGeom>
          </p:spPr>
          <p:style>
            <a:lnRef idx="2">
              <a:schemeClr val="accent4"/>
            </a:lnRef>
            <a:fillRef idx="1">
              <a:schemeClr val="lt1"/>
            </a:fillRef>
            <a:effectRef idx="0">
              <a:schemeClr val="accent4"/>
            </a:effectRef>
            <a:fontRef idx="minor">
              <a:schemeClr val="dk1"/>
            </a:fontRef>
          </p:style>
          <p:txBody>
            <a:bodyPr vert="horz" wrap="square" lIns="91440" tIns="45720" rIns="91440" bIns="45720" rtlCol="0" anchor="b" anchorCtr="0">
              <a:spAutoFit/>
            </a:bodyPr>
            <a:lstStyle/>
            <a:p>
              <a:pPr marR="0" algn="ctr" defTabSz="457200" rtl="0" eaLnBrk="1" fontAlgn="auto" latinLnBrk="0" hangingPunct="1">
                <a:lnSpc>
                  <a:spcPct val="90000"/>
                </a:lnSpc>
                <a:spcAft>
                  <a:spcPts val="0"/>
                </a:spcAft>
                <a:buClrTx/>
                <a:buSzTx/>
                <a:buFont typeface="Arial"/>
                <a:buNone/>
                <a:tabLst/>
              </a:pPr>
              <a:r>
                <a:rPr kumimoji="0" lang="en-US" sz="2400" b="1" u="none" strike="noStrike" kern="1200" cap="none" spc="0" normalizeH="0" baseline="0" noProof="0" dirty="0" smtClean="0">
                  <a:ln>
                    <a:noFill/>
                  </a:ln>
                  <a:effectLst/>
                  <a:uLnTx/>
                  <a:uFillTx/>
                  <a:ea typeface="+mn-ea"/>
                  <a:cs typeface="Whitney Book"/>
                </a:rPr>
                <a:t>Browser</a:t>
              </a:r>
              <a:r>
                <a:rPr kumimoji="0" lang="en-US" sz="2400" b="1" u="none" strike="noStrike" kern="1200" cap="none" spc="0" normalizeH="0" noProof="0" dirty="0" smtClean="0">
                  <a:ln>
                    <a:noFill/>
                  </a:ln>
                  <a:effectLst/>
                  <a:uLnTx/>
                  <a:uFillTx/>
                  <a:ea typeface="+mn-ea"/>
                  <a:cs typeface="Whitney Book"/>
                </a:rPr>
                <a:t> 2</a:t>
              </a:r>
            </a:p>
            <a:p>
              <a:pPr marR="0" algn="l" defTabSz="457200" rtl="0" eaLnBrk="1" fontAlgn="auto" latinLnBrk="0" hangingPunct="1">
                <a:lnSpc>
                  <a:spcPct val="90000"/>
                </a:lnSpc>
                <a:spcAft>
                  <a:spcPts val="0"/>
                </a:spcAft>
                <a:buClrTx/>
                <a:buSzTx/>
                <a:buFont typeface="Arial"/>
                <a:buNone/>
                <a:tabLst/>
              </a:pPr>
              <a:endParaRPr lang="en-US" sz="2800" baseline="0" dirty="0">
                <a:latin typeface="Whitney Book"/>
                <a:ea typeface="+mn-ea"/>
                <a:cs typeface="Whitney Book"/>
              </a:endParaRPr>
            </a:p>
            <a:p>
              <a:pPr marR="0" algn="l" defTabSz="457200" rtl="0" eaLnBrk="1" fontAlgn="auto" latinLnBrk="0" hangingPunct="1">
                <a:lnSpc>
                  <a:spcPct val="90000"/>
                </a:lnSpc>
                <a:spcAft>
                  <a:spcPts val="0"/>
                </a:spcAft>
                <a:buClrTx/>
                <a:buSzTx/>
                <a:buFont typeface="Arial"/>
                <a:buNone/>
                <a:tabLst/>
              </a:pPr>
              <a:endParaRPr kumimoji="0" lang="en-US" sz="2800" u="none" strike="noStrike" kern="1200" cap="none" spc="0" normalizeH="0" noProof="0" dirty="0" smtClean="0">
                <a:ln>
                  <a:noFill/>
                </a:ln>
                <a:effectLst/>
                <a:uLnTx/>
                <a:uFillTx/>
                <a:latin typeface="Whitney Book"/>
                <a:ea typeface="+mn-ea"/>
                <a:cs typeface="Whitney Book"/>
              </a:endParaRPr>
            </a:p>
            <a:p>
              <a:pPr marR="0" algn="l" defTabSz="457200" rtl="0" eaLnBrk="1" fontAlgn="auto" latinLnBrk="0" hangingPunct="1">
                <a:lnSpc>
                  <a:spcPct val="90000"/>
                </a:lnSpc>
                <a:spcAft>
                  <a:spcPts val="0"/>
                </a:spcAft>
                <a:buClrTx/>
                <a:buSzTx/>
                <a:buFont typeface="Arial"/>
                <a:buNone/>
                <a:tabLst/>
              </a:pPr>
              <a:endParaRPr lang="en-US" sz="2800" baseline="0" dirty="0">
                <a:latin typeface="Whitney Book"/>
                <a:ea typeface="+mn-ea"/>
                <a:cs typeface="Whitney Book"/>
              </a:endParaRPr>
            </a:p>
            <a:p>
              <a:pPr marR="0" algn="l" defTabSz="457200" rtl="0" eaLnBrk="1" fontAlgn="auto" latinLnBrk="0" hangingPunct="1">
                <a:lnSpc>
                  <a:spcPct val="90000"/>
                </a:lnSpc>
                <a:spcAft>
                  <a:spcPts val="0"/>
                </a:spcAft>
                <a:buClrTx/>
                <a:buSzTx/>
                <a:buFont typeface="Arial"/>
                <a:buNone/>
                <a:tabLst/>
              </a:pPr>
              <a:endParaRPr kumimoji="0" lang="en-US" sz="2800" u="none" strike="noStrike" kern="1200" cap="none" spc="0" normalizeH="0" noProof="0" dirty="0" smtClean="0">
                <a:ln>
                  <a:noFill/>
                </a:ln>
                <a:effectLst/>
                <a:uLnTx/>
                <a:uFillTx/>
                <a:latin typeface="Whitney Book"/>
                <a:ea typeface="+mn-ea"/>
                <a:cs typeface="Whitney Book"/>
              </a:endParaRPr>
            </a:p>
            <a:p>
              <a:pPr marR="0" algn="l" defTabSz="457200" rtl="0" eaLnBrk="1" fontAlgn="auto" latinLnBrk="0" hangingPunct="1">
                <a:lnSpc>
                  <a:spcPct val="90000"/>
                </a:lnSpc>
                <a:spcAft>
                  <a:spcPts val="0"/>
                </a:spcAft>
                <a:buClrTx/>
                <a:buSzTx/>
                <a:buFont typeface="Arial"/>
                <a:buNone/>
                <a:tabLst/>
              </a:pPr>
              <a:endParaRPr lang="en-US" sz="2800" baseline="0" dirty="0">
                <a:latin typeface="Whitney Book"/>
                <a:ea typeface="+mn-ea"/>
                <a:cs typeface="Whitney Book"/>
              </a:endParaRPr>
            </a:p>
            <a:p>
              <a:pPr marR="0" algn="l" defTabSz="457200" rtl="0" eaLnBrk="1" fontAlgn="auto" latinLnBrk="0" hangingPunct="1">
                <a:lnSpc>
                  <a:spcPct val="90000"/>
                </a:lnSpc>
                <a:spcAft>
                  <a:spcPts val="0"/>
                </a:spcAft>
                <a:buClrTx/>
                <a:buSzTx/>
                <a:buFont typeface="Arial"/>
                <a:buNone/>
                <a:tabLst/>
              </a:pPr>
              <a:endParaRPr kumimoji="0" lang="en-US" sz="2800" u="none" strike="noStrike" kern="1200" cap="none" spc="0" normalizeH="0" noProof="0" dirty="0" smtClean="0">
                <a:ln>
                  <a:noFill/>
                </a:ln>
                <a:effectLst/>
                <a:uLnTx/>
                <a:uFillTx/>
                <a:latin typeface="Whitney Book"/>
                <a:ea typeface="+mn-ea"/>
                <a:cs typeface="Whitney Book"/>
              </a:endParaRPr>
            </a:p>
            <a:p>
              <a:pPr marR="0" algn="l" defTabSz="457200" rtl="0" eaLnBrk="1" fontAlgn="auto" latinLnBrk="0" hangingPunct="1">
                <a:lnSpc>
                  <a:spcPct val="90000"/>
                </a:lnSpc>
                <a:spcAft>
                  <a:spcPts val="0"/>
                </a:spcAft>
                <a:buClrTx/>
                <a:buSzTx/>
                <a:buFont typeface="Arial"/>
                <a:buNone/>
                <a:tabLst/>
              </a:pPr>
              <a:endParaRPr lang="en-US" sz="2800" baseline="0" dirty="0">
                <a:latin typeface="Whitney Book"/>
                <a:ea typeface="+mn-ea"/>
                <a:cs typeface="Whitney Book"/>
              </a:endParaRPr>
            </a:p>
            <a:p>
              <a:pPr marR="0" algn="l" defTabSz="457200" rtl="0" eaLnBrk="1" fontAlgn="auto" latinLnBrk="0" hangingPunct="1">
                <a:lnSpc>
                  <a:spcPct val="90000"/>
                </a:lnSpc>
                <a:spcAft>
                  <a:spcPts val="0"/>
                </a:spcAft>
                <a:buClrTx/>
                <a:buSzTx/>
                <a:buFont typeface="Arial"/>
                <a:buNone/>
                <a:tabLst/>
              </a:pPr>
              <a:endParaRPr kumimoji="0" lang="en-US" sz="2800" u="none" strike="noStrike" kern="1200" cap="none" spc="0" normalizeH="0" noProof="0" dirty="0" smtClean="0">
                <a:ln>
                  <a:noFill/>
                </a:ln>
                <a:effectLst/>
                <a:uLnTx/>
                <a:uFillTx/>
                <a:latin typeface="Whitney Book"/>
                <a:ea typeface="+mn-ea"/>
                <a:cs typeface="Whitney Book"/>
              </a:endParaRPr>
            </a:p>
            <a:p>
              <a:pPr marR="0" algn="l" defTabSz="457200" rtl="0" eaLnBrk="1" fontAlgn="auto" latinLnBrk="0" hangingPunct="1">
                <a:lnSpc>
                  <a:spcPct val="90000"/>
                </a:lnSpc>
                <a:spcAft>
                  <a:spcPts val="0"/>
                </a:spcAft>
                <a:buClrTx/>
                <a:buSzTx/>
                <a:buFont typeface="Arial"/>
                <a:buNone/>
                <a:tabLst/>
              </a:pPr>
              <a:endParaRPr lang="en-US" sz="2800" baseline="0" dirty="0">
                <a:latin typeface="Whitney Book"/>
                <a:ea typeface="+mn-ea"/>
                <a:cs typeface="Whitney Book"/>
              </a:endParaRPr>
            </a:p>
            <a:p>
              <a:pPr marR="0" algn="l" defTabSz="457200" rtl="0" eaLnBrk="1" fontAlgn="auto" latinLnBrk="0" hangingPunct="1">
                <a:lnSpc>
                  <a:spcPct val="90000"/>
                </a:lnSpc>
                <a:spcAft>
                  <a:spcPts val="0"/>
                </a:spcAft>
                <a:buClrTx/>
                <a:buSzTx/>
                <a:buFont typeface="Arial"/>
                <a:buNone/>
                <a:tabLst/>
              </a:pPr>
              <a:endParaRPr kumimoji="0" lang="en-US" sz="2800" u="none" strike="noStrike" kern="1200" cap="none" spc="0" normalizeH="0" noProof="0" dirty="0" smtClean="0">
                <a:ln>
                  <a:noFill/>
                </a:ln>
                <a:effectLst/>
                <a:uLnTx/>
                <a:uFillTx/>
                <a:latin typeface="Whitney Book"/>
                <a:ea typeface="+mn-ea"/>
                <a:cs typeface="Whitney Book"/>
              </a:endParaRPr>
            </a:p>
            <a:p>
              <a:pPr marR="0" algn="l" defTabSz="457200" rtl="0" eaLnBrk="1" fontAlgn="auto" latinLnBrk="0" hangingPunct="1">
                <a:lnSpc>
                  <a:spcPct val="90000"/>
                </a:lnSpc>
                <a:spcAft>
                  <a:spcPts val="0"/>
                </a:spcAft>
                <a:buClrTx/>
                <a:buSzTx/>
                <a:buFont typeface="Arial"/>
                <a:buNone/>
                <a:tabLst/>
              </a:pPr>
              <a:endParaRPr lang="en-US" sz="2800" baseline="0" dirty="0">
                <a:latin typeface="Whitney Book"/>
                <a:ea typeface="+mn-ea"/>
                <a:cs typeface="Whitney Book"/>
              </a:endParaRPr>
            </a:p>
          </p:txBody>
        </p:sp>
        <p:sp>
          <p:nvSpPr>
            <p:cNvPr id="12" name="TextBox 11"/>
            <p:cNvSpPr txBox="1"/>
            <p:nvPr/>
          </p:nvSpPr>
          <p:spPr>
            <a:xfrm>
              <a:off x="6031831" y="1620253"/>
              <a:ext cx="2727158" cy="4745915"/>
            </a:xfrm>
            <a:prstGeom prst="rect">
              <a:avLst/>
            </a:prstGeom>
          </p:spPr>
          <p:style>
            <a:lnRef idx="2">
              <a:schemeClr val="accent4"/>
            </a:lnRef>
            <a:fillRef idx="1">
              <a:schemeClr val="lt1"/>
            </a:fillRef>
            <a:effectRef idx="0">
              <a:schemeClr val="accent4"/>
            </a:effectRef>
            <a:fontRef idx="minor">
              <a:schemeClr val="dk1"/>
            </a:fontRef>
          </p:style>
          <p:txBody>
            <a:bodyPr vert="horz" wrap="square" lIns="91440" tIns="45720" rIns="91440" bIns="45720" rtlCol="0" anchor="b" anchorCtr="0">
              <a:spAutoFit/>
            </a:bodyPr>
            <a:lstStyle/>
            <a:p>
              <a:pPr marR="0" algn="ctr" defTabSz="457200" rtl="0" eaLnBrk="1" fontAlgn="auto" latinLnBrk="0" hangingPunct="1">
                <a:lnSpc>
                  <a:spcPct val="90000"/>
                </a:lnSpc>
                <a:spcAft>
                  <a:spcPts val="0"/>
                </a:spcAft>
                <a:buClrTx/>
                <a:buSzTx/>
                <a:buFont typeface="Arial"/>
                <a:buNone/>
                <a:tabLst/>
              </a:pPr>
              <a:r>
                <a:rPr kumimoji="0" lang="en-US" sz="2400" b="1" u="none" strike="noStrike" kern="1200" cap="none" spc="0" normalizeH="0" baseline="0" noProof="0" dirty="0" smtClean="0">
                  <a:ln>
                    <a:noFill/>
                  </a:ln>
                  <a:effectLst/>
                  <a:uLnTx/>
                  <a:uFillTx/>
                  <a:ea typeface="+mn-ea"/>
                  <a:cs typeface="Whitney Book"/>
                </a:rPr>
                <a:t>Browser</a:t>
              </a:r>
              <a:r>
                <a:rPr kumimoji="0" lang="en-US" sz="2400" b="1" u="none" strike="noStrike" kern="1200" cap="none" spc="0" normalizeH="0" noProof="0" dirty="0" smtClean="0">
                  <a:ln>
                    <a:noFill/>
                  </a:ln>
                  <a:effectLst/>
                  <a:uLnTx/>
                  <a:uFillTx/>
                  <a:ea typeface="+mn-ea"/>
                  <a:cs typeface="Whitney Book"/>
                </a:rPr>
                <a:t> 3</a:t>
              </a:r>
            </a:p>
            <a:p>
              <a:pPr marR="0" algn="l" defTabSz="457200" rtl="0" eaLnBrk="1" fontAlgn="auto" latinLnBrk="0" hangingPunct="1">
                <a:lnSpc>
                  <a:spcPct val="90000"/>
                </a:lnSpc>
                <a:spcAft>
                  <a:spcPts val="0"/>
                </a:spcAft>
                <a:buClrTx/>
                <a:buSzTx/>
                <a:buFont typeface="Arial"/>
                <a:buNone/>
                <a:tabLst/>
              </a:pPr>
              <a:endParaRPr lang="en-US" sz="2800" baseline="0" dirty="0">
                <a:latin typeface="Whitney Book"/>
                <a:ea typeface="+mn-ea"/>
                <a:cs typeface="Whitney Book"/>
              </a:endParaRPr>
            </a:p>
            <a:p>
              <a:pPr marR="0" algn="l" defTabSz="457200" rtl="0" eaLnBrk="1" fontAlgn="auto" latinLnBrk="0" hangingPunct="1">
                <a:lnSpc>
                  <a:spcPct val="90000"/>
                </a:lnSpc>
                <a:spcAft>
                  <a:spcPts val="0"/>
                </a:spcAft>
                <a:buClrTx/>
                <a:buSzTx/>
                <a:buFont typeface="Arial"/>
                <a:buNone/>
                <a:tabLst/>
              </a:pPr>
              <a:endParaRPr kumimoji="0" lang="en-US" sz="2800" u="none" strike="noStrike" kern="1200" cap="none" spc="0" normalizeH="0" noProof="0" dirty="0" smtClean="0">
                <a:ln>
                  <a:noFill/>
                </a:ln>
                <a:effectLst/>
                <a:uLnTx/>
                <a:uFillTx/>
                <a:latin typeface="Whitney Book"/>
                <a:ea typeface="+mn-ea"/>
                <a:cs typeface="Whitney Book"/>
              </a:endParaRPr>
            </a:p>
            <a:p>
              <a:pPr marR="0" algn="l" defTabSz="457200" rtl="0" eaLnBrk="1" fontAlgn="auto" latinLnBrk="0" hangingPunct="1">
                <a:lnSpc>
                  <a:spcPct val="90000"/>
                </a:lnSpc>
                <a:spcAft>
                  <a:spcPts val="0"/>
                </a:spcAft>
                <a:buClrTx/>
                <a:buSzTx/>
                <a:buFont typeface="Arial"/>
                <a:buNone/>
                <a:tabLst/>
              </a:pPr>
              <a:endParaRPr lang="en-US" sz="2800" baseline="0" dirty="0">
                <a:latin typeface="Whitney Book"/>
                <a:ea typeface="+mn-ea"/>
                <a:cs typeface="Whitney Book"/>
              </a:endParaRPr>
            </a:p>
            <a:p>
              <a:pPr marR="0" algn="l" defTabSz="457200" rtl="0" eaLnBrk="1" fontAlgn="auto" latinLnBrk="0" hangingPunct="1">
                <a:lnSpc>
                  <a:spcPct val="90000"/>
                </a:lnSpc>
                <a:spcAft>
                  <a:spcPts val="0"/>
                </a:spcAft>
                <a:buClrTx/>
                <a:buSzTx/>
                <a:buFont typeface="Arial"/>
                <a:buNone/>
                <a:tabLst/>
              </a:pPr>
              <a:endParaRPr kumimoji="0" lang="en-US" sz="2800" u="none" strike="noStrike" kern="1200" cap="none" spc="0" normalizeH="0" noProof="0" dirty="0" smtClean="0">
                <a:ln>
                  <a:noFill/>
                </a:ln>
                <a:effectLst/>
                <a:uLnTx/>
                <a:uFillTx/>
                <a:latin typeface="Whitney Book"/>
                <a:ea typeface="+mn-ea"/>
                <a:cs typeface="Whitney Book"/>
              </a:endParaRPr>
            </a:p>
            <a:p>
              <a:pPr marR="0" algn="l" defTabSz="457200" rtl="0" eaLnBrk="1" fontAlgn="auto" latinLnBrk="0" hangingPunct="1">
                <a:lnSpc>
                  <a:spcPct val="90000"/>
                </a:lnSpc>
                <a:spcAft>
                  <a:spcPts val="0"/>
                </a:spcAft>
                <a:buClrTx/>
                <a:buSzTx/>
                <a:buFont typeface="Arial"/>
                <a:buNone/>
                <a:tabLst/>
              </a:pPr>
              <a:endParaRPr lang="en-US" sz="2800" baseline="0" dirty="0">
                <a:latin typeface="Whitney Book"/>
                <a:ea typeface="+mn-ea"/>
                <a:cs typeface="Whitney Book"/>
              </a:endParaRPr>
            </a:p>
            <a:p>
              <a:pPr marR="0" algn="l" defTabSz="457200" rtl="0" eaLnBrk="1" fontAlgn="auto" latinLnBrk="0" hangingPunct="1">
                <a:lnSpc>
                  <a:spcPct val="90000"/>
                </a:lnSpc>
                <a:spcAft>
                  <a:spcPts val="0"/>
                </a:spcAft>
                <a:buClrTx/>
                <a:buSzTx/>
                <a:buFont typeface="Arial"/>
                <a:buNone/>
                <a:tabLst/>
              </a:pPr>
              <a:endParaRPr kumimoji="0" lang="en-US" sz="2800" u="none" strike="noStrike" kern="1200" cap="none" spc="0" normalizeH="0" noProof="0" dirty="0" smtClean="0">
                <a:ln>
                  <a:noFill/>
                </a:ln>
                <a:effectLst/>
                <a:uLnTx/>
                <a:uFillTx/>
                <a:latin typeface="Whitney Book"/>
                <a:ea typeface="+mn-ea"/>
                <a:cs typeface="Whitney Book"/>
              </a:endParaRPr>
            </a:p>
            <a:p>
              <a:pPr marR="0" algn="l" defTabSz="457200" rtl="0" eaLnBrk="1" fontAlgn="auto" latinLnBrk="0" hangingPunct="1">
                <a:lnSpc>
                  <a:spcPct val="90000"/>
                </a:lnSpc>
                <a:spcAft>
                  <a:spcPts val="0"/>
                </a:spcAft>
                <a:buClrTx/>
                <a:buSzTx/>
                <a:buFont typeface="Arial"/>
                <a:buNone/>
                <a:tabLst/>
              </a:pPr>
              <a:endParaRPr lang="en-US" sz="2800" baseline="0" dirty="0">
                <a:latin typeface="Whitney Book"/>
                <a:ea typeface="+mn-ea"/>
                <a:cs typeface="Whitney Book"/>
              </a:endParaRPr>
            </a:p>
            <a:p>
              <a:pPr marR="0" algn="l" defTabSz="457200" rtl="0" eaLnBrk="1" fontAlgn="auto" latinLnBrk="0" hangingPunct="1">
                <a:lnSpc>
                  <a:spcPct val="90000"/>
                </a:lnSpc>
                <a:spcAft>
                  <a:spcPts val="0"/>
                </a:spcAft>
                <a:buClrTx/>
                <a:buSzTx/>
                <a:buFont typeface="Arial"/>
                <a:buNone/>
                <a:tabLst/>
              </a:pPr>
              <a:endParaRPr kumimoji="0" lang="en-US" sz="2800" u="none" strike="noStrike" kern="1200" cap="none" spc="0" normalizeH="0" noProof="0" dirty="0" smtClean="0">
                <a:ln>
                  <a:noFill/>
                </a:ln>
                <a:effectLst/>
                <a:uLnTx/>
                <a:uFillTx/>
                <a:latin typeface="Whitney Book"/>
                <a:ea typeface="+mn-ea"/>
                <a:cs typeface="Whitney Book"/>
              </a:endParaRPr>
            </a:p>
            <a:p>
              <a:pPr marR="0" algn="l" defTabSz="457200" rtl="0" eaLnBrk="1" fontAlgn="auto" latinLnBrk="0" hangingPunct="1">
                <a:lnSpc>
                  <a:spcPct val="90000"/>
                </a:lnSpc>
                <a:spcAft>
                  <a:spcPts val="0"/>
                </a:spcAft>
                <a:buClrTx/>
                <a:buSzTx/>
                <a:buFont typeface="Arial"/>
                <a:buNone/>
                <a:tabLst/>
              </a:pPr>
              <a:endParaRPr lang="en-US" sz="2800" baseline="0" dirty="0">
                <a:latin typeface="Whitney Book"/>
                <a:ea typeface="+mn-ea"/>
                <a:cs typeface="Whitney Book"/>
              </a:endParaRPr>
            </a:p>
            <a:p>
              <a:pPr marR="0" algn="l" defTabSz="457200" rtl="0" eaLnBrk="1" fontAlgn="auto" latinLnBrk="0" hangingPunct="1">
                <a:lnSpc>
                  <a:spcPct val="90000"/>
                </a:lnSpc>
                <a:spcAft>
                  <a:spcPts val="0"/>
                </a:spcAft>
                <a:buClrTx/>
                <a:buSzTx/>
                <a:buFont typeface="Arial"/>
                <a:buNone/>
                <a:tabLst/>
              </a:pPr>
              <a:endParaRPr kumimoji="0" lang="en-US" sz="2800" u="none" strike="noStrike" kern="1200" cap="none" spc="0" normalizeH="0" noProof="0" dirty="0" smtClean="0">
                <a:ln>
                  <a:noFill/>
                </a:ln>
                <a:effectLst/>
                <a:uLnTx/>
                <a:uFillTx/>
                <a:latin typeface="Whitney Book"/>
                <a:ea typeface="+mn-ea"/>
                <a:cs typeface="Whitney Book"/>
              </a:endParaRPr>
            </a:p>
            <a:p>
              <a:pPr marR="0" algn="l" defTabSz="457200" rtl="0" eaLnBrk="1" fontAlgn="auto" latinLnBrk="0" hangingPunct="1">
                <a:lnSpc>
                  <a:spcPct val="90000"/>
                </a:lnSpc>
                <a:spcAft>
                  <a:spcPts val="0"/>
                </a:spcAft>
                <a:buClrTx/>
                <a:buSzTx/>
                <a:buFont typeface="Arial"/>
                <a:buNone/>
                <a:tabLst/>
              </a:pPr>
              <a:endParaRPr lang="en-US" sz="2800" baseline="0" dirty="0">
                <a:latin typeface="Whitney Book"/>
                <a:ea typeface="+mn-ea"/>
                <a:cs typeface="Whitney Book"/>
              </a:endParaRPr>
            </a:p>
          </p:txBody>
        </p:sp>
        <p:grpSp>
          <p:nvGrpSpPr>
            <p:cNvPr id="4" name="Group 3"/>
            <p:cNvGrpSpPr/>
            <p:nvPr/>
          </p:nvGrpSpPr>
          <p:grpSpPr>
            <a:xfrm>
              <a:off x="436646" y="2295524"/>
              <a:ext cx="8206038" cy="3762375"/>
              <a:chOff x="436646" y="2295524"/>
              <a:chExt cx="8206038" cy="3762375"/>
            </a:xfrm>
          </p:grpSpPr>
          <p:pic>
            <p:nvPicPr>
              <p:cNvPr id="3" name="Picture 2"/>
              <p:cNvPicPr>
                <a:picLocks noChangeAspect="1"/>
              </p:cNvPicPr>
              <p:nvPr/>
            </p:nvPicPr>
            <p:blipFill>
              <a:blip r:embed="rId3"/>
              <a:stretch>
                <a:fillRect/>
              </a:stretch>
            </p:blipFill>
            <p:spPr>
              <a:xfrm>
                <a:off x="436646" y="2295524"/>
                <a:ext cx="2343150" cy="3762375"/>
              </a:xfrm>
              <a:prstGeom prst="rect">
                <a:avLst/>
              </a:prstGeom>
            </p:spPr>
          </p:pic>
          <p:pic>
            <p:nvPicPr>
              <p:cNvPr id="5" name="Picture 4"/>
              <p:cNvPicPr>
                <a:picLocks noChangeAspect="1"/>
              </p:cNvPicPr>
              <p:nvPr/>
            </p:nvPicPr>
            <p:blipFill>
              <a:blip r:embed="rId4"/>
              <a:stretch>
                <a:fillRect/>
              </a:stretch>
            </p:blipFill>
            <p:spPr>
              <a:xfrm>
                <a:off x="3381375" y="2295524"/>
                <a:ext cx="2305050" cy="3762375"/>
              </a:xfrm>
              <a:prstGeom prst="rect">
                <a:avLst/>
              </a:prstGeom>
            </p:spPr>
          </p:pic>
          <p:pic>
            <p:nvPicPr>
              <p:cNvPr id="6" name="Picture 5"/>
              <p:cNvPicPr>
                <a:picLocks noChangeAspect="1"/>
              </p:cNvPicPr>
              <p:nvPr/>
            </p:nvPicPr>
            <p:blipFill rotWithShape="1">
              <a:blip r:embed="rId5"/>
              <a:srcRect l="4407" r="6102"/>
              <a:stretch/>
            </p:blipFill>
            <p:spPr>
              <a:xfrm>
                <a:off x="6128084" y="2347911"/>
                <a:ext cx="2514600" cy="3657600"/>
              </a:xfrm>
              <a:prstGeom prst="rect">
                <a:avLst/>
              </a:prstGeom>
            </p:spPr>
          </p:pic>
        </p:grpSp>
      </p:grpSp>
    </p:spTree>
    <p:extLst>
      <p:ext uri="{BB962C8B-B14F-4D97-AF65-F5344CB8AC3E}">
        <p14:creationId xmlns:p14="http://schemas.microsoft.com/office/powerpoint/2010/main" val="28081078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150" y="387132"/>
            <a:ext cx="7842250" cy="646331"/>
          </a:xfrm>
        </p:spPr>
        <p:txBody>
          <a:bodyPr/>
          <a:lstStyle/>
          <a:p>
            <a:r>
              <a:rPr lang="en-US" sz="3600" dirty="0" smtClean="0"/>
              <a:t>Aural Rendering of Math Across ATs</a:t>
            </a:r>
            <a:endParaRPr lang="en-US" sz="3600" dirty="0"/>
          </a:p>
        </p:txBody>
      </p:sp>
      <p:grpSp>
        <p:nvGrpSpPr>
          <p:cNvPr id="20" name="Group 19" title="Audio sample using NVDA"/>
          <p:cNvGrpSpPr/>
          <p:nvPr/>
        </p:nvGrpSpPr>
        <p:grpSpPr>
          <a:xfrm>
            <a:off x="685800" y="1905000"/>
            <a:ext cx="2667000" cy="1144929"/>
            <a:chOff x="685800" y="1905000"/>
            <a:chExt cx="2667000" cy="1144929"/>
          </a:xfrm>
        </p:grpSpPr>
        <p:sp>
          <p:nvSpPr>
            <p:cNvPr id="9" name="TextBox 8"/>
            <p:cNvSpPr txBox="1"/>
            <p:nvPr/>
          </p:nvSpPr>
          <p:spPr>
            <a:xfrm>
              <a:off x="685800" y="1905000"/>
              <a:ext cx="2667000" cy="1144929"/>
            </a:xfrm>
            <a:prstGeom prst="rect">
              <a:avLst/>
            </a:prstGeom>
          </p:spPr>
          <p:style>
            <a:lnRef idx="2">
              <a:schemeClr val="accent4"/>
            </a:lnRef>
            <a:fillRef idx="1">
              <a:schemeClr val="lt1"/>
            </a:fillRef>
            <a:effectRef idx="0">
              <a:schemeClr val="accent4"/>
            </a:effectRef>
            <a:fontRef idx="minor">
              <a:schemeClr val="dk1"/>
            </a:fontRef>
          </p:style>
          <p:txBody>
            <a:bodyPr vert="horz" wrap="square" lIns="91440" tIns="45720" rIns="91440" bIns="45720" rtlCol="0" anchor="ctr" anchorCtr="0">
              <a:spAutoFit/>
            </a:bodyPr>
            <a:lstStyle/>
            <a:p>
              <a:pPr marR="0" defTabSz="457200" rtl="0" eaLnBrk="1" fontAlgn="auto" latinLnBrk="0" hangingPunct="1">
                <a:lnSpc>
                  <a:spcPct val="90000"/>
                </a:lnSpc>
                <a:spcAft>
                  <a:spcPts val="0"/>
                </a:spcAft>
                <a:buClrTx/>
                <a:buSzTx/>
                <a:buFont typeface="Arial"/>
                <a:buNone/>
                <a:tabLst/>
              </a:pPr>
              <a:endParaRPr kumimoji="0" lang="en-US" sz="2400" b="1" u="none" strike="noStrike" kern="1200" cap="none" spc="0" normalizeH="0" baseline="0" noProof="0" dirty="0" smtClean="0">
                <a:ln>
                  <a:noFill/>
                </a:ln>
                <a:effectLst/>
                <a:uLnTx/>
                <a:uFillTx/>
                <a:ea typeface="+mn-ea"/>
                <a:cs typeface="Whitney Book"/>
              </a:endParaRPr>
            </a:p>
            <a:p>
              <a:pPr marR="0" defTabSz="457200" rtl="0" eaLnBrk="1" fontAlgn="auto" latinLnBrk="0" hangingPunct="1">
                <a:lnSpc>
                  <a:spcPct val="90000"/>
                </a:lnSpc>
                <a:spcAft>
                  <a:spcPts val="0"/>
                </a:spcAft>
                <a:buClrTx/>
                <a:buSzTx/>
                <a:buFont typeface="Arial"/>
                <a:buNone/>
                <a:tabLst/>
              </a:pPr>
              <a:r>
                <a:rPr kumimoji="0" lang="en-US" sz="2400" b="1" u="none" strike="noStrike" kern="1200" cap="none" spc="0" normalizeH="0" baseline="0" noProof="0" dirty="0" smtClean="0">
                  <a:ln>
                    <a:noFill/>
                  </a:ln>
                  <a:effectLst/>
                  <a:uLnTx/>
                  <a:uFillTx/>
                  <a:ea typeface="+mn-ea"/>
                  <a:cs typeface="Whitney Book"/>
                </a:rPr>
                <a:t>NVDA</a:t>
              </a:r>
              <a:endParaRPr kumimoji="0" lang="en-US" sz="2400" b="1" u="none" strike="noStrike" kern="1200" cap="none" spc="0" normalizeH="0" noProof="0" dirty="0" smtClean="0">
                <a:ln>
                  <a:noFill/>
                </a:ln>
                <a:effectLst/>
                <a:uLnTx/>
                <a:uFillTx/>
                <a:ea typeface="+mn-ea"/>
                <a:cs typeface="Whitney Book"/>
              </a:endParaRPr>
            </a:p>
            <a:p>
              <a:pPr marR="0" defTabSz="457200" rtl="0" eaLnBrk="1" fontAlgn="auto" latinLnBrk="0" hangingPunct="1">
                <a:lnSpc>
                  <a:spcPct val="90000"/>
                </a:lnSpc>
                <a:spcAft>
                  <a:spcPts val="0"/>
                </a:spcAft>
                <a:buClrTx/>
                <a:buSzTx/>
                <a:buFont typeface="Arial"/>
                <a:buNone/>
                <a:tabLst/>
              </a:pPr>
              <a:endParaRPr lang="en-US" sz="2800" baseline="0" dirty="0">
                <a:latin typeface="Whitney Book"/>
                <a:ea typeface="+mn-ea"/>
                <a:cs typeface="Whitney Book"/>
              </a:endParaRPr>
            </a:p>
          </p:txBody>
        </p:sp>
        <p:pic>
          <p:nvPicPr>
            <p:cNvPr id="11" name="Nvda-mathml-example-7">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2438400" y="2172664"/>
              <a:ext cx="609600" cy="609600"/>
            </a:xfrm>
            <a:prstGeom prst="rect">
              <a:avLst/>
            </a:prstGeom>
          </p:spPr>
        </p:pic>
      </p:grpSp>
      <p:grpSp>
        <p:nvGrpSpPr>
          <p:cNvPr id="19" name="Group 18" title="Audio sample using Orca"/>
          <p:cNvGrpSpPr/>
          <p:nvPr/>
        </p:nvGrpSpPr>
        <p:grpSpPr>
          <a:xfrm>
            <a:off x="685800" y="3339572"/>
            <a:ext cx="2667000" cy="1144929"/>
            <a:chOff x="685800" y="3339572"/>
            <a:chExt cx="2667000" cy="1144929"/>
          </a:xfrm>
        </p:grpSpPr>
        <p:sp>
          <p:nvSpPr>
            <p:cNvPr id="14" name="TextBox 13"/>
            <p:cNvSpPr txBox="1"/>
            <p:nvPr/>
          </p:nvSpPr>
          <p:spPr>
            <a:xfrm>
              <a:off x="685800" y="3339572"/>
              <a:ext cx="2667000" cy="1144929"/>
            </a:xfrm>
            <a:prstGeom prst="rect">
              <a:avLst/>
            </a:prstGeom>
          </p:spPr>
          <p:style>
            <a:lnRef idx="2">
              <a:schemeClr val="accent4"/>
            </a:lnRef>
            <a:fillRef idx="1">
              <a:schemeClr val="lt1"/>
            </a:fillRef>
            <a:effectRef idx="0">
              <a:schemeClr val="accent4"/>
            </a:effectRef>
            <a:fontRef idx="minor">
              <a:schemeClr val="dk1"/>
            </a:fontRef>
          </p:style>
          <p:txBody>
            <a:bodyPr vert="horz" wrap="square" lIns="91440" tIns="45720" rIns="91440" bIns="45720" rtlCol="0" anchor="ctr" anchorCtr="0">
              <a:spAutoFit/>
            </a:bodyPr>
            <a:lstStyle/>
            <a:p>
              <a:pPr marR="0" defTabSz="457200" rtl="0" eaLnBrk="1" fontAlgn="auto" latinLnBrk="0" hangingPunct="1">
                <a:lnSpc>
                  <a:spcPct val="90000"/>
                </a:lnSpc>
                <a:spcAft>
                  <a:spcPts val="0"/>
                </a:spcAft>
                <a:buClrTx/>
                <a:buSzTx/>
                <a:buFont typeface="Arial"/>
                <a:buNone/>
                <a:tabLst/>
              </a:pPr>
              <a:endParaRPr kumimoji="0" lang="en-US" sz="2400" b="1" u="none" strike="noStrike" kern="1200" cap="none" spc="0" normalizeH="0" baseline="0" noProof="0" dirty="0" smtClean="0">
                <a:ln>
                  <a:noFill/>
                </a:ln>
                <a:effectLst/>
                <a:uLnTx/>
                <a:uFillTx/>
                <a:ea typeface="+mn-ea"/>
                <a:cs typeface="Whitney Book"/>
              </a:endParaRPr>
            </a:p>
            <a:p>
              <a:pPr marR="0" defTabSz="457200" rtl="0" eaLnBrk="1" fontAlgn="auto" latinLnBrk="0" hangingPunct="1">
                <a:lnSpc>
                  <a:spcPct val="90000"/>
                </a:lnSpc>
                <a:spcAft>
                  <a:spcPts val="0"/>
                </a:spcAft>
                <a:buClrTx/>
                <a:buSzTx/>
                <a:buFont typeface="Arial"/>
                <a:buNone/>
                <a:tabLst/>
              </a:pPr>
              <a:r>
                <a:rPr kumimoji="0" lang="en-US" sz="2400" b="1" u="none" strike="noStrike" kern="1200" cap="none" spc="0" normalizeH="0" baseline="0" noProof="0" dirty="0" smtClean="0">
                  <a:ln>
                    <a:noFill/>
                  </a:ln>
                  <a:effectLst/>
                  <a:uLnTx/>
                  <a:uFillTx/>
                  <a:ea typeface="+mn-ea"/>
                  <a:cs typeface="Whitney Book"/>
                </a:rPr>
                <a:t>Orca</a:t>
              </a:r>
              <a:endParaRPr kumimoji="0" lang="en-US" sz="2400" b="1" u="none" strike="noStrike" kern="1200" cap="none" spc="0" normalizeH="0" noProof="0" dirty="0" smtClean="0">
                <a:ln>
                  <a:noFill/>
                </a:ln>
                <a:effectLst/>
                <a:uLnTx/>
                <a:uFillTx/>
                <a:ea typeface="+mn-ea"/>
                <a:cs typeface="Whitney Book"/>
              </a:endParaRPr>
            </a:p>
            <a:p>
              <a:pPr marR="0" defTabSz="457200" rtl="0" eaLnBrk="1" fontAlgn="auto" latinLnBrk="0" hangingPunct="1">
                <a:lnSpc>
                  <a:spcPct val="90000"/>
                </a:lnSpc>
                <a:spcAft>
                  <a:spcPts val="0"/>
                </a:spcAft>
                <a:buClrTx/>
                <a:buSzTx/>
                <a:buFont typeface="Arial"/>
                <a:buNone/>
                <a:tabLst/>
              </a:pPr>
              <a:endParaRPr lang="en-US" sz="2800" baseline="0" dirty="0">
                <a:latin typeface="Whitney Book"/>
                <a:ea typeface="+mn-ea"/>
                <a:cs typeface="Whitney Book"/>
              </a:endParaRPr>
            </a:p>
          </p:txBody>
        </p:sp>
        <p:pic>
          <p:nvPicPr>
            <p:cNvPr id="12" name="Orca-mathml-example-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438400" y="3607236"/>
              <a:ext cx="609600" cy="609600"/>
            </a:xfrm>
            <a:prstGeom prst="rect">
              <a:avLst/>
            </a:prstGeom>
          </p:spPr>
        </p:pic>
      </p:grpSp>
      <p:grpSp>
        <p:nvGrpSpPr>
          <p:cNvPr id="18" name="Group 17" title="Audio sample using Voiceover"/>
          <p:cNvGrpSpPr/>
          <p:nvPr/>
        </p:nvGrpSpPr>
        <p:grpSpPr>
          <a:xfrm>
            <a:off x="685800" y="4730186"/>
            <a:ext cx="2667000" cy="1144929"/>
            <a:chOff x="685800" y="4730186"/>
            <a:chExt cx="2667000" cy="1144929"/>
          </a:xfrm>
        </p:grpSpPr>
        <p:sp>
          <p:nvSpPr>
            <p:cNvPr id="15" name="TextBox 14"/>
            <p:cNvSpPr txBox="1"/>
            <p:nvPr/>
          </p:nvSpPr>
          <p:spPr>
            <a:xfrm>
              <a:off x="685800" y="4730186"/>
              <a:ext cx="2667000" cy="1144929"/>
            </a:xfrm>
            <a:prstGeom prst="rect">
              <a:avLst/>
            </a:prstGeom>
          </p:spPr>
          <p:style>
            <a:lnRef idx="2">
              <a:schemeClr val="accent4"/>
            </a:lnRef>
            <a:fillRef idx="1">
              <a:schemeClr val="lt1"/>
            </a:fillRef>
            <a:effectRef idx="0">
              <a:schemeClr val="accent4"/>
            </a:effectRef>
            <a:fontRef idx="minor">
              <a:schemeClr val="dk1"/>
            </a:fontRef>
          </p:style>
          <p:txBody>
            <a:bodyPr vert="horz" wrap="square" lIns="91440" tIns="45720" rIns="91440" bIns="45720" rtlCol="0" anchor="ctr" anchorCtr="0">
              <a:spAutoFit/>
            </a:bodyPr>
            <a:lstStyle/>
            <a:p>
              <a:pPr marR="0" defTabSz="457200" rtl="0" eaLnBrk="1" fontAlgn="auto" latinLnBrk="0" hangingPunct="1">
                <a:lnSpc>
                  <a:spcPct val="90000"/>
                </a:lnSpc>
                <a:spcAft>
                  <a:spcPts val="0"/>
                </a:spcAft>
                <a:buClrTx/>
                <a:buSzTx/>
                <a:buFont typeface="Arial"/>
                <a:buNone/>
                <a:tabLst/>
              </a:pPr>
              <a:endParaRPr kumimoji="0" lang="en-US" sz="2400" b="1" u="none" strike="noStrike" kern="1200" cap="none" spc="0" normalizeH="0" baseline="0" noProof="0" dirty="0" smtClean="0">
                <a:ln>
                  <a:noFill/>
                </a:ln>
                <a:effectLst/>
                <a:uLnTx/>
                <a:uFillTx/>
                <a:ea typeface="+mn-ea"/>
                <a:cs typeface="Whitney Book"/>
              </a:endParaRPr>
            </a:p>
            <a:p>
              <a:pPr marR="0" defTabSz="457200" rtl="0" eaLnBrk="1" fontAlgn="auto" latinLnBrk="0" hangingPunct="1">
                <a:lnSpc>
                  <a:spcPct val="90000"/>
                </a:lnSpc>
                <a:spcAft>
                  <a:spcPts val="0"/>
                </a:spcAft>
                <a:buClrTx/>
                <a:buSzTx/>
                <a:buFont typeface="Arial"/>
                <a:buNone/>
                <a:tabLst/>
              </a:pPr>
              <a:r>
                <a:rPr lang="en-US" sz="2400" b="1" dirty="0" smtClean="0">
                  <a:cs typeface="Whitney Book"/>
                </a:rPr>
                <a:t>Voiceover</a:t>
              </a:r>
              <a:endParaRPr kumimoji="0" lang="en-US" sz="2400" b="1" u="none" strike="noStrike" kern="1200" cap="none" spc="0" normalizeH="0" noProof="0" dirty="0" smtClean="0">
                <a:ln>
                  <a:noFill/>
                </a:ln>
                <a:effectLst/>
                <a:uLnTx/>
                <a:uFillTx/>
                <a:ea typeface="+mn-ea"/>
                <a:cs typeface="Whitney Book"/>
              </a:endParaRPr>
            </a:p>
            <a:p>
              <a:pPr marR="0" defTabSz="457200" rtl="0" eaLnBrk="1" fontAlgn="auto" latinLnBrk="0" hangingPunct="1">
                <a:lnSpc>
                  <a:spcPct val="90000"/>
                </a:lnSpc>
                <a:spcAft>
                  <a:spcPts val="0"/>
                </a:spcAft>
                <a:buClrTx/>
                <a:buSzTx/>
                <a:buFont typeface="Arial"/>
                <a:buNone/>
                <a:tabLst/>
              </a:pPr>
              <a:endParaRPr lang="en-US" sz="2800" baseline="0" dirty="0">
                <a:latin typeface="Whitney Book"/>
                <a:ea typeface="+mn-ea"/>
                <a:cs typeface="Whitney Book"/>
              </a:endParaRPr>
            </a:p>
          </p:txBody>
        </p:sp>
        <p:pic>
          <p:nvPicPr>
            <p:cNvPr id="13" name="Voiceover-mathml-example-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438400" y="4997850"/>
              <a:ext cx="609600" cy="609600"/>
            </a:xfrm>
            <a:prstGeom prst="rect">
              <a:avLst/>
            </a:prstGeom>
          </p:spPr>
        </p:pic>
      </p:grpSp>
      <p:sp>
        <p:nvSpPr>
          <p:cNvPr id="8" name="Right Brace 7" title="right bracket"/>
          <p:cNvSpPr/>
          <p:nvPr/>
        </p:nvSpPr>
        <p:spPr>
          <a:xfrm>
            <a:off x="3657600" y="1905000"/>
            <a:ext cx="609600" cy="3970115"/>
          </a:xfrm>
          <a:prstGeom prst="rightBrace">
            <a:avLst/>
          </a:prstGeom>
          <a:ln>
            <a:solidFill>
              <a:schemeClr val="accent4">
                <a:lumMod val="75000"/>
              </a:schemeClr>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pic>
        <p:nvPicPr>
          <p:cNvPr id="6" name="Picture 5" descr="source: MathJax website" title="Visual display for a sample math equation"/>
          <p:cNvPicPr>
            <a:picLocks noChangeAspect="1"/>
          </p:cNvPicPr>
          <p:nvPr/>
        </p:nvPicPr>
        <p:blipFill>
          <a:blip r:embed="rId10"/>
          <a:stretch>
            <a:fillRect/>
          </a:stretch>
        </p:blipFill>
        <p:spPr>
          <a:xfrm>
            <a:off x="4572000" y="3314172"/>
            <a:ext cx="3952875" cy="1104900"/>
          </a:xfrm>
          <a:prstGeom prst="rect">
            <a:avLst/>
          </a:prstGeom>
        </p:spPr>
      </p:pic>
    </p:spTree>
    <p:extLst>
      <p:ext uri="{BB962C8B-B14F-4D97-AF65-F5344CB8AC3E}">
        <p14:creationId xmlns:p14="http://schemas.microsoft.com/office/powerpoint/2010/main" val="90689907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1"/>
                </p:tgtEl>
              </p:cMediaNode>
            </p:audio>
            <p:audio>
              <p:cMediaNode vol="80000">
                <p:cTn id="3" fill="hold" display="0">
                  <p:stCondLst>
                    <p:cond delay="indefinite"/>
                  </p:stCondLst>
                  <p:endCondLst>
                    <p:cond evt="onStopAudio" delay="0">
                      <p:tgtEl>
                        <p:sldTgt/>
                      </p:tgtEl>
                    </p:cond>
                  </p:endCondLst>
                </p:cTn>
                <p:tgtEl>
                  <p:spTgt spid="12"/>
                </p:tgtEl>
              </p:cMediaNode>
            </p:audio>
            <p:audio>
              <p:cMediaNode vol="80000">
                <p:cTn id="4" fill="hold" display="0">
                  <p:stCondLst>
                    <p:cond delay="indefinite"/>
                  </p:stCondLst>
                  <p:endCondLst>
                    <p:cond evt="onStopAudio" delay="0">
                      <p:tgtEl>
                        <p:sldTgt/>
                      </p:tgtEl>
                    </p:cond>
                  </p:endCondLst>
                </p:cTn>
                <p:tgtEl>
                  <p:spTgt spid="1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11150" y="510243"/>
            <a:ext cx="7537450" cy="523220"/>
          </a:xfrm>
        </p:spPr>
        <p:txBody>
          <a:bodyPr/>
          <a:lstStyle/>
          <a:p>
            <a:r>
              <a:rPr lang="en-US" altLang="en-US" dirty="0" smtClean="0">
                <a:latin typeface="Whitney Book" pitchFamily="-84" charset="0"/>
                <a:cs typeface="Whitney Book" pitchFamily="-84" charset="0"/>
              </a:rPr>
              <a:t>One Accessible Math Production Tool</a:t>
            </a:r>
          </a:p>
        </p:txBody>
      </p:sp>
      <p:sp>
        <p:nvSpPr>
          <p:cNvPr id="7" name="Content Placeholder 2"/>
          <p:cNvSpPr txBox="1">
            <a:spLocks/>
          </p:cNvSpPr>
          <p:nvPr/>
        </p:nvSpPr>
        <p:spPr bwMode="auto">
          <a:xfrm>
            <a:off x="311150" y="1582738"/>
            <a:ext cx="7315200" cy="703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85750" indent="-285750" defTabSz="457200">
              <a:spcAft>
                <a:spcPts val="800"/>
              </a:spcAft>
              <a:buClr>
                <a:schemeClr val="accent1"/>
              </a:buClr>
              <a:buSzPct val="80000"/>
              <a:buFont typeface="Lucida Grande" pitchFamily="-84" charset="0"/>
              <a:buChar char="●"/>
              <a:defRPr sz="2400">
                <a:solidFill>
                  <a:schemeClr val="tx1"/>
                </a:solidFill>
                <a:latin typeface="Whitney Book" pitchFamily="-84" charset="0"/>
                <a:ea typeface="MS PGothic" panose="020B0600070205080204" pitchFamily="34" charset="-128"/>
                <a:cs typeface="Whitney Book" pitchFamily="-84" charset="0"/>
              </a:defRPr>
            </a:lvl1pPr>
            <a:lvl2pPr marL="742950" indent="-285750" defTabSz="457200">
              <a:spcAft>
                <a:spcPts val="800"/>
              </a:spcAft>
              <a:buFont typeface="Arial" panose="020B0604020202020204" pitchFamily="34" charset="0"/>
              <a:buChar char="–"/>
              <a:defRPr sz="2000">
                <a:solidFill>
                  <a:schemeClr val="tx1"/>
                </a:solidFill>
                <a:latin typeface="Whitney Book" pitchFamily="-84" charset="0"/>
                <a:ea typeface="Whitney Book" pitchFamily="-84" charset="0"/>
                <a:cs typeface="Whitney Book" pitchFamily="-84" charset="0"/>
              </a:defRPr>
            </a:lvl2pPr>
            <a:lvl3pPr marL="1141413" indent="-228600" defTabSz="457200">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3pPr>
            <a:lvl4pPr marL="1598613" indent="-228600" defTabSz="457200">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4pPr>
            <a:lvl5pPr marL="2055813" indent="-228600" defTabSz="457200">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5pPr>
            <a:lvl6pPr marL="2513013" indent="-228600" defTabSz="457200" eaLnBrk="0" fontAlgn="base" hangingPunct="0">
              <a:spcBef>
                <a:spcPct val="0"/>
              </a:spcBef>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6pPr>
            <a:lvl7pPr marL="2970213" indent="-228600" defTabSz="457200" eaLnBrk="0" fontAlgn="base" hangingPunct="0">
              <a:spcBef>
                <a:spcPct val="0"/>
              </a:spcBef>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7pPr>
            <a:lvl8pPr marL="3427413" indent="-228600" defTabSz="457200" eaLnBrk="0" fontAlgn="base" hangingPunct="0">
              <a:spcBef>
                <a:spcPct val="0"/>
              </a:spcBef>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8pPr>
            <a:lvl9pPr marL="3884613" indent="-228600" defTabSz="457200" eaLnBrk="0" fontAlgn="base" hangingPunct="0">
              <a:spcBef>
                <a:spcPct val="0"/>
              </a:spcBef>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9pPr>
          </a:lstStyle>
          <a:p>
            <a:pPr marL="0" indent="0" fontAlgn="auto">
              <a:lnSpc>
                <a:spcPct val="90000"/>
              </a:lnSpc>
              <a:spcAft>
                <a:spcPts val="0"/>
              </a:spcAft>
              <a:buNone/>
            </a:pPr>
            <a:r>
              <a:rPr lang="en-US" dirty="0" smtClean="0">
                <a:solidFill>
                  <a:srgbClr val="0070C0"/>
                </a:solidFill>
                <a:latin typeface="Whitney Book"/>
                <a:cs typeface="Whitney Book"/>
              </a:rPr>
              <a:t>MathML </a:t>
            </a:r>
            <a:r>
              <a:rPr lang="en-US" dirty="0">
                <a:solidFill>
                  <a:srgbClr val="0070C0"/>
                </a:solidFill>
                <a:latin typeface="Whitney Book"/>
                <a:cs typeface="Whitney Book"/>
              </a:rPr>
              <a:t>Cloud</a:t>
            </a:r>
            <a:r>
              <a:rPr lang="en-US" dirty="0">
                <a:solidFill>
                  <a:schemeClr val="tx2">
                    <a:lumMod val="50000"/>
                    <a:lumOff val="50000"/>
                  </a:schemeClr>
                </a:solidFill>
                <a:latin typeface="Whitney Book"/>
                <a:cs typeface="Whitney Book"/>
              </a:rPr>
              <a:t>: </a:t>
            </a:r>
            <a:r>
              <a:rPr lang="en-US" dirty="0">
                <a:solidFill>
                  <a:schemeClr val="tx2">
                    <a:lumMod val="50000"/>
                    <a:lumOff val="50000"/>
                  </a:schemeClr>
                </a:solidFill>
                <a:latin typeface="Whitney Book"/>
                <a:cs typeface="Whitney Book"/>
                <a:hlinkClick r:id="rId3"/>
              </a:rPr>
              <a:t>https://mathmlcloud.org/</a:t>
            </a:r>
            <a:r>
              <a:rPr lang="en-US" dirty="0">
                <a:solidFill>
                  <a:schemeClr val="tx2">
                    <a:lumMod val="50000"/>
                    <a:lumOff val="50000"/>
                  </a:schemeClr>
                </a:solidFill>
                <a:latin typeface="Whitney Book"/>
                <a:cs typeface="Whitney Book"/>
              </a:rPr>
              <a:t> </a:t>
            </a:r>
          </a:p>
        </p:txBody>
      </p:sp>
      <p:pic>
        <p:nvPicPr>
          <p:cNvPr id="4" name="Picture 3" descr="Input as single equation (using AsciiMath, LaTeX, or MathML) or as a bulk HTML5 file" title="Screenshot of MathML Cloud home page"/>
          <p:cNvPicPr>
            <a:picLocks noChangeAspect="1"/>
          </p:cNvPicPr>
          <p:nvPr/>
        </p:nvPicPr>
        <p:blipFill rotWithShape="1">
          <a:blip r:embed="rId4"/>
          <a:srcRect b="12651"/>
          <a:stretch/>
        </p:blipFill>
        <p:spPr>
          <a:xfrm>
            <a:off x="228600" y="2215141"/>
            <a:ext cx="8686800" cy="42089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7961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228600" y="387132"/>
            <a:ext cx="8604250" cy="646331"/>
          </a:xfrm>
        </p:spPr>
        <p:txBody>
          <a:bodyPr/>
          <a:lstStyle/>
          <a:p>
            <a:r>
              <a:rPr lang="en-US" altLang="en-US" sz="3600" dirty="0" smtClean="0">
                <a:latin typeface="Whitney Book" pitchFamily="-84" charset="0"/>
                <a:cs typeface="Whitney Book" pitchFamily="-84" charset="0"/>
              </a:rPr>
              <a:t>Customized to Different Workflows</a:t>
            </a:r>
            <a:endParaRPr lang="en-US" altLang="en-US" sz="3600" dirty="0" smtClean="0">
              <a:latin typeface="Whitney Book" pitchFamily="-84" charset="0"/>
              <a:cs typeface="Whitney Book" pitchFamily="-84" charset="0"/>
            </a:endParaRPr>
          </a:p>
        </p:txBody>
      </p:sp>
      <p:pic>
        <p:nvPicPr>
          <p:cNvPr id="2" name="Picture 1" descr="Output options: text description, png, svg, mathml, all saved in the cloud." title="Screenshot of MathML Cloud outputs"/>
          <p:cNvPicPr>
            <a:picLocks noChangeAspect="1"/>
          </p:cNvPicPr>
          <p:nvPr/>
        </p:nvPicPr>
        <p:blipFill>
          <a:blip r:embed="rId3"/>
          <a:stretch>
            <a:fillRect/>
          </a:stretch>
        </p:blipFill>
        <p:spPr>
          <a:xfrm>
            <a:off x="228600" y="1371600"/>
            <a:ext cx="8686800" cy="43612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7655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11150" y="387132"/>
            <a:ext cx="7537450" cy="646331"/>
          </a:xfrm>
        </p:spPr>
        <p:txBody>
          <a:bodyPr/>
          <a:lstStyle/>
          <a:p>
            <a:pPr eaLnBrk="1" hangingPunct="1"/>
            <a:r>
              <a:rPr lang="en-US" altLang="en-US" sz="3600" dirty="0" smtClean="0"/>
              <a:t>The DIAGRAM Center</a:t>
            </a:r>
          </a:p>
        </p:txBody>
      </p:sp>
      <p:sp>
        <p:nvSpPr>
          <p:cNvPr id="6" name="Content Placeholder 5"/>
          <p:cNvSpPr txBox="1">
            <a:spLocks/>
          </p:cNvSpPr>
          <p:nvPr/>
        </p:nvSpPr>
        <p:spPr>
          <a:xfrm>
            <a:off x="381000" y="1447800"/>
            <a:ext cx="8477250" cy="4953000"/>
          </a:xfrm>
          <a:prstGeom prst="rect">
            <a:avLst/>
          </a:prstGeom>
        </p:spPr>
        <p:txBody>
          <a:bodyPr>
            <a:noAutofit/>
          </a:bodyPr>
          <a:lstStyle>
            <a:lvl1pPr marL="342900" indent="-342900" algn="l" defTabSz="457200" rtl="0" eaLnBrk="0" fontAlgn="base" hangingPunct="0">
              <a:spcBef>
                <a:spcPct val="0"/>
              </a:spcBef>
              <a:spcAft>
                <a:spcPts val="800"/>
              </a:spcAft>
              <a:buClr>
                <a:schemeClr val="accent1"/>
              </a:buClr>
              <a:buSzPct val="80000"/>
              <a:buFont typeface="Lucida Grande"/>
              <a:buChar char="●"/>
              <a:defRPr sz="2400" kern="1200">
                <a:solidFill>
                  <a:schemeClr val="tx1"/>
                </a:solidFill>
                <a:latin typeface="Whitney Book"/>
                <a:ea typeface="MS PGothic" pitchFamily="34" charset="-128"/>
                <a:cs typeface="Whitney Book"/>
              </a:defRPr>
            </a:lvl1pPr>
            <a:lvl2pPr marL="742950" indent="-285750" algn="l" defTabSz="457200" rtl="0" eaLnBrk="0" fontAlgn="base" hangingPunct="0">
              <a:spcBef>
                <a:spcPct val="0"/>
              </a:spcBef>
              <a:spcAft>
                <a:spcPts val="800"/>
              </a:spcAft>
              <a:buFont typeface="Arial" panose="020B0604020202020204" pitchFamily="34" charset="0"/>
              <a:buChar char="–"/>
              <a:defRPr sz="2000" kern="1200">
                <a:solidFill>
                  <a:schemeClr val="tx1"/>
                </a:solidFill>
                <a:latin typeface="Whitney Book"/>
                <a:ea typeface="Whitney Book"/>
                <a:cs typeface="Whitney Book"/>
              </a:defRPr>
            </a:lvl2pPr>
            <a:lvl3pPr marL="1143000" indent="-228600" algn="l" defTabSz="457200" rtl="0" eaLnBrk="0" fontAlgn="base" hangingPunct="0">
              <a:spcBef>
                <a:spcPct val="0"/>
              </a:spcBef>
              <a:spcAft>
                <a:spcPts val="800"/>
              </a:spcAft>
              <a:buFont typeface="Arial" panose="020B0604020202020204" pitchFamily="34" charset="0"/>
              <a:buChar char="•"/>
              <a:defRPr kern="1200">
                <a:solidFill>
                  <a:schemeClr val="tx1"/>
                </a:solidFill>
                <a:latin typeface="Whitney Book"/>
                <a:ea typeface="Whitney Book"/>
                <a:cs typeface="Whitney Book"/>
              </a:defRPr>
            </a:lvl3pPr>
            <a:lvl4pPr marL="1600200" indent="-228600" algn="l" defTabSz="457200" rtl="0" eaLnBrk="0" fontAlgn="base" hangingPunct="0">
              <a:spcBef>
                <a:spcPct val="0"/>
              </a:spcBef>
              <a:spcAft>
                <a:spcPts val="800"/>
              </a:spcAft>
              <a:buFont typeface="Arial" panose="020B0604020202020204" pitchFamily="34" charset="0"/>
              <a:buChar char="–"/>
              <a:defRPr kern="1200">
                <a:solidFill>
                  <a:schemeClr val="tx1"/>
                </a:solidFill>
                <a:latin typeface="Whitney Book"/>
                <a:ea typeface="Whitney Book"/>
                <a:cs typeface="Whitney Book"/>
              </a:defRPr>
            </a:lvl4pPr>
            <a:lvl5pPr marL="2057400" indent="-228600" algn="l" defTabSz="457200" rtl="0" eaLnBrk="0" fontAlgn="base" hangingPunct="0">
              <a:spcBef>
                <a:spcPct val="0"/>
              </a:spcBef>
              <a:spcAft>
                <a:spcPts val="800"/>
              </a:spcAft>
              <a:buFont typeface="Arial" panose="020B0604020202020204" pitchFamily="34" charset="0"/>
              <a:buChar char="»"/>
              <a:defRPr kern="1200">
                <a:solidFill>
                  <a:schemeClr val="tx1"/>
                </a:solidFill>
                <a:latin typeface="Whitney Book"/>
                <a:ea typeface="Whitney Book"/>
                <a:cs typeface="Whitney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en-US" sz="2800" b="1" dirty="0"/>
              <a:t>DIAGRAM: </a:t>
            </a:r>
            <a:r>
              <a:rPr lang="en-US" altLang="en-US" sz="2800" u="sng" dirty="0"/>
              <a:t>D</a:t>
            </a:r>
            <a:r>
              <a:rPr lang="en-US" altLang="en-US" sz="2800" dirty="0"/>
              <a:t>igital </a:t>
            </a:r>
            <a:r>
              <a:rPr lang="en-US" altLang="en-US" sz="2800" u="sng" dirty="0"/>
              <a:t>I</a:t>
            </a:r>
            <a:r>
              <a:rPr lang="en-US" altLang="en-US" sz="2800" dirty="0"/>
              <a:t>mage </a:t>
            </a:r>
            <a:r>
              <a:rPr lang="en-US" altLang="en-US" sz="2800" u="sng" dirty="0"/>
              <a:t>a</a:t>
            </a:r>
            <a:r>
              <a:rPr lang="en-US" altLang="en-US" sz="2800" dirty="0"/>
              <a:t>nd </a:t>
            </a:r>
            <a:r>
              <a:rPr lang="en-US" altLang="en-US" sz="2800" u="sng" dirty="0"/>
              <a:t>G</a:t>
            </a:r>
            <a:r>
              <a:rPr lang="en-US" altLang="en-US" sz="2800" dirty="0"/>
              <a:t>raphics </a:t>
            </a:r>
            <a:r>
              <a:rPr lang="en-US" altLang="en-US" sz="2800" u="sng" dirty="0"/>
              <a:t>R</a:t>
            </a:r>
            <a:r>
              <a:rPr lang="en-US" altLang="en-US" sz="2800" dirty="0"/>
              <a:t>esources for </a:t>
            </a:r>
            <a:r>
              <a:rPr lang="en-US" altLang="en-US" sz="2800" u="sng" dirty="0"/>
              <a:t>A</a:t>
            </a:r>
            <a:r>
              <a:rPr lang="en-US" altLang="en-US" sz="2800" dirty="0"/>
              <a:t>ccessible </a:t>
            </a:r>
            <a:r>
              <a:rPr lang="en-US" altLang="en-US" sz="2800" u="sng" dirty="0"/>
              <a:t>M</a:t>
            </a:r>
            <a:r>
              <a:rPr lang="en-US" altLang="en-US" sz="2800" dirty="0"/>
              <a:t>aterials</a:t>
            </a:r>
          </a:p>
          <a:p>
            <a:pPr marL="0" indent="0">
              <a:buNone/>
            </a:pPr>
            <a:endParaRPr lang="en-US" altLang="en-US" dirty="0" smtClean="0"/>
          </a:p>
          <a:p>
            <a:r>
              <a:rPr lang="en-US" dirty="0" smtClean="0"/>
              <a:t>2015: Received our second US DoE award</a:t>
            </a:r>
          </a:p>
          <a:p>
            <a:r>
              <a:rPr lang="en-US" altLang="en-US" dirty="0" smtClean="0"/>
              <a:t>Make </a:t>
            </a:r>
            <a:r>
              <a:rPr lang="en-US" altLang="en-US" dirty="0"/>
              <a:t>it easier, faster, and cheaper to create and use accessible educational materials for children and students with disabilities </a:t>
            </a:r>
            <a:endParaRPr lang="en-US" altLang="en-US" dirty="0" smtClean="0"/>
          </a:p>
          <a:p>
            <a:r>
              <a:rPr lang="en-US" dirty="0" smtClean="0"/>
              <a:t>Partnership between </a:t>
            </a:r>
            <a:r>
              <a:rPr lang="en-US" dirty="0" err="1" smtClean="0"/>
              <a:t>Benetech</a:t>
            </a:r>
            <a:r>
              <a:rPr lang="en-US" dirty="0" smtClean="0"/>
              <a:t> &amp; US Fund for DAISY</a:t>
            </a:r>
          </a:p>
          <a:p>
            <a:r>
              <a:rPr lang="en-US" dirty="0" smtClean="0"/>
              <a:t>Collaborating with the accessibility community to develop open source tools and services, available globally</a:t>
            </a:r>
          </a:p>
          <a:p>
            <a:r>
              <a:rPr lang="en-US" dirty="0" smtClean="0"/>
              <a:t>Learn more: </a:t>
            </a:r>
            <a:r>
              <a:rPr lang="en-US" dirty="0" smtClean="0">
                <a:hlinkClick r:id="rId3"/>
              </a:rPr>
              <a:t>http</a:t>
            </a:r>
            <a:r>
              <a:rPr lang="en-US" dirty="0">
                <a:hlinkClick r:id="rId3"/>
              </a:rPr>
              <a:t>://</a:t>
            </a:r>
            <a:r>
              <a:rPr lang="en-US" dirty="0" smtClean="0">
                <a:hlinkClick r:id="rId3"/>
              </a:rPr>
              <a:t>diagramcenter.org</a:t>
            </a:r>
            <a:endParaRPr lang="en-US" dirty="0"/>
          </a:p>
        </p:txBody>
      </p:sp>
    </p:spTree>
    <p:extLst>
      <p:ext uri="{BB962C8B-B14F-4D97-AF65-F5344CB8AC3E}">
        <p14:creationId xmlns:p14="http://schemas.microsoft.com/office/powerpoint/2010/main" val="41966533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150" y="387132"/>
            <a:ext cx="7537450" cy="646331"/>
          </a:xfrm>
        </p:spPr>
        <p:txBody>
          <a:bodyPr/>
          <a:lstStyle/>
          <a:p>
            <a:r>
              <a:rPr lang="en-US" sz="3600" dirty="0" smtClean="0"/>
              <a:t>Poet Math Editor</a:t>
            </a:r>
            <a:endParaRPr lang="en-US" sz="3600" dirty="0"/>
          </a:p>
        </p:txBody>
      </p:sp>
      <p:pic>
        <p:nvPicPr>
          <p:cNvPr id="6" name="Picture 5" descr="Provides options to transcribe math using the ASCIIMath cheat sheet, the math keyboard (WYSIWYG editor), or LaTeX" title="Screenshot of the Poet Math Module"/>
          <p:cNvPicPr>
            <a:picLocks noChangeAspect="1"/>
          </p:cNvPicPr>
          <p:nvPr/>
        </p:nvPicPr>
        <p:blipFill>
          <a:blip r:embed="rId3"/>
          <a:stretch>
            <a:fillRect/>
          </a:stretch>
        </p:blipFill>
        <p:spPr>
          <a:xfrm>
            <a:off x="183959" y="1371600"/>
            <a:ext cx="8776081" cy="516731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264427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7132"/>
            <a:ext cx="8001000" cy="646331"/>
          </a:xfrm>
        </p:spPr>
        <p:txBody>
          <a:bodyPr/>
          <a:lstStyle/>
          <a:p>
            <a:r>
              <a:rPr lang="en-US" sz="3600" dirty="0" smtClean="0"/>
              <a:t>Reading Digital </a:t>
            </a:r>
            <a:r>
              <a:rPr lang="en-US" sz="3600" dirty="0" smtClean="0"/>
              <a:t>Math Accessibly</a:t>
            </a:r>
            <a:endParaRPr lang="en-US" sz="3600" dirty="0"/>
          </a:p>
        </p:txBody>
      </p:sp>
      <p:sp>
        <p:nvSpPr>
          <p:cNvPr id="5" name="Content Placeholder 2"/>
          <p:cNvSpPr txBox="1">
            <a:spLocks/>
          </p:cNvSpPr>
          <p:nvPr/>
        </p:nvSpPr>
        <p:spPr bwMode="auto">
          <a:xfrm>
            <a:off x="228600" y="1295400"/>
            <a:ext cx="8695474" cy="703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85750" indent="-285750" defTabSz="457200">
              <a:spcAft>
                <a:spcPts val="800"/>
              </a:spcAft>
              <a:buClr>
                <a:schemeClr val="accent1"/>
              </a:buClr>
              <a:buSzPct val="80000"/>
              <a:buFont typeface="Lucida Grande" pitchFamily="-84" charset="0"/>
              <a:buChar char="●"/>
              <a:defRPr sz="2400">
                <a:solidFill>
                  <a:schemeClr val="tx1"/>
                </a:solidFill>
                <a:latin typeface="Whitney Book" pitchFamily="-84" charset="0"/>
                <a:ea typeface="MS PGothic" panose="020B0600070205080204" pitchFamily="34" charset="-128"/>
                <a:cs typeface="Whitney Book" pitchFamily="-84" charset="0"/>
              </a:defRPr>
            </a:lvl1pPr>
            <a:lvl2pPr marL="742950" indent="-285750" defTabSz="457200">
              <a:spcAft>
                <a:spcPts val="800"/>
              </a:spcAft>
              <a:buFont typeface="Arial" panose="020B0604020202020204" pitchFamily="34" charset="0"/>
              <a:buChar char="–"/>
              <a:defRPr sz="2000">
                <a:solidFill>
                  <a:schemeClr val="tx1"/>
                </a:solidFill>
                <a:latin typeface="Whitney Book" pitchFamily="-84" charset="0"/>
                <a:ea typeface="Whitney Book" pitchFamily="-84" charset="0"/>
                <a:cs typeface="Whitney Book" pitchFamily="-84" charset="0"/>
              </a:defRPr>
            </a:lvl2pPr>
            <a:lvl3pPr marL="1141413" indent="-228600" defTabSz="457200">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3pPr>
            <a:lvl4pPr marL="1598613" indent="-228600" defTabSz="457200">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4pPr>
            <a:lvl5pPr marL="2055813" indent="-228600" defTabSz="457200">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5pPr>
            <a:lvl6pPr marL="2513013" indent="-228600" defTabSz="457200" eaLnBrk="0" fontAlgn="base" hangingPunct="0">
              <a:spcBef>
                <a:spcPct val="0"/>
              </a:spcBef>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6pPr>
            <a:lvl7pPr marL="2970213" indent="-228600" defTabSz="457200" eaLnBrk="0" fontAlgn="base" hangingPunct="0">
              <a:spcBef>
                <a:spcPct val="0"/>
              </a:spcBef>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7pPr>
            <a:lvl8pPr marL="3427413" indent="-228600" defTabSz="457200" eaLnBrk="0" fontAlgn="base" hangingPunct="0">
              <a:spcBef>
                <a:spcPct val="0"/>
              </a:spcBef>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8pPr>
            <a:lvl9pPr marL="3884613" indent="-228600" defTabSz="457200" eaLnBrk="0" fontAlgn="base" hangingPunct="0">
              <a:spcBef>
                <a:spcPct val="0"/>
              </a:spcBef>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9pPr>
          </a:lstStyle>
          <a:p>
            <a:pPr marL="0" indent="0" fontAlgn="auto">
              <a:lnSpc>
                <a:spcPct val="90000"/>
              </a:lnSpc>
              <a:spcAft>
                <a:spcPts val="0"/>
              </a:spcAft>
              <a:buNone/>
            </a:pPr>
            <a:r>
              <a:rPr lang="en-US" dirty="0" smtClean="0">
                <a:solidFill>
                  <a:srgbClr val="0070C0"/>
                </a:solidFill>
                <a:latin typeface="Whitney Book"/>
                <a:cs typeface="Whitney Book"/>
              </a:rPr>
              <a:t>Math Support Finder [BETA]</a:t>
            </a:r>
            <a:r>
              <a:rPr lang="en-US" dirty="0" smtClean="0">
                <a:solidFill>
                  <a:schemeClr val="tx2">
                    <a:lumMod val="50000"/>
                    <a:lumOff val="50000"/>
                  </a:schemeClr>
                </a:solidFill>
                <a:latin typeface="Whitney Book"/>
                <a:cs typeface="Whitney Book"/>
              </a:rPr>
              <a:t>: </a:t>
            </a:r>
            <a:r>
              <a:rPr lang="en-US" dirty="0">
                <a:solidFill>
                  <a:schemeClr val="tx2">
                    <a:lumMod val="50000"/>
                    <a:lumOff val="50000"/>
                  </a:schemeClr>
                </a:solidFill>
                <a:latin typeface="Whitney Book"/>
                <a:cs typeface="Whitney Book"/>
                <a:hlinkClick r:id="rId3"/>
              </a:rPr>
              <a:t>http://msf.mathmlcloud.org</a:t>
            </a:r>
            <a:r>
              <a:rPr lang="en-US" dirty="0" smtClean="0">
                <a:solidFill>
                  <a:schemeClr val="tx2">
                    <a:lumMod val="50000"/>
                    <a:lumOff val="50000"/>
                  </a:schemeClr>
                </a:solidFill>
                <a:latin typeface="Whitney Book"/>
                <a:cs typeface="Whitney Book"/>
                <a:hlinkClick r:id="rId3"/>
              </a:rPr>
              <a:t>/</a:t>
            </a:r>
            <a:r>
              <a:rPr lang="en-US" dirty="0" smtClean="0">
                <a:solidFill>
                  <a:schemeClr val="tx2">
                    <a:lumMod val="50000"/>
                    <a:lumOff val="50000"/>
                  </a:schemeClr>
                </a:solidFill>
                <a:latin typeface="Whitney Book"/>
                <a:cs typeface="Whitney Book"/>
              </a:rPr>
              <a:t> </a:t>
            </a:r>
            <a:endParaRPr lang="en-US" dirty="0">
              <a:solidFill>
                <a:schemeClr val="tx2">
                  <a:lumMod val="50000"/>
                  <a:lumOff val="50000"/>
                </a:schemeClr>
              </a:solidFill>
              <a:latin typeface="Whitney Book"/>
              <a:cs typeface="Whitney Book"/>
            </a:endParaRPr>
          </a:p>
        </p:txBody>
      </p:sp>
      <p:pic>
        <p:nvPicPr>
          <p:cNvPr id="4" name="Picture 3" title="Screenshot of Math Support Finder homepage, including the search tool"/>
          <p:cNvPicPr>
            <a:picLocks noChangeAspect="1"/>
          </p:cNvPicPr>
          <p:nvPr/>
        </p:nvPicPr>
        <p:blipFill rotWithShape="1">
          <a:blip r:embed="rId4"/>
          <a:srcRect t="7116"/>
          <a:stretch/>
        </p:blipFill>
        <p:spPr>
          <a:xfrm>
            <a:off x="228600" y="1905000"/>
            <a:ext cx="8695474" cy="4572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354765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150" y="387132"/>
            <a:ext cx="7537450" cy="646331"/>
          </a:xfrm>
        </p:spPr>
        <p:txBody>
          <a:bodyPr/>
          <a:lstStyle/>
          <a:p>
            <a:r>
              <a:rPr lang="en-US" sz="3600" dirty="0" smtClean="0"/>
              <a:t>NVDA </a:t>
            </a:r>
            <a:r>
              <a:rPr lang="en-US" sz="3600" dirty="0" smtClean="0"/>
              <a:t>(+</a:t>
            </a:r>
            <a:r>
              <a:rPr lang="en-US" sz="3600" dirty="0" err="1" smtClean="0"/>
              <a:t>MathPlayer</a:t>
            </a:r>
            <a:r>
              <a:rPr lang="en-US" sz="3600" dirty="0" smtClean="0"/>
              <a:t>) Support?</a:t>
            </a:r>
            <a:endParaRPr lang="en-US" sz="3600" dirty="0"/>
          </a:p>
        </p:txBody>
      </p:sp>
      <p:pic>
        <p:nvPicPr>
          <p:cNvPr id="4" name="Picture 3" title="MSF results when searching for AT = NVDA (with MathPlayer)"/>
          <p:cNvPicPr>
            <a:picLocks noChangeAspect="1"/>
          </p:cNvPicPr>
          <p:nvPr/>
        </p:nvPicPr>
        <p:blipFill>
          <a:blip r:embed="rId3"/>
          <a:stretch>
            <a:fillRect/>
          </a:stretch>
        </p:blipFill>
        <p:spPr>
          <a:xfrm>
            <a:off x="228600" y="1371600"/>
            <a:ext cx="8686800" cy="3908310"/>
          </a:xfrm>
          <a:prstGeom prst="rect">
            <a:avLst/>
          </a:prstGeom>
        </p:spPr>
      </p:pic>
    </p:spTree>
    <p:extLst>
      <p:ext uri="{BB962C8B-B14F-4D97-AF65-F5344CB8AC3E}">
        <p14:creationId xmlns:p14="http://schemas.microsoft.com/office/powerpoint/2010/main" val="3569583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150" y="325577"/>
            <a:ext cx="7537450" cy="707886"/>
          </a:xfrm>
        </p:spPr>
        <p:txBody>
          <a:bodyPr/>
          <a:lstStyle/>
          <a:p>
            <a:r>
              <a:rPr lang="en-US" sz="4000" dirty="0" err="1" smtClean="0"/>
              <a:t>Sonification</a:t>
            </a:r>
            <a:endParaRPr lang="en-US" sz="4000" dirty="0"/>
          </a:p>
        </p:txBody>
      </p:sp>
      <p:sp>
        <p:nvSpPr>
          <p:cNvPr id="3" name="Content Placeholder 2"/>
          <p:cNvSpPr>
            <a:spLocks noGrp="1"/>
          </p:cNvSpPr>
          <p:nvPr>
            <p:ph idx="1"/>
          </p:nvPr>
        </p:nvSpPr>
        <p:spPr>
          <a:xfrm>
            <a:off x="293225" y="1730826"/>
            <a:ext cx="3853543" cy="4525963"/>
          </a:xfrm>
        </p:spPr>
        <p:txBody>
          <a:bodyPr/>
          <a:lstStyle/>
          <a:p>
            <a:pPr marL="342900" lvl="2" indent="-342900">
              <a:buClr>
                <a:schemeClr val="accent1"/>
              </a:buClr>
              <a:buSzPct val="80000"/>
              <a:buFont typeface="Lucida Grande" charset="0"/>
              <a:buChar char="●"/>
            </a:pPr>
            <a:r>
              <a:rPr lang="en-US" sz="2400" dirty="0" smtClean="0"/>
              <a:t>Uses non-speech </a:t>
            </a:r>
            <a:r>
              <a:rPr lang="en-US" sz="2400" dirty="0"/>
              <a:t>audio to convey information </a:t>
            </a:r>
            <a:r>
              <a:rPr lang="en-US" sz="2400" dirty="0" smtClean="0"/>
              <a:t>used to help perceive data aurally</a:t>
            </a:r>
          </a:p>
          <a:p>
            <a:pPr marL="342900" lvl="2" indent="-342900">
              <a:buClr>
                <a:schemeClr val="accent1"/>
              </a:buClr>
              <a:buSzPct val="80000"/>
              <a:buFont typeface="Lucida Grande" charset="0"/>
              <a:buChar char="●"/>
            </a:pPr>
            <a:r>
              <a:rPr lang="en-US" sz="2400" dirty="0" err="1" smtClean="0"/>
              <a:t>MathTrax</a:t>
            </a:r>
            <a:r>
              <a:rPr lang="en-US" sz="2400" dirty="0" smtClean="0"/>
              <a:t>: application </a:t>
            </a:r>
            <a:r>
              <a:rPr lang="en-US" sz="2400" dirty="0"/>
              <a:t>created by </a:t>
            </a:r>
            <a:r>
              <a:rPr lang="en-US" sz="2400" dirty="0" smtClean="0"/>
              <a:t>NASA that provides </a:t>
            </a:r>
            <a:r>
              <a:rPr lang="en-US" sz="2400" dirty="0" err="1" smtClean="0"/>
              <a:t>sonification</a:t>
            </a:r>
            <a:r>
              <a:rPr lang="en-US" sz="2400" dirty="0" smtClean="0"/>
              <a:t> for mathematical graphs</a:t>
            </a:r>
          </a:p>
          <a:p>
            <a:pPr marL="342900" lvl="2" indent="-342900">
              <a:buClr>
                <a:schemeClr val="accent1"/>
              </a:buClr>
              <a:buSzPct val="80000"/>
              <a:buFont typeface="Lucida Grande" charset="0"/>
              <a:buChar char="●"/>
            </a:pPr>
            <a:r>
              <a:rPr lang="en-US" sz="2400" dirty="0" smtClean="0"/>
              <a:t>Available at: </a:t>
            </a:r>
            <a:r>
              <a:rPr lang="en-US" sz="2400" u="sng" dirty="0" smtClean="0">
                <a:ea typeface="MS PGothic" pitchFamily="34" charset="-128"/>
                <a:cs typeface="MS PGothic" charset="0"/>
                <a:hlinkClick r:id="rId3"/>
              </a:rPr>
              <a:t>http</a:t>
            </a:r>
            <a:r>
              <a:rPr lang="en-US" sz="2400" u="sng" dirty="0">
                <a:ea typeface="MS PGothic" pitchFamily="34" charset="-128"/>
                <a:cs typeface="MS PGothic" charset="0"/>
                <a:hlinkClick r:id="rId3"/>
              </a:rPr>
              <a:t>://prime.jsc.nasa.gov/mathtrax/</a:t>
            </a:r>
            <a:endParaRPr lang="en-US" sz="2400" dirty="0"/>
          </a:p>
        </p:txBody>
      </p:sp>
      <p:pic>
        <p:nvPicPr>
          <p:cNvPr id="1028" name="Picture 4" descr="C:\Users\sueannm\AppData\Roaming\Mozilla\Firefox\Profiles\b4yqe87r.default\epub\6\images\son2.jpg" title="Image: Mathematical graph with sonification example"/>
          <p:cNvPicPr>
            <a:picLocks noChangeAspect="1" noChangeArrowheads="1"/>
          </p:cNvPicPr>
          <p:nvPr/>
        </p:nvPicPr>
        <p:blipFill rotWithShape="1">
          <a:blip r:embed="rId4">
            <a:extLst>
              <a:ext uri="{28A0092B-C50C-407E-A947-70E740481C1C}">
                <a14:useLocalDpi xmlns:a14="http://schemas.microsoft.com/office/drawing/2010/main" val="0"/>
              </a:ext>
            </a:extLst>
          </a:blip>
          <a:srcRect r="13977"/>
          <a:stretch/>
        </p:blipFill>
        <p:spPr bwMode="auto">
          <a:xfrm>
            <a:off x="4432908" y="1295400"/>
            <a:ext cx="4101492" cy="4285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5981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150" y="325577"/>
            <a:ext cx="7537450" cy="707886"/>
          </a:xfrm>
        </p:spPr>
        <p:txBody>
          <a:bodyPr/>
          <a:lstStyle/>
          <a:p>
            <a:r>
              <a:rPr lang="en-US" sz="4000" dirty="0" smtClean="0"/>
              <a:t>2D Tactile Graphics</a:t>
            </a:r>
            <a:endParaRPr lang="en-US" sz="4000" dirty="0"/>
          </a:p>
        </p:txBody>
      </p:sp>
      <p:sp>
        <p:nvSpPr>
          <p:cNvPr id="3" name="Content Placeholder 2"/>
          <p:cNvSpPr>
            <a:spLocks noGrp="1"/>
          </p:cNvSpPr>
          <p:nvPr>
            <p:ph idx="1"/>
          </p:nvPr>
        </p:nvSpPr>
        <p:spPr>
          <a:xfrm>
            <a:off x="304800" y="1262930"/>
            <a:ext cx="4114800" cy="5442669"/>
          </a:xfrm>
        </p:spPr>
        <p:txBody>
          <a:bodyPr/>
          <a:lstStyle/>
          <a:p>
            <a:r>
              <a:rPr lang="en-US" dirty="0" smtClean="0"/>
              <a:t>Tactile </a:t>
            </a:r>
            <a:r>
              <a:rPr lang="en-US" dirty="0" smtClean="0"/>
              <a:t>representations </a:t>
            </a:r>
            <a:r>
              <a:rPr lang="en-US" dirty="0" smtClean="0"/>
              <a:t>of </a:t>
            </a:r>
            <a:r>
              <a:rPr lang="en-US" dirty="0" smtClean="0"/>
              <a:t>graphics</a:t>
            </a:r>
            <a:endParaRPr lang="en-US" dirty="0" smtClean="0"/>
          </a:p>
          <a:p>
            <a:pPr lvl="1"/>
            <a:r>
              <a:rPr lang="en-US" dirty="0" smtClean="0"/>
              <a:t>Not exact </a:t>
            </a:r>
            <a:r>
              <a:rPr lang="en-US" dirty="0" smtClean="0"/>
              <a:t>copies – remove extraneous </a:t>
            </a:r>
            <a:r>
              <a:rPr lang="en-US" dirty="0" smtClean="0"/>
              <a:t>details </a:t>
            </a:r>
            <a:r>
              <a:rPr lang="en-US" dirty="0" smtClean="0"/>
              <a:t>&amp; focus </a:t>
            </a:r>
            <a:r>
              <a:rPr lang="en-US" dirty="0" smtClean="0"/>
              <a:t>on </a:t>
            </a:r>
            <a:r>
              <a:rPr lang="en-US" dirty="0" smtClean="0"/>
              <a:t>key elements required to understand the content</a:t>
            </a:r>
            <a:endParaRPr lang="en-US" dirty="0" smtClean="0"/>
          </a:p>
          <a:p>
            <a:pPr lvl="1"/>
            <a:r>
              <a:rPr lang="en-US" dirty="0" smtClean="0"/>
              <a:t>When a brief text description </a:t>
            </a:r>
            <a:r>
              <a:rPr lang="en-US" dirty="0" smtClean="0"/>
              <a:t>is insufficient</a:t>
            </a:r>
          </a:p>
          <a:p>
            <a:r>
              <a:rPr lang="en-US" dirty="0" smtClean="0"/>
              <a:t>Commonly used for: </a:t>
            </a:r>
            <a:endParaRPr lang="en-US" dirty="0" smtClean="0"/>
          </a:p>
          <a:p>
            <a:pPr lvl="1"/>
            <a:r>
              <a:rPr lang="en-US" dirty="0" smtClean="0"/>
              <a:t>Charts, diagrams &amp; schematics (STEM)</a:t>
            </a:r>
            <a:endParaRPr lang="en-US" dirty="0" smtClean="0"/>
          </a:p>
          <a:p>
            <a:pPr lvl="1"/>
            <a:r>
              <a:rPr lang="en-US" dirty="0" smtClean="0"/>
              <a:t>Maps (Geography)</a:t>
            </a:r>
            <a:endParaRPr lang="en-US" dirty="0" smtClean="0"/>
          </a:p>
          <a:p>
            <a:endParaRPr lang="en-US" dirty="0"/>
          </a:p>
        </p:txBody>
      </p:sp>
      <p:pic>
        <p:nvPicPr>
          <p:cNvPr id="5" name="Content Placeholder 2" title="Heart and lung diagram shown as a tactile graphic with braille (page 1 of 2)"/>
          <p:cNvPicPr>
            <a:picLocks noChangeAspect="1"/>
          </p:cNvPicPr>
          <p:nvPr/>
        </p:nvPicPr>
        <p:blipFill rotWithShape="1">
          <a:blip r:embed="rId3">
            <a:extLst>
              <a:ext uri="{28A0092B-C50C-407E-A947-70E740481C1C}">
                <a14:useLocalDpi xmlns:a14="http://schemas.microsoft.com/office/drawing/2010/main" val="0"/>
              </a:ext>
            </a:extLst>
          </a:blip>
          <a:srcRect l="5087" r="14911"/>
          <a:stretch/>
        </p:blipFill>
        <p:spPr bwMode="auto">
          <a:xfrm>
            <a:off x="4572000" y="1240286"/>
            <a:ext cx="4343400" cy="546531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95785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7843"/>
            <a:ext cx="7308850" cy="646331"/>
          </a:xfrm>
        </p:spPr>
        <p:txBody>
          <a:bodyPr/>
          <a:lstStyle/>
          <a:p>
            <a:r>
              <a:rPr lang="en-US" sz="3600" dirty="0" smtClean="0"/>
              <a:t>Haptics: Digital Tactile Graphics</a:t>
            </a:r>
            <a:endParaRPr lang="en-US" sz="3600" dirty="0"/>
          </a:p>
        </p:txBody>
      </p:sp>
      <p:pic>
        <p:nvPicPr>
          <p:cNvPr id="4" name="Content Placeholder 3" descr="haptic technology used to emphasize key values in a table" title="Screenshot of a haptic prototype"/>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2508"/>
          <a:stretch/>
        </p:blipFill>
        <p:spPr>
          <a:xfrm>
            <a:off x="381000" y="1205554"/>
            <a:ext cx="3527299" cy="5486400"/>
          </a:xfrm>
          <a:prstGeom prst="rect">
            <a:avLst/>
          </a:prstGeom>
          <a:ln>
            <a:noFill/>
          </a:ln>
          <a:effectLst>
            <a:outerShdw blurRad="190500" algn="tl" rotWithShape="0">
              <a:srgbClr val="000000">
                <a:alpha val="70000"/>
              </a:srgbClr>
            </a:outerShdw>
          </a:effectLst>
        </p:spPr>
      </p:pic>
      <p:pic>
        <p:nvPicPr>
          <p:cNvPr id="7" name="Picture 6" descr="haptic technology used to outline a square" title="Screenshot of web-based haptics for geometry"/>
          <p:cNvPicPr>
            <a:picLocks noChangeAspect="1"/>
          </p:cNvPicPr>
          <p:nvPr/>
        </p:nvPicPr>
        <p:blipFill rotWithShape="1">
          <a:blip r:embed="rId4"/>
          <a:srcRect l="9370" t="12501" r="54320" b="10416"/>
          <a:stretch/>
        </p:blipFill>
        <p:spPr>
          <a:xfrm>
            <a:off x="4038600" y="1205554"/>
            <a:ext cx="4596714" cy="5486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451460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311150" y="387132"/>
            <a:ext cx="7537450" cy="646331"/>
          </a:xfrm>
        </p:spPr>
        <p:txBody>
          <a:bodyPr/>
          <a:lstStyle/>
          <a:p>
            <a:r>
              <a:rPr lang="en-US" altLang="en-US" sz="3600" dirty="0" smtClean="0">
                <a:latin typeface="Whitney Book" charset="0"/>
                <a:cs typeface="Whitney Book" charset="0"/>
              </a:rPr>
              <a:t>3D Objects</a:t>
            </a:r>
            <a:endParaRPr lang="en-US" altLang="en-US" sz="3600" dirty="0" smtClean="0"/>
          </a:p>
        </p:txBody>
      </p:sp>
      <p:sp>
        <p:nvSpPr>
          <p:cNvPr id="12" name="Content Placeholder 11"/>
          <p:cNvSpPr>
            <a:spLocks noGrp="1"/>
          </p:cNvSpPr>
          <p:nvPr>
            <p:ph idx="1"/>
          </p:nvPr>
        </p:nvSpPr>
        <p:spPr>
          <a:xfrm>
            <a:off x="228600" y="1219200"/>
            <a:ext cx="4112727" cy="4830763"/>
          </a:xfrm>
        </p:spPr>
        <p:txBody>
          <a:bodyPr/>
          <a:lstStyle/>
          <a:p>
            <a:pPr marL="342900" lvl="1" indent="-342900">
              <a:buClr>
                <a:schemeClr val="accent1"/>
              </a:buClr>
              <a:buSzPct val="80000"/>
              <a:buFont typeface="Lucida Grande"/>
              <a:buChar char="●"/>
            </a:pPr>
            <a:r>
              <a:rPr lang="en-US" sz="2400" dirty="0" smtClean="0">
                <a:ea typeface="MS PGothic" pitchFamily="34" charset="-128"/>
              </a:rPr>
              <a:t>Increasing </a:t>
            </a:r>
            <a:r>
              <a:rPr lang="en-US" sz="2400" dirty="0">
                <a:ea typeface="MS PGothic" pitchFamily="34" charset="-128"/>
              </a:rPr>
              <a:t>prevalence of printers + appeal of universal design</a:t>
            </a:r>
          </a:p>
          <a:p>
            <a:pPr marL="342900" lvl="1" indent="-342900">
              <a:buClr>
                <a:schemeClr val="accent1"/>
              </a:buClr>
              <a:buSzPct val="80000"/>
              <a:buFont typeface="Lucida Grande"/>
              <a:buChar char="●"/>
            </a:pPr>
            <a:r>
              <a:rPr lang="en-US" sz="2400" dirty="0" smtClean="0">
                <a:ea typeface="MS PGothic" pitchFamily="34" charset="-128"/>
              </a:rPr>
              <a:t>Challenges</a:t>
            </a:r>
            <a:r>
              <a:rPr lang="en-US" sz="2400" dirty="0">
                <a:ea typeface="MS PGothic" pitchFamily="34" charset="-128"/>
              </a:rPr>
              <a:t>: access to files, printers, expertise</a:t>
            </a:r>
          </a:p>
          <a:p>
            <a:pPr marL="342900" lvl="1" indent="-342900">
              <a:buClr>
                <a:schemeClr val="accent1"/>
              </a:buClr>
              <a:buSzPct val="80000"/>
              <a:buFont typeface="Lucida Grande"/>
              <a:buChar char="●"/>
            </a:pPr>
            <a:r>
              <a:rPr lang="en-US" sz="2400" dirty="0" smtClean="0">
                <a:ea typeface="MS PGothic" pitchFamily="34" charset="-128"/>
              </a:rPr>
              <a:t>Often </a:t>
            </a:r>
            <a:r>
              <a:rPr lang="en-US" sz="2400" dirty="0">
                <a:ea typeface="MS PGothic" pitchFamily="34" charset="-128"/>
              </a:rPr>
              <a:t>used for: </a:t>
            </a:r>
          </a:p>
          <a:p>
            <a:pPr lvl="1"/>
            <a:r>
              <a:rPr lang="en-US" dirty="0" smtClean="0"/>
              <a:t>Complex shapes (e.g. saddle point)</a:t>
            </a:r>
          </a:p>
          <a:p>
            <a:pPr lvl="1"/>
            <a:r>
              <a:rPr lang="en-US" dirty="0" smtClean="0">
                <a:ea typeface="MS PGothic" pitchFamily="34" charset="-128"/>
              </a:rPr>
              <a:t>Multiple </a:t>
            </a:r>
            <a:r>
              <a:rPr lang="en-US" dirty="0">
                <a:ea typeface="MS PGothic" pitchFamily="34" charset="-128"/>
              </a:rPr>
              <a:t>views/angles (e.g. plant </a:t>
            </a:r>
            <a:r>
              <a:rPr lang="en-US" dirty="0" smtClean="0">
                <a:ea typeface="MS PGothic" pitchFamily="34" charset="-128"/>
              </a:rPr>
              <a:t>cell)</a:t>
            </a:r>
          </a:p>
          <a:p>
            <a:pPr lvl="1"/>
            <a:r>
              <a:rPr lang="en-US" dirty="0" smtClean="0">
                <a:ea typeface="MS PGothic" pitchFamily="34" charset="-128"/>
              </a:rPr>
              <a:t>Relationship </a:t>
            </a:r>
            <a:r>
              <a:rPr lang="en-US" dirty="0">
                <a:ea typeface="MS PGothic" pitchFamily="34" charset="-128"/>
              </a:rPr>
              <a:t>between parts (e.g. chemical </a:t>
            </a:r>
            <a:r>
              <a:rPr lang="en-US" dirty="0" smtClean="0">
                <a:ea typeface="MS PGothic" pitchFamily="34" charset="-128"/>
              </a:rPr>
              <a:t>compound)</a:t>
            </a:r>
          </a:p>
          <a:p>
            <a:pPr lvl="1"/>
            <a:r>
              <a:rPr lang="en-US" dirty="0" smtClean="0">
                <a:ea typeface="MS PGothic" pitchFamily="34" charset="-128"/>
              </a:rPr>
              <a:t>Movement </a:t>
            </a:r>
            <a:r>
              <a:rPr lang="en-US" dirty="0">
                <a:ea typeface="MS PGothic" pitchFamily="34" charset="-128"/>
              </a:rPr>
              <a:t>(e.g. </a:t>
            </a:r>
            <a:r>
              <a:rPr lang="en-US" dirty="0">
                <a:ea typeface="MS PGothic" pitchFamily="34" charset="-128"/>
              </a:rPr>
              <a:t>gears)</a:t>
            </a:r>
          </a:p>
          <a:p>
            <a:pPr marL="342900" lvl="1" indent="-342900">
              <a:buClr>
                <a:schemeClr val="accent1"/>
              </a:buClr>
              <a:buSzPct val="80000"/>
              <a:buFont typeface="Lucida Grande"/>
              <a:buChar char="●"/>
            </a:pPr>
            <a:r>
              <a:rPr lang="en-US" sz="2400" dirty="0">
                <a:ea typeface="MS PGothic" pitchFamily="34" charset="-128"/>
                <a:hlinkClick r:id="rId3"/>
              </a:rPr>
              <a:t>Quick Start Guide</a:t>
            </a:r>
            <a:endParaRPr lang="en-US" sz="2400" dirty="0">
              <a:ea typeface="MS PGothic" pitchFamily="34" charset="-128"/>
            </a:endParaRPr>
          </a:p>
          <a:p>
            <a:pPr lvl="1"/>
            <a:endParaRPr lang="en-US" dirty="0"/>
          </a:p>
        </p:txBody>
      </p:sp>
      <p:pic>
        <p:nvPicPr>
          <p:cNvPr id="8" name="Picture 7" descr="Screenshot showing 3D modeling software depicting carbon atom model." title="Screenshot of 3D file"/>
          <p:cNvPicPr/>
          <p:nvPr/>
        </p:nvPicPr>
        <p:blipFill rotWithShape="1">
          <a:blip r:embed="rId4"/>
          <a:srcRect r="48500" b="24351"/>
          <a:stretch/>
        </p:blipFill>
        <p:spPr bwMode="auto">
          <a:xfrm>
            <a:off x="4417527" y="1295400"/>
            <a:ext cx="4572000" cy="2819400"/>
          </a:xfrm>
          <a:prstGeom prst="rect">
            <a:avLst/>
          </a:prstGeom>
          <a:noFill/>
          <a:ln>
            <a:noFill/>
          </a:ln>
          <a:extLst>
            <a:ext uri="{53640926-AAD7-44D8-BBD7-CCE9431645EC}">
              <a14:shadowObscured xmlns:a14="http://schemas.microsoft.com/office/drawing/2010/main"/>
            </a:ext>
          </a:extLst>
        </p:spPr>
      </p:pic>
      <p:pic>
        <p:nvPicPr>
          <p:cNvPr id="5" name="Content Placeholder 1" descr="ex6-3d.jpg" title="Photo of 3D model of carbon atom"/>
          <p:cNvPicPr>
            <a:picLocks noChangeAspect="1"/>
          </p:cNvPicPr>
          <p:nvPr/>
        </p:nvPicPr>
        <p:blipFill>
          <a:blip r:embed="rId5"/>
          <a:srcRect t="14401" b="14401"/>
          <a:stretch>
            <a:fillRect/>
          </a:stretch>
        </p:blipFill>
        <p:spPr bwMode="auto">
          <a:xfrm>
            <a:off x="4419600" y="4300537"/>
            <a:ext cx="4572000" cy="23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8815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311150" y="387132"/>
            <a:ext cx="7537450" cy="646331"/>
          </a:xfrm>
        </p:spPr>
        <p:txBody>
          <a:bodyPr/>
          <a:lstStyle/>
          <a:p>
            <a:r>
              <a:rPr lang="en-US" altLang="en-US" sz="3600" dirty="0" smtClean="0"/>
              <a:t>3D Technology – Impact Video</a:t>
            </a:r>
            <a:endParaRPr lang="en-US" altLang="en-US" sz="3600" dirty="0" smtClean="0"/>
          </a:p>
        </p:txBody>
      </p:sp>
      <p:pic>
        <p:nvPicPr>
          <p:cNvPr id="2" name="Picture 1" title="Photo of student interacting with a 3D objec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50" y="1143000"/>
            <a:ext cx="8536652" cy="5099898"/>
          </a:xfrm>
          <a:prstGeom prst="rect">
            <a:avLst/>
          </a:prstGeom>
        </p:spPr>
      </p:pic>
    </p:spTree>
    <p:extLst>
      <p:ext uri="{BB962C8B-B14F-4D97-AF65-F5344CB8AC3E}">
        <p14:creationId xmlns:p14="http://schemas.microsoft.com/office/powerpoint/2010/main" val="1912879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150" y="387132"/>
            <a:ext cx="7537450" cy="646331"/>
          </a:xfrm>
        </p:spPr>
        <p:txBody>
          <a:bodyPr/>
          <a:lstStyle/>
          <a:p>
            <a:r>
              <a:rPr lang="en-US" sz="3600" dirty="0" err="1" smtClean="0"/>
              <a:t>Diagrammar</a:t>
            </a:r>
            <a:r>
              <a:rPr lang="en-US" sz="3600" dirty="0" smtClean="0"/>
              <a:t> </a:t>
            </a:r>
            <a:r>
              <a:rPr lang="en-US" sz="3600" dirty="0" smtClean="0"/>
              <a:t>“Content Model”</a:t>
            </a:r>
            <a:endParaRPr lang="en-US" sz="3600" dirty="0"/>
          </a:p>
        </p:txBody>
      </p:sp>
      <p:pic>
        <p:nvPicPr>
          <p:cNvPr id="4" name="Picture 3" title="Screenshot of the Diagrammar (content model)"/>
          <p:cNvPicPr>
            <a:picLocks noChangeAspect="1"/>
          </p:cNvPicPr>
          <p:nvPr/>
        </p:nvPicPr>
        <p:blipFill>
          <a:blip r:embed="rId3"/>
          <a:stretch>
            <a:fillRect/>
          </a:stretch>
        </p:blipFill>
        <p:spPr>
          <a:xfrm>
            <a:off x="313778" y="1219200"/>
            <a:ext cx="4776581" cy="542448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2"/>
          <p:cNvSpPr>
            <a:spLocks noGrp="1"/>
          </p:cNvSpPr>
          <p:nvPr/>
        </p:nvSpPr>
        <p:spPr bwMode="auto">
          <a:xfrm>
            <a:off x="5257800" y="1219200"/>
            <a:ext cx="3733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Aft>
                <a:spcPts val="800"/>
              </a:spcAft>
              <a:buClr>
                <a:schemeClr val="accent1"/>
              </a:buClr>
              <a:buSzPct val="80000"/>
              <a:buFont typeface="Lucida Grande" charset="0"/>
              <a:buChar char="●"/>
              <a:defRPr sz="2400">
                <a:solidFill>
                  <a:schemeClr val="tx1"/>
                </a:solidFill>
                <a:latin typeface="Whitney Book" pitchFamily="-84" charset="0"/>
                <a:ea typeface="MS PGothic" panose="020B0600070205080204" pitchFamily="34" charset="-128"/>
                <a:cs typeface="Whitney Book" pitchFamily="-84" charset="0"/>
              </a:defRPr>
            </a:lvl1pPr>
            <a:lvl2pPr marL="742950" indent="-285750" defTabSz="457200">
              <a:spcAft>
                <a:spcPts val="800"/>
              </a:spcAft>
              <a:buFont typeface="Arial" panose="020B0604020202020204" pitchFamily="34" charset="0"/>
              <a:buChar char="–"/>
              <a:defRPr sz="2000">
                <a:solidFill>
                  <a:schemeClr val="tx1"/>
                </a:solidFill>
                <a:latin typeface="Whitney Book" pitchFamily="-84" charset="0"/>
                <a:ea typeface="Whitney Book" pitchFamily="-84" charset="0"/>
                <a:cs typeface="Whitney Book" pitchFamily="-84" charset="0"/>
              </a:defRPr>
            </a:lvl2pPr>
            <a:lvl3pPr marL="1143000" indent="-228600" defTabSz="457200">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3pPr>
            <a:lvl4pPr marL="1600200" indent="-228600" defTabSz="457200">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4pPr>
            <a:lvl5pPr marL="2057400" indent="-228600" defTabSz="457200">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5pPr>
            <a:lvl6pPr marL="2514600" indent="-228600" defTabSz="457200" eaLnBrk="0" fontAlgn="base" hangingPunct="0">
              <a:spcBef>
                <a:spcPct val="0"/>
              </a:spcBef>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6pPr>
            <a:lvl7pPr marL="2971800" indent="-228600" defTabSz="457200" eaLnBrk="0" fontAlgn="base" hangingPunct="0">
              <a:spcBef>
                <a:spcPct val="0"/>
              </a:spcBef>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7pPr>
            <a:lvl8pPr marL="3429000" indent="-228600" defTabSz="457200" eaLnBrk="0" fontAlgn="base" hangingPunct="0">
              <a:spcBef>
                <a:spcPct val="0"/>
              </a:spcBef>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8pPr>
            <a:lvl9pPr marL="3886200" indent="-228600" defTabSz="457200" eaLnBrk="0" fontAlgn="base" hangingPunct="0">
              <a:spcBef>
                <a:spcPct val="0"/>
              </a:spcBef>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9pPr>
          </a:lstStyle>
          <a:p>
            <a:r>
              <a:rPr lang="en-US" altLang="en-US" dirty="0" err="1" smtClean="0"/>
              <a:t>Diagrammar</a:t>
            </a:r>
            <a:r>
              <a:rPr lang="en-US" altLang="en-US" dirty="0" smtClean="0"/>
              <a:t> supports access modes like alternative text-based descriptions and 2D tactile graphics</a:t>
            </a:r>
          </a:p>
          <a:p>
            <a:r>
              <a:rPr lang="en-US" altLang="en-US" dirty="0" smtClean="0"/>
              <a:t>3D objects in review</a:t>
            </a:r>
          </a:p>
          <a:p>
            <a:r>
              <a:rPr lang="en-US" altLang="en-US" dirty="0" smtClean="0"/>
              <a:t>Working the </a:t>
            </a:r>
            <a:r>
              <a:rPr lang="en-US" altLang="en-US" dirty="0" err="1" smtClean="0"/>
              <a:t>Readium</a:t>
            </a:r>
            <a:r>
              <a:rPr lang="en-US" altLang="en-US" dirty="0" smtClean="0"/>
              <a:t> and ETS to create pilot examples</a:t>
            </a:r>
          </a:p>
          <a:p>
            <a:r>
              <a:rPr lang="en-US" altLang="en-US" dirty="0" smtClean="0"/>
              <a:t>Will see expanded model as new technologies emerge</a:t>
            </a:r>
          </a:p>
        </p:txBody>
      </p:sp>
    </p:spTree>
    <p:extLst>
      <p:ext uri="{BB962C8B-B14F-4D97-AF65-F5344CB8AC3E}">
        <p14:creationId xmlns:p14="http://schemas.microsoft.com/office/powerpoint/2010/main" val="33882670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34744"/>
            <a:ext cx="9067800" cy="646331"/>
          </a:xfrm>
        </p:spPr>
        <p:txBody>
          <a:bodyPr/>
          <a:lstStyle/>
          <a:p>
            <a:r>
              <a:rPr lang="en-US" sz="3600" dirty="0" err="1" smtClean="0"/>
              <a:t>Diagrammar</a:t>
            </a:r>
            <a:r>
              <a:rPr lang="en-US" sz="3600" dirty="0"/>
              <a:t> </a:t>
            </a:r>
            <a:r>
              <a:rPr lang="en-US" sz="3600" dirty="0" smtClean="0"/>
              <a:t>- </a:t>
            </a:r>
            <a:r>
              <a:rPr lang="en-US" sz="3600" dirty="0" smtClean="0"/>
              <a:t>Providing</a:t>
            </a:r>
            <a:r>
              <a:rPr lang="en-US" sz="3600" dirty="0" smtClean="0"/>
              <a:t> Alternatives</a:t>
            </a:r>
            <a:endParaRPr lang="en-US" sz="3600" dirty="0"/>
          </a:p>
        </p:txBody>
      </p:sp>
      <p:pic>
        <p:nvPicPr>
          <p:cNvPr id="5" name="Picture 4" descr="Inlcuded Diagrammar options: &#10;1. Long Description&#10;2. Short Description&#10;3. Tour of Tactile Description" title="Interactive assessment prototype created by ETS and including elements of Diagrammar"/>
          <p:cNvPicPr>
            <a:picLocks noChangeAspect="1"/>
          </p:cNvPicPr>
          <p:nvPr/>
        </p:nvPicPr>
        <p:blipFill rotWithShape="1">
          <a:blip r:embed="rId3"/>
          <a:srcRect l="464" t="17708" r="49416" b="7292"/>
          <a:stretch/>
        </p:blipFill>
        <p:spPr>
          <a:xfrm>
            <a:off x="92825" y="1600200"/>
            <a:ext cx="5562599" cy="4679816"/>
          </a:xfrm>
          <a:prstGeom prst="rect">
            <a:avLst/>
          </a:prstGeom>
        </p:spPr>
      </p:pic>
      <p:sp>
        <p:nvSpPr>
          <p:cNvPr id="9" name="Content Placeholder 2"/>
          <p:cNvSpPr>
            <a:spLocks noGrp="1"/>
          </p:cNvSpPr>
          <p:nvPr>
            <p:ph idx="1"/>
          </p:nvPr>
        </p:nvSpPr>
        <p:spPr>
          <a:xfrm>
            <a:off x="5731625" y="1616825"/>
            <a:ext cx="3276600" cy="4663191"/>
          </a:xfrm>
          <a:ln>
            <a:solidFill>
              <a:schemeClr val="tx2">
                <a:lumMod val="75000"/>
                <a:lumOff val="25000"/>
              </a:schemeClr>
            </a:solidFill>
          </a:ln>
        </p:spPr>
        <p:style>
          <a:lnRef idx="2">
            <a:schemeClr val="dk1"/>
          </a:lnRef>
          <a:fillRef idx="1">
            <a:schemeClr val="lt1"/>
          </a:fillRef>
          <a:effectRef idx="0">
            <a:schemeClr val="dk1"/>
          </a:effectRef>
          <a:fontRef idx="minor">
            <a:schemeClr val="dk1"/>
          </a:fontRef>
        </p:style>
        <p:txBody>
          <a:bodyPr/>
          <a:lstStyle/>
          <a:p>
            <a:pPr marL="0" indent="0">
              <a:buNone/>
            </a:pPr>
            <a:r>
              <a:rPr lang="en-US" sz="2000" b="1" dirty="0" err="1" smtClean="0"/>
              <a:t>Diagrammar</a:t>
            </a:r>
            <a:r>
              <a:rPr lang="en-US" sz="2000" b="1" dirty="0" smtClean="0"/>
              <a:t> Includes:</a:t>
            </a:r>
          </a:p>
          <a:p>
            <a:pPr lvl="0">
              <a:buFont typeface="Wingdings" panose="05000000000000000000" pitchFamily="2" charset="2"/>
              <a:buChar char="q"/>
            </a:pPr>
            <a:r>
              <a:rPr lang="en-US" sz="2000" dirty="0" smtClean="0"/>
              <a:t>Summary</a:t>
            </a:r>
            <a:endParaRPr lang="en-US" sz="2000" dirty="0"/>
          </a:p>
          <a:p>
            <a:pPr lvl="0">
              <a:buFont typeface="Wingdings" panose="05000000000000000000" pitchFamily="2" charset="2"/>
              <a:buChar char="q"/>
            </a:pPr>
            <a:r>
              <a:rPr lang="en-US" sz="2000" dirty="0"/>
              <a:t>Simplified Language Description</a:t>
            </a:r>
          </a:p>
          <a:p>
            <a:pPr lvl="0">
              <a:buFont typeface="Wingdings" panose="05000000000000000000" pitchFamily="2" charset="2"/>
              <a:buChar char="q"/>
            </a:pPr>
            <a:r>
              <a:rPr lang="en-US" sz="2000" dirty="0"/>
              <a:t>Annotation</a:t>
            </a:r>
          </a:p>
          <a:p>
            <a:pPr lvl="0">
              <a:buFont typeface="Wingdings" panose="05000000000000000000" pitchFamily="2" charset="2"/>
              <a:buChar char="q"/>
            </a:pPr>
            <a:r>
              <a:rPr lang="en-US" sz="2000" dirty="0"/>
              <a:t>Target Age &amp; Grade</a:t>
            </a:r>
          </a:p>
          <a:p>
            <a:pPr lvl="1">
              <a:buFont typeface="Wingdings" panose="05000000000000000000" pitchFamily="2" charset="2"/>
              <a:buChar char="q"/>
            </a:pPr>
            <a:r>
              <a:rPr lang="en-US" sz="1800" dirty="0"/>
              <a:t>From Age, To Age</a:t>
            </a:r>
          </a:p>
          <a:p>
            <a:pPr lvl="1">
              <a:buFont typeface="Wingdings" panose="05000000000000000000" pitchFamily="2" charset="2"/>
              <a:buChar char="q"/>
            </a:pPr>
            <a:r>
              <a:rPr lang="en-US" sz="1800" dirty="0"/>
              <a:t>From Grade, To Grade</a:t>
            </a:r>
          </a:p>
          <a:p>
            <a:pPr lvl="0">
              <a:buFont typeface="Wingdings" panose="05000000000000000000" pitchFamily="2" charset="2"/>
              <a:buChar char="q"/>
            </a:pPr>
            <a:r>
              <a:rPr lang="en-US" sz="2000" dirty="0"/>
              <a:t>Tactile</a:t>
            </a:r>
          </a:p>
          <a:p>
            <a:pPr lvl="1">
              <a:buFont typeface="Wingdings" panose="05000000000000000000" pitchFamily="2" charset="2"/>
              <a:buChar char="q"/>
            </a:pPr>
            <a:r>
              <a:rPr lang="en-US" sz="1800" dirty="0"/>
              <a:t>Source </a:t>
            </a:r>
            <a:endParaRPr lang="en-US" sz="1800" dirty="0" smtClean="0"/>
          </a:p>
          <a:p>
            <a:pPr lvl="1">
              <a:buFont typeface="Wingdings" panose="05000000000000000000" pitchFamily="2" charset="2"/>
              <a:buChar char="q"/>
            </a:pPr>
            <a:r>
              <a:rPr lang="en-US" sz="1800" dirty="0" smtClean="0"/>
              <a:t>Tour</a:t>
            </a:r>
          </a:p>
          <a:p>
            <a:pPr>
              <a:buFont typeface="Wingdings" panose="05000000000000000000" pitchFamily="2" charset="2"/>
              <a:buChar char="q"/>
            </a:pPr>
            <a:r>
              <a:rPr lang="en-US" sz="2200" dirty="0" smtClean="0"/>
              <a:t>3D…to be added…</a:t>
            </a:r>
            <a:endParaRPr lang="en-US" sz="2200" dirty="0"/>
          </a:p>
        </p:txBody>
      </p:sp>
    </p:spTree>
    <p:extLst>
      <p:ext uri="{BB962C8B-B14F-4D97-AF65-F5344CB8AC3E}">
        <p14:creationId xmlns:p14="http://schemas.microsoft.com/office/powerpoint/2010/main" val="2218833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311150" y="387132"/>
            <a:ext cx="7537450" cy="646331"/>
          </a:xfrm>
        </p:spPr>
        <p:txBody>
          <a:bodyPr/>
          <a:lstStyle/>
          <a:p>
            <a:pPr eaLnBrk="1" hangingPunct="1"/>
            <a:r>
              <a:rPr lang="en-US" altLang="en-US" sz="3600" dirty="0" smtClean="0">
                <a:latin typeface="Whitney Book" charset="0"/>
                <a:cs typeface="Whitney Book" charset="0"/>
              </a:rPr>
              <a:t>DIAGRAM Center Community</a:t>
            </a:r>
          </a:p>
        </p:txBody>
      </p:sp>
      <p:sp>
        <p:nvSpPr>
          <p:cNvPr id="28675" name="Rectangle 3"/>
          <p:cNvSpPr>
            <a:spLocks noChangeArrowheads="1"/>
          </p:cNvSpPr>
          <p:nvPr/>
        </p:nvSpPr>
        <p:spPr bwMode="auto">
          <a:xfrm>
            <a:off x="533400" y="1106488"/>
            <a:ext cx="7696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800"/>
              </a:spcAft>
              <a:buClr>
                <a:schemeClr val="accent1"/>
              </a:buClr>
              <a:buSzPct val="80000"/>
              <a:buFont typeface="Lucida Grande" charset="0"/>
              <a:buChar char="●"/>
              <a:defRPr sz="2400">
                <a:solidFill>
                  <a:schemeClr val="tx1"/>
                </a:solidFill>
                <a:latin typeface="Whitney Book" charset="0"/>
                <a:ea typeface="MS PGothic" panose="020B0600070205080204" pitchFamily="34" charset="-128"/>
                <a:cs typeface="Whitney Book" charset="0"/>
              </a:defRPr>
            </a:lvl1pPr>
            <a:lvl2pPr marL="742950" indent="-285750">
              <a:spcAft>
                <a:spcPts val="800"/>
              </a:spcAft>
              <a:buFont typeface="Arial" panose="020B0604020202020204" pitchFamily="34" charset="0"/>
              <a:buChar char="–"/>
              <a:defRPr sz="2000">
                <a:solidFill>
                  <a:schemeClr val="tx1"/>
                </a:solidFill>
                <a:latin typeface="Whitney Book" charset="0"/>
                <a:ea typeface="Whitney Book" charset="0"/>
                <a:cs typeface="Whitney Book" charset="0"/>
              </a:defRPr>
            </a:lvl2pPr>
            <a:lvl3pPr marL="1143000" indent="-228600">
              <a:spcAft>
                <a:spcPts val="800"/>
              </a:spcAft>
              <a:buFont typeface="Arial" panose="020B0604020202020204" pitchFamily="34" charset="0"/>
              <a:buChar char="•"/>
              <a:defRPr>
                <a:solidFill>
                  <a:schemeClr val="tx1"/>
                </a:solidFill>
                <a:latin typeface="Whitney Book" charset="0"/>
                <a:ea typeface="Whitney Book" charset="0"/>
                <a:cs typeface="Whitney Book" charset="0"/>
              </a:defRPr>
            </a:lvl3pPr>
            <a:lvl4pPr marL="1600200" indent="-228600">
              <a:spcAft>
                <a:spcPts val="800"/>
              </a:spcAft>
              <a:buFont typeface="Arial" panose="020B0604020202020204" pitchFamily="34" charset="0"/>
              <a:buChar char="–"/>
              <a:defRPr>
                <a:solidFill>
                  <a:schemeClr val="tx1"/>
                </a:solidFill>
                <a:latin typeface="Whitney Book" charset="0"/>
                <a:ea typeface="Whitney Book" charset="0"/>
                <a:cs typeface="Whitney Book" charset="0"/>
              </a:defRPr>
            </a:lvl4pPr>
            <a:lvl5pPr marL="2057400" indent="-228600">
              <a:spcAft>
                <a:spcPts val="800"/>
              </a:spcAft>
              <a:buFont typeface="Arial" panose="020B0604020202020204" pitchFamily="34" charset="0"/>
              <a:buChar char="»"/>
              <a:defRPr>
                <a:solidFill>
                  <a:schemeClr val="tx1"/>
                </a:solidFill>
                <a:latin typeface="Whitney Book" charset="0"/>
                <a:ea typeface="Whitney Book" charset="0"/>
                <a:cs typeface="Whitney Book" charset="0"/>
              </a:defRPr>
            </a:lvl5pPr>
            <a:lvl6pPr marL="2514600" indent="-228600" eaLnBrk="0" fontAlgn="base" hangingPunct="0">
              <a:spcBef>
                <a:spcPct val="0"/>
              </a:spcBef>
              <a:spcAft>
                <a:spcPts val="800"/>
              </a:spcAft>
              <a:buFont typeface="Arial" panose="020B0604020202020204" pitchFamily="34" charset="0"/>
              <a:buChar char="»"/>
              <a:defRPr>
                <a:solidFill>
                  <a:schemeClr val="tx1"/>
                </a:solidFill>
                <a:latin typeface="Whitney Book" charset="0"/>
                <a:ea typeface="Whitney Book" charset="0"/>
                <a:cs typeface="Whitney Book" charset="0"/>
              </a:defRPr>
            </a:lvl6pPr>
            <a:lvl7pPr marL="2971800" indent="-228600" eaLnBrk="0" fontAlgn="base" hangingPunct="0">
              <a:spcBef>
                <a:spcPct val="0"/>
              </a:spcBef>
              <a:spcAft>
                <a:spcPts val="800"/>
              </a:spcAft>
              <a:buFont typeface="Arial" panose="020B0604020202020204" pitchFamily="34" charset="0"/>
              <a:buChar char="»"/>
              <a:defRPr>
                <a:solidFill>
                  <a:schemeClr val="tx1"/>
                </a:solidFill>
                <a:latin typeface="Whitney Book" charset="0"/>
                <a:ea typeface="Whitney Book" charset="0"/>
                <a:cs typeface="Whitney Book" charset="0"/>
              </a:defRPr>
            </a:lvl7pPr>
            <a:lvl8pPr marL="3429000" indent="-228600" eaLnBrk="0" fontAlgn="base" hangingPunct="0">
              <a:spcBef>
                <a:spcPct val="0"/>
              </a:spcBef>
              <a:spcAft>
                <a:spcPts val="800"/>
              </a:spcAft>
              <a:buFont typeface="Arial" panose="020B0604020202020204" pitchFamily="34" charset="0"/>
              <a:buChar char="»"/>
              <a:defRPr>
                <a:solidFill>
                  <a:schemeClr val="tx1"/>
                </a:solidFill>
                <a:latin typeface="Whitney Book" charset="0"/>
                <a:ea typeface="Whitney Book" charset="0"/>
                <a:cs typeface="Whitney Book" charset="0"/>
              </a:defRPr>
            </a:lvl8pPr>
            <a:lvl9pPr marL="3886200" indent="-228600" eaLnBrk="0" fontAlgn="base" hangingPunct="0">
              <a:spcBef>
                <a:spcPct val="0"/>
              </a:spcBef>
              <a:spcAft>
                <a:spcPts val="800"/>
              </a:spcAft>
              <a:buFont typeface="Arial" panose="020B0604020202020204" pitchFamily="34" charset="0"/>
              <a:buChar char="»"/>
              <a:defRPr>
                <a:solidFill>
                  <a:schemeClr val="tx1"/>
                </a:solidFill>
                <a:latin typeface="Whitney Book" charset="0"/>
                <a:ea typeface="Whitney Book" charset="0"/>
                <a:cs typeface="Whitney Book" charset="0"/>
              </a:defRPr>
            </a:lvl9pPr>
          </a:lstStyle>
          <a:p>
            <a:pPr>
              <a:spcAft>
                <a:spcPct val="0"/>
              </a:spcAft>
              <a:buClrTx/>
              <a:buSzTx/>
              <a:buFontTx/>
              <a:buNone/>
            </a:pPr>
            <a:r>
              <a:rPr lang="en-US" altLang="en-US" sz="1800" b="1" i="1" dirty="0">
                <a:latin typeface="Arial" panose="020B0604020202020204" pitchFamily="34" charset="0"/>
              </a:rPr>
              <a:t>“Most wonderful collaboration I have ever been a part of.”</a:t>
            </a:r>
          </a:p>
          <a:p>
            <a:pPr algn="r">
              <a:spcAft>
                <a:spcPct val="0"/>
              </a:spcAft>
              <a:buClrTx/>
              <a:buSzTx/>
              <a:buFontTx/>
              <a:buNone/>
            </a:pPr>
            <a:r>
              <a:rPr lang="en-US" altLang="en-US" sz="1800" b="1" i="1" dirty="0">
                <a:latin typeface="Arial" panose="020B0604020202020204" pitchFamily="34" charset="0"/>
              </a:rPr>
              <a:t> – DIAGRAM Community Member</a:t>
            </a:r>
          </a:p>
        </p:txBody>
      </p:sp>
      <p:pic>
        <p:nvPicPr>
          <p:cNvPr id="8195" name="Picture 5" descr="Posed group photo of about 40 DIAGRAM community members standing on steps making &quot;scary&quot; faces." title="Fun DIAGRAM community group photo"/>
          <p:cNvPicPr>
            <a:picLocks noChangeAspect="1" noChangeArrowheads="1"/>
          </p:cNvPicPr>
          <p:nvPr/>
        </p:nvPicPr>
        <p:blipFill rotWithShape="1">
          <a:blip r:embed="rId3"/>
          <a:srcRect t="5715" b="19992"/>
          <a:stretch/>
        </p:blipFill>
        <p:spPr bwMode="auto">
          <a:xfrm>
            <a:off x="0" y="1762125"/>
            <a:ext cx="9144000" cy="5095875"/>
          </a:xfrm>
          <a:prstGeom prst="rect">
            <a:avLst/>
          </a:prstGeom>
          <a:noFill/>
          <a:ln>
            <a:noFill/>
          </a:ln>
          <a:extLst/>
        </p:spPr>
      </p:pic>
    </p:spTree>
    <p:extLst>
      <p:ext uri="{BB962C8B-B14F-4D97-AF65-F5344CB8AC3E}">
        <p14:creationId xmlns:p14="http://schemas.microsoft.com/office/powerpoint/2010/main" val="31479254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311150" y="304800"/>
            <a:ext cx="8078788" cy="646331"/>
          </a:xfrm>
        </p:spPr>
        <p:txBody>
          <a:bodyPr/>
          <a:lstStyle/>
          <a:p>
            <a:pPr eaLnBrk="1" hangingPunct="1"/>
            <a:r>
              <a:rPr lang="en-US" altLang="en-US" sz="3600" dirty="0" smtClean="0"/>
              <a:t>Interactive Content/Widgets</a:t>
            </a:r>
            <a:endParaRPr lang="en-US" altLang="en-US" sz="3600" dirty="0" smtClean="0">
              <a:solidFill>
                <a:srgbClr val="000000"/>
              </a:solidFill>
            </a:endParaRPr>
          </a:p>
        </p:txBody>
      </p:sp>
      <p:pic>
        <p:nvPicPr>
          <p:cNvPr id="53252" name="Picture 2" title="Accessible interactive prototype - see &quot;notes&quot; section."/>
          <p:cNvPicPr>
            <a:picLocks noChangeAspect="1" noChangeArrowheads="1"/>
          </p:cNvPicPr>
          <p:nvPr/>
        </p:nvPicPr>
        <p:blipFill rotWithShape="1">
          <a:blip r:embed="rId3">
            <a:extLst>
              <a:ext uri="{28A0092B-C50C-407E-A947-70E740481C1C}">
                <a14:useLocalDpi xmlns:a14="http://schemas.microsoft.com/office/drawing/2010/main" val="0"/>
              </a:ext>
            </a:extLst>
          </a:blip>
          <a:srcRect t="12113"/>
          <a:stretch/>
        </p:blipFill>
        <p:spPr bwMode="auto">
          <a:xfrm>
            <a:off x="236538" y="1295400"/>
            <a:ext cx="8678862" cy="4526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27" name="Content Placeholder 2"/>
          <p:cNvSpPr>
            <a:spLocks noGrp="1"/>
          </p:cNvSpPr>
          <p:nvPr>
            <p:ph idx="1"/>
          </p:nvPr>
        </p:nvSpPr>
        <p:spPr>
          <a:xfrm>
            <a:off x="533400" y="5791200"/>
            <a:ext cx="7772400" cy="802611"/>
          </a:xfrm>
        </p:spPr>
        <p:txBody>
          <a:bodyPr/>
          <a:lstStyle/>
          <a:p>
            <a:pPr marL="57150" indent="0" eaLnBrk="1" hangingPunct="1">
              <a:spcAft>
                <a:spcPts val="0"/>
              </a:spcAft>
              <a:buClr>
                <a:srgbClr val="CD3D17"/>
              </a:buClr>
              <a:buFont typeface="Arial" panose="020B0604020202020204" pitchFamily="34" charset="0"/>
              <a:buNone/>
              <a:defRPr/>
            </a:pPr>
            <a:r>
              <a:rPr lang="en-US" altLang="en-US" dirty="0" smtClean="0">
                <a:solidFill>
                  <a:srgbClr val="000000"/>
                </a:solidFill>
                <a:latin typeface="Whitney Book" charset="0"/>
                <a:ea typeface="Whitney Book" charset="0"/>
                <a:cs typeface="Whitney Book" charset="0"/>
              </a:rPr>
              <a:t>Widget Link: </a:t>
            </a:r>
          </a:p>
          <a:p>
            <a:pPr marL="57150" indent="0" eaLnBrk="1" hangingPunct="1">
              <a:spcAft>
                <a:spcPts val="0"/>
              </a:spcAft>
              <a:buClr>
                <a:srgbClr val="CD3D17"/>
              </a:buClr>
              <a:buFont typeface="Arial" panose="020B0604020202020204" pitchFamily="34" charset="0"/>
              <a:buNone/>
              <a:defRPr/>
            </a:pPr>
            <a:r>
              <a:rPr lang="en-US" altLang="en-US" dirty="0" smtClean="0">
                <a:solidFill>
                  <a:srgbClr val="000000"/>
                </a:solidFill>
                <a:latin typeface="Whitney Book" charset="0"/>
                <a:ea typeface="Whitney Book" charset="0"/>
                <a:cs typeface="Whitney Book" charset="0"/>
                <a:hlinkClick r:id="rId4"/>
              </a:rPr>
              <a:t>http</a:t>
            </a:r>
            <a:r>
              <a:rPr lang="en-US" altLang="en-US" dirty="0">
                <a:solidFill>
                  <a:srgbClr val="000000"/>
                </a:solidFill>
                <a:latin typeface="Whitney Book" charset="0"/>
                <a:ea typeface="Whitney Book" charset="0"/>
                <a:cs typeface="Whitney Book" charset="0"/>
                <a:hlinkClick r:id="rId4"/>
              </a:rPr>
              <a:t>://</a:t>
            </a:r>
            <a:r>
              <a:rPr lang="en-US" altLang="en-US" dirty="0" smtClean="0">
                <a:solidFill>
                  <a:srgbClr val="000000"/>
                </a:solidFill>
                <a:latin typeface="Whitney Book" charset="0"/>
                <a:ea typeface="Whitney Book" charset="0"/>
                <a:cs typeface="Whitney Book" charset="0"/>
                <a:hlinkClick r:id="rId4"/>
              </a:rPr>
              <a:t>diagramcenter.org/accessible-slider.html</a:t>
            </a:r>
            <a:r>
              <a:rPr lang="en-US" altLang="en-US" dirty="0" smtClean="0">
                <a:solidFill>
                  <a:srgbClr val="000000"/>
                </a:solidFill>
                <a:latin typeface="Whitney Book" charset="0"/>
                <a:ea typeface="Whitney Book" charset="0"/>
                <a:cs typeface="Whitney Book" charset="0"/>
              </a:rPr>
              <a:t> </a:t>
            </a:r>
          </a:p>
          <a:p>
            <a:pPr eaLnBrk="1" hangingPunct="1">
              <a:buClr>
                <a:srgbClr val="CD3D17"/>
              </a:buClr>
              <a:buFont typeface="Lucida Grande" pitchFamily="-109" charset="0"/>
              <a:buChar char="●"/>
              <a:defRPr/>
            </a:pPr>
            <a:endParaRPr lang="en-US" altLang="en-US" dirty="0" smtClean="0">
              <a:solidFill>
                <a:srgbClr val="000000"/>
              </a:solidFill>
              <a:latin typeface="Whitney Book" charset="0"/>
              <a:cs typeface="Whitney Book" charset="0"/>
            </a:endParaRPr>
          </a:p>
          <a:p>
            <a:pPr eaLnBrk="1" hangingPunct="1">
              <a:buClr>
                <a:srgbClr val="CD3D17"/>
              </a:buClr>
              <a:buFont typeface="Lucida Grande" pitchFamily="-109" charset="0"/>
              <a:buNone/>
              <a:defRPr/>
            </a:pPr>
            <a:endParaRPr lang="en-US" altLang="en-US" dirty="0" smtClean="0">
              <a:solidFill>
                <a:srgbClr val="000000"/>
              </a:solidFill>
              <a:latin typeface="Whitney Book" charset="0"/>
              <a:cs typeface="Whitney Book" charset="0"/>
            </a:endParaRPr>
          </a:p>
          <a:p>
            <a:pPr eaLnBrk="1" hangingPunct="1">
              <a:buClr>
                <a:srgbClr val="CD3D17"/>
              </a:buClr>
              <a:buFont typeface="Lucida Grande" pitchFamily="-109" charset="0"/>
              <a:buNone/>
              <a:defRPr/>
            </a:pPr>
            <a:endParaRPr lang="en-US" altLang="en-US" dirty="0" smtClean="0">
              <a:solidFill>
                <a:srgbClr val="000000"/>
              </a:solidFill>
              <a:latin typeface="Whitney Book" charset="0"/>
              <a:cs typeface="Whitney Book" charset="0"/>
            </a:endParaRPr>
          </a:p>
          <a:p>
            <a:pPr lvl="1" eaLnBrk="1" hangingPunct="1">
              <a:buFont typeface="Arial" panose="020B0604020202020204" pitchFamily="34" charset="0"/>
              <a:buNone/>
              <a:defRPr/>
            </a:pPr>
            <a:endParaRPr lang="en-US" altLang="en-US" dirty="0" smtClean="0">
              <a:latin typeface="Whitney Book" charset="0"/>
              <a:ea typeface="Whitney Book" charset="0"/>
              <a:cs typeface="Whitney Book" charset="0"/>
            </a:endParaRPr>
          </a:p>
        </p:txBody>
      </p:sp>
    </p:spTree>
    <p:extLst>
      <p:ext uri="{BB962C8B-B14F-4D97-AF65-F5344CB8AC3E}">
        <p14:creationId xmlns:p14="http://schemas.microsoft.com/office/powerpoint/2010/main" val="15500332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57664"/>
            <a:ext cx="7918450" cy="646331"/>
          </a:xfrm>
        </p:spPr>
        <p:txBody>
          <a:bodyPr/>
          <a:lstStyle/>
          <a:p>
            <a:r>
              <a:rPr lang="en-US" sz="3600" dirty="0" smtClean="0"/>
              <a:t>Accessibility Metadata</a:t>
            </a:r>
            <a:r>
              <a:rPr lang="en-US" sz="3600" dirty="0"/>
              <a:t> </a:t>
            </a:r>
            <a:r>
              <a:rPr lang="en-US" sz="3600" dirty="0" smtClean="0"/>
              <a:t>for</a:t>
            </a:r>
            <a:r>
              <a:rPr lang="en-US" sz="3600" dirty="0" smtClean="0"/>
              <a:t> Discovery</a:t>
            </a:r>
            <a:endParaRPr lang="en-US" sz="3600" dirty="0"/>
          </a:p>
        </p:txBody>
      </p:sp>
      <p:pic>
        <p:nvPicPr>
          <p:cNvPr id="9" name="Picture 8" descr="https://www.khanacademy.org/science/biology/chemistry--of-life/chemical-bonds-and-reactions/v/chemical-reactions-introduction" title="&quot;Chemical Reactions&quot; video from Khan Academy with captions"/>
          <p:cNvPicPr>
            <a:picLocks noChangeAspect="1"/>
          </p:cNvPicPr>
          <p:nvPr/>
        </p:nvPicPr>
        <p:blipFill rotWithShape="1">
          <a:blip r:embed="rId3"/>
          <a:srcRect l="366" t="11458" r="-366" b="5208"/>
          <a:stretch/>
        </p:blipFill>
        <p:spPr>
          <a:xfrm>
            <a:off x="457200" y="1219199"/>
            <a:ext cx="7696200" cy="3605833"/>
          </a:xfrm>
          <a:prstGeom prst="rect">
            <a:avLst/>
          </a:prstGeom>
        </p:spPr>
      </p:pic>
      <p:pic>
        <p:nvPicPr>
          <p:cNvPr id="3074" name="Picture 1" title="Screenshot showing the metadata behind a Bookshare ebook, including image descriptions (alternativeText and longDescription), among other accessibilty features"/>
          <p:cNvPicPr>
            <a:picLocks noChangeAspect="1" noChangeArrowheads="1"/>
          </p:cNvPicPr>
          <p:nvPr/>
        </p:nvPicPr>
        <p:blipFill rotWithShape="1">
          <a:blip r:embed="rId4">
            <a:extLst>
              <a:ext uri="{28A0092B-C50C-407E-A947-70E740481C1C}">
                <a14:useLocalDpi xmlns:a14="http://schemas.microsoft.com/office/drawing/2010/main" val="0"/>
              </a:ext>
            </a:extLst>
          </a:blip>
          <a:srcRect t="19473" b="50162"/>
          <a:stretch/>
        </p:blipFill>
        <p:spPr bwMode="auto">
          <a:xfrm>
            <a:off x="418668" y="4970253"/>
            <a:ext cx="7810931" cy="1665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2344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311150" y="325577"/>
            <a:ext cx="7537450" cy="707886"/>
          </a:xfrm>
        </p:spPr>
        <p:txBody>
          <a:bodyPr/>
          <a:lstStyle/>
          <a:p>
            <a:pPr eaLnBrk="1" hangingPunct="1"/>
            <a:r>
              <a:rPr lang="en-US" altLang="en-US" sz="4000" dirty="0" smtClean="0"/>
              <a:t>Looking Ahead to 2016</a:t>
            </a:r>
            <a:endParaRPr lang="en-US" altLang="en-US" sz="4000" dirty="0" smtClean="0"/>
          </a:p>
        </p:txBody>
      </p:sp>
      <p:sp>
        <p:nvSpPr>
          <p:cNvPr id="67587" name="Content Placeholder 2"/>
          <p:cNvSpPr>
            <a:spLocks noGrp="1"/>
          </p:cNvSpPr>
          <p:nvPr>
            <p:ph idx="1"/>
          </p:nvPr>
        </p:nvSpPr>
        <p:spPr/>
        <p:txBody>
          <a:bodyPr/>
          <a:lstStyle/>
          <a:p>
            <a:pPr eaLnBrk="1" hangingPunct="1"/>
            <a:r>
              <a:rPr lang="en-US" altLang="en-US" dirty="0" smtClean="0"/>
              <a:t>Build out the </a:t>
            </a:r>
            <a:r>
              <a:rPr lang="en-US" altLang="en-US" dirty="0" smtClean="0"/>
              <a:t>Poet Image Description Training Module</a:t>
            </a:r>
          </a:p>
          <a:p>
            <a:pPr eaLnBrk="1" hangingPunct="1"/>
            <a:r>
              <a:rPr lang="en-US" altLang="en-US" dirty="0" smtClean="0"/>
              <a:t>Add data </a:t>
            </a:r>
            <a:r>
              <a:rPr lang="en-US" altLang="en-US" dirty="0" smtClean="0"/>
              <a:t>for the Math Support Finder</a:t>
            </a:r>
          </a:p>
          <a:p>
            <a:pPr eaLnBrk="1" hangingPunct="1"/>
            <a:r>
              <a:rPr lang="en-US" altLang="en-US" dirty="0" smtClean="0"/>
              <a:t>More b</a:t>
            </a:r>
            <a:r>
              <a:rPr lang="en-US" altLang="en-US" dirty="0" smtClean="0"/>
              <a:t>est </a:t>
            </a:r>
            <a:r>
              <a:rPr lang="en-US" altLang="en-US" dirty="0" smtClean="0"/>
              <a:t>practices for creating 2D and 3D content</a:t>
            </a:r>
          </a:p>
          <a:p>
            <a:pPr eaLnBrk="1" hangingPunct="1"/>
            <a:r>
              <a:rPr lang="en-US" altLang="en-US" dirty="0" smtClean="0"/>
              <a:t>Prototype </a:t>
            </a:r>
            <a:r>
              <a:rPr lang="en-US" altLang="en-US" dirty="0" smtClean="0"/>
              <a:t>an accessible image repository/registry, starting with commonly encountered STEM objects</a:t>
            </a:r>
          </a:p>
          <a:p>
            <a:pPr eaLnBrk="1" hangingPunct="1"/>
            <a:r>
              <a:rPr lang="en-US" altLang="en-US" dirty="0" smtClean="0"/>
              <a:t>More Interactive </a:t>
            </a:r>
            <a:r>
              <a:rPr lang="en-US" altLang="en-US" dirty="0" smtClean="0"/>
              <a:t>widgets, interactives, videos and other digital content</a:t>
            </a:r>
            <a:endParaRPr lang="en-US" altLang="en-US" dirty="0" smtClean="0"/>
          </a:p>
          <a:p>
            <a:pPr eaLnBrk="1" hangingPunct="1"/>
            <a:r>
              <a:rPr lang="en-US" altLang="en-US" dirty="0" smtClean="0"/>
              <a:t>Adoption of Accessibility Metadata to assist discovery</a:t>
            </a:r>
          </a:p>
          <a:p>
            <a:pPr eaLnBrk="1" hangingPunct="1"/>
            <a:r>
              <a:rPr lang="en-US" altLang="en-US" dirty="0" smtClean="0"/>
              <a:t>…and much more…</a:t>
            </a:r>
            <a:endParaRPr lang="en-US" altLang="en-US" dirty="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11150" y="387132"/>
            <a:ext cx="7766050" cy="646331"/>
          </a:xfrm>
        </p:spPr>
        <p:txBody>
          <a:bodyPr/>
          <a:lstStyle/>
          <a:p>
            <a:pPr eaLnBrk="1" hangingPunct="1"/>
            <a:r>
              <a:rPr lang="en-US" altLang="en-US" sz="3600" dirty="0" smtClean="0"/>
              <a:t>Questions?</a:t>
            </a:r>
          </a:p>
        </p:txBody>
      </p:sp>
      <p:sp>
        <p:nvSpPr>
          <p:cNvPr id="3" name="Content Placeholder 2"/>
          <p:cNvSpPr>
            <a:spLocks noGrp="1"/>
          </p:cNvSpPr>
          <p:nvPr>
            <p:ph idx="1"/>
          </p:nvPr>
        </p:nvSpPr>
        <p:spPr/>
        <p:txBody>
          <a:bodyPr anchor="ctr"/>
          <a:lstStyle/>
          <a:p>
            <a:pPr marL="0" indent="0" algn="ctr">
              <a:buNone/>
              <a:defRPr/>
            </a:pPr>
            <a:r>
              <a:rPr lang="en-US" dirty="0"/>
              <a:t>Lucia Hasty </a:t>
            </a:r>
            <a:r>
              <a:rPr lang="en-US" dirty="0" smtClean="0"/>
              <a:t>&lt;lucia@tactilegraphics.org&gt;</a:t>
            </a:r>
            <a:endParaRPr lang="en-US" dirty="0"/>
          </a:p>
          <a:p>
            <a:pPr marL="0" indent="0" algn="ctr">
              <a:buNone/>
              <a:defRPr/>
            </a:pPr>
            <a:r>
              <a:rPr lang="en-US" dirty="0" smtClean="0"/>
              <a:t>Sue-Ann Ma &lt;sueannm@benetech.org&gt;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311150" y="387132"/>
            <a:ext cx="7766050" cy="646331"/>
          </a:xfrm>
        </p:spPr>
        <p:txBody>
          <a:bodyPr/>
          <a:lstStyle/>
          <a:p>
            <a:pPr eaLnBrk="1" hangingPunct="1"/>
            <a:r>
              <a:rPr lang="en-US" altLang="en-US" sz="3600" dirty="0" smtClean="0"/>
              <a:t>References</a:t>
            </a:r>
            <a:endParaRPr lang="en-US" altLang="en-US" sz="3600" dirty="0" smtClean="0"/>
          </a:p>
        </p:txBody>
      </p:sp>
      <p:sp>
        <p:nvSpPr>
          <p:cNvPr id="75779" name="Content Placeholder 2"/>
          <p:cNvSpPr>
            <a:spLocks noGrp="1"/>
          </p:cNvSpPr>
          <p:nvPr>
            <p:ph idx="1"/>
          </p:nvPr>
        </p:nvSpPr>
        <p:spPr>
          <a:xfrm>
            <a:off x="152400" y="1371600"/>
            <a:ext cx="8915400" cy="5181600"/>
          </a:xfrm>
        </p:spPr>
        <p:txBody>
          <a:bodyPr/>
          <a:lstStyle/>
          <a:p>
            <a:pPr eaLnBrk="1" hangingPunct="1">
              <a:defRPr/>
            </a:pPr>
            <a:r>
              <a:rPr lang="en-US" altLang="en-US" sz="2800" dirty="0" err="1" smtClean="0"/>
              <a:t>Benetech</a:t>
            </a:r>
            <a:r>
              <a:rPr lang="en-US" altLang="en-US" sz="2800" dirty="0" smtClean="0"/>
              <a:t>: </a:t>
            </a:r>
          </a:p>
          <a:p>
            <a:pPr lvl="1" eaLnBrk="1" hangingPunct="1">
              <a:defRPr/>
            </a:pPr>
            <a:r>
              <a:rPr lang="en-US" altLang="en-US" dirty="0" smtClean="0">
                <a:hlinkClick r:id="rId3"/>
              </a:rPr>
              <a:t>benetech.org</a:t>
            </a:r>
            <a:endParaRPr lang="en-US" altLang="en-US" dirty="0" smtClean="0"/>
          </a:p>
          <a:p>
            <a:pPr lvl="1" eaLnBrk="1" hangingPunct="1">
              <a:defRPr/>
            </a:pPr>
            <a:r>
              <a:rPr lang="en-US" altLang="en-US" dirty="0" smtClean="0">
                <a:hlinkClick r:id="rId4"/>
              </a:rPr>
              <a:t>bornaccessible.org </a:t>
            </a:r>
            <a:endParaRPr lang="en-US" altLang="en-US" dirty="0"/>
          </a:p>
          <a:p>
            <a:pPr eaLnBrk="1" hangingPunct="1">
              <a:defRPr/>
            </a:pPr>
            <a:r>
              <a:rPr lang="en-US" altLang="en-US" sz="2800" dirty="0" smtClean="0"/>
              <a:t>DIAGRAM </a:t>
            </a:r>
            <a:r>
              <a:rPr lang="en-US" altLang="en-US" sz="2800" dirty="0" smtClean="0"/>
              <a:t>Center:</a:t>
            </a:r>
            <a:endParaRPr lang="en-US" altLang="en-US" sz="2800" dirty="0" smtClean="0"/>
          </a:p>
          <a:p>
            <a:pPr lvl="1" eaLnBrk="1" hangingPunct="1">
              <a:defRPr/>
            </a:pPr>
            <a:r>
              <a:rPr lang="en-US" altLang="en-US" dirty="0" smtClean="0"/>
              <a:t>DIAGRAM Center website: </a:t>
            </a:r>
            <a:r>
              <a:rPr lang="en-US" altLang="en-US" dirty="0" smtClean="0">
                <a:hlinkClick r:id="rId5"/>
              </a:rPr>
              <a:t>diagramcenter.org</a:t>
            </a:r>
            <a:endParaRPr lang="en-US" altLang="en-US" dirty="0" smtClean="0"/>
          </a:p>
          <a:p>
            <a:pPr lvl="1" eaLnBrk="1" hangingPunct="1">
              <a:defRPr/>
            </a:pPr>
            <a:r>
              <a:rPr lang="en-US" altLang="en-US" dirty="0" smtClean="0"/>
              <a:t>DIAGRAM Blog</a:t>
            </a:r>
            <a:r>
              <a:rPr lang="en-US" altLang="en-US" dirty="0"/>
              <a:t>: </a:t>
            </a:r>
            <a:r>
              <a:rPr lang="en-US" altLang="en-US" dirty="0">
                <a:hlinkClick r:id="rId6"/>
              </a:rPr>
              <a:t>http://blog.diagramcenter.org</a:t>
            </a:r>
            <a:r>
              <a:rPr lang="en-US" altLang="en-US" sz="1600" dirty="0" smtClean="0">
                <a:hlinkClick r:id="rId6"/>
              </a:rPr>
              <a:t>/</a:t>
            </a:r>
            <a:r>
              <a:rPr lang="en-US" altLang="en-US" sz="1600" dirty="0" smtClean="0"/>
              <a:t> </a:t>
            </a:r>
            <a:endParaRPr lang="en-US" altLang="en-US" sz="1600" dirty="0" smtClean="0"/>
          </a:p>
          <a:p>
            <a:pPr eaLnBrk="1" hangingPunct="1">
              <a:defRPr/>
            </a:pPr>
            <a:r>
              <a:rPr lang="en-US" altLang="en-US" sz="2800" dirty="0" smtClean="0"/>
              <a:t>Accessible Image Sample Book:</a:t>
            </a:r>
          </a:p>
          <a:p>
            <a:pPr lvl="1" eaLnBrk="1" hangingPunct="1">
              <a:defRPr/>
            </a:pPr>
            <a:r>
              <a:rPr lang="en-US" altLang="en-US" dirty="0" smtClean="0">
                <a:latin typeface="Whitney Book" charset="0"/>
                <a:cs typeface="Whitney Book" charset="0"/>
              </a:rPr>
              <a:t>Sample </a:t>
            </a:r>
            <a:r>
              <a:rPr lang="en-US" altLang="en-US" dirty="0">
                <a:latin typeface="Whitney Book" charset="0"/>
                <a:cs typeface="Whitney Book" charset="0"/>
              </a:rPr>
              <a:t>Book available at: </a:t>
            </a:r>
            <a:r>
              <a:rPr lang="en-US" altLang="en-US" dirty="0">
                <a:latin typeface="Whitney Book" charset="0"/>
                <a:cs typeface="Whitney Book" charset="0"/>
                <a:hlinkClick r:id="rId7"/>
              </a:rPr>
              <a:t>http://diagramcenter.org/samplebook/index.xhtml</a:t>
            </a:r>
            <a:r>
              <a:rPr lang="en-US" altLang="en-US" dirty="0">
                <a:latin typeface="Whitney Book" charset="0"/>
                <a:cs typeface="Whitney Book" charset="0"/>
              </a:rPr>
              <a:t> </a:t>
            </a:r>
            <a:endParaRPr lang="en-US" altLang="en-US" dirty="0" smtClean="0">
              <a:latin typeface="Whitney Book" charset="0"/>
              <a:cs typeface="Whitney Book" charset="0"/>
            </a:endParaRPr>
          </a:p>
          <a:p>
            <a:pPr lvl="1" eaLnBrk="1" hangingPunct="1">
              <a:defRPr/>
            </a:pPr>
            <a:r>
              <a:rPr lang="en-US" altLang="en-US" dirty="0" smtClean="0">
                <a:latin typeface="Whitney Book" charset="0"/>
                <a:cs typeface="Whitney Book" charset="0"/>
              </a:rPr>
              <a:t>Original </a:t>
            </a:r>
            <a:r>
              <a:rPr lang="en-US" altLang="en-US" dirty="0">
                <a:latin typeface="Whitney Book" charset="0"/>
                <a:cs typeface="Whitney Book" charset="0"/>
              </a:rPr>
              <a:t>Webinar (2014): </a:t>
            </a:r>
            <a:r>
              <a:rPr lang="en-US" altLang="en-US" dirty="0">
                <a:latin typeface="Whitney Book" charset="0"/>
                <a:cs typeface="Whitney Book" charset="0"/>
                <a:hlinkClick r:id="rId8"/>
              </a:rPr>
              <a:t>http://diagramcenter.org/webinars.html#aisb</a:t>
            </a:r>
            <a:r>
              <a:rPr lang="en-US" altLang="en-US" dirty="0">
                <a:latin typeface="Whitney Book" charset="0"/>
                <a:cs typeface="Whitney Book" charset="0"/>
              </a:rPr>
              <a:t> </a:t>
            </a:r>
          </a:p>
          <a:p>
            <a:pPr lvl="1" eaLnBrk="1" hangingPunct="1">
              <a:defRPr/>
            </a:pPr>
            <a:endParaRPr lang="en-US" altLang="en-US" dirty="0" smtClean="0"/>
          </a:p>
          <a:p>
            <a:pPr lvl="1" eaLnBrk="1" hangingPunct="1">
              <a:defRPr/>
            </a:pPr>
            <a:endParaRPr lang="en-US" altLang="en-US" dirty="0"/>
          </a:p>
        </p:txBody>
      </p:sp>
    </p:spTree>
    <p:extLst>
      <p:ext uri="{BB962C8B-B14F-4D97-AF65-F5344CB8AC3E}">
        <p14:creationId xmlns:p14="http://schemas.microsoft.com/office/powerpoint/2010/main" val="40863577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311150" y="387132"/>
            <a:ext cx="7766050" cy="646331"/>
          </a:xfrm>
        </p:spPr>
        <p:txBody>
          <a:bodyPr/>
          <a:lstStyle/>
          <a:p>
            <a:pPr eaLnBrk="1" hangingPunct="1"/>
            <a:r>
              <a:rPr lang="en-US" altLang="en-US" sz="3600" dirty="0" smtClean="0"/>
              <a:t>References (continued)</a:t>
            </a:r>
            <a:endParaRPr lang="en-US" altLang="en-US" sz="3600" dirty="0" smtClean="0"/>
          </a:p>
        </p:txBody>
      </p:sp>
      <p:sp>
        <p:nvSpPr>
          <p:cNvPr id="75779" name="Content Placeholder 2"/>
          <p:cNvSpPr>
            <a:spLocks noGrp="1"/>
          </p:cNvSpPr>
          <p:nvPr>
            <p:ph idx="1"/>
          </p:nvPr>
        </p:nvSpPr>
        <p:spPr>
          <a:xfrm>
            <a:off x="152400" y="1295400"/>
            <a:ext cx="8915400" cy="5257800"/>
          </a:xfrm>
        </p:spPr>
        <p:txBody>
          <a:bodyPr/>
          <a:lstStyle/>
          <a:p>
            <a:pPr eaLnBrk="1" hangingPunct="1">
              <a:defRPr/>
            </a:pPr>
            <a:r>
              <a:rPr lang="en-US" altLang="en-US" dirty="0" smtClean="0"/>
              <a:t>Image </a:t>
            </a:r>
            <a:r>
              <a:rPr lang="en-US" altLang="en-US" dirty="0" smtClean="0"/>
              <a:t>Descriptions:</a:t>
            </a:r>
          </a:p>
          <a:p>
            <a:pPr lvl="1" eaLnBrk="1" hangingPunct="1">
              <a:defRPr/>
            </a:pPr>
            <a:r>
              <a:rPr lang="en-US" altLang="en-US" sz="1800" dirty="0" smtClean="0"/>
              <a:t>Poet Describer Tool: </a:t>
            </a:r>
            <a:r>
              <a:rPr lang="en-US" altLang="en-US" sz="1800" dirty="0">
                <a:hlinkClick r:id="rId3"/>
              </a:rPr>
              <a:t>https://</a:t>
            </a:r>
            <a:r>
              <a:rPr lang="en-US" altLang="en-US" sz="1800" dirty="0" smtClean="0">
                <a:hlinkClick r:id="rId3"/>
              </a:rPr>
              <a:t>diagram.herokuapp.com/</a:t>
            </a:r>
            <a:endParaRPr lang="en-US" altLang="en-US" sz="1800" dirty="0"/>
          </a:p>
          <a:p>
            <a:pPr lvl="1" eaLnBrk="1" hangingPunct="1">
              <a:defRPr/>
            </a:pPr>
            <a:r>
              <a:rPr lang="en-US" altLang="en-US" sz="1800" dirty="0" smtClean="0"/>
              <a:t>Image Description Training: </a:t>
            </a:r>
            <a:r>
              <a:rPr lang="en-US" altLang="en-US" sz="1800" dirty="0" smtClean="0">
                <a:hlinkClick r:id="rId4"/>
              </a:rPr>
              <a:t>https</a:t>
            </a:r>
            <a:r>
              <a:rPr lang="en-US" altLang="en-US" sz="1800" dirty="0">
                <a:hlinkClick r:id="rId4"/>
              </a:rPr>
              <a:t>://</a:t>
            </a:r>
            <a:r>
              <a:rPr lang="en-US" altLang="en-US" sz="1800" dirty="0" smtClean="0">
                <a:hlinkClick r:id="rId4"/>
              </a:rPr>
              <a:t>diagram.herokuapp.com/training/when_to_describe</a:t>
            </a:r>
            <a:r>
              <a:rPr lang="en-US" altLang="en-US" sz="1800" dirty="0" smtClean="0"/>
              <a:t> </a:t>
            </a:r>
          </a:p>
          <a:p>
            <a:pPr lvl="1" eaLnBrk="1" hangingPunct="1">
              <a:defRPr/>
            </a:pPr>
            <a:r>
              <a:rPr lang="en-US" altLang="en-US" sz="1800" dirty="0" smtClean="0"/>
              <a:t>Image Guidelines document: </a:t>
            </a:r>
            <a:r>
              <a:rPr lang="en-US" altLang="en-US" sz="1800" dirty="0" smtClean="0">
                <a:hlinkClick r:id="rId5"/>
              </a:rPr>
              <a:t>http</a:t>
            </a:r>
            <a:r>
              <a:rPr lang="en-US" altLang="en-US" sz="1800" dirty="0">
                <a:hlinkClick r:id="rId5"/>
              </a:rPr>
              <a:t>://</a:t>
            </a:r>
            <a:r>
              <a:rPr lang="en-US" altLang="en-US" sz="1800" dirty="0" smtClean="0">
                <a:hlinkClick r:id="rId5"/>
              </a:rPr>
              <a:t>diagramcenter.org/table-of-contents-2.html</a:t>
            </a:r>
            <a:r>
              <a:rPr lang="en-US" altLang="en-US" sz="1800" dirty="0" smtClean="0"/>
              <a:t> </a:t>
            </a:r>
          </a:p>
          <a:p>
            <a:pPr eaLnBrk="1" hangingPunct="1">
              <a:defRPr/>
            </a:pPr>
            <a:r>
              <a:rPr lang="en-US" altLang="en-US" dirty="0" smtClean="0"/>
              <a:t>Math: </a:t>
            </a:r>
          </a:p>
          <a:p>
            <a:pPr lvl="1" eaLnBrk="1" hangingPunct="1">
              <a:defRPr/>
            </a:pPr>
            <a:r>
              <a:rPr lang="en-US" altLang="en-US" sz="1800" dirty="0"/>
              <a:t>MathML Cloud: </a:t>
            </a:r>
            <a:r>
              <a:rPr lang="en-US" altLang="en-US" sz="1800" u="sng" dirty="0">
                <a:hlinkClick r:id="rId6"/>
              </a:rPr>
              <a:t>mathmlcloud.org</a:t>
            </a:r>
            <a:endParaRPr lang="en-US" altLang="en-US" sz="1800" u="sng" dirty="0"/>
          </a:p>
          <a:p>
            <a:pPr lvl="1" eaLnBrk="1" hangingPunct="1">
              <a:defRPr/>
            </a:pPr>
            <a:r>
              <a:rPr lang="en-US" altLang="en-US" sz="1800" dirty="0"/>
              <a:t>Math Support Finder: </a:t>
            </a:r>
            <a:r>
              <a:rPr lang="en-US" altLang="en-US" sz="1800" dirty="0" smtClean="0">
                <a:hlinkClick r:id="rId7"/>
              </a:rPr>
              <a:t>msf.mathmlcloud.org</a:t>
            </a:r>
            <a:endParaRPr lang="en-US" altLang="en-US" sz="1800" dirty="0" smtClean="0"/>
          </a:p>
          <a:p>
            <a:pPr eaLnBrk="1" hangingPunct="1">
              <a:defRPr/>
            </a:pPr>
            <a:r>
              <a:rPr lang="en-US" altLang="en-US" dirty="0" smtClean="0"/>
              <a:t>Tactile </a:t>
            </a:r>
            <a:r>
              <a:rPr lang="en-US" altLang="en-US" dirty="0" smtClean="0"/>
              <a:t>Graphics (2D/3D)</a:t>
            </a:r>
          </a:p>
          <a:p>
            <a:pPr lvl="1"/>
            <a:r>
              <a:rPr lang="en-US" sz="1800" dirty="0"/>
              <a:t>BANA Tactile Graphics </a:t>
            </a:r>
            <a:r>
              <a:rPr lang="en-US" sz="1800" dirty="0" smtClean="0"/>
              <a:t>Guidelines: </a:t>
            </a:r>
            <a:r>
              <a:rPr lang="en-US" sz="1800" dirty="0" smtClean="0">
                <a:hlinkClick r:id="rId8"/>
              </a:rPr>
              <a:t>http</a:t>
            </a:r>
            <a:r>
              <a:rPr lang="en-US" sz="1800" dirty="0">
                <a:hlinkClick r:id="rId8"/>
              </a:rPr>
              <a:t>://www.brailleauthority.org/tg/</a:t>
            </a:r>
            <a:endParaRPr lang="en-US" sz="1800" dirty="0"/>
          </a:p>
          <a:p>
            <a:pPr lvl="1"/>
            <a:r>
              <a:rPr lang="en-US" sz="1800" dirty="0" smtClean="0"/>
              <a:t>Tactile </a:t>
            </a:r>
            <a:r>
              <a:rPr lang="en-US" sz="1800" dirty="0"/>
              <a:t>Graphics </a:t>
            </a:r>
            <a:r>
              <a:rPr lang="en-US" sz="1800" dirty="0" smtClean="0"/>
              <a:t>How-</a:t>
            </a:r>
            <a:r>
              <a:rPr lang="en-US" sz="1800" dirty="0" err="1" smtClean="0"/>
              <a:t>Tos</a:t>
            </a:r>
            <a:r>
              <a:rPr lang="en-US" sz="1800" dirty="0" smtClean="0"/>
              <a:t>: </a:t>
            </a:r>
            <a:r>
              <a:rPr lang="en-US" sz="1800" dirty="0" smtClean="0">
                <a:hlinkClick r:id="rId9"/>
              </a:rPr>
              <a:t>http</a:t>
            </a:r>
            <a:r>
              <a:rPr lang="en-US" sz="1800" dirty="0">
                <a:hlinkClick r:id="rId9"/>
              </a:rPr>
              <a:t>://www.tactilegraphics.org/</a:t>
            </a:r>
            <a:r>
              <a:rPr lang="en-US" sz="1800" dirty="0"/>
              <a:t> </a:t>
            </a:r>
          </a:p>
          <a:p>
            <a:pPr lvl="1" eaLnBrk="1" hangingPunct="1">
              <a:defRPr/>
            </a:pPr>
            <a:r>
              <a:rPr lang="en-US" altLang="en-US" sz="1800" dirty="0" smtClean="0"/>
              <a:t>3D Quick Start Guide: </a:t>
            </a:r>
            <a:r>
              <a:rPr lang="en-US" altLang="en-US" sz="1800" dirty="0">
                <a:hlinkClick r:id="rId10"/>
              </a:rPr>
              <a:t>http://</a:t>
            </a:r>
            <a:r>
              <a:rPr lang="en-US" altLang="en-US" sz="1800" dirty="0" smtClean="0">
                <a:hlinkClick r:id="rId10"/>
              </a:rPr>
              <a:t>diagramcenter.org/wp-content/uploads/2015/09/3D-Printing-In-Education-Quick-Start-Guide.docx</a:t>
            </a:r>
            <a:r>
              <a:rPr lang="en-US" altLang="en-US" sz="1800" dirty="0" smtClean="0"/>
              <a:t> </a:t>
            </a:r>
          </a:p>
          <a:p>
            <a:pPr eaLnBrk="1" hangingPunct="1">
              <a:buFont typeface="Lucida Grande"/>
              <a:buNone/>
              <a:defRPr/>
            </a:pPr>
            <a:endParaRPr lang="en-US" altLang="en-US" dirty="0" smtClean="0"/>
          </a:p>
        </p:txBody>
      </p:sp>
    </p:spTree>
    <p:extLst>
      <p:ext uri="{BB962C8B-B14F-4D97-AF65-F5344CB8AC3E}">
        <p14:creationId xmlns:p14="http://schemas.microsoft.com/office/powerpoint/2010/main" val="34458962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150" y="387132"/>
            <a:ext cx="7918450" cy="646331"/>
          </a:xfrm>
        </p:spPr>
        <p:txBody>
          <a:bodyPr/>
          <a:lstStyle/>
          <a:p>
            <a:r>
              <a:rPr lang="en-US" sz="3600" dirty="0" smtClean="0"/>
              <a:t>“A picture is worth 1000 words”</a:t>
            </a:r>
            <a:endParaRPr lang="en-US" sz="3600" dirty="0"/>
          </a:p>
        </p:txBody>
      </p:sp>
      <p:pic>
        <p:nvPicPr>
          <p:cNvPr id="8" name="Picture 7" title="Illustration from the picture book, Chrysanthemum"/>
          <p:cNvPicPr>
            <a:picLocks noChangeAspect="1"/>
          </p:cNvPicPr>
          <p:nvPr/>
        </p:nvPicPr>
        <p:blipFill>
          <a:blip r:embed="rId4"/>
          <a:stretch>
            <a:fillRect/>
          </a:stretch>
        </p:blipFill>
        <p:spPr>
          <a:xfrm>
            <a:off x="685800" y="1524000"/>
            <a:ext cx="4380113" cy="4760123"/>
          </a:xfrm>
          <a:prstGeom prst="rect">
            <a:avLst/>
          </a:prstGeom>
          <a:ln w="88900" cap="sq" cmpd="thickThin">
            <a:solidFill>
              <a:srgbClr val="000000"/>
            </a:solidFill>
            <a:prstDash val="solid"/>
            <a:miter lim="800000"/>
          </a:ln>
          <a:effectLst>
            <a:innerShdw blurRad="76200">
              <a:srgbClr val="000000"/>
            </a:innerShdw>
          </a:effectLst>
        </p:spPr>
      </p:pic>
      <p:sp>
        <p:nvSpPr>
          <p:cNvPr id="7" name="Content Placeholder 2"/>
          <p:cNvSpPr>
            <a:spLocks noGrp="1"/>
          </p:cNvSpPr>
          <p:nvPr/>
        </p:nvSpPr>
        <p:spPr bwMode="auto">
          <a:xfrm>
            <a:off x="5387282" y="1479153"/>
            <a:ext cx="3352800" cy="472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Aft>
                <a:spcPts val="800"/>
              </a:spcAft>
              <a:buClr>
                <a:schemeClr val="accent1"/>
              </a:buClr>
              <a:buSzPct val="80000"/>
              <a:buFont typeface="Lucida Grande" charset="0"/>
              <a:buChar char="●"/>
              <a:defRPr sz="2400">
                <a:solidFill>
                  <a:schemeClr val="tx1"/>
                </a:solidFill>
                <a:latin typeface="Whitney Book" pitchFamily="-84" charset="0"/>
                <a:ea typeface="MS PGothic" panose="020B0600070205080204" pitchFamily="34" charset="-128"/>
                <a:cs typeface="Whitney Book" pitchFamily="-84" charset="0"/>
              </a:defRPr>
            </a:lvl1pPr>
            <a:lvl2pPr marL="742950" indent="-285750" defTabSz="457200">
              <a:spcAft>
                <a:spcPts val="800"/>
              </a:spcAft>
              <a:buFont typeface="Arial" panose="020B0604020202020204" pitchFamily="34" charset="0"/>
              <a:buChar char="–"/>
              <a:defRPr sz="2000">
                <a:solidFill>
                  <a:schemeClr val="tx1"/>
                </a:solidFill>
                <a:latin typeface="Whitney Book" pitchFamily="-84" charset="0"/>
                <a:ea typeface="Whitney Book" pitchFamily="-84" charset="0"/>
                <a:cs typeface="Whitney Book" pitchFamily="-84" charset="0"/>
              </a:defRPr>
            </a:lvl2pPr>
            <a:lvl3pPr marL="1143000" indent="-228600" defTabSz="457200">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3pPr>
            <a:lvl4pPr marL="1600200" indent="-228600" defTabSz="457200">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4pPr>
            <a:lvl5pPr marL="2057400" indent="-228600" defTabSz="457200">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5pPr>
            <a:lvl6pPr marL="2514600" indent="-228600" defTabSz="457200" eaLnBrk="0" fontAlgn="base" hangingPunct="0">
              <a:spcBef>
                <a:spcPct val="0"/>
              </a:spcBef>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6pPr>
            <a:lvl7pPr marL="2971800" indent="-228600" defTabSz="457200" eaLnBrk="0" fontAlgn="base" hangingPunct="0">
              <a:spcBef>
                <a:spcPct val="0"/>
              </a:spcBef>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7pPr>
            <a:lvl8pPr marL="3429000" indent="-228600" defTabSz="457200" eaLnBrk="0" fontAlgn="base" hangingPunct="0">
              <a:spcBef>
                <a:spcPct val="0"/>
              </a:spcBef>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8pPr>
            <a:lvl9pPr marL="3886200" indent="-228600" defTabSz="457200" eaLnBrk="0" fontAlgn="base" hangingPunct="0">
              <a:spcBef>
                <a:spcPct val="0"/>
              </a:spcBef>
              <a:spcAft>
                <a:spcPts val="800"/>
              </a:spcAft>
              <a:buFont typeface="Arial" panose="020B0604020202020204" pitchFamily="34" charset="0"/>
              <a:buChar char="»"/>
              <a:defRPr>
                <a:solidFill>
                  <a:schemeClr val="tx1"/>
                </a:solidFill>
                <a:latin typeface="Whitney Book" pitchFamily="-84" charset="0"/>
                <a:ea typeface="Whitney Book" pitchFamily="-84" charset="0"/>
                <a:cs typeface="Whitney Book" pitchFamily="-84" charset="0"/>
              </a:defRPr>
            </a:lvl9pPr>
          </a:lstStyle>
          <a:p>
            <a:pPr marL="0" indent="0">
              <a:buNone/>
            </a:pPr>
            <a:r>
              <a:rPr lang="en-US" altLang="en-US" sz="2000" dirty="0" smtClean="0"/>
              <a:t>“If I had a name like yours, I’d change it, “Victoria said as the students lined up to go home. </a:t>
            </a:r>
          </a:p>
          <a:p>
            <a:pPr marL="0" indent="0">
              <a:buNone/>
            </a:pPr>
            <a:r>
              <a:rPr lang="en-US" altLang="en-US" sz="2000" dirty="0" smtClean="0"/>
              <a:t>I wish I could, thought Chrysanthemum miserably.</a:t>
            </a:r>
            <a:endParaRPr lang="en-US" altLang="en-US" sz="1100" dirty="0" smtClean="0"/>
          </a:p>
        </p:txBody>
      </p:sp>
    </p:spTree>
    <p:custDataLst>
      <p:tags r:id="rId1"/>
    </p:custDataLst>
    <p:extLst>
      <p:ext uri="{BB962C8B-B14F-4D97-AF65-F5344CB8AC3E}">
        <p14:creationId xmlns:p14="http://schemas.microsoft.com/office/powerpoint/2010/main" val="4268469904"/>
      </p:ext>
    </p:extLst>
  </p:cSld>
  <p:clrMapOvr>
    <a:masterClrMapping/>
  </p:clrMapOvr>
  <mc:AlternateContent xmlns:mc="http://schemas.openxmlformats.org/markup-compatibility/2006" xmlns:p14="http://schemas.microsoft.com/office/powerpoint/2010/main">
    <mc:Choice Requires="p14">
      <p:transition spd="slow" p14:dur="2000" advTm="27917"/>
    </mc:Choice>
    <mc:Fallback xmlns="">
      <p:transition spd="slow" advTm="27917"/>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11150" y="382369"/>
            <a:ext cx="7842250" cy="646331"/>
          </a:xfrm>
        </p:spPr>
        <p:txBody>
          <a:bodyPr/>
          <a:lstStyle/>
          <a:p>
            <a:pPr eaLnBrk="1" hangingPunct="1"/>
            <a:r>
              <a:rPr lang="en-US" altLang="en-US" sz="3600" dirty="0" smtClean="0">
                <a:latin typeface="Whitney Book" charset="0"/>
                <a:cs typeface="Whitney Book" charset="0"/>
              </a:rPr>
              <a:t>Critical Diagrams Found in STEM</a:t>
            </a:r>
          </a:p>
        </p:txBody>
      </p:sp>
      <p:grpSp>
        <p:nvGrpSpPr>
          <p:cNvPr id="8195" name="Group 1" descr="Collage of complext STEM images, including biological processes, molecular structure and diagram of chloropast stroma. &#10;"/>
          <p:cNvGrpSpPr>
            <a:grpSpLocks/>
          </p:cNvGrpSpPr>
          <p:nvPr/>
        </p:nvGrpSpPr>
        <p:grpSpPr bwMode="auto">
          <a:xfrm>
            <a:off x="228600" y="1219200"/>
            <a:ext cx="8763000" cy="5562600"/>
            <a:chOff x="228600" y="1219200"/>
            <a:chExt cx="8763000" cy="5562600"/>
          </a:xfrm>
        </p:grpSpPr>
        <p:pic>
          <p:nvPicPr>
            <p:cNvPr id="8196" name="Picture 4" descr="Complex image with charts.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3530600" cy="4575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9" name="Picture 5" descr="Complex image about chloroplast stroma."/>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219200"/>
              <a:ext cx="4876800" cy="2779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8" name="Picture 6" descr="Complex image of molecules. "/>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600" y="3657600"/>
              <a:ext cx="3581400" cy="3073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197" name="Picture 7" descr="Complex image showing flow of fertilization. "/>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83262" y="3352800"/>
              <a:ext cx="3208338"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18242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11150" y="387132"/>
            <a:ext cx="7537450" cy="646331"/>
          </a:xfrm>
        </p:spPr>
        <p:txBody>
          <a:bodyPr/>
          <a:lstStyle/>
          <a:p>
            <a:r>
              <a:rPr lang="en-US" altLang="en-US" sz="3600" dirty="0" smtClean="0">
                <a:latin typeface="Whitney Book" charset="0"/>
                <a:cs typeface="Whitney Book" charset="0"/>
              </a:rPr>
              <a:t>Math </a:t>
            </a:r>
            <a:r>
              <a:rPr lang="en-US" altLang="en-US" sz="3600" dirty="0" smtClean="0">
                <a:latin typeface="Whitney Book" charset="0"/>
                <a:cs typeface="Whitney Book" charset="0"/>
              </a:rPr>
              <a:t>&amp; Symbolic Notations</a:t>
            </a:r>
          </a:p>
        </p:txBody>
      </p:sp>
      <p:grpSp>
        <p:nvGrpSpPr>
          <p:cNvPr id="10243" name="Group 8" descr="Collage of math and symbolic notation images including chemical bond and structure notation, geometric shapes with labels, and math&#10;"/>
          <p:cNvGrpSpPr>
            <a:grpSpLocks/>
          </p:cNvGrpSpPr>
          <p:nvPr/>
        </p:nvGrpSpPr>
        <p:grpSpPr bwMode="auto">
          <a:xfrm>
            <a:off x="381000" y="1219200"/>
            <a:ext cx="8534400" cy="5562600"/>
            <a:chOff x="381000" y="1371600"/>
            <a:chExt cx="8534400" cy="5562734"/>
          </a:xfrm>
        </p:grpSpPr>
        <p:pic>
          <p:nvPicPr>
            <p:cNvPr id="6" name="Picture 5" descr="Sample of variety of chemical bond and structure notation. " title="chemical notation"/>
            <p:cNvPicPr>
              <a:picLocks noChangeAspect="1"/>
            </p:cNvPicPr>
            <p:nvPr/>
          </p:nvPicPr>
          <p:blipFill>
            <a:blip r:embed="rId3"/>
            <a:stretch>
              <a:fillRect/>
            </a:stretch>
          </p:blipFill>
          <p:spPr>
            <a:xfrm>
              <a:off x="381000" y="1524004"/>
              <a:ext cx="5489575" cy="3911695"/>
            </a:xfrm>
            <a:prstGeom prst="rect">
              <a:avLst/>
            </a:prstGeom>
          </p:spPr>
        </p:pic>
        <p:pic>
          <p:nvPicPr>
            <p:cNvPr id="7" name="Picture 6" descr="Sample of marked up geometric shapes, with labeled angles and segments, accompanied by formulas. " title="Geometric notation sample"/>
            <p:cNvPicPr>
              <a:picLocks noChangeAspect="1"/>
            </p:cNvPicPr>
            <p:nvPr/>
          </p:nvPicPr>
          <p:blipFill>
            <a:blip r:embed="rId4"/>
            <a:stretch>
              <a:fillRect/>
            </a:stretch>
          </p:blipFill>
          <p:spPr>
            <a:xfrm>
              <a:off x="5791200" y="1371600"/>
              <a:ext cx="3124200" cy="3124276"/>
            </a:xfrm>
            <a:prstGeom prst="rect">
              <a:avLst/>
            </a:prstGeom>
          </p:spPr>
        </p:pic>
        <p:pic>
          <p:nvPicPr>
            <p:cNvPr id="8" name="Picture 7" descr="Sample multi-variable equations to solve, including fractions, square roots and variety of operations. " title="Sample math notation"/>
            <p:cNvPicPr>
              <a:picLocks noChangeAspect="1"/>
            </p:cNvPicPr>
            <p:nvPr/>
          </p:nvPicPr>
          <p:blipFill>
            <a:blip r:embed="rId5"/>
            <a:stretch>
              <a:fillRect/>
            </a:stretch>
          </p:blipFill>
          <p:spPr>
            <a:xfrm>
              <a:off x="5003800" y="4851484"/>
              <a:ext cx="3911600" cy="2082850"/>
            </a:xfrm>
            <a:prstGeom prst="rect">
              <a:avLst/>
            </a:prstGeom>
          </p:spPr>
        </p:pic>
      </p:grpSp>
    </p:spTree>
    <p:extLst>
      <p:ext uri="{BB962C8B-B14F-4D97-AF65-F5344CB8AC3E}">
        <p14:creationId xmlns:p14="http://schemas.microsoft.com/office/powerpoint/2010/main" val="20257719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11150" y="387132"/>
            <a:ext cx="7537450" cy="646331"/>
          </a:xfrm>
        </p:spPr>
        <p:txBody>
          <a:bodyPr/>
          <a:lstStyle/>
          <a:p>
            <a:r>
              <a:rPr lang="en-US" altLang="en-US" sz="3600" dirty="0" smtClean="0">
                <a:latin typeface="Whitney Book" charset="0"/>
                <a:cs typeface="Whitney Book" charset="0"/>
              </a:rPr>
              <a:t>Videos</a:t>
            </a:r>
            <a:endParaRPr lang="en-US" altLang="en-US" sz="3600" dirty="0" smtClean="0">
              <a:latin typeface="Whitney Book" charset="0"/>
              <a:cs typeface="Whitney Book" charset="0"/>
            </a:endParaRPr>
          </a:p>
        </p:txBody>
      </p:sp>
      <p:pic>
        <p:nvPicPr>
          <p:cNvPr id="6" name="Picture 5" descr="Screenshot of video from Khan Academy, showing handrawn diagram of cellular mitosis process. Embedded in lesson navigation system and using YouTube player. " title="Khan Academy Mitosis Video"/>
          <p:cNvPicPr>
            <a:picLocks noChangeAspect="1"/>
          </p:cNvPicPr>
          <p:nvPr/>
        </p:nvPicPr>
        <p:blipFill>
          <a:blip r:embed="rId3"/>
          <a:stretch>
            <a:fillRect/>
          </a:stretch>
        </p:blipFill>
        <p:spPr>
          <a:xfrm>
            <a:off x="0" y="1143000"/>
            <a:ext cx="9144000" cy="5341938"/>
          </a:xfrm>
          <a:prstGeom prst="rect">
            <a:avLst/>
          </a:prstGeom>
        </p:spPr>
      </p:pic>
    </p:spTree>
    <p:extLst>
      <p:ext uri="{BB962C8B-B14F-4D97-AF65-F5344CB8AC3E}">
        <p14:creationId xmlns:p14="http://schemas.microsoft.com/office/powerpoint/2010/main" val="10213698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11150" y="387133"/>
            <a:ext cx="8451850" cy="646331"/>
          </a:xfrm>
        </p:spPr>
        <p:txBody>
          <a:bodyPr/>
          <a:lstStyle/>
          <a:p>
            <a:r>
              <a:rPr lang="en-US" altLang="en-US" sz="3600" dirty="0" smtClean="0">
                <a:latin typeface="Whitney Book" charset="0"/>
                <a:cs typeface="Whitney Book" charset="0"/>
              </a:rPr>
              <a:t>Interactives</a:t>
            </a:r>
            <a:r>
              <a:rPr lang="en-US" altLang="en-US" sz="3600" dirty="0" smtClean="0">
                <a:latin typeface="Whitney Book" charset="0"/>
                <a:cs typeface="Whitney Book" charset="0"/>
              </a:rPr>
              <a:t>, Simulations, Games</a:t>
            </a:r>
          </a:p>
        </p:txBody>
      </p:sp>
      <p:pic>
        <p:nvPicPr>
          <p:cNvPr id="7" name="Picture 6" descr="Screenshot of physics simulation demonstrating Faraday's Law. Includes coils attached by to lightbulb and voltage meter. A magnet surrounded by magnetic field lines is meant to be inserted into the coils to produce voltage. " title="Screenshot of physics simulation"/>
          <p:cNvPicPr>
            <a:picLocks noChangeAspect="1"/>
          </p:cNvPicPr>
          <p:nvPr/>
        </p:nvPicPr>
        <p:blipFill>
          <a:blip r:embed="rId3"/>
          <a:stretch>
            <a:fillRect/>
          </a:stretch>
        </p:blipFill>
        <p:spPr>
          <a:xfrm>
            <a:off x="0" y="1041400"/>
            <a:ext cx="9144000" cy="5780088"/>
          </a:xfrm>
          <a:prstGeom prst="rect">
            <a:avLst/>
          </a:prstGeom>
        </p:spPr>
      </p:pic>
    </p:spTree>
    <p:extLst>
      <p:ext uri="{BB962C8B-B14F-4D97-AF65-F5344CB8AC3E}">
        <p14:creationId xmlns:p14="http://schemas.microsoft.com/office/powerpoint/2010/main" val="222246112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3"/>
</p:tagLst>
</file>

<file path=ppt/tags/tag2.xml><?xml version="1.0" encoding="utf-8"?>
<p:tagLst xmlns:a="http://schemas.openxmlformats.org/drawingml/2006/main" xmlns:r="http://schemas.openxmlformats.org/officeDocument/2006/relationships" xmlns:p="http://schemas.openxmlformats.org/presentationml/2006/main">
  <p:tag name="TIMING" val="|4.8"/>
</p:tagLst>
</file>

<file path=ppt/theme/theme1.xml><?xml version="1.0" encoding="utf-8"?>
<a:theme xmlns:a="http://schemas.openxmlformats.org/drawingml/2006/main" name="Benetech">
  <a:themeElements>
    <a:clrScheme name="Custom 357">
      <a:dk1>
        <a:sysClr val="windowText" lastClr="000000"/>
      </a:dk1>
      <a:lt1>
        <a:sysClr val="window" lastClr="FFFFFF"/>
      </a:lt1>
      <a:dk2>
        <a:srgbClr val="002251"/>
      </a:dk2>
      <a:lt2>
        <a:srgbClr val="AFB1B4"/>
      </a:lt2>
      <a:accent1>
        <a:srgbClr val="CD3D17"/>
      </a:accent1>
      <a:accent2>
        <a:srgbClr val="FA8512"/>
      </a:accent2>
      <a:accent3>
        <a:srgbClr val="C1D82F"/>
      </a:accent3>
      <a:accent4>
        <a:srgbClr val="55C1DC"/>
      </a:accent4>
      <a:accent5>
        <a:srgbClr val="FFB819"/>
      </a:accent5>
      <a:accent6>
        <a:srgbClr val="695743"/>
      </a:accent6>
      <a:hlink>
        <a:srgbClr val="818E98"/>
      </a:hlink>
      <a:folHlink>
        <a:srgbClr val="EAE2D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B819"/>
        </a:solidFill>
        <a:ln>
          <a:noFill/>
        </a:ln>
        <a:effectLst/>
      </a:spPr>
      <a:bodyPr rtlCol="0" anchor="ctr"/>
      <a:lstStyle>
        <a:defPPr algn="ctr">
          <a:defRPr dirty="0" smtClean="0">
            <a:latin typeface="Whitney Bold"/>
            <a:cs typeface="Whitney Bold"/>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wrap="square" lIns="91440" tIns="45720" rIns="91440" bIns="45720" rtlCol="0" anchor="b" anchorCtr="0">
        <a:spAutoFit/>
      </a:bodyPr>
      <a:lstStyle>
        <a:defPPr marR="0" algn="l" defTabSz="457200" rtl="0" eaLnBrk="1" fontAlgn="auto" latinLnBrk="0" hangingPunct="1">
          <a:lnSpc>
            <a:spcPct val="90000"/>
          </a:lnSpc>
          <a:spcAft>
            <a:spcPts val="0"/>
          </a:spcAft>
          <a:buClrTx/>
          <a:buSzTx/>
          <a:buFont typeface="Arial"/>
          <a:buNone/>
          <a:tabLst/>
          <a:defRPr kumimoji="0" sz="2800" u="none" strike="noStrike" kern="1200" cap="none" spc="0" normalizeH="0" baseline="0" noProof="0" dirty="0" smtClean="0">
            <a:ln>
              <a:noFill/>
            </a:ln>
            <a:effectLst/>
            <a:uLnTx/>
            <a:uFillTx/>
            <a:latin typeface="Whitney Book"/>
            <a:ea typeface="+mn-ea"/>
            <a:cs typeface="Whitney Book"/>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Benetech</Template>
  <TotalTime>108345</TotalTime>
  <Words>3415</Words>
  <Application>Microsoft Office PowerPoint</Application>
  <PresentationFormat>On-screen Show (4:3)</PresentationFormat>
  <Paragraphs>574</Paragraphs>
  <Slides>45</Slides>
  <Notes>45</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MS PGothic</vt:lpstr>
      <vt:lpstr>Arial</vt:lpstr>
      <vt:lpstr>Calibri</vt:lpstr>
      <vt:lpstr>Lucida Grande</vt:lpstr>
      <vt:lpstr>Whitney Bold</vt:lpstr>
      <vt:lpstr>Whitney Book</vt:lpstr>
      <vt:lpstr>Whitney Medium</vt:lpstr>
      <vt:lpstr>Whitney Semibold</vt:lpstr>
      <vt:lpstr>Wingdings</vt:lpstr>
      <vt:lpstr>Benetech</vt:lpstr>
      <vt:lpstr>New Developments in Image and Math Content Accessibility 2.0</vt:lpstr>
      <vt:lpstr>Benetech (the Bookshare folks)</vt:lpstr>
      <vt:lpstr>The DIAGRAM Center</vt:lpstr>
      <vt:lpstr>DIAGRAM Center Community</vt:lpstr>
      <vt:lpstr>“A picture is worth 1000 words”</vt:lpstr>
      <vt:lpstr>Critical Diagrams Found in STEM</vt:lpstr>
      <vt:lpstr>Math &amp; Symbolic Notations</vt:lpstr>
      <vt:lpstr>Videos</vt:lpstr>
      <vt:lpstr>Interactives, Simulations, Games</vt:lpstr>
      <vt:lpstr>And Beyond… </vt:lpstr>
      <vt:lpstr>Time of Challenge and Opportunity</vt:lpstr>
      <vt:lpstr>PowerPoint Presentation</vt:lpstr>
      <vt:lpstr>Accessible Images: Challenges</vt:lpstr>
      <vt:lpstr>Poet Image Description Tool</vt:lpstr>
      <vt:lpstr>Poet Image Description Training Module</vt:lpstr>
      <vt:lpstr>When to describe</vt:lpstr>
      <vt:lpstr>How to describe</vt:lpstr>
      <vt:lpstr>General Image Guidelines</vt:lpstr>
      <vt:lpstr>Practice describing</vt:lpstr>
      <vt:lpstr>Examples, Guidelines &amp; Templates</vt:lpstr>
      <vt:lpstr>Expanded Image Categories &amp; Types</vt:lpstr>
      <vt:lpstr>PowerPoint Presentation</vt:lpstr>
      <vt:lpstr>Alternative Image Access Modes</vt:lpstr>
      <vt:lpstr>Accessible Image Sample Book</vt:lpstr>
      <vt:lpstr>Making Digital Math Accessible</vt:lpstr>
      <vt:lpstr>Visual Rendering of Math by Browsers</vt:lpstr>
      <vt:lpstr>Aural Rendering of Math Across ATs</vt:lpstr>
      <vt:lpstr>One Accessible Math Production Tool</vt:lpstr>
      <vt:lpstr>Customized to Different Workflows</vt:lpstr>
      <vt:lpstr>Poet Math Editor</vt:lpstr>
      <vt:lpstr>Reading Digital Math Accessibly</vt:lpstr>
      <vt:lpstr>NVDA (+MathPlayer) Support?</vt:lpstr>
      <vt:lpstr>Sonification</vt:lpstr>
      <vt:lpstr>2D Tactile Graphics</vt:lpstr>
      <vt:lpstr>Haptics: Digital Tactile Graphics</vt:lpstr>
      <vt:lpstr>3D Objects</vt:lpstr>
      <vt:lpstr>3D Technology – Impact Video</vt:lpstr>
      <vt:lpstr>Diagrammar “Content Model”</vt:lpstr>
      <vt:lpstr>Diagrammar - Providing Alternatives</vt:lpstr>
      <vt:lpstr>Interactive Content/Widgets</vt:lpstr>
      <vt:lpstr>Accessibility Metadata for Discovery</vt:lpstr>
      <vt:lpstr>Looking Ahead to 2016</vt:lpstr>
      <vt:lpstr>Questions?</vt:lpstr>
      <vt:lpstr>References</vt:lpstr>
      <vt:lpstr>References (continued)</vt:lpstr>
    </vt:vector>
  </TitlesOfParts>
  <Company>Benetech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Carl Rand</dc:creator>
  <cp:lastModifiedBy>Sue-Ann Ma</cp:lastModifiedBy>
  <cp:revision>591</cp:revision>
  <cp:lastPrinted>2014-11-14T01:18:07Z</cp:lastPrinted>
  <dcterms:created xsi:type="dcterms:W3CDTF">2011-04-01T21:24:04Z</dcterms:created>
  <dcterms:modified xsi:type="dcterms:W3CDTF">2015-11-17T08:35:06Z</dcterms:modified>
</cp:coreProperties>
</file>