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5"/>
  </p:sldMasterIdLst>
  <p:notesMasterIdLst>
    <p:notesMasterId r:id="rId34"/>
  </p:notesMasterIdLst>
  <p:handoutMasterIdLst>
    <p:handoutMasterId r:id="rId35"/>
  </p:handoutMasterIdLst>
  <p:sldIdLst>
    <p:sldId id="258" r:id="rId6"/>
    <p:sldId id="358" r:id="rId7"/>
    <p:sldId id="331" r:id="rId8"/>
    <p:sldId id="260" r:id="rId9"/>
    <p:sldId id="348" r:id="rId10"/>
    <p:sldId id="349" r:id="rId11"/>
    <p:sldId id="329" r:id="rId12"/>
    <p:sldId id="332" r:id="rId13"/>
    <p:sldId id="333" r:id="rId14"/>
    <p:sldId id="335" r:id="rId15"/>
    <p:sldId id="346" r:id="rId16"/>
    <p:sldId id="347" r:id="rId17"/>
    <p:sldId id="334" r:id="rId18"/>
    <p:sldId id="353" r:id="rId19"/>
    <p:sldId id="357" r:id="rId20"/>
    <p:sldId id="336" r:id="rId21"/>
    <p:sldId id="337" r:id="rId22"/>
    <p:sldId id="338" r:id="rId23"/>
    <p:sldId id="339" r:id="rId24"/>
    <p:sldId id="340" r:id="rId25"/>
    <p:sldId id="341" r:id="rId26"/>
    <p:sldId id="342" r:id="rId27"/>
    <p:sldId id="343" r:id="rId28"/>
    <p:sldId id="345" r:id="rId29"/>
    <p:sldId id="344" r:id="rId30"/>
    <p:sldId id="261" r:id="rId31"/>
    <p:sldId id="350" r:id="rId32"/>
    <p:sldId id="264"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EA792D"/>
    <a:srgbClr val="EC681B"/>
    <a:srgbClr val="7CBF36"/>
    <a:srgbClr val="27B3E9"/>
    <a:srgbClr val="88B53A"/>
    <a:srgbClr val="7EBA42"/>
    <a:srgbClr val="78BD3E"/>
    <a:srgbClr val="7FB13E"/>
    <a:srgbClr val="64B430"/>
    <a:srgbClr val="93C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02" autoAdjust="0"/>
  </p:normalViewPr>
  <p:slideViewPr>
    <p:cSldViewPr snapToGrid="0">
      <p:cViewPr varScale="1">
        <p:scale>
          <a:sx n="88" d="100"/>
          <a:sy n="88"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E8997-56D3-4958-8795-D21A4DE1B933}"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US"/>
        </a:p>
      </dgm:t>
    </dgm:pt>
    <dgm:pt modelId="{FC3508EC-017C-439B-87CA-1FBCFF368309}">
      <dgm:prSet phldrT="[Text]"/>
      <dgm:spPr/>
      <dgm:t>
        <a:bodyPr/>
        <a:lstStyle/>
        <a:p>
          <a:r>
            <a:rPr lang="en-US" dirty="0" smtClean="0"/>
            <a:t>CAST</a:t>
          </a:r>
          <a:endParaRPr lang="en-US" dirty="0"/>
        </a:p>
      </dgm:t>
    </dgm:pt>
    <dgm:pt modelId="{97C45F83-9320-4E40-89DD-D92E6E3CC8E4}" type="parTrans" cxnId="{1287BA06-3A40-4ABF-A0B0-FF9669089F77}">
      <dgm:prSet/>
      <dgm:spPr/>
      <dgm:t>
        <a:bodyPr/>
        <a:lstStyle/>
        <a:p>
          <a:endParaRPr lang="en-US"/>
        </a:p>
      </dgm:t>
    </dgm:pt>
    <dgm:pt modelId="{7EADD6F6-533F-4624-A3EC-74A4C0903576}" type="sibTrans" cxnId="{1287BA06-3A40-4ABF-A0B0-FF9669089F77}">
      <dgm:prSet/>
      <dgm:spPr/>
      <dgm:t>
        <a:bodyPr/>
        <a:lstStyle/>
        <a:p>
          <a:endParaRPr lang="en-US"/>
        </a:p>
      </dgm:t>
    </dgm:pt>
    <dgm:pt modelId="{EA8B0160-51E6-498D-B13A-D7EFCB0DDFD4}">
      <dgm:prSet phldrT="[Text]"/>
      <dgm:spPr/>
      <dgm:t>
        <a:bodyPr/>
        <a:lstStyle/>
        <a:p>
          <a:r>
            <a:rPr lang="en-US" dirty="0" smtClean="0"/>
            <a:t>HTML/QTI</a:t>
          </a:r>
          <a:endParaRPr lang="en-US" dirty="0"/>
        </a:p>
      </dgm:t>
    </dgm:pt>
    <dgm:pt modelId="{33808614-C69F-4C85-AA24-235EC4C96AD8}" type="parTrans" cxnId="{3086BC63-7208-4089-8521-0C99EC034655}">
      <dgm:prSet/>
      <dgm:spPr/>
      <dgm:t>
        <a:bodyPr/>
        <a:lstStyle/>
        <a:p>
          <a:endParaRPr lang="en-US"/>
        </a:p>
      </dgm:t>
    </dgm:pt>
    <dgm:pt modelId="{B7710CA8-0243-46FF-A083-68B6AC9F1625}" type="sibTrans" cxnId="{3086BC63-7208-4089-8521-0C99EC034655}">
      <dgm:prSet/>
      <dgm:spPr/>
      <dgm:t>
        <a:bodyPr/>
        <a:lstStyle/>
        <a:p>
          <a:endParaRPr lang="en-US"/>
        </a:p>
      </dgm:t>
    </dgm:pt>
    <dgm:pt modelId="{85021A35-4DF2-458B-A731-CC453D33BF30}">
      <dgm:prSet phldrT="[Text]"/>
      <dgm:spPr/>
      <dgm:t>
        <a:bodyPr/>
        <a:lstStyle/>
        <a:p>
          <a:r>
            <a:rPr lang="en-US" dirty="0" smtClean="0"/>
            <a:t>WCAG 2.0</a:t>
          </a:r>
          <a:endParaRPr lang="en-US" dirty="0"/>
        </a:p>
      </dgm:t>
    </dgm:pt>
    <dgm:pt modelId="{B0171688-4CA1-4110-B151-792FDBB8095D}" type="parTrans" cxnId="{16899710-C957-499F-9A6B-541DB32217D2}">
      <dgm:prSet/>
      <dgm:spPr/>
      <dgm:t>
        <a:bodyPr/>
        <a:lstStyle/>
        <a:p>
          <a:endParaRPr lang="en-US"/>
        </a:p>
      </dgm:t>
    </dgm:pt>
    <dgm:pt modelId="{4EB5EF7F-6F82-4B65-A0A5-370858E23155}" type="sibTrans" cxnId="{16899710-C957-499F-9A6B-541DB32217D2}">
      <dgm:prSet/>
      <dgm:spPr/>
      <dgm:t>
        <a:bodyPr/>
        <a:lstStyle/>
        <a:p>
          <a:endParaRPr lang="en-US"/>
        </a:p>
      </dgm:t>
    </dgm:pt>
    <dgm:pt modelId="{1D7656D5-A351-4635-AEEF-076AE7AD13DC}">
      <dgm:prSet phldrT="[Text]"/>
      <dgm:spPr/>
      <dgm:t>
        <a:bodyPr/>
        <a:lstStyle/>
        <a:p>
          <a:r>
            <a:rPr lang="en-US" dirty="0" smtClean="0"/>
            <a:t>Proof of Concept</a:t>
          </a:r>
          <a:endParaRPr lang="en-US" dirty="0"/>
        </a:p>
      </dgm:t>
    </dgm:pt>
    <dgm:pt modelId="{A712760C-6A5D-4347-87D6-6AACB79E4C42}" type="parTrans" cxnId="{C673C13C-67D6-46AF-B80A-09D0F6AC8588}">
      <dgm:prSet/>
      <dgm:spPr/>
      <dgm:t>
        <a:bodyPr/>
        <a:lstStyle/>
        <a:p>
          <a:endParaRPr lang="en-US"/>
        </a:p>
      </dgm:t>
    </dgm:pt>
    <dgm:pt modelId="{25FAAF58-C8AC-40A7-9869-62E2C120BEBA}" type="sibTrans" cxnId="{C673C13C-67D6-46AF-B80A-09D0F6AC8588}">
      <dgm:prSet/>
      <dgm:spPr/>
      <dgm:t>
        <a:bodyPr/>
        <a:lstStyle/>
        <a:p>
          <a:endParaRPr lang="en-US"/>
        </a:p>
      </dgm:t>
    </dgm:pt>
    <dgm:pt modelId="{16D27093-DE6A-4199-A6D5-6F97241275AD}">
      <dgm:prSet phldrT="[Text]"/>
      <dgm:spPr/>
      <dgm:t>
        <a:bodyPr/>
        <a:lstStyle/>
        <a:p>
          <a:r>
            <a:rPr lang="en-US" dirty="0" smtClean="0"/>
            <a:t>NCAM</a:t>
          </a:r>
          <a:endParaRPr lang="en-US" dirty="0"/>
        </a:p>
      </dgm:t>
    </dgm:pt>
    <dgm:pt modelId="{590A5B1E-DF80-40FE-AE37-D4790EB2EBAD}" type="parTrans" cxnId="{680F1546-4210-4695-929F-464D158863BE}">
      <dgm:prSet/>
      <dgm:spPr/>
      <dgm:t>
        <a:bodyPr/>
        <a:lstStyle/>
        <a:p>
          <a:endParaRPr lang="en-US"/>
        </a:p>
      </dgm:t>
    </dgm:pt>
    <dgm:pt modelId="{1C4AF879-13C0-49CE-8A33-95C83E67D32C}" type="sibTrans" cxnId="{680F1546-4210-4695-929F-464D158863BE}">
      <dgm:prSet/>
      <dgm:spPr/>
      <dgm:t>
        <a:bodyPr/>
        <a:lstStyle/>
        <a:p>
          <a:endParaRPr lang="en-US"/>
        </a:p>
      </dgm:t>
    </dgm:pt>
    <dgm:pt modelId="{FCBDA3C6-2666-4930-868F-7BE3C6CAACF5}" type="pres">
      <dgm:prSet presAssocID="{4F6E8997-56D3-4958-8795-D21A4DE1B933}" presName="diagram" presStyleCnt="0">
        <dgm:presLayoutVars>
          <dgm:dir/>
          <dgm:resizeHandles val="exact"/>
        </dgm:presLayoutVars>
      </dgm:prSet>
      <dgm:spPr/>
      <dgm:t>
        <a:bodyPr/>
        <a:lstStyle/>
        <a:p>
          <a:endParaRPr lang="en-US"/>
        </a:p>
      </dgm:t>
    </dgm:pt>
    <dgm:pt modelId="{E086F313-495A-4AD9-982A-CA024969A2BE}" type="pres">
      <dgm:prSet presAssocID="{FC3508EC-017C-439B-87CA-1FBCFF368309}" presName="node" presStyleLbl="node1" presStyleIdx="0" presStyleCnt="5">
        <dgm:presLayoutVars>
          <dgm:bulletEnabled val="1"/>
        </dgm:presLayoutVars>
      </dgm:prSet>
      <dgm:spPr/>
      <dgm:t>
        <a:bodyPr/>
        <a:lstStyle/>
        <a:p>
          <a:endParaRPr lang="en-US"/>
        </a:p>
      </dgm:t>
    </dgm:pt>
    <dgm:pt modelId="{3EFAA994-ECB2-4613-96CC-905AB31482ED}" type="pres">
      <dgm:prSet presAssocID="{7EADD6F6-533F-4624-A3EC-74A4C0903576}" presName="sibTrans" presStyleCnt="0"/>
      <dgm:spPr/>
    </dgm:pt>
    <dgm:pt modelId="{EEC8DFE7-D172-4970-9D36-4B6D6DA72981}" type="pres">
      <dgm:prSet presAssocID="{EA8B0160-51E6-498D-B13A-D7EFCB0DDFD4}" presName="node" presStyleLbl="node1" presStyleIdx="1" presStyleCnt="5">
        <dgm:presLayoutVars>
          <dgm:bulletEnabled val="1"/>
        </dgm:presLayoutVars>
      </dgm:prSet>
      <dgm:spPr/>
      <dgm:t>
        <a:bodyPr/>
        <a:lstStyle/>
        <a:p>
          <a:endParaRPr lang="en-US"/>
        </a:p>
      </dgm:t>
    </dgm:pt>
    <dgm:pt modelId="{F3A6FC11-8E96-43A5-8854-32EC17CA4D07}" type="pres">
      <dgm:prSet presAssocID="{B7710CA8-0243-46FF-A083-68B6AC9F1625}" presName="sibTrans" presStyleCnt="0"/>
      <dgm:spPr/>
    </dgm:pt>
    <dgm:pt modelId="{AC57C2CD-9B93-460D-830A-2ABF356C8980}" type="pres">
      <dgm:prSet presAssocID="{85021A35-4DF2-458B-A731-CC453D33BF30}" presName="node" presStyleLbl="node1" presStyleIdx="2" presStyleCnt="5">
        <dgm:presLayoutVars>
          <dgm:bulletEnabled val="1"/>
        </dgm:presLayoutVars>
      </dgm:prSet>
      <dgm:spPr/>
      <dgm:t>
        <a:bodyPr/>
        <a:lstStyle/>
        <a:p>
          <a:endParaRPr lang="en-US"/>
        </a:p>
      </dgm:t>
    </dgm:pt>
    <dgm:pt modelId="{D5B029F1-2000-4219-ABB6-306848586D74}" type="pres">
      <dgm:prSet presAssocID="{4EB5EF7F-6F82-4B65-A0A5-370858E23155}" presName="sibTrans" presStyleCnt="0"/>
      <dgm:spPr/>
    </dgm:pt>
    <dgm:pt modelId="{8DE751A2-F9AF-41DD-AB78-2806FC266610}" type="pres">
      <dgm:prSet presAssocID="{1D7656D5-A351-4635-AEEF-076AE7AD13DC}" presName="node" presStyleLbl="node1" presStyleIdx="3" presStyleCnt="5">
        <dgm:presLayoutVars>
          <dgm:bulletEnabled val="1"/>
        </dgm:presLayoutVars>
      </dgm:prSet>
      <dgm:spPr/>
      <dgm:t>
        <a:bodyPr/>
        <a:lstStyle/>
        <a:p>
          <a:endParaRPr lang="en-US"/>
        </a:p>
      </dgm:t>
    </dgm:pt>
    <dgm:pt modelId="{244020F5-ADBE-4DA0-B2A2-7F4A1A85E70F}" type="pres">
      <dgm:prSet presAssocID="{25FAAF58-C8AC-40A7-9869-62E2C120BEBA}" presName="sibTrans" presStyleCnt="0"/>
      <dgm:spPr/>
    </dgm:pt>
    <dgm:pt modelId="{FD2C9C53-213D-4149-BAF8-79FE1159D0CE}" type="pres">
      <dgm:prSet presAssocID="{16D27093-DE6A-4199-A6D5-6F97241275AD}" presName="node" presStyleLbl="node1" presStyleIdx="4" presStyleCnt="5">
        <dgm:presLayoutVars>
          <dgm:bulletEnabled val="1"/>
        </dgm:presLayoutVars>
      </dgm:prSet>
      <dgm:spPr/>
      <dgm:t>
        <a:bodyPr/>
        <a:lstStyle/>
        <a:p>
          <a:endParaRPr lang="en-US"/>
        </a:p>
      </dgm:t>
    </dgm:pt>
  </dgm:ptLst>
  <dgm:cxnLst>
    <dgm:cxn modelId="{16899710-C957-499F-9A6B-541DB32217D2}" srcId="{4F6E8997-56D3-4958-8795-D21A4DE1B933}" destId="{85021A35-4DF2-458B-A731-CC453D33BF30}" srcOrd="2" destOrd="0" parTransId="{B0171688-4CA1-4110-B151-792FDBB8095D}" sibTransId="{4EB5EF7F-6F82-4B65-A0A5-370858E23155}"/>
    <dgm:cxn modelId="{3086BC63-7208-4089-8521-0C99EC034655}" srcId="{4F6E8997-56D3-4958-8795-D21A4DE1B933}" destId="{EA8B0160-51E6-498D-B13A-D7EFCB0DDFD4}" srcOrd="1" destOrd="0" parTransId="{33808614-C69F-4C85-AA24-235EC4C96AD8}" sibTransId="{B7710CA8-0243-46FF-A083-68B6AC9F1625}"/>
    <dgm:cxn modelId="{0283C4E9-F9C2-4C4A-B7BC-999EFCC1D14C}" type="presOf" srcId="{FC3508EC-017C-439B-87CA-1FBCFF368309}" destId="{E086F313-495A-4AD9-982A-CA024969A2BE}" srcOrd="0" destOrd="0" presId="urn:microsoft.com/office/officeart/2005/8/layout/default"/>
    <dgm:cxn modelId="{04B7AE2B-B5E1-4E8F-ADD9-2FE6CD635AEA}" type="presOf" srcId="{4F6E8997-56D3-4958-8795-D21A4DE1B933}" destId="{FCBDA3C6-2666-4930-868F-7BE3C6CAACF5}" srcOrd="0" destOrd="0" presId="urn:microsoft.com/office/officeart/2005/8/layout/default"/>
    <dgm:cxn modelId="{C673C13C-67D6-46AF-B80A-09D0F6AC8588}" srcId="{4F6E8997-56D3-4958-8795-D21A4DE1B933}" destId="{1D7656D5-A351-4635-AEEF-076AE7AD13DC}" srcOrd="3" destOrd="0" parTransId="{A712760C-6A5D-4347-87D6-6AACB79E4C42}" sibTransId="{25FAAF58-C8AC-40A7-9869-62E2C120BEBA}"/>
    <dgm:cxn modelId="{76D38D11-56F4-4358-BAC8-2FCE294B540E}" type="presOf" srcId="{85021A35-4DF2-458B-A731-CC453D33BF30}" destId="{AC57C2CD-9B93-460D-830A-2ABF356C8980}" srcOrd="0" destOrd="0" presId="urn:microsoft.com/office/officeart/2005/8/layout/default"/>
    <dgm:cxn modelId="{EC2F36A0-4025-4425-9BF7-0DDD7808BDFB}" type="presOf" srcId="{1D7656D5-A351-4635-AEEF-076AE7AD13DC}" destId="{8DE751A2-F9AF-41DD-AB78-2806FC266610}" srcOrd="0" destOrd="0" presId="urn:microsoft.com/office/officeart/2005/8/layout/default"/>
    <dgm:cxn modelId="{680F1546-4210-4695-929F-464D158863BE}" srcId="{4F6E8997-56D3-4958-8795-D21A4DE1B933}" destId="{16D27093-DE6A-4199-A6D5-6F97241275AD}" srcOrd="4" destOrd="0" parTransId="{590A5B1E-DF80-40FE-AE37-D4790EB2EBAD}" sibTransId="{1C4AF879-13C0-49CE-8A33-95C83E67D32C}"/>
    <dgm:cxn modelId="{1287BA06-3A40-4ABF-A0B0-FF9669089F77}" srcId="{4F6E8997-56D3-4958-8795-D21A4DE1B933}" destId="{FC3508EC-017C-439B-87CA-1FBCFF368309}" srcOrd="0" destOrd="0" parTransId="{97C45F83-9320-4E40-89DD-D92E6E3CC8E4}" sibTransId="{7EADD6F6-533F-4624-A3EC-74A4C0903576}"/>
    <dgm:cxn modelId="{6CEA6C38-EBB7-4DC7-84E9-1FBC0F48CBDF}" type="presOf" srcId="{EA8B0160-51E6-498D-B13A-D7EFCB0DDFD4}" destId="{EEC8DFE7-D172-4970-9D36-4B6D6DA72981}" srcOrd="0" destOrd="0" presId="urn:microsoft.com/office/officeart/2005/8/layout/default"/>
    <dgm:cxn modelId="{6CE4C17A-21CB-41F0-B35F-C17E2226A3D9}" type="presOf" srcId="{16D27093-DE6A-4199-A6D5-6F97241275AD}" destId="{FD2C9C53-213D-4149-BAF8-79FE1159D0CE}" srcOrd="0" destOrd="0" presId="urn:microsoft.com/office/officeart/2005/8/layout/default"/>
    <dgm:cxn modelId="{42E8449F-5573-40D3-8736-F63574667F37}" type="presParOf" srcId="{FCBDA3C6-2666-4930-868F-7BE3C6CAACF5}" destId="{E086F313-495A-4AD9-982A-CA024969A2BE}" srcOrd="0" destOrd="0" presId="urn:microsoft.com/office/officeart/2005/8/layout/default"/>
    <dgm:cxn modelId="{B5B4E6A1-21CA-4DC7-A24A-D70E43AF8F3A}" type="presParOf" srcId="{FCBDA3C6-2666-4930-868F-7BE3C6CAACF5}" destId="{3EFAA994-ECB2-4613-96CC-905AB31482ED}" srcOrd="1" destOrd="0" presId="urn:microsoft.com/office/officeart/2005/8/layout/default"/>
    <dgm:cxn modelId="{E0C0701A-7F52-449F-8ECF-BE73FE264883}" type="presParOf" srcId="{FCBDA3C6-2666-4930-868F-7BE3C6CAACF5}" destId="{EEC8DFE7-D172-4970-9D36-4B6D6DA72981}" srcOrd="2" destOrd="0" presId="urn:microsoft.com/office/officeart/2005/8/layout/default"/>
    <dgm:cxn modelId="{7E167A45-C380-4DE2-A0E9-406E7DC96E1B}" type="presParOf" srcId="{FCBDA3C6-2666-4930-868F-7BE3C6CAACF5}" destId="{F3A6FC11-8E96-43A5-8854-32EC17CA4D07}" srcOrd="3" destOrd="0" presId="urn:microsoft.com/office/officeart/2005/8/layout/default"/>
    <dgm:cxn modelId="{0E74C96F-31B4-4B00-91C0-A164842B617B}" type="presParOf" srcId="{FCBDA3C6-2666-4930-868F-7BE3C6CAACF5}" destId="{AC57C2CD-9B93-460D-830A-2ABF356C8980}" srcOrd="4" destOrd="0" presId="urn:microsoft.com/office/officeart/2005/8/layout/default"/>
    <dgm:cxn modelId="{E16E3716-3E46-46EB-B7C9-E8C7FD5F701A}" type="presParOf" srcId="{FCBDA3C6-2666-4930-868F-7BE3C6CAACF5}" destId="{D5B029F1-2000-4219-ABB6-306848586D74}" srcOrd="5" destOrd="0" presId="urn:microsoft.com/office/officeart/2005/8/layout/default"/>
    <dgm:cxn modelId="{378CAA22-2D33-42B1-AB61-0EC317A66A01}" type="presParOf" srcId="{FCBDA3C6-2666-4930-868F-7BE3C6CAACF5}" destId="{8DE751A2-F9AF-41DD-AB78-2806FC266610}" srcOrd="6" destOrd="0" presId="urn:microsoft.com/office/officeart/2005/8/layout/default"/>
    <dgm:cxn modelId="{DD825240-BA12-4E1F-8658-8CCB6C42775B}" type="presParOf" srcId="{FCBDA3C6-2666-4930-868F-7BE3C6CAACF5}" destId="{244020F5-ADBE-4DA0-B2A2-7F4A1A85E70F}" srcOrd="7" destOrd="0" presId="urn:microsoft.com/office/officeart/2005/8/layout/default"/>
    <dgm:cxn modelId="{C0E28B88-3282-4F66-80E4-C128B04408B5}" type="presParOf" srcId="{FCBDA3C6-2666-4930-868F-7BE3C6CAACF5}" destId="{FD2C9C53-213D-4149-BAF8-79FE1159D0C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6E8997-56D3-4958-8795-D21A4DE1B933}"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US"/>
        </a:p>
      </dgm:t>
    </dgm:pt>
    <dgm:pt modelId="{FC3508EC-017C-439B-87CA-1FBCFF368309}">
      <dgm:prSet phldrT="[Text]"/>
      <dgm:spPr/>
      <dgm:t>
        <a:bodyPr/>
        <a:lstStyle/>
        <a:p>
          <a:r>
            <a:rPr lang="en-US" dirty="0" smtClean="0"/>
            <a:t>Alt-tags</a:t>
          </a:r>
          <a:endParaRPr lang="en-US" dirty="0"/>
        </a:p>
      </dgm:t>
    </dgm:pt>
    <dgm:pt modelId="{97C45F83-9320-4E40-89DD-D92E6E3CC8E4}" type="parTrans" cxnId="{1287BA06-3A40-4ABF-A0B0-FF9669089F77}">
      <dgm:prSet/>
      <dgm:spPr/>
      <dgm:t>
        <a:bodyPr/>
        <a:lstStyle/>
        <a:p>
          <a:endParaRPr lang="en-US"/>
        </a:p>
      </dgm:t>
    </dgm:pt>
    <dgm:pt modelId="{7EADD6F6-533F-4624-A3EC-74A4C0903576}" type="sibTrans" cxnId="{1287BA06-3A40-4ABF-A0B0-FF9669089F77}">
      <dgm:prSet/>
      <dgm:spPr/>
      <dgm:t>
        <a:bodyPr/>
        <a:lstStyle/>
        <a:p>
          <a:endParaRPr lang="en-US"/>
        </a:p>
      </dgm:t>
    </dgm:pt>
    <dgm:pt modelId="{EA8B0160-51E6-498D-B13A-D7EFCB0DDFD4}">
      <dgm:prSet phldrT="[Text]"/>
      <dgm:spPr/>
      <dgm:t>
        <a:bodyPr/>
        <a:lstStyle/>
        <a:p>
          <a:r>
            <a:rPr lang="en-US" dirty="0" smtClean="0"/>
            <a:t>Keyboard Only</a:t>
          </a:r>
          <a:endParaRPr lang="en-US" dirty="0"/>
        </a:p>
      </dgm:t>
    </dgm:pt>
    <dgm:pt modelId="{33808614-C69F-4C85-AA24-235EC4C96AD8}" type="parTrans" cxnId="{3086BC63-7208-4089-8521-0C99EC034655}">
      <dgm:prSet/>
      <dgm:spPr/>
      <dgm:t>
        <a:bodyPr/>
        <a:lstStyle/>
        <a:p>
          <a:endParaRPr lang="en-US"/>
        </a:p>
      </dgm:t>
    </dgm:pt>
    <dgm:pt modelId="{B7710CA8-0243-46FF-A083-68B6AC9F1625}" type="sibTrans" cxnId="{3086BC63-7208-4089-8521-0C99EC034655}">
      <dgm:prSet/>
      <dgm:spPr/>
      <dgm:t>
        <a:bodyPr/>
        <a:lstStyle/>
        <a:p>
          <a:endParaRPr lang="en-US"/>
        </a:p>
      </dgm:t>
    </dgm:pt>
    <dgm:pt modelId="{85021A35-4DF2-458B-A731-CC453D33BF30}">
      <dgm:prSet phldrT="[Text]"/>
      <dgm:spPr/>
      <dgm:t>
        <a:bodyPr/>
        <a:lstStyle/>
        <a:p>
          <a:r>
            <a:rPr lang="en-US" dirty="0" smtClean="0"/>
            <a:t>Item Aids</a:t>
          </a:r>
          <a:endParaRPr lang="en-US" dirty="0"/>
        </a:p>
      </dgm:t>
    </dgm:pt>
    <dgm:pt modelId="{B0171688-4CA1-4110-B151-792FDBB8095D}" type="parTrans" cxnId="{16899710-C957-499F-9A6B-541DB32217D2}">
      <dgm:prSet/>
      <dgm:spPr/>
      <dgm:t>
        <a:bodyPr/>
        <a:lstStyle/>
        <a:p>
          <a:endParaRPr lang="en-US"/>
        </a:p>
      </dgm:t>
    </dgm:pt>
    <dgm:pt modelId="{4EB5EF7F-6F82-4B65-A0A5-370858E23155}" type="sibTrans" cxnId="{16899710-C957-499F-9A6B-541DB32217D2}">
      <dgm:prSet/>
      <dgm:spPr/>
      <dgm:t>
        <a:bodyPr/>
        <a:lstStyle/>
        <a:p>
          <a:endParaRPr lang="en-US"/>
        </a:p>
      </dgm:t>
    </dgm:pt>
    <dgm:pt modelId="{1D7656D5-A351-4635-AEEF-076AE7AD13DC}">
      <dgm:prSet phldrT="[Text]"/>
      <dgm:spPr/>
      <dgm:t>
        <a:bodyPr/>
        <a:lstStyle/>
        <a:p>
          <a:r>
            <a:rPr lang="en-US" dirty="0" smtClean="0"/>
            <a:t>Test Aids</a:t>
          </a:r>
          <a:endParaRPr lang="en-US" dirty="0"/>
        </a:p>
      </dgm:t>
    </dgm:pt>
    <dgm:pt modelId="{A712760C-6A5D-4347-87D6-6AACB79E4C42}" type="parTrans" cxnId="{C673C13C-67D6-46AF-B80A-09D0F6AC8588}">
      <dgm:prSet/>
      <dgm:spPr/>
      <dgm:t>
        <a:bodyPr/>
        <a:lstStyle/>
        <a:p>
          <a:endParaRPr lang="en-US"/>
        </a:p>
      </dgm:t>
    </dgm:pt>
    <dgm:pt modelId="{25FAAF58-C8AC-40A7-9869-62E2C120BEBA}" type="sibTrans" cxnId="{C673C13C-67D6-46AF-B80A-09D0F6AC8588}">
      <dgm:prSet/>
      <dgm:spPr/>
      <dgm:t>
        <a:bodyPr/>
        <a:lstStyle/>
        <a:p>
          <a:endParaRPr lang="en-US"/>
        </a:p>
      </dgm:t>
    </dgm:pt>
    <dgm:pt modelId="{16D27093-DE6A-4199-A6D5-6F97241275AD}">
      <dgm:prSet phldrT="[Text]"/>
      <dgm:spPr/>
      <dgm:t>
        <a:bodyPr/>
        <a:lstStyle/>
        <a:p>
          <a:r>
            <a:rPr lang="en-US" dirty="0" smtClean="0"/>
            <a:t>Screen Reader</a:t>
          </a:r>
          <a:endParaRPr lang="en-US" dirty="0"/>
        </a:p>
      </dgm:t>
    </dgm:pt>
    <dgm:pt modelId="{590A5B1E-DF80-40FE-AE37-D4790EB2EBAD}" type="parTrans" cxnId="{680F1546-4210-4695-929F-464D158863BE}">
      <dgm:prSet/>
      <dgm:spPr/>
      <dgm:t>
        <a:bodyPr/>
        <a:lstStyle/>
        <a:p>
          <a:endParaRPr lang="en-US"/>
        </a:p>
      </dgm:t>
    </dgm:pt>
    <dgm:pt modelId="{1C4AF879-13C0-49CE-8A33-95C83E67D32C}" type="sibTrans" cxnId="{680F1546-4210-4695-929F-464D158863BE}">
      <dgm:prSet/>
      <dgm:spPr/>
      <dgm:t>
        <a:bodyPr/>
        <a:lstStyle/>
        <a:p>
          <a:endParaRPr lang="en-US"/>
        </a:p>
      </dgm:t>
    </dgm:pt>
    <dgm:pt modelId="{B58EA0D4-7FCB-4FB0-BD8B-59C8855738F2}">
      <dgm:prSet phldrT="[Text]"/>
      <dgm:spPr/>
      <dgm:t>
        <a:bodyPr/>
        <a:lstStyle/>
        <a:p>
          <a:r>
            <a:rPr lang="en-US" dirty="0" smtClean="0"/>
            <a:t>User Testing</a:t>
          </a:r>
          <a:endParaRPr lang="en-US" dirty="0"/>
        </a:p>
      </dgm:t>
    </dgm:pt>
    <dgm:pt modelId="{DF251208-DBE9-43DE-8D29-A8B441007D78}" type="parTrans" cxnId="{554E25F2-C492-4400-AFD1-E655DBA2EAC5}">
      <dgm:prSet/>
      <dgm:spPr/>
      <dgm:t>
        <a:bodyPr/>
        <a:lstStyle/>
        <a:p>
          <a:endParaRPr lang="en-US"/>
        </a:p>
      </dgm:t>
    </dgm:pt>
    <dgm:pt modelId="{1398EEFE-AF73-4202-B5BB-4343AE0FBDC2}" type="sibTrans" cxnId="{554E25F2-C492-4400-AFD1-E655DBA2EAC5}">
      <dgm:prSet/>
      <dgm:spPr/>
      <dgm:t>
        <a:bodyPr/>
        <a:lstStyle/>
        <a:p>
          <a:endParaRPr lang="en-US"/>
        </a:p>
      </dgm:t>
    </dgm:pt>
    <dgm:pt modelId="{FCBDA3C6-2666-4930-868F-7BE3C6CAACF5}" type="pres">
      <dgm:prSet presAssocID="{4F6E8997-56D3-4958-8795-D21A4DE1B933}" presName="diagram" presStyleCnt="0">
        <dgm:presLayoutVars>
          <dgm:dir/>
          <dgm:resizeHandles val="exact"/>
        </dgm:presLayoutVars>
      </dgm:prSet>
      <dgm:spPr/>
      <dgm:t>
        <a:bodyPr/>
        <a:lstStyle/>
        <a:p>
          <a:endParaRPr lang="en-US"/>
        </a:p>
      </dgm:t>
    </dgm:pt>
    <dgm:pt modelId="{E086F313-495A-4AD9-982A-CA024969A2BE}" type="pres">
      <dgm:prSet presAssocID="{FC3508EC-017C-439B-87CA-1FBCFF368309}" presName="node" presStyleLbl="node1" presStyleIdx="0" presStyleCnt="6">
        <dgm:presLayoutVars>
          <dgm:bulletEnabled val="1"/>
        </dgm:presLayoutVars>
      </dgm:prSet>
      <dgm:spPr/>
      <dgm:t>
        <a:bodyPr/>
        <a:lstStyle/>
        <a:p>
          <a:endParaRPr lang="en-US"/>
        </a:p>
      </dgm:t>
    </dgm:pt>
    <dgm:pt modelId="{3EFAA994-ECB2-4613-96CC-905AB31482ED}" type="pres">
      <dgm:prSet presAssocID="{7EADD6F6-533F-4624-A3EC-74A4C0903576}" presName="sibTrans" presStyleCnt="0"/>
      <dgm:spPr/>
    </dgm:pt>
    <dgm:pt modelId="{EEC8DFE7-D172-4970-9D36-4B6D6DA72981}" type="pres">
      <dgm:prSet presAssocID="{EA8B0160-51E6-498D-B13A-D7EFCB0DDFD4}" presName="node" presStyleLbl="node1" presStyleIdx="1" presStyleCnt="6">
        <dgm:presLayoutVars>
          <dgm:bulletEnabled val="1"/>
        </dgm:presLayoutVars>
      </dgm:prSet>
      <dgm:spPr/>
      <dgm:t>
        <a:bodyPr/>
        <a:lstStyle/>
        <a:p>
          <a:endParaRPr lang="en-US"/>
        </a:p>
      </dgm:t>
    </dgm:pt>
    <dgm:pt modelId="{F3A6FC11-8E96-43A5-8854-32EC17CA4D07}" type="pres">
      <dgm:prSet presAssocID="{B7710CA8-0243-46FF-A083-68B6AC9F1625}" presName="sibTrans" presStyleCnt="0"/>
      <dgm:spPr/>
    </dgm:pt>
    <dgm:pt modelId="{AC57C2CD-9B93-460D-830A-2ABF356C8980}" type="pres">
      <dgm:prSet presAssocID="{85021A35-4DF2-458B-A731-CC453D33BF30}" presName="node" presStyleLbl="node1" presStyleIdx="2" presStyleCnt="6">
        <dgm:presLayoutVars>
          <dgm:bulletEnabled val="1"/>
        </dgm:presLayoutVars>
      </dgm:prSet>
      <dgm:spPr/>
      <dgm:t>
        <a:bodyPr/>
        <a:lstStyle/>
        <a:p>
          <a:endParaRPr lang="en-US"/>
        </a:p>
      </dgm:t>
    </dgm:pt>
    <dgm:pt modelId="{D5B029F1-2000-4219-ABB6-306848586D74}" type="pres">
      <dgm:prSet presAssocID="{4EB5EF7F-6F82-4B65-A0A5-370858E23155}" presName="sibTrans" presStyleCnt="0"/>
      <dgm:spPr/>
    </dgm:pt>
    <dgm:pt modelId="{8DE751A2-F9AF-41DD-AB78-2806FC266610}" type="pres">
      <dgm:prSet presAssocID="{1D7656D5-A351-4635-AEEF-076AE7AD13DC}" presName="node" presStyleLbl="node1" presStyleIdx="3" presStyleCnt="6">
        <dgm:presLayoutVars>
          <dgm:bulletEnabled val="1"/>
        </dgm:presLayoutVars>
      </dgm:prSet>
      <dgm:spPr/>
      <dgm:t>
        <a:bodyPr/>
        <a:lstStyle/>
        <a:p>
          <a:endParaRPr lang="en-US"/>
        </a:p>
      </dgm:t>
    </dgm:pt>
    <dgm:pt modelId="{244020F5-ADBE-4DA0-B2A2-7F4A1A85E70F}" type="pres">
      <dgm:prSet presAssocID="{25FAAF58-C8AC-40A7-9869-62E2C120BEBA}" presName="sibTrans" presStyleCnt="0"/>
      <dgm:spPr/>
    </dgm:pt>
    <dgm:pt modelId="{FD2C9C53-213D-4149-BAF8-79FE1159D0CE}" type="pres">
      <dgm:prSet presAssocID="{16D27093-DE6A-4199-A6D5-6F97241275AD}" presName="node" presStyleLbl="node1" presStyleIdx="4" presStyleCnt="6">
        <dgm:presLayoutVars>
          <dgm:bulletEnabled val="1"/>
        </dgm:presLayoutVars>
      </dgm:prSet>
      <dgm:spPr/>
      <dgm:t>
        <a:bodyPr/>
        <a:lstStyle/>
        <a:p>
          <a:endParaRPr lang="en-US"/>
        </a:p>
      </dgm:t>
    </dgm:pt>
    <dgm:pt modelId="{6C67388B-CC1C-4E29-8830-9177AEE22E7C}" type="pres">
      <dgm:prSet presAssocID="{1C4AF879-13C0-49CE-8A33-95C83E67D32C}" presName="sibTrans" presStyleCnt="0"/>
      <dgm:spPr/>
    </dgm:pt>
    <dgm:pt modelId="{B12CC238-4791-41D3-8EE3-8241A059C506}" type="pres">
      <dgm:prSet presAssocID="{B58EA0D4-7FCB-4FB0-BD8B-59C8855738F2}" presName="node" presStyleLbl="node1" presStyleIdx="5" presStyleCnt="6">
        <dgm:presLayoutVars>
          <dgm:bulletEnabled val="1"/>
        </dgm:presLayoutVars>
      </dgm:prSet>
      <dgm:spPr/>
      <dgm:t>
        <a:bodyPr/>
        <a:lstStyle/>
        <a:p>
          <a:endParaRPr lang="en-US"/>
        </a:p>
      </dgm:t>
    </dgm:pt>
  </dgm:ptLst>
  <dgm:cxnLst>
    <dgm:cxn modelId="{FBD036FC-E904-4610-9B67-F833BB8AF37F}" type="presOf" srcId="{FC3508EC-017C-439B-87CA-1FBCFF368309}" destId="{E086F313-495A-4AD9-982A-CA024969A2BE}" srcOrd="0" destOrd="0" presId="urn:microsoft.com/office/officeart/2005/8/layout/default"/>
    <dgm:cxn modelId="{16899710-C957-499F-9A6B-541DB32217D2}" srcId="{4F6E8997-56D3-4958-8795-D21A4DE1B933}" destId="{85021A35-4DF2-458B-A731-CC453D33BF30}" srcOrd="2" destOrd="0" parTransId="{B0171688-4CA1-4110-B151-792FDBB8095D}" sibTransId="{4EB5EF7F-6F82-4B65-A0A5-370858E23155}"/>
    <dgm:cxn modelId="{3086BC63-7208-4089-8521-0C99EC034655}" srcId="{4F6E8997-56D3-4958-8795-D21A4DE1B933}" destId="{EA8B0160-51E6-498D-B13A-D7EFCB0DDFD4}" srcOrd="1" destOrd="0" parTransId="{33808614-C69F-4C85-AA24-235EC4C96AD8}" sibTransId="{B7710CA8-0243-46FF-A083-68B6AC9F1625}"/>
    <dgm:cxn modelId="{0365C05F-7B1C-4AB4-8939-772902F0F8E3}" type="presOf" srcId="{85021A35-4DF2-458B-A731-CC453D33BF30}" destId="{AC57C2CD-9B93-460D-830A-2ABF356C8980}" srcOrd="0" destOrd="0" presId="urn:microsoft.com/office/officeart/2005/8/layout/default"/>
    <dgm:cxn modelId="{C673C13C-67D6-46AF-B80A-09D0F6AC8588}" srcId="{4F6E8997-56D3-4958-8795-D21A4DE1B933}" destId="{1D7656D5-A351-4635-AEEF-076AE7AD13DC}" srcOrd="3" destOrd="0" parTransId="{A712760C-6A5D-4347-87D6-6AACB79E4C42}" sibTransId="{25FAAF58-C8AC-40A7-9869-62E2C120BEBA}"/>
    <dgm:cxn modelId="{AA421271-5C0B-4BF1-A620-A397D63CB8F5}" type="presOf" srcId="{EA8B0160-51E6-498D-B13A-D7EFCB0DDFD4}" destId="{EEC8DFE7-D172-4970-9D36-4B6D6DA72981}" srcOrd="0" destOrd="0" presId="urn:microsoft.com/office/officeart/2005/8/layout/default"/>
    <dgm:cxn modelId="{554E25F2-C492-4400-AFD1-E655DBA2EAC5}" srcId="{4F6E8997-56D3-4958-8795-D21A4DE1B933}" destId="{B58EA0D4-7FCB-4FB0-BD8B-59C8855738F2}" srcOrd="5" destOrd="0" parTransId="{DF251208-DBE9-43DE-8D29-A8B441007D78}" sibTransId="{1398EEFE-AF73-4202-B5BB-4343AE0FBDC2}"/>
    <dgm:cxn modelId="{D09D194F-99A4-48D3-B686-7C87C34680EA}" type="presOf" srcId="{1D7656D5-A351-4635-AEEF-076AE7AD13DC}" destId="{8DE751A2-F9AF-41DD-AB78-2806FC266610}" srcOrd="0" destOrd="0" presId="urn:microsoft.com/office/officeart/2005/8/layout/default"/>
    <dgm:cxn modelId="{680F1546-4210-4695-929F-464D158863BE}" srcId="{4F6E8997-56D3-4958-8795-D21A4DE1B933}" destId="{16D27093-DE6A-4199-A6D5-6F97241275AD}" srcOrd="4" destOrd="0" parTransId="{590A5B1E-DF80-40FE-AE37-D4790EB2EBAD}" sibTransId="{1C4AF879-13C0-49CE-8A33-95C83E67D32C}"/>
    <dgm:cxn modelId="{1287BA06-3A40-4ABF-A0B0-FF9669089F77}" srcId="{4F6E8997-56D3-4958-8795-D21A4DE1B933}" destId="{FC3508EC-017C-439B-87CA-1FBCFF368309}" srcOrd="0" destOrd="0" parTransId="{97C45F83-9320-4E40-89DD-D92E6E3CC8E4}" sibTransId="{7EADD6F6-533F-4624-A3EC-74A4C0903576}"/>
    <dgm:cxn modelId="{07EE36C1-4252-4442-A667-077FC5C52B61}" type="presOf" srcId="{4F6E8997-56D3-4958-8795-D21A4DE1B933}" destId="{FCBDA3C6-2666-4930-868F-7BE3C6CAACF5}" srcOrd="0" destOrd="0" presId="urn:microsoft.com/office/officeart/2005/8/layout/default"/>
    <dgm:cxn modelId="{442D6251-8DD0-4728-AA47-C40E31F5140C}" type="presOf" srcId="{B58EA0D4-7FCB-4FB0-BD8B-59C8855738F2}" destId="{B12CC238-4791-41D3-8EE3-8241A059C506}" srcOrd="0" destOrd="0" presId="urn:microsoft.com/office/officeart/2005/8/layout/default"/>
    <dgm:cxn modelId="{7DBC19FC-38F9-4C10-8BCA-BBDDFDEFB946}" type="presOf" srcId="{16D27093-DE6A-4199-A6D5-6F97241275AD}" destId="{FD2C9C53-213D-4149-BAF8-79FE1159D0CE}" srcOrd="0" destOrd="0" presId="urn:microsoft.com/office/officeart/2005/8/layout/default"/>
    <dgm:cxn modelId="{A7104AA2-2820-4726-896B-0F1A695DACFE}" type="presParOf" srcId="{FCBDA3C6-2666-4930-868F-7BE3C6CAACF5}" destId="{E086F313-495A-4AD9-982A-CA024969A2BE}" srcOrd="0" destOrd="0" presId="urn:microsoft.com/office/officeart/2005/8/layout/default"/>
    <dgm:cxn modelId="{374B3E90-40B6-4BB2-97E2-D0BE146EA211}" type="presParOf" srcId="{FCBDA3C6-2666-4930-868F-7BE3C6CAACF5}" destId="{3EFAA994-ECB2-4613-96CC-905AB31482ED}" srcOrd="1" destOrd="0" presId="urn:microsoft.com/office/officeart/2005/8/layout/default"/>
    <dgm:cxn modelId="{68E23E9D-1195-467F-BD28-39587E31EF60}" type="presParOf" srcId="{FCBDA3C6-2666-4930-868F-7BE3C6CAACF5}" destId="{EEC8DFE7-D172-4970-9D36-4B6D6DA72981}" srcOrd="2" destOrd="0" presId="urn:microsoft.com/office/officeart/2005/8/layout/default"/>
    <dgm:cxn modelId="{A651D73B-DE84-483A-9700-04B844200195}" type="presParOf" srcId="{FCBDA3C6-2666-4930-868F-7BE3C6CAACF5}" destId="{F3A6FC11-8E96-43A5-8854-32EC17CA4D07}" srcOrd="3" destOrd="0" presId="urn:microsoft.com/office/officeart/2005/8/layout/default"/>
    <dgm:cxn modelId="{DC70B7D5-D8C1-49BD-97E9-5A79045B58CA}" type="presParOf" srcId="{FCBDA3C6-2666-4930-868F-7BE3C6CAACF5}" destId="{AC57C2CD-9B93-460D-830A-2ABF356C8980}" srcOrd="4" destOrd="0" presId="urn:microsoft.com/office/officeart/2005/8/layout/default"/>
    <dgm:cxn modelId="{E412272F-0167-4077-92C1-21BE882CF0C6}" type="presParOf" srcId="{FCBDA3C6-2666-4930-868F-7BE3C6CAACF5}" destId="{D5B029F1-2000-4219-ABB6-306848586D74}" srcOrd="5" destOrd="0" presId="urn:microsoft.com/office/officeart/2005/8/layout/default"/>
    <dgm:cxn modelId="{90460023-4C21-469F-8230-B2D595671F50}" type="presParOf" srcId="{FCBDA3C6-2666-4930-868F-7BE3C6CAACF5}" destId="{8DE751A2-F9AF-41DD-AB78-2806FC266610}" srcOrd="6" destOrd="0" presId="urn:microsoft.com/office/officeart/2005/8/layout/default"/>
    <dgm:cxn modelId="{34DAB44E-124E-446D-9876-E51AF3065BD3}" type="presParOf" srcId="{FCBDA3C6-2666-4930-868F-7BE3C6CAACF5}" destId="{244020F5-ADBE-4DA0-B2A2-7F4A1A85E70F}" srcOrd="7" destOrd="0" presId="urn:microsoft.com/office/officeart/2005/8/layout/default"/>
    <dgm:cxn modelId="{75017A8C-CC66-4066-B52B-D28705E57210}" type="presParOf" srcId="{FCBDA3C6-2666-4930-868F-7BE3C6CAACF5}" destId="{FD2C9C53-213D-4149-BAF8-79FE1159D0CE}" srcOrd="8" destOrd="0" presId="urn:microsoft.com/office/officeart/2005/8/layout/default"/>
    <dgm:cxn modelId="{2A070449-8A90-47E2-AD8E-D79A12939EC6}" type="presParOf" srcId="{FCBDA3C6-2666-4930-868F-7BE3C6CAACF5}" destId="{6C67388B-CC1C-4E29-8830-9177AEE22E7C}" srcOrd="9" destOrd="0" presId="urn:microsoft.com/office/officeart/2005/8/layout/default"/>
    <dgm:cxn modelId="{40017786-B00F-4F31-8CC2-AC303166836A}" type="presParOf" srcId="{FCBDA3C6-2666-4930-868F-7BE3C6CAACF5}" destId="{B12CC238-4791-41D3-8EE3-8241A059C50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6F313-495A-4AD9-982A-CA024969A2BE}">
      <dsp:nvSpPr>
        <dsp:cNvPr id="0" name=""/>
        <dsp:cNvSpPr/>
      </dsp:nvSpPr>
      <dsp:spPr>
        <a:xfrm>
          <a:off x="0" y="591343"/>
          <a:ext cx="2571749" cy="154305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CAST</a:t>
          </a:r>
          <a:endParaRPr lang="en-US" sz="4200" kern="1200" dirty="0"/>
        </a:p>
      </dsp:txBody>
      <dsp:txXfrm>
        <a:off x="0" y="591343"/>
        <a:ext cx="2571749" cy="1543050"/>
      </dsp:txXfrm>
    </dsp:sp>
    <dsp:sp modelId="{EEC8DFE7-D172-4970-9D36-4B6D6DA72981}">
      <dsp:nvSpPr>
        <dsp:cNvPr id="0" name=""/>
        <dsp:cNvSpPr/>
      </dsp:nvSpPr>
      <dsp:spPr>
        <a:xfrm>
          <a:off x="2828925" y="591343"/>
          <a:ext cx="2571749" cy="1543050"/>
        </a:xfrm>
        <a:prstGeom prst="rect">
          <a:avLst/>
        </a:prstGeom>
        <a:gradFill rotWithShape="0">
          <a:gsLst>
            <a:gs pos="0">
              <a:schemeClr val="accent4">
                <a:hueOff val="2618939"/>
                <a:satOff val="-775"/>
                <a:lumOff val="441"/>
                <a:alphaOff val="0"/>
                <a:tint val="50000"/>
                <a:satMod val="300000"/>
              </a:schemeClr>
            </a:gs>
            <a:gs pos="35000">
              <a:schemeClr val="accent4">
                <a:hueOff val="2618939"/>
                <a:satOff val="-775"/>
                <a:lumOff val="441"/>
                <a:alphaOff val="0"/>
                <a:tint val="37000"/>
                <a:satMod val="300000"/>
              </a:schemeClr>
            </a:gs>
            <a:gs pos="100000">
              <a:schemeClr val="accent4">
                <a:hueOff val="2618939"/>
                <a:satOff val="-775"/>
                <a:lumOff val="4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HTML/QTI</a:t>
          </a:r>
          <a:endParaRPr lang="en-US" sz="4200" kern="1200" dirty="0"/>
        </a:p>
      </dsp:txBody>
      <dsp:txXfrm>
        <a:off x="2828925" y="591343"/>
        <a:ext cx="2571749" cy="1543050"/>
      </dsp:txXfrm>
    </dsp:sp>
    <dsp:sp modelId="{AC57C2CD-9B93-460D-830A-2ABF356C8980}">
      <dsp:nvSpPr>
        <dsp:cNvPr id="0" name=""/>
        <dsp:cNvSpPr/>
      </dsp:nvSpPr>
      <dsp:spPr>
        <a:xfrm>
          <a:off x="5657849" y="591343"/>
          <a:ext cx="2571749" cy="1543050"/>
        </a:xfrm>
        <a:prstGeom prst="rect">
          <a:avLst/>
        </a:prstGeom>
        <a:gradFill rotWithShape="0">
          <a:gsLst>
            <a:gs pos="0">
              <a:schemeClr val="accent4">
                <a:hueOff val="5237877"/>
                <a:satOff val="-1551"/>
                <a:lumOff val="882"/>
                <a:alphaOff val="0"/>
                <a:tint val="50000"/>
                <a:satMod val="300000"/>
              </a:schemeClr>
            </a:gs>
            <a:gs pos="35000">
              <a:schemeClr val="accent4">
                <a:hueOff val="5237877"/>
                <a:satOff val="-1551"/>
                <a:lumOff val="882"/>
                <a:alphaOff val="0"/>
                <a:tint val="37000"/>
                <a:satMod val="300000"/>
              </a:schemeClr>
            </a:gs>
            <a:gs pos="100000">
              <a:schemeClr val="accent4">
                <a:hueOff val="5237877"/>
                <a:satOff val="-1551"/>
                <a:lumOff val="88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WCAG 2.0</a:t>
          </a:r>
          <a:endParaRPr lang="en-US" sz="4200" kern="1200" dirty="0"/>
        </a:p>
      </dsp:txBody>
      <dsp:txXfrm>
        <a:off x="5657849" y="591343"/>
        <a:ext cx="2571749" cy="1543050"/>
      </dsp:txXfrm>
    </dsp:sp>
    <dsp:sp modelId="{8DE751A2-F9AF-41DD-AB78-2806FC266610}">
      <dsp:nvSpPr>
        <dsp:cNvPr id="0" name=""/>
        <dsp:cNvSpPr/>
      </dsp:nvSpPr>
      <dsp:spPr>
        <a:xfrm>
          <a:off x="1414462" y="2391569"/>
          <a:ext cx="2571749" cy="1543050"/>
        </a:xfrm>
        <a:prstGeom prst="rect">
          <a:avLst/>
        </a:prstGeom>
        <a:gradFill rotWithShape="0">
          <a:gsLst>
            <a:gs pos="0">
              <a:schemeClr val="accent4">
                <a:hueOff val="7856816"/>
                <a:satOff val="-2326"/>
                <a:lumOff val="1324"/>
                <a:alphaOff val="0"/>
                <a:tint val="50000"/>
                <a:satMod val="300000"/>
              </a:schemeClr>
            </a:gs>
            <a:gs pos="35000">
              <a:schemeClr val="accent4">
                <a:hueOff val="7856816"/>
                <a:satOff val="-2326"/>
                <a:lumOff val="1324"/>
                <a:alphaOff val="0"/>
                <a:tint val="37000"/>
                <a:satMod val="300000"/>
              </a:schemeClr>
            </a:gs>
            <a:gs pos="100000">
              <a:schemeClr val="accent4">
                <a:hueOff val="7856816"/>
                <a:satOff val="-2326"/>
                <a:lumOff val="13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Proof of Concept</a:t>
          </a:r>
          <a:endParaRPr lang="en-US" sz="4200" kern="1200" dirty="0"/>
        </a:p>
      </dsp:txBody>
      <dsp:txXfrm>
        <a:off x="1414462" y="2391569"/>
        <a:ext cx="2571749" cy="1543050"/>
      </dsp:txXfrm>
    </dsp:sp>
    <dsp:sp modelId="{FD2C9C53-213D-4149-BAF8-79FE1159D0CE}">
      <dsp:nvSpPr>
        <dsp:cNvPr id="0" name=""/>
        <dsp:cNvSpPr/>
      </dsp:nvSpPr>
      <dsp:spPr>
        <a:xfrm>
          <a:off x="4243387" y="2391569"/>
          <a:ext cx="2571749" cy="1543050"/>
        </a:xfrm>
        <a:prstGeom prst="rect">
          <a:avLst/>
        </a:prstGeom>
        <a:gradFill rotWithShape="0">
          <a:gsLst>
            <a:gs pos="0">
              <a:schemeClr val="accent4">
                <a:hueOff val="10475754"/>
                <a:satOff val="-3102"/>
                <a:lumOff val="1765"/>
                <a:alphaOff val="0"/>
                <a:tint val="50000"/>
                <a:satMod val="300000"/>
              </a:schemeClr>
            </a:gs>
            <a:gs pos="35000">
              <a:schemeClr val="accent4">
                <a:hueOff val="10475754"/>
                <a:satOff val="-3102"/>
                <a:lumOff val="1765"/>
                <a:alphaOff val="0"/>
                <a:tint val="37000"/>
                <a:satMod val="300000"/>
              </a:schemeClr>
            </a:gs>
            <a:gs pos="100000">
              <a:schemeClr val="accent4">
                <a:hueOff val="10475754"/>
                <a:satOff val="-3102"/>
                <a:lumOff val="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NCAM</a:t>
          </a:r>
          <a:endParaRPr lang="en-US" sz="4200" kern="1200" dirty="0"/>
        </a:p>
      </dsp:txBody>
      <dsp:txXfrm>
        <a:off x="4243387" y="2391569"/>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6F313-495A-4AD9-982A-CA024969A2BE}">
      <dsp:nvSpPr>
        <dsp:cNvPr id="0" name=""/>
        <dsp:cNvSpPr/>
      </dsp:nvSpPr>
      <dsp:spPr>
        <a:xfrm>
          <a:off x="0" y="591343"/>
          <a:ext cx="2571749" cy="154305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Alt-tags</a:t>
          </a:r>
          <a:endParaRPr lang="en-US" sz="4300" kern="1200" dirty="0"/>
        </a:p>
      </dsp:txBody>
      <dsp:txXfrm>
        <a:off x="0" y="591343"/>
        <a:ext cx="2571749" cy="1543050"/>
      </dsp:txXfrm>
    </dsp:sp>
    <dsp:sp modelId="{EEC8DFE7-D172-4970-9D36-4B6D6DA72981}">
      <dsp:nvSpPr>
        <dsp:cNvPr id="0" name=""/>
        <dsp:cNvSpPr/>
      </dsp:nvSpPr>
      <dsp:spPr>
        <a:xfrm>
          <a:off x="2828925" y="591343"/>
          <a:ext cx="2571749" cy="1543050"/>
        </a:xfrm>
        <a:prstGeom prst="rect">
          <a:avLst/>
        </a:prstGeom>
        <a:gradFill rotWithShape="0">
          <a:gsLst>
            <a:gs pos="0">
              <a:schemeClr val="accent4">
                <a:hueOff val="2095151"/>
                <a:satOff val="-620"/>
                <a:lumOff val="353"/>
                <a:alphaOff val="0"/>
                <a:tint val="50000"/>
                <a:satMod val="300000"/>
              </a:schemeClr>
            </a:gs>
            <a:gs pos="35000">
              <a:schemeClr val="accent4">
                <a:hueOff val="2095151"/>
                <a:satOff val="-620"/>
                <a:lumOff val="353"/>
                <a:alphaOff val="0"/>
                <a:tint val="37000"/>
                <a:satMod val="300000"/>
              </a:schemeClr>
            </a:gs>
            <a:gs pos="100000">
              <a:schemeClr val="accent4">
                <a:hueOff val="2095151"/>
                <a:satOff val="-620"/>
                <a:lumOff val="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Keyboard Only</a:t>
          </a:r>
          <a:endParaRPr lang="en-US" sz="4300" kern="1200" dirty="0"/>
        </a:p>
      </dsp:txBody>
      <dsp:txXfrm>
        <a:off x="2828925" y="591343"/>
        <a:ext cx="2571749" cy="1543050"/>
      </dsp:txXfrm>
    </dsp:sp>
    <dsp:sp modelId="{AC57C2CD-9B93-460D-830A-2ABF356C8980}">
      <dsp:nvSpPr>
        <dsp:cNvPr id="0" name=""/>
        <dsp:cNvSpPr/>
      </dsp:nvSpPr>
      <dsp:spPr>
        <a:xfrm>
          <a:off x="5657849" y="591343"/>
          <a:ext cx="2571749" cy="1543050"/>
        </a:xfrm>
        <a:prstGeom prst="rect">
          <a:avLst/>
        </a:prstGeom>
        <a:gradFill rotWithShape="0">
          <a:gsLst>
            <a:gs pos="0">
              <a:schemeClr val="accent4">
                <a:hueOff val="4190302"/>
                <a:satOff val="-1241"/>
                <a:lumOff val="706"/>
                <a:alphaOff val="0"/>
                <a:tint val="50000"/>
                <a:satMod val="300000"/>
              </a:schemeClr>
            </a:gs>
            <a:gs pos="35000">
              <a:schemeClr val="accent4">
                <a:hueOff val="4190302"/>
                <a:satOff val="-1241"/>
                <a:lumOff val="706"/>
                <a:alphaOff val="0"/>
                <a:tint val="37000"/>
                <a:satMod val="300000"/>
              </a:schemeClr>
            </a:gs>
            <a:gs pos="100000">
              <a:schemeClr val="accent4">
                <a:hueOff val="4190302"/>
                <a:satOff val="-1241"/>
                <a:lumOff val="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Item Aids</a:t>
          </a:r>
          <a:endParaRPr lang="en-US" sz="4300" kern="1200" dirty="0"/>
        </a:p>
      </dsp:txBody>
      <dsp:txXfrm>
        <a:off x="5657849" y="591343"/>
        <a:ext cx="2571749" cy="1543050"/>
      </dsp:txXfrm>
    </dsp:sp>
    <dsp:sp modelId="{8DE751A2-F9AF-41DD-AB78-2806FC266610}">
      <dsp:nvSpPr>
        <dsp:cNvPr id="0" name=""/>
        <dsp:cNvSpPr/>
      </dsp:nvSpPr>
      <dsp:spPr>
        <a:xfrm>
          <a:off x="0" y="2391569"/>
          <a:ext cx="2571749" cy="1543050"/>
        </a:xfrm>
        <a:prstGeom prst="rect">
          <a:avLst/>
        </a:prstGeom>
        <a:gradFill rotWithShape="0">
          <a:gsLst>
            <a:gs pos="0">
              <a:schemeClr val="accent4">
                <a:hueOff val="6285453"/>
                <a:satOff val="-1861"/>
                <a:lumOff val="1059"/>
                <a:alphaOff val="0"/>
                <a:tint val="50000"/>
                <a:satMod val="300000"/>
              </a:schemeClr>
            </a:gs>
            <a:gs pos="35000">
              <a:schemeClr val="accent4">
                <a:hueOff val="6285453"/>
                <a:satOff val="-1861"/>
                <a:lumOff val="1059"/>
                <a:alphaOff val="0"/>
                <a:tint val="37000"/>
                <a:satMod val="300000"/>
              </a:schemeClr>
            </a:gs>
            <a:gs pos="100000">
              <a:schemeClr val="accent4">
                <a:hueOff val="6285453"/>
                <a:satOff val="-1861"/>
                <a:lumOff val="1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Test Aids</a:t>
          </a:r>
          <a:endParaRPr lang="en-US" sz="4300" kern="1200" dirty="0"/>
        </a:p>
      </dsp:txBody>
      <dsp:txXfrm>
        <a:off x="0" y="2391569"/>
        <a:ext cx="2571749" cy="1543050"/>
      </dsp:txXfrm>
    </dsp:sp>
    <dsp:sp modelId="{FD2C9C53-213D-4149-BAF8-79FE1159D0CE}">
      <dsp:nvSpPr>
        <dsp:cNvPr id="0" name=""/>
        <dsp:cNvSpPr/>
      </dsp:nvSpPr>
      <dsp:spPr>
        <a:xfrm>
          <a:off x="2828925" y="2391569"/>
          <a:ext cx="2571749" cy="1543050"/>
        </a:xfrm>
        <a:prstGeom prst="rect">
          <a:avLst/>
        </a:prstGeom>
        <a:gradFill rotWithShape="0">
          <a:gsLst>
            <a:gs pos="0">
              <a:schemeClr val="accent4">
                <a:hueOff val="8380604"/>
                <a:satOff val="-2482"/>
                <a:lumOff val="1412"/>
                <a:alphaOff val="0"/>
                <a:tint val="50000"/>
                <a:satMod val="300000"/>
              </a:schemeClr>
            </a:gs>
            <a:gs pos="35000">
              <a:schemeClr val="accent4">
                <a:hueOff val="8380604"/>
                <a:satOff val="-2482"/>
                <a:lumOff val="1412"/>
                <a:alphaOff val="0"/>
                <a:tint val="37000"/>
                <a:satMod val="300000"/>
              </a:schemeClr>
            </a:gs>
            <a:gs pos="100000">
              <a:schemeClr val="accent4">
                <a:hueOff val="8380604"/>
                <a:satOff val="-2482"/>
                <a:lumOff val="1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Screen Reader</a:t>
          </a:r>
          <a:endParaRPr lang="en-US" sz="4300" kern="1200" dirty="0"/>
        </a:p>
      </dsp:txBody>
      <dsp:txXfrm>
        <a:off x="2828925" y="2391569"/>
        <a:ext cx="2571749" cy="1543050"/>
      </dsp:txXfrm>
    </dsp:sp>
    <dsp:sp modelId="{B12CC238-4791-41D3-8EE3-8241A059C506}">
      <dsp:nvSpPr>
        <dsp:cNvPr id="0" name=""/>
        <dsp:cNvSpPr/>
      </dsp:nvSpPr>
      <dsp:spPr>
        <a:xfrm>
          <a:off x="5657849" y="2391569"/>
          <a:ext cx="2571749" cy="1543050"/>
        </a:xfrm>
        <a:prstGeom prst="rect">
          <a:avLst/>
        </a:prstGeom>
        <a:gradFill rotWithShape="0">
          <a:gsLst>
            <a:gs pos="0">
              <a:schemeClr val="accent4">
                <a:hueOff val="10475754"/>
                <a:satOff val="-3102"/>
                <a:lumOff val="1765"/>
                <a:alphaOff val="0"/>
                <a:tint val="50000"/>
                <a:satMod val="300000"/>
              </a:schemeClr>
            </a:gs>
            <a:gs pos="35000">
              <a:schemeClr val="accent4">
                <a:hueOff val="10475754"/>
                <a:satOff val="-3102"/>
                <a:lumOff val="1765"/>
                <a:alphaOff val="0"/>
                <a:tint val="37000"/>
                <a:satMod val="300000"/>
              </a:schemeClr>
            </a:gs>
            <a:gs pos="100000">
              <a:schemeClr val="accent4">
                <a:hueOff val="10475754"/>
                <a:satOff val="-3102"/>
                <a:lumOff val="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User Testing</a:t>
          </a:r>
          <a:endParaRPr lang="en-US" sz="4300" kern="1200" dirty="0"/>
        </a:p>
      </dsp:txBody>
      <dsp:txXfrm>
        <a:off x="5657849" y="2391569"/>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Arial" charset="0"/>
                <a:cs typeface="Arial" charset="0"/>
              </a:defRPr>
            </a:lvl1pPr>
          </a:lstStyle>
          <a:p>
            <a:pPr>
              <a:defRPr/>
            </a:pPr>
            <a:endParaRPr lang="en-US" dirty="0">
              <a:latin typeface="Calibri"/>
              <a:ea typeface="Calibri"/>
              <a:cs typeface="Calibri"/>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234EF34-B935-C646-8931-D7D49CD6D300}" type="datetime1">
              <a:rPr lang="en-US">
                <a:latin typeface="Calibri"/>
              </a:rPr>
              <a:pPr/>
              <a:t>11/4/2015</a:t>
            </a:fld>
            <a:endParaRPr lang="en-US" dirty="0">
              <a:latin typeface="Calibri"/>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Arial" charset="0"/>
                <a:cs typeface="Arial" charset="0"/>
              </a:defRPr>
            </a:lvl1pPr>
          </a:lstStyle>
          <a:p>
            <a:pPr>
              <a:defRPr/>
            </a:pPr>
            <a:endParaRPr lang="en-US" dirty="0">
              <a:latin typeface="Calibri"/>
              <a:ea typeface="Calibri"/>
              <a:cs typeface="Calibri"/>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342F514-E28E-8144-BEEA-FD89BE30DB39}" type="slidenum">
              <a:rPr lang="en-US">
                <a:latin typeface="Calibri"/>
              </a:rPr>
              <a:pPr/>
              <a:t>‹#›</a:t>
            </a:fld>
            <a:endParaRPr lang="en-US" dirty="0">
              <a:latin typeface="Calibri"/>
            </a:endParaRPr>
          </a:p>
        </p:txBody>
      </p:sp>
    </p:spTree>
    <p:extLst>
      <p:ext uri="{BB962C8B-B14F-4D97-AF65-F5344CB8AC3E}">
        <p14:creationId xmlns:p14="http://schemas.microsoft.com/office/powerpoint/2010/main" val="2928508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a:ea typeface="Calibri"/>
                <a:cs typeface="Calibri"/>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a:defRPr>
            </a:lvl1pPr>
          </a:lstStyle>
          <a:p>
            <a:fld id="{9DAC2B87-381C-D34D-AD15-3F6E038753E2}" type="datetime1">
              <a:rPr lang="en-US" smtClean="0"/>
              <a:pPr/>
              <a:t>11/4/2015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a:ea typeface="Calibri"/>
                <a:cs typeface="Calibri"/>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a:defRPr>
            </a:lvl1pPr>
          </a:lstStyle>
          <a:p>
            <a:fld id="{90D9CCB2-BDF4-814E-9AD6-5B2536CCC63D}" type="slidenum">
              <a:rPr lang="en-US" smtClean="0"/>
              <a:pPr/>
              <a:t>‹#›</a:t>
            </a:fld>
            <a:endParaRPr lang="en-US" dirty="0"/>
          </a:p>
        </p:txBody>
      </p:sp>
    </p:spTree>
    <p:extLst>
      <p:ext uri="{BB962C8B-B14F-4D97-AF65-F5344CB8AC3E}">
        <p14:creationId xmlns:p14="http://schemas.microsoft.com/office/powerpoint/2010/main" val="1128470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6</a:t>
            </a:fld>
            <a:endParaRPr lang="en-US" dirty="0"/>
          </a:p>
        </p:txBody>
      </p:sp>
    </p:spTree>
    <p:extLst>
      <p:ext uri="{BB962C8B-B14F-4D97-AF65-F5344CB8AC3E}">
        <p14:creationId xmlns:p14="http://schemas.microsoft.com/office/powerpoint/2010/main" val="384303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US" dirty="0" smtClean="0">
                <a:latin typeface="Calibri" charset="0"/>
                <a:ea typeface="MS PGothic" charset="0"/>
              </a:rPr>
              <a:t>Through a series of grants funded by the National Science Foundation and The US Department of Education, NCAM has been researching and developing methods for creating effective and efficient text alternatives to images so that kids and adults who are blind and visually impaired could have equal access to learning materials. </a:t>
            </a:r>
          </a:p>
          <a:p>
            <a:pPr marL="628650" lvl="1" indent="-171450">
              <a:buFontTx/>
              <a:buChar char="•"/>
            </a:pPr>
            <a:r>
              <a:rPr lang="en-US" dirty="0" smtClean="0">
                <a:latin typeface="Calibri" charset="0"/>
                <a:ea typeface="MS PGothic" charset="0"/>
              </a:rPr>
              <a:t>NSF funded research focused on refining description approaches for STEM images. Reviewed hundreds of descriptions and dozens of images types, then narrowed focus to the most commonly used images in STEM for the highest impact, for example: line graphs and bar charts. This research included rounds of surveys with b/vi STEM professionals (scientists, mathematicians, </a:t>
            </a:r>
            <a:r>
              <a:rPr lang="en-US" dirty="0" err="1" smtClean="0">
                <a:latin typeface="Calibri" charset="0"/>
                <a:ea typeface="MS PGothic" charset="0"/>
              </a:rPr>
              <a:t>etc</a:t>
            </a:r>
            <a:r>
              <a:rPr lang="en-US" dirty="0" smtClean="0">
                <a:latin typeface="Calibri" charset="0"/>
                <a:ea typeface="MS PGothic" charset="0"/>
              </a:rPr>
              <a:t>)  and user-testing with higher </a:t>
            </a:r>
            <a:r>
              <a:rPr lang="en-US" dirty="0" err="1" smtClean="0">
                <a:latin typeface="Calibri" charset="0"/>
                <a:ea typeface="MS PGothic" charset="0"/>
              </a:rPr>
              <a:t>ed</a:t>
            </a:r>
            <a:r>
              <a:rPr lang="en-US" dirty="0" smtClean="0">
                <a:latin typeface="Calibri" charset="0"/>
                <a:ea typeface="MS PGothic" charset="0"/>
              </a:rPr>
              <a:t> students who were b/vi. </a:t>
            </a:r>
          </a:p>
          <a:p>
            <a:pPr marL="628650" lvl="1" indent="-171450">
              <a:buFontTx/>
              <a:buChar char="•"/>
            </a:pPr>
            <a:r>
              <a:rPr lang="en-US" dirty="0" smtClean="0">
                <a:latin typeface="Calibri" charset="0"/>
                <a:ea typeface="MS PGothic" charset="0"/>
              </a:rPr>
              <a:t>The recommended approach encourages: Brevity, focus on Data, Clarity and Consistency in language, Navigation Control via HTML lists and tables.</a:t>
            </a:r>
          </a:p>
          <a:p>
            <a:pPr marL="628650" lvl="1" indent="-171450">
              <a:buFontTx/>
              <a:buChar char="•"/>
            </a:pPr>
            <a:r>
              <a:rPr lang="en-US" dirty="0" smtClean="0">
                <a:latin typeface="Calibri" charset="0"/>
                <a:ea typeface="MS PGothic" charset="0"/>
              </a:rPr>
              <a:t>Further research projects funded by the </a:t>
            </a:r>
            <a:r>
              <a:rPr lang="en-US" dirty="0" err="1" smtClean="0">
                <a:latin typeface="Calibri" charset="0"/>
                <a:ea typeface="MS PGothic" charset="0"/>
              </a:rPr>
              <a:t>DoED</a:t>
            </a:r>
            <a:r>
              <a:rPr lang="en-US" dirty="0" smtClean="0">
                <a:latin typeface="Calibri" charset="0"/>
                <a:ea typeface="MS PGothic" charset="0"/>
              </a:rPr>
              <a:t> focused on description for K-12 students, for images used in assessments. This included images found in a widening set of disciplines including ELA and social studies. </a:t>
            </a:r>
          </a:p>
          <a:p>
            <a:pPr marL="628650" lvl="1" indent="-171450">
              <a:buFontTx/>
              <a:buChar char="•"/>
            </a:pPr>
            <a:r>
              <a:rPr lang="en-US" dirty="0" smtClean="0">
                <a:latin typeface="Calibri" charset="0"/>
                <a:ea typeface="MS PGothic" charset="0"/>
              </a:rPr>
              <a:t>In addition, NCAM has collaborated with content authors and publishers in describing tens of thousands of images for clients in K-12 and higher ed. </a:t>
            </a:r>
            <a:r>
              <a:rPr lang="en-US" smtClean="0">
                <a:latin typeface="Calibri" charset="0"/>
                <a:ea typeface="MS PGothic" charset="0"/>
              </a:rPr>
              <a:t>both in instruction and assessment.</a:t>
            </a:r>
            <a:endParaRPr lang="en-US" dirty="0" smtClean="0">
              <a:latin typeface="Calibri" charset="0"/>
              <a:ea typeface="MS PGothic" charset="0"/>
            </a:endParaRPr>
          </a:p>
        </p:txBody>
      </p:sp>
      <p:sp>
        <p:nvSpPr>
          <p:cNvPr id="4" name="Slide Number Placeholder 3"/>
          <p:cNvSpPr>
            <a:spLocks noGrp="1"/>
          </p:cNvSpPr>
          <p:nvPr>
            <p:ph type="sldNum" sz="quarter" idx="10"/>
          </p:nvPr>
        </p:nvSpPr>
        <p:spPr/>
        <p:txBody>
          <a:bodyPr/>
          <a:lstStyle/>
          <a:p>
            <a:fld id="{90D9CCB2-BDF4-814E-9AD6-5B2536CCC63D}" type="slidenum">
              <a:rPr lang="en-US" smtClean="0"/>
              <a:pPr/>
              <a:t>17</a:t>
            </a:fld>
            <a:endParaRPr lang="en-US" dirty="0"/>
          </a:p>
        </p:txBody>
      </p:sp>
    </p:spTree>
    <p:extLst>
      <p:ext uri="{BB962C8B-B14F-4D97-AF65-F5344CB8AC3E}">
        <p14:creationId xmlns:p14="http://schemas.microsoft.com/office/powerpoint/2010/main" val="136644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ELIZABETH!!  </a:t>
            </a:r>
            <a:r>
              <a:rPr lang="en-US" dirty="0" smtClean="0"/>
              <a:t>You can train all of your subject matter experts, or you can train a group dedicated to producing alternative text.  In our case, the task fit in well for my team to provide the text while finalizing the items.</a:t>
            </a:r>
          </a:p>
          <a:p>
            <a:endParaRPr lang="en-US" dirty="0" smtClean="0"/>
          </a:p>
          <a:p>
            <a:r>
              <a:rPr lang="en-US" dirty="0" smtClean="0"/>
              <a:t>Writing</a:t>
            </a:r>
            <a:r>
              <a:rPr lang="en-US" baseline="0" dirty="0" smtClean="0"/>
              <a:t> alternative text is not a common skill; best to train internal staff rather than try to hire someone just for this purpose.  Copy Editor background well suited to the task, they are accustomed to using brief, precise language wherever possible and are able to adapt to style requirements of different kinds of writing/items</a:t>
            </a:r>
          </a:p>
          <a:p>
            <a:endParaRPr lang="en-US" baseline="0" dirty="0" smtClean="0"/>
          </a:p>
          <a:p>
            <a:r>
              <a:rPr lang="en-US" baseline="0" dirty="0" smtClean="0"/>
              <a:t>Keep expert guidance close at hand, it’s very nice to have an arrangement where you can consult with experts as-needed</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24</a:t>
            </a:fld>
            <a:endParaRPr lang="en-US" dirty="0"/>
          </a:p>
        </p:txBody>
      </p:sp>
    </p:spTree>
    <p:extLst>
      <p:ext uri="{BB962C8B-B14F-4D97-AF65-F5344CB8AC3E}">
        <p14:creationId xmlns:p14="http://schemas.microsoft.com/office/powerpoint/2010/main" val="275159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Longdesc</a:t>
            </a:r>
            <a:r>
              <a:rPr lang="en-US" dirty="0" smtClean="0"/>
              <a:t> W3C</a:t>
            </a:r>
            <a:r>
              <a:rPr lang="en-US" baseline="0" dirty="0" smtClean="0"/>
              <a:t> finally approved and in standards</a:t>
            </a:r>
          </a:p>
          <a:p>
            <a:endParaRPr lang="en-US" baseline="0" dirty="0" smtClean="0"/>
          </a:p>
          <a:p>
            <a:r>
              <a:rPr lang="en-US" baseline="0" dirty="0" smtClean="0"/>
              <a:t>Accessible Rich Internet application</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25</a:t>
            </a:fld>
            <a:endParaRPr lang="en-US" dirty="0"/>
          </a:p>
        </p:txBody>
      </p:sp>
    </p:spTree>
    <p:extLst>
      <p:ext uri="{BB962C8B-B14F-4D97-AF65-F5344CB8AC3E}">
        <p14:creationId xmlns:p14="http://schemas.microsoft.com/office/powerpoint/2010/main" val="326767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26</a:t>
            </a:fld>
            <a:endParaRPr lang="en-US" dirty="0"/>
          </a:p>
        </p:txBody>
      </p:sp>
    </p:spTree>
    <p:extLst>
      <p:ext uri="{BB962C8B-B14F-4D97-AF65-F5344CB8AC3E}">
        <p14:creationId xmlns:p14="http://schemas.microsoft.com/office/powerpoint/2010/main" val="77427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27</a:t>
            </a:fld>
            <a:endParaRPr lang="en-US" dirty="0"/>
          </a:p>
        </p:txBody>
      </p:sp>
    </p:spTree>
    <p:extLst>
      <p:ext uri="{BB962C8B-B14F-4D97-AF65-F5344CB8AC3E}">
        <p14:creationId xmlns:p14="http://schemas.microsoft.com/office/powerpoint/2010/main" val="428015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determining A) we’re going to pursue this and B) establishing organizational support,</a:t>
            </a:r>
            <a:r>
              <a:rPr lang="en-US" baseline="0" dirty="0" smtClean="0"/>
              <a:t> we have to make the project a reality.</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Image:  An NWEA test item with an illustration of a crayon and a ruler, asking the student to find the length of the crayon.  Alt tag for this image would be:  “</a:t>
            </a:r>
            <a:r>
              <a:rPr lang="en-US" sz="1200" kern="1200" dirty="0" smtClean="0">
                <a:solidFill>
                  <a:schemeClr val="tx1"/>
                </a:solidFill>
                <a:effectLst/>
                <a:latin typeface="+mn-lt"/>
                <a:ea typeface="ＭＳ Ｐゴシック" charset="-128"/>
                <a:cs typeface="ＭＳ Ｐゴシック" charset="-128"/>
              </a:rPr>
              <a:t>A crayon is next to a centimeter ruler. The base of the crayon is at 2 centimeters, and the tip is at 9 centimeters”</a:t>
            </a:r>
          </a:p>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8</a:t>
            </a:fld>
            <a:endParaRPr lang="en-US" dirty="0"/>
          </a:p>
        </p:txBody>
      </p:sp>
    </p:spTree>
    <p:extLst>
      <p:ext uri="{BB962C8B-B14F-4D97-AF65-F5344CB8AC3E}">
        <p14:creationId xmlns:p14="http://schemas.microsoft.com/office/powerpoint/2010/main" val="283557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as simple as “add alt tags to test items”;</a:t>
            </a:r>
            <a:r>
              <a:rPr lang="en-US" baseline="0" dirty="0" smtClean="0"/>
              <a:t> all surrounding systems must support alternative text properly</a:t>
            </a:r>
            <a:endParaRPr lang="en-US" dirty="0" smtClean="0"/>
          </a:p>
          <a:p>
            <a:endParaRPr lang="en-US" dirty="0" smtClean="0"/>
          </a:p>
          <a:p>
            <a:r>
              <a:rPr lang="en-US" dirty="0" smtClean="0"/>
              <a:t>QTI = Question and Test Interoperability specification, produced by IMS Global.  Designed to provide a standardized format for storing items &amp; tests.</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9</a:t>
            </a:fld>
            <a:endParaRPr lang="en-US" dirty="0"/>
          </a:p>
        </p:txBody>
      </p:sp>
    </p:spTree>
    <p:extLst>
      <p:ext uri="{BB962C8B-B14F-4D97-AF65-F5344CB8AC3E}">
        <p14:creationId xmlns:p14="http://schemas.microsoft.com/office/powerpoint/2010/main" val="212839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students don’t all see the same items in an adaptive test, we must ensure that there</a:t>
            </a:r>
            <a:r>
              <a:rPr lang="en-US" baseline="0" dirty="0" smtClean="0"/>
              <a:t> is a suitable pool of items for the adaptive selection engine to get its best results.  i.e., we want to make sure that all relevant goal areas are provided to students using accessibility features.</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10</a:t>
            </a:fld>
            <a:endParaRPr lang="en-US" dirty="0"/>
          </a:p>
        </p:txBody>
      </p:sp>
    </p:spTree>
    <p:extLst>
      <p:ext uri="{BB962C8B-B14F-4D97-AF65-F5344CB8AC3E}">
        <p14:creationId xmlns:p14="http://schemas.microsoft.com/office/powerpoint/2010/main" val="39072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 1:  A test item with images of four fish of varying size, asking students to identify which fish is shortest.</a:t>
            </a:r>
          </a:p>
          <a:p>
            <a:endParaRPr lang="en-US" dirty="0" smtClean="0"/>
          </a:p>
          <a:p>
            <a:r>
              <a:rPr lang="en-US" dirty="0" smtClean="0"/>
              <a:t>Item 2:  A test item with a "net" diagram of a three-dimensional figure, asking students which figure could be made from that net.</a:t>
            </a:r>
          </a:p>
          <a:p>
            <a:endParaRPr lang="en-US" dirty="0" smtClean="0"/>
          </a:p>
          <a:p>
            <a:r>
              <a:rPr lang="en-US" dirty="0" smtClean="0"/>
              <a:t>Item 3:  A test item with an overly complicated table/chart combination image</a:t>
            </a:r>
          </a:p>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11</a:t>
            </a:fld>
            <a:endParaRPr lang="en-US" dirty="0"/>
          </a:p>
        </p:txBody>
      </p:sp>
    </p:spTree>
    <p:extLst>
      <p:ext uri="{BB962C8B-B14F-4D97-AF65-F5344CB8AC3E}">
        <p14:creationId xmlns:p14="http://schemas.microsoft.com/office/powerpoint/2010/main" val="301943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images aren’t always described in the same manner.  Must take</a:t>
            </a:r>
            <a:r>
              <a:rPr lang="en-US" baseline="0" dirty="0" smtClean="0"/>
              <a:t> into account the intent of the item, the expected instructional level of students seeing the item, whether the description gives away the answer, and whether subject-matter-specific vocabulary is required for effective description.</a:t>
            </a:r>
          </a:p>
          <a:p>
            <a:endParaRPr lang="en-US" baseline="0" dirty="0" smtClean="0"/>
          </a:p>
          <a:p>
            <a:r>
              <a:rPr lang="en-US" baseline="0" dirty="0" smtClean="0"/>
              <a:t>Image 1:  A test item with an image of an analog clock asking the student to identify what time the clock shows.  The alternate text for the image would read “The short hour hand points just after 5.  The long minute hand points to 3”</a:t>
            </a:r>
          </a:p>
          <a:p>
            <a:endParaRPr lang="en-US" baseline="0" dirty="0" smtClean="0"/>
          </a:p>
          <a:p>
            <a:r>
              <a:rPr lang="en-US" baseline="0" dirty="0" smtClean="0"/>
              <a:t>Image 2:  A test item with an image of an analog clock asking the student about what activity occurs at the displayed time.  The alternate text for the image would read “The analog clock shows eleven thirty a.m.”</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12</a:t>
            </a:fld>
            <a:endParaRPr lang="en-US" dirty="0"/>
          </a:p>
        </p:txBody>
      </p:sp>
    </p:spTree>
    <p:extLst>
      <p:ext uri="{BB962C8B-B14F-4D97-AF65-F5344CB8AC3E}">
        <p14:creationId xmlns:p14="http://schemas.microsoft.com/office/powerpoint/2010/main" val="315219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 content and deliver</a:t>
            </a:r>
            <a:r>
              <a:rPr lang="en-US" baseline="0" dirty="0" smtClean="0"/>
              <a:t>y </a:t>
            </a:r>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13</a:t>
            </a:fld>
            <a:endParaRPr lang="en-US" dirty="0"/>
          </a:p>
        </p:txBody>
      </p:sp>
    </p:spTree>
    <p:extLst>
      <p:ext uri="{BB962C8B-B14F-4D97-AF65-F5344CB8AC3E}">
        <p14:creationId xmlns:p14="http://schemas.microsoft.com/office/powerpoint/2010/main" val="170795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NCAM is a research, development and consulting</a:t>
            </a:r>
            <a:r>
              <a:rPr lang="en-US" baseline="0" dirty="0" smtClean="0"/>
              <a:t> group housed within Boston’s public television station, WGBH, producer of Frontline and dozens of other PBS programs – and the birthplace of broadcast captions and descriptions. NCAM works with partners in education, entertainment, transportation, health care, and the arts to develop accessibility solutions - wherever text, images, audio or video is used. </a:t>
            </a:r>
            <a:endParaRPr lang="en-US" dirty="0" smtClean="0"/>
          </a:p>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14</a:t>
            </a:fld>
            <a:endParaRPr lang="en-US" dirty="0"/>
          </a:p>
        </p:txBody>
      </p:sp>
    </p:spTree>
    <p:extLst>
      <p:ext uri="{BB962C8B-B14F-4D97-AF65-F5344CB8AC3E}">
        <p14:creationId xmlns:p14="http://schemas.microsoft.com/office/powerpoint/2010/main" val="157106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US" dirty="0" smtClean="0">
                <a:latin typeface="Calibri" charset="0"/>
                <a:ea typeface="MS PGothic" charset="0"/>
              </a:rPr>
              <a:t>Through a series of grants funded by the National Science Foundation and The US Department of Education, NCAM has been researching and developing methods for creating effective and efficient text alternatives to images so that kids and adults who are blind and visually impaired could have equal access to learning materials. </a:t>
            </a:r>
          </a:p>
          <a:p>
            <a:pPr marL="628650" lvl="1" indent="-171450">
              <a:buFontTx/>
              <a:buChar char="•"/>
            </a:pPr>
            <a:r>
              <a:rPr lang="en-US" dirty="0" smtClean="0">
                <a:latin typeface="Calibri" charset="0"/>
                <a:ea typeface="MS PGothic" charset="0"/>
              </a:rPr>
              <a:t>NSF funded research focused on refining description approaches for STEM images. Reviewed hundreds of descriptions and dozens of images types, then narrowed focus to the most commonly used images in STEM for the highest impact, for example: line graphs and bar charts. This research included rounds of surveys with b/vi STEM professionals (scientists, mathematicians, </a:t>
            </a:r>
            <a:r>
              <a:rPr lang="en-US" dirty="0" err="1" smtClean="0">
                <a:latin typeface="Calibri" charset="0"/>
                <a:ea typeface="MS PGothic" charset="0"/>
              </a:rPr>
              <a:t>etc</a:t>
            </a:r>
            <a:r>
              <a:rPr lang="en-US" dirty="0" smtClean="0">
                <a:latin typeface="Calibri" charset="0"/>
                <a:ea typeface="MS PGothic" charset="0"/>
              </a:rPr>
              <a:t>)  and user-testing with higher </a:t>
            </a:r>
            <a:r>
              <a:rPr lang="en-US" dirty="0" err="1" smtClean="0">
                <a:latin typeface="Calibri" charset="0"/>
                <a:ea typeface="MS PGothic" charset="0"/>
              </a:rPr>
              <a:t>ed</a:t>
            </a:r>
            <a:r>
              <a:rPr lang="en-US" dirty="0" smtClean="0">
                <a:latin typeface="Calibri" charset="0"/>
                <a:ea typeface="MS PGothic" charset="0"/>
              </a:rPr>
              <a:t> students who were b/vi. </a:t>
            </a:r>
          </a:p>
          <a:p>
            <a:pPr marL="628650" lvl="1" indent="-171450">
              <a:buFontTx/>
              <a:buChar char="•"/>
            </a:pPr>
            <a:r>
              <a:rPr lang="en-US" dirty="0" smtClean="0">
                <a:latin typeface="Calibri" charset="0"/>
                <a:ea typeface="MS PGothic" charset="0"/>
              </a:rPr>
              <a:t>The recommended approach encourages: Brevity, focus on Data, Clarity and Consistency in language, Navigation Control via HTML lists and tables.</a:t>
            </a:r>
          </a:p>
          <a:p>
            <a:pPr marL="628650" lvl="1" indent="-171450">
              <a:buFontTx/>
              <a:buChar char="•"/>
            </a:pPr>
            <a:r>
              <a:rPr lang="en-US" dirty="0" smtClean="0">
                <a:latin typeface="Calibri" charset="0"/>
                <a:ea typeface="MS PGothic" charset="0"/>
              </a:rPr>
              <a:t>Further research projects funded by the </a:t>
            </a:r>
            <a:r>
              <a:rPr lang="en-US" dirty="0" err="1" smtClean="0">
                <a:latin typeface="Calibri" charset="0"/>
                <a:ea typeface="MS PGothic" charset="0"/>
              </a:rPr>
              <a:t>DoED</a:t>
            </a:r>
            <a:r>
              <a:rPr lang="en-US" dirty="0" smtClean="0">
                <a:latin typeface="Calibri" charset="0"/>
                <a:ea typeface="MS PGothic" charset="0"/>
              </a:rPr>
              <a:t> focused on description for K-12 students, for images used in assessments. This included images found in a widening set of disciplines including ELA and social studies. </a:t>
            </a:r>
          </a:p>
          <a:p>
            <a:pPr marL="628650" lvl="1" indent="-171450">
              <a:buFontTx/>
              <a:buChar char="•"/>
            </a:pPr>
            <a:r>
              <a:rPr lang="en-US" dirty="0" smtClean="0">
                <a:latin typeface="Calibri" charset="0"/>
                <a:ea typeface="MS PGothic" charset="0"/>
              </a:rPr>
              <a:t>In addition, NCAM has collaborated with content authors and publishers in describing tens of thousands of images for clients in K-12 and higher ed. both in instruction and assessment.</a:t>
            </a:r>
          </a:p>
          <a:p>
            <a:endParaRPr lang="en-US" dirty="0"/>
          </a:p>
        </p:txBody>
      </p:sp>
      <p:sp>
        <p:nvSpPr>
          <p:cNvPr id="4" name="Slide Number Placeholder 3"/>
          <p:cNvSpPr>
            <a:spLocks noGrp="1"/>
          </p:cNvSpPr>
          <p:nvPr>
            <p:ph type="sldNum" sz="quarter" idx="10"/>
          </p:nvPr>
        </p:nvSpPr>
        <p:spPr/>
        <p:txBody>
          <a:bodyPr/>
          <a:lstStyle/>
          <a:p>
            <a:fld id="{90D9CCB2-BDF4-814E-9AD6-5B2536CCC63D}" type="slidenum">
              <a:rPr lang="en-US" smtClean="0"/>
              <a:pPr/>
              <a:t>15</a:t>
            </a:fld>
            <a:endParaRPr lang="en-US" dirty="0"/>
          </a:p>
        </p:txBody>
      </p:sp>
    </p:spTree>
    <p:extLst>
      <p:ext uri="{BB962C8B-B14F-4D97-AF65-F5344CB8AC3E}">
        <p14:creationId xmlns:p14="http://schemas.microsoft.com/office/powerpoint/2010/main" val="1462662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E6550152-93B5-454A-8430-17EC04FCC493}" type="slidenum">
              <a:rPr lang="en-US"/>
              <a:pPr/>
              <a:t>‹#›</a:t>
            </a:fld>
            <a:endParaRPr lang="en-US"/>
          </a:p>
        </p:txBody>
      </p:sp>
      <p:pic>
        <p:nvPicPr>
          <p:cNvPr id="12" name="Picture 11" descr="nwea_logo_pms-no line.png"/>
          <p:cNvPicPr>
            <a:picLocks noChangeAspect="1"/>
          </p:cNvPicPr>
          <p:nvPr userDrawn="1"/>
        </p:nvPicPr>
        <p:blipFill>
          <a:blip r:embed="rId3"/>
          <a:stretch>
            <a:fillRect/>
          </a:stretch>
        </p:blipFill>
        <p:spPr>
          <a:xfrm>
            <a:off x="309564" y="342653"/>
            <a:ext cx="1485370" cy="6968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_Title and Content Top">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319874" y="304806"/>
            <a:ext cx="65532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9" name="Picture 8"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FAFDFE84-1FD1-B64E-B115-33729C2707A2}" type="datetime1">
              <a:rPr lang="en-US" smtClean="0"/>
              <a:pPr/>
              <a:t>11/4/2015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11F8CE-EEE6-BC44-9A86-07370B7F2D4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_Title and Content Bottom">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304800" y="381000"/>
            <a:ext cx="853440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133600" y="5638800"/>
            <a:ext cx="67056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B5CAA3C-EF0F-224E-A8DC-33FC1A20910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_Title and Content Top">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319874" y="304806"/>
            <a:ext cx="65532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9" name="Picture 8"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DA5FF996-B175-314E-95B1-2207A29749B7}" type="datetime1">
              <a:rPr lang="en-US" smtClean="0"/>
              <a:pPr/>
              <a:t>11/4/2015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D263AE8-BED2-6E4A-A5DB-B9043E0AFC3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_Title and Content Bottom">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304800" y="381000"/>
            <a:ext cx="853440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133600" y="5638800"/>
            <a:ext cx="67056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859AC080-7AD7-734C-A332-451C5AF3009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_Title and Content Bottom2">
    <p:bg>
      <p:bgPr>
        <a:solidFill>
          <a:schemeClr val="bg1"/>
        </a:solidFill>
        <a:effectLst/>
      </p:bgPr>
    </p:bg>
    <p:spTree>
      <p:nvGrpSpPr>
        <p:cNvPr id="1" name=""/>
        <p:cNvGrpSpPr/>
        <p:nvPr/>
      </p:nvGrpSpPr>
      <p:grpSpPr>
        <a:xfrm>
          <a:off x="0" y="0"/>
          <a:ext cx="0" cy="0"/>
          <a:chOff x="0" y="0"/>
          <a:chExt cx="0" cy="0"/>
        </a:xfrm>
      </p:grpSpPr>
      <p:pic>
        <p:nvPicPr>
          <p:cNvPr id="9" name="Picture 8" descr="kids-block2.png"/>
          <p:cNvPicPr>
            <a:picLocks noChangeAspect="1"/>
          </p:cNvPicPr>
          <p:nvPr userDrawn="1"/>
        </p:nvPicPr>
        <p:blipFill>
          <a:blip r:embed="rId2"/>
          <a:stretch>
            <a:fillRect/>
          </a:stretch>
        </p:blipFill>
        <p:spPr>
          <a:xfrm>
            <a:off x="0" y="0"/>
            <a:ext cx="2165350" cy="5454650"/>
          </a:xfrm>
          <a:prstGeom prst="rect">
            <a:avLst/>
          </a:prstGeom>
        </p:spPr>
      </p:pic>
      <p:sp>
        <p:nvSpPr>
          <p:cNvPr id="7" name="Rectangle 6"/>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2514600" y="152400"/>
            <a:ext cx="63246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514600" y="5638800"/>
            <a:ext cx="63246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F83995BB-319C-A545-9566-9EB373671C3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_Title and Content Bottom2">
    <p:bg>
      <p:bgPr>
        <a:solidFill>
          <a:schemeClr val="bg1"/>
        </a:solidFill>
        <a:effectLst/>
      </p:bgPr>
    </p:bg>
    <p:spTree>
      <p:nvGrpSpPr>
        <p:cNvPr id="1" name=""/>
        <p:cNvGrpSpPr/>
        <p:nvPr/>
      </p:nvGrpSpPr>
      <p:grpSpPr>
        <a:xfrm>
          <a:off x="0" y="0"/>
          <a:ext cx="0" cy="0"/>
          <a:chOff x="0" y="0"/>
          <a:chExt cx="0" cy="0"/>
        </a:xfrm>
      </p:grpSpPr>
      <p:pic>
        <p:nvPicPr>
          <p:cNvPr id="7" name="Picture 6" descr="kids-block2.png"/>
          <p:cNvPicPr>
            <a:picLocks noChangeAspect="1"/>
          </p:cNvPicPr>
          <p:nvPr userDrawn="1"/>
        </p:nvPicPr>
        <p:blipFill>
          <a:blip r:embed="rId2"/>
          <a:stretch>
            <a:fillRect/>
          </a:stretch>
        </p:blipFill>
        <p:spPr>
          <a:xfrm>
            <a:off x="0" y="0"/>
            <a:ext cx="2165350" cy="5454650"/>
          </a:xfrm>
          <a:prstGeom prst="rect">
            <a:avLst/>
          </a:prstGeom>
        </p:spPr>
      </p:pic>
      <p:sp>
        <p:nvSpPr>
          <p:cNvPr id="8" name="Rectangle 7"/>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2514600" y="152400"/>
            <a:ext cx="63246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514600" y="5638800"/>
            <a:ext cx="63246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A397C1A8-8591-6A45-9688-E84CE539A07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_Title and Content Bottom2">
    <p:bg>
      <p:bgPr>
        <a:solidFill>
          <a:schemeClr val="bg1"/>
        </a:solidFill>
        <a:effectLst/>
      </p:bgPr>
    </p:bg>
    <p:spTree>
      <p:nvGrpSpPr>
        <p:cNvPr id="1" name=""/>
        <p:cNvGrpSpPr/>
        <p:nvPr/>
      </p:nvGrpSpPr>
      <p:grpSpPr>
        <a:xfrm>
          <a:off x="0" y="0"/>
          <a:ext cx="0" cy="0"/>
          <a:chOff x="0" y="0"/>
          <a:chExt cx="0" cy="0"/>
        </a:xfrm>
      </p:grpSpPr>
      <p:pic>
        <p:nvPicPr>
          <p:cNvPr id="7" name="Picture 6" descr="kids-block2.png"/>
          <p:cNvPicPr>
            <a:picLocks noChangeAspect="1"/>
          </p:cNvPicPr>
          <p:nvPr userDrawn="1"/>
        </p:nvPicPr>
        <p:blipFill>
          <a:blip r:embed="rId2"/>
          <a:stretch>
            <a:fillRect/>
          </a:stretch>
        </p:blipFill>
        <p:spPr>
          <a:xfrm>
            <a:off x="0" y="0"/>
            <a:ext cx="2165350" cy="5454650"/>
          </a:xfrm>
          <a:prstGeom prst="rect">
            <a:avLst/>
          </a:prstGeom>
        </p:spPr>
      </p:pic>
      <p:sp>
        <p:nvSpPr>
          <p:cNvPr id="8" name="Rectangle 7"/>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2514600" y="152400"/>
            <a:ext cx="6324600" cy="533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514600" y="5638800"/>
            <a:ext cx="63246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A674DBB8-B430-F242-B403-EF2E381284E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pic>
        <p:nvPicPr>
          <p:cNvPr id="11" name="Picture 10" descr="nwea_logo_pms-no line.png"/>
          <p:cNvPicPr>
            <a:picLocks noChangeAspect="1"/>
          </p:cNvPicPr>
          <p:nvPr userDrawn="1"/>
        </p:nvPicPr>
        <p:blipFill>
          <a:blip r:embed="rId3"/>
          <a:stretch>
            <a:fillRect/>
          </a:stretch>
        </p:blipFill>
        <p:spPr>
          <a:xfrm>
            <a:off x="309564" y="342653"/>
            <a:ext cx="1485370" cy="696813"/>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2B3185EA-CFFA-F945-BFD0-84A5F6A668A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_Comparison">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2" name="Picture 11"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pic>
        <p:nvPicPr>
          <p:cNvPr id="11" name="Picture 10"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64549FE0-3B1A-9044-B542-7233D4B79A3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67695B07-97CA-D346-91B9-FE46CA078FB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sp>
        <p:nvSpPr>
          <p:cNvPr id="11" name="Rectangle 10"/>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E9C13FBE-C80A-6A4D-B7DA-0A1D5BD4A32A}" type="slidenum">
              <a:rPr lang="en-US"/>
              <a:pPr/>
              <a:t>‹#›</a:t>
            </a:fld>
            <a:endParaRPr lang="en-US"/>
          </a:p>
        </p:txBody>
      </p:sp>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6C22FD53-4E72-BB40-A46C-5EF69E49B28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_Comparison 2">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kids-block2.png"/>
          <p:cNvPicPr>
            <a:picLocks noChangeAspect="1"/>
          </p:cNvPicPr>
          <p:nvPr userDrawn="1"/>
        </p:nvPicPr>
        <p:blipFill>
          <a:blip r:embed="rId2"/>
          <a:stretch>
            <a:fillRect/>
          </a:stretch>
        </p:blipFill>
        <p:spPr>
          <a:xfrm>
            <a:off x="0" y="1403350"/>
            <a:ext cx="2165350" cy="5454650"/>
          </a:xfrm>
          <a:prstGeom prst="rect">
            <a:avLst/>
          </a:prstGeom>
        </p:spPr>
      </p:pic>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9E79EBC5-6ADC-754E-A26A-9435493CD1D4}"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_Comparison 2">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kids-block2.png"/>
          <p:cNvPicPr>
            <a:picLocks noChangeAspect="1"/>
          </p:cNvPicPr>
          <p:nvPr userDrawn="1"/>
        </p:nvPicPr>
        <p:blipFill>
          <a:blip r:embed="rId2"/>
          <a:stretch>
            <a:fillRect/>
          </a:stretch>
        </p:blipFill>
        <p:spPr>
          <a:xfrm>
            <a:off x="0" y="1403350"/>
            <a:ext cx="2165350" cy="5454650"/>
          </a:xfrm>
          <a:prstGeom prst="rect">
            <a:avLst/>
          </a:prstGeom>
        </p:spPr>
      </p:pic>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C98F07C3-7DA1-644E-B885-C3E52C6AE1E5}"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_Comparison 2">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kids-block2.png"/>
          <p:cNvPicPr>
            <a:picLocks noChangeAspect="1"/>
          </p:cNvPicPr>
          <p:nvPr userDrawn="1"/>
        </p:nvPicPr>
        <p:blipFill>
          <a:blip r:embed="rId2"/>
          <a:stretch>
            <a:fillRect/>
          </a:stretch>
        </p:blipFill>
        <p:spPr>
          <a:xfrm>
            <a:off x="0" y="1403350"/>
            <a:ext cx="2165350" cy="5454650"/>
          </a:xfrm>
          <a:prstGeom prst="rect">
            <a:avLst/>
          </a:prstGeom>
        </p:spPr>
      </p:pic>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57150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15240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2163762"/>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7C233DE9-5A9E-EC46-86B9-34EC555D2363}"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_Comparison Top">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2" name="Picture 11"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4876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6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304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304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5"/>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a:defRPr>
            </a:lvl1pPr>
          </a:lstStyle>
          <a:p>
            <a:fld id="{107031EE-544E-FD44-8BD1-E065F50277EE}" type="datetime1">
              <a:rPr lang="en-US" smtClean="0"/>
              <a:pPr/>
              <a:t>11/4/2015</a:t>
            </a:fld>
            <a:endParaRPr lang="en-US" dirty="0"/>
          </a:p>
        </p:txBody>
      </p:sp>
      <p:sp>
        <p:nvSpPr>
          <p:cNvPr id="9" name="Footer Placeholder 4"/>
          <p:cNvSpPr>
            <a:spLocks noGrp="1"/>
          </p:cNvSpPr>
          <p:nvPr>
            <p:ph type="ftr" sz="quarter" idx="16"/>
          </p:nvPr>
        </p:nvSpPr>
        <p:spPr/>
        <p:txBody>
          <a:bodyPr/>
          <a:lstStyle>
            <a:lvl1pPr>
              <a:defRPr/>
            </a:lvl1pPr>
          </a:lstStyle>
          <a:p>
            <a:pPr>
              <a:defRPr/>
            </a:pPr>
            <a:endParaRPr lang="en-US" dirty="0"/>
          </a:p>
        </p:txBody>
      </p:sp>
      <p:sp>
        <p:nvSpPr>
          <p:cNvPr id="10" name="Slide Number Placeholder 5"/>
          <p:cNvSpPr>
            <a:spLocks noGrp="1"/>
          </p:cNvSpPr>
          <p:nvPr>
            <p:ph type="sldNum" sz="quarter" idx="17"/>
          </p:nvPr>
        </p:nvSpPr>
        <p:spPr/>
        <p:txBody>
          <a:bodyPr/>
          <a:lstStyle>
            <a:lvl1pPr>
              <a:defRPr/>
            </a:lvl1pPr>
          </a:lstStyle>
          <a:p>
            <a:fld id="{4B74918C-E41F-4C4D-8A94-748864E43C69}"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_Comparison Bottom">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9" name="Title 9"/>
          <p:cNvSpPr>
            <a:spLocks noGrp="1"/>
          </p:cNvSpPr>
          <p:nvPr>
            <p:ph type="title"/>
          </p:nvPr>
        </p:nvSpPr>
        <p:spPr>
          <a:xfrm>
            <a:off x="2057400" y="5638800"/>
            <a:ext cx="6781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10" name="Text Placeholder 4"/>
          <p:cNvSpPr>
            <a:spLocks noGrp="1"/>
          </p:cNvSpPr>
          <p:nvPr>
            <p:ph type="body" sz="quarter" idx="3"/>
          </p:nvPr>
        </p:nvSpPr>
        <p:spPr>
          <a:xfrm>
            <a:off x="48006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8006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3"/>
          </p:nvPr>
        </p:nvSpPr>
        <p:spPr>
          <a:xfrm>
            <a:off x="3048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5"/>
          <p:cNvSpPr>
            <a:spLocks noGrp="1"/>
          </p:cNvSpPr>
          <p:nvPr>
            <p:ph sz="quarter" idx="14"/>
          </p:nvPr>
        </p:nvSpPr>
        <p:spPr>
          <a:xfrm>
            <a:off x="3048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7ECB60B5-F745-2F40-9BD1-99F77238256B}"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_Comparison Top">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2" name="Picture 11"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4876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6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304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304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5"/>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a:defRPr>
            </a:lvl1pPr>
          </a:lstStyle>
          <a:p>
            <a:fld id="{3E9AF835-73B7-D148-9043-31C223F1DDC7}" type="datetime1">
              <a:rPr lang="en-US" smtClean="0"/>
              <a:pPr/>
              <a:t>11/4/2015</a:t>
            </a:fld>
            <a:endParaRPr lang="en-US" dirty="0"/>
          </a:p>
        </p:txBody>
      </p:sp>
      <p:sp>
        <p:nvSpPr>
          <p:cNvPr id="9" name="Footer Placeholder 4"/>
          <p:cNvSpPr>
            <a:spLocks noGrp="1"/>
          </p:cNvSpPr>
          <p:nvPr>
            <p:ph type="ftr" sz="quarter" idx="16"/>
          </p:nvPr>
        </p:nvSpPr>
        <p:spPr/>
        <p:txBody>
          <a:bodyPr/>
          <a:lstStyle>
            <a:lvl1pPr>
              <a:defRPr/>
            </a:lvl1pPr>
          </a:lstStyle>
          <a:p>
            <a:pPr>
              <a:defRPr/>
            </a:pPr>
            <a:endParaRPr lang="en-US"/>
          </a:p>
        </p:txBody>
      </p:sp>
      <p:sp>
        <p:nvSpPr>
          <p:cNvPr id="10" name="Slide Number Placeholder 5"/>
          <p:cNvSpPr>
            <a:spLocks noGrp="1"/>
          </p:cNvSpPr>
          <p:nvPr>
            <p:ph type="sldNum" sz="quarter" idx="17"/>
          </p:nvPr>
        </p:nvSpPr>
        <p:spPr/>
        <p:txBody>
          <a:bodyPr/>
          <a:lstStyle>
            <a:lvl1pPr>
              <a:defRPr/>
            </a:lvl1pPr>
          </a:lstStyle>
          <a:p>
            <a:fld id="{DF459CDF-E41C-E14D-B2A0-2B3200DB22FC}"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_Comparison Bottom">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9" name="Title 9"/>
          <p:cNvSpPr>
            <a:spLocks noGrp="1"/>
          </p:cNvSpPr>
          <p:nvPr>
            <p:ph type="title"/>
          </p:nvPr>
        </p:nvSpPr>
        <p:spPr>
          <a:xfrm>
            <a:off x="2057400" y="5638800"/>
            <a:ext cx="6781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10" name="Text Placeholder 4"/>
          <p:cNvSpPr>
            <a:spLocks noGrp="1"/>
          </p:cNvSpPr>
          <p:nvPr>
            <p:ph type="body" sz="quarter" idx="3"/>
          </p:nvPr>
        </p:nvSpPr>
        <p:spPr>
          <a:xfrm>
            <a:off x="48006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8006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3"/>
          </p:nvPr>
        </p:nvSpPr>
        <p:spPr>
          <a:xfrm>
            <a:off x="3048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5"/>
          <p:cNvSpPr>
            <a:spLocks noGrp="1"/>
          </p:cNvSpPr>
          <p:nvPr>
            <p:ph sz="quarter" idx="14"/>
          </p:nvPr>
        </p:nvSpPr>
        <p:spPr>
          <a:xfrm>
            <a:off x="3048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277B7F80-7974-4F44-BF58-CFB68E9705EE}"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_Comparison Top">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9"/>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2" name="Picture 11"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5" name="Text Placeholder 4"/>
          <p:cNvSpPr>
            <a:spLocks noGrp="1"/>
          </p:cNvSpPr>
          <p:nvPr>
            <p:ph type="body" sz="quarter" idx="3"/>
          </p:nvPr>
        </p:nvSpPr>
        <p:spPr>
          <a:xfrm>
            <a:off x="4876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6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304800" y="15240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304800" y="21637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5"/>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a:defRPr>
            </a:lvl1pPr>
          </a:lstStyle>
          <a:p>
            <a:fld id="{CBA7735E-EAD8-F048-9E79-63283639D1B3}" type="datetime1">
              <a:rPr lang="en-US" smtClean="0"/>
              <a:pPr/>
              <a:t>11/4/2015</a:t>
            </a:fld>
            <a:endParaRPr lang="en-US" dirty="0"/>
          </a:p>
        </p:txBody>
      </p:sp>
      <p:sp>
        <p:nvSpPr>
          <p:cNvPr id="9" name="Footer Placeholder 4"/>
          <p:cNvSpPr>
            <a:spLocks noGrp="1"/>
          </p:cNvSpPr>
          <p:nvPr>
            <p:ph type="ftr" sz="quarter" idx="16"/>
          </p:nvPr>
        </p:nvSpPr>
        <p:spPr/>
        <p:txBody>
          <a:bodyPr/>
          <a:lstStyle>
            <a:lvl1pPr>
              <a:defRPr/>
            </a:lvl1pPr>
          </a:lstStyle>
          <a:p>
            <a:pPr>
              <a:defRPr/>
            </a:pPr>
            <a:endParaRPr lang="en-US"/>
          </a:p>
        </p:txBody>
      </p:sp>
      <p:sp>
        <p:nvSpPr>
          <p:cNvPr id="10" name="Slide Number Placeholder 5"/>
          <p:cNvSpPr>
            <a:spLocks noGrp="1"/>
          </p:cNvSpPr>
          <p:nvPr>
            <p:ph type="sldNum" sz="quarter" idx="17"/>
          </p:nvPr>
        </p:nvSpPr>
        <p:spPr/>
        <p:txBody>
          <a:bodyPr/>
          <a:lstStyle>
            <a:lvl1pPr>
              <a:defRPr/>
            </a:lvl1pPr>
          </a:lstStyle>
          <a:p>
            <a:fld id="{9B79C45B-B6C4-0949-BE92-49344D32FF81}"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_Comparison Bottom">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9" name="Title 9"/>
          <p:cNvSpPr>
            <a:spLocks noGrp="1"/>
          </p:cNvSpPr>
          <p:nvPr>
            <p:ph type="title"/>
          </p:nvPr>
        </p:nvSpPr>
        <p:spPr>
          <a:xfrm>
            <a:off x="2057400" y="5638800"/>
            <a:ext cx="6781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10" name="Text Placeholder 4"/>
          <p:cNvSpPr>
            <a:spLocks noGrp="1"/>
          </p:cNvSpPr>
          <p:nvPr>
            <p:ph type="body" sz="quarter" idx="3"/>
          </p:nvPr>
        </p:nvSpPr>
        <p:spPr>
          <a:xfrm>
            <a:off x="48006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5"/>
          <p:cNvSpPr>
            <a:spLocks noGrp="1"/>
          </p:cNvSpPr>
          <p:nvPr>
            <p:ph sz="quarter" idx="4"/>
          </p:nvPr>
        </p:nvSpPr>
        <p:spPr>
          <a:xfrm>
            <a:off x="48006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3"/>
          </p:nvPr>
        </p:nvSpPr>
        <p:spPr>
          <a:xfrm>
            <a:off x="304800" y="457200"/>
            <a:ext cx="4038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5"/>
          <p:cNvSpPr>
            <a:spLocks noGrp="1"/>
          </p:cNvSpPr>
          <p:nvPr>
            <p:ph sz="quarter" idx="14"/>
          </p:nvPr>
        </p:nvSpPr>
        <p:spPr>
          <a:xfrm>
            <a:off x="304800" y="1096962"/>
            <a:ext cx="4038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F7C890E5-BAE8-E24A-8C31-7076D65666E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_Title and Content">
    <p:bg>
      <p:bgPr>
        <a:solidFill>
          <a:schemeClr val="bg1"/>
        </a:solidFill>
        <a:effectLst/>
      </p:bgPr>
    </p:bg>
    <p:spTree>
      <p:nvGrpSpPr>
        <p:cNvPr id="1" name=""/>
        <p:cNvGrpSpPr/>
        <p:nvPr/>
      </p:nvGrpSpPr>
      <p:grpSpPr>
        <a:xfrm>
          <a:off x="0" y="0"/>
          <a:ext cx="0" cy="0"/>
          <a:chOff x="0" y="0"/>
          <a:chExt cx="0" cy="0"/>
        </a:xfrm>
      </p:grpSpPr>
      <p:pic>
        <p:nvPicPr>
          <p:cNvPr id="8" name="Picture 7"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sp>
        <p:nvSpPr>
          <p:cNvPr id="7" name="Rectangle 6"/>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ABD1B57C-64DC-1B4D-B438-E88906A193F4}"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_Comparison Bottom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kids-block2.png"/>
          <p:cNvPicPr>
            <a:picLocks noChangeAspect="1"/>
          </p:cNvPicPr>
          <p:nvPr userDrawn="1"/>
        </p:nvPicPr>
        <p:blipFill>
          <a:blip r:embed="rId2"/>
          <a:stretch>
            <a:fillRect/>
          </a:stretch>
        </p:blipFill>
        <p:spPr>
          <a:xfrm>
            <a:off x="0" y="0"/>
            <a:ext cx="2165350" cy="5454650"/>
          </a:xfrm>
          <a:prstGeom prst="rect">
            <a:avLst/>
          </a:prstGeom>
        </p:spPr>
      </p:pic>
      <p:sp>
        <p:nvSpPr>
          <p:cNvPr id="5" name="Text Placeholder 4"/>
          <p:cNvSpPr>
            <a:spLocks noGrp="1"/>
          </p:cNvSpPr>
          <p:nvPr>
            <p:ph type="body" sz="quarter" idx="3"/>
          </p:nvPr>
        </p:nvSpPr>
        <p:spPr>
          <a:xfrm>
            <a:off x="57150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9"/>
          <p:cNvSpPr>
            <a:spLocks noGrp="1"/>
          </p:cNvSpPr>
          <p:nvPr>
            <p:ph type="title"/>
          </p:nvPr>
        </p:nvSpPr>
        <p:spPr>
          <a:xfrm>
            <a:off x="2438400" y="5638800"/>
            <a:ext cx="64770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F0B2B30A-F595-084F-BAFA-A070FD66115A}" type="slidenum">
              <a:rPr lang="en-US"/>
              <a:pPr/>
              <a:t>‹#›</a:t>
            </a:fld>
            <a:endParaRPr lang="en-US"/>
          </a:p>
        </p:txBody>
      </p:sp>
      <p:pic>
        <p:nvPicPr>
          <p:cNvPr id="11" name="Picture 10"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_Comparison Bottom2">
    <p:bg>
      <p:bgPr>
        <a:solidFill>
          <a:schemeClr val="bg1"/>
        </a:solidFill>
        <a:effectLst/>
      </p:bgPr>
    </p:bg>
    <p:spTree>
      <p:nvGrpSpPr>
        <p:cNvPr id="1" name=""/>
        <p:cNvGrpSpPr/>
        <p:nvPr/>
      </p:nvGrpSpPr>
      <p:grpSpPr>
        <a:xfrm>
          <a:off x="0" y="0"/>
          <a:ext cx="0" cy="0"/>
          <a:chOff x="0" y="0"/>
          <a:chExt cx="0" cy="0"/>
        </a:xfrm>
      </p:grpSpPr>
      <p:pic>
        <p:nvPicPr>
          <p:cNvPr id="10" name="Picture 9" descr="kids-block2.png"/>
          <p:cNvPicPr>
            <a:picLocks noChangeAspect="1"/>
          </p:cNvPicPr>
          <p:nvPr userDrawn="1"/>
        </p:nvPicPr>
        <p:blipFill>
          <a:blip r:embed="rId2"/>
          <a:stretch>
            <a:fillRect/>
          </a:stretch>
        </p:blipFill>
        <p:spPr>
          <a:xfrm>
            <a:off x="0" y="0"/>
            <a:ext cx="2165350" cy="5454650"/>
          </a:xfrm>
          <a:prstGeom prst="rect">
            <a:avLst/>
          </a:prstGeom>
        </p:spPr>
      </p:pic>
      <p:sp>
        <p:nvSpPr>
          <p:cNvPr id="11" name="Rectangle 10"/>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5" name="Text Placeholder 4"/>
          <p:cNvSpPr>
            <a:spLocks noGrp="1"/>
          </p:cNvSpPr>
          <p:nvPr>
            <p:ph type="body" sz="quarter" idx="3"/>
          </p:nvPr>
        </p:nvSpPr>
        <p:spPr>
          <a:xfrm>
            <a:off x="57150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9"/>
          <p:cNvSpPr>
            <a:spLocks noGrp="1"/>
          </p:cNvSpPr>
          <p:nvPr>
            <p:ph type="title"/>
          </p:nvPr>
        </p:nvSpPr>
        <p:spPr>
          <a:xfrm>
            <a:off x="2438400" y="5638800"/>
            <a:ext cx="64770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8E58EE11-2F26-4947-9E70-2E2B9E2AB457}"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_Comparison Bottom2">
    <p:bg>
      <p:bgPr>
        <a:solidFill>
          <a:schemeClr val="bg1"/>
        </a:solidFill>
        <a:effectLst/>
      </p:bgPr>
    </p:bg>
    <p:spTree>
      <p:nvGrpSpPr>
        <p:cNvPr id="1" name=""/>
        <p:cNvGrpSpPr/>
        <p:nvPr/>
      </p:nvGrpSpPr>
      <p:grpSpPr>
        <a:xfrm>
          <a:off x="0" y="0"/>
          <a:ext cx="0" cy="0"/>
          <a:chOff x="0" y="0"/>
          <a:chExt cx="0" cy="0"/>
        </a:xfrm>
      </p:grpSpPr>
      <p:pic>
        <p:nvPicPr>
          <p:cNvPr id="10" name="Picture 9" descr="kids-block2.png"/>
          <p:cNvPicPr>
            <a:picLocks noChangeAspect="1"/>
          </p:cNvPicPr>
          <p:nvPr userDrawn="1"/>
        </p:nvPicPr>
        <p:blipFill>
          <a:blip r:embed="rId2"/>
          <a:stretch>
            <a:fillRect/>
          </a:stretch>
        </p:blipFill>
        <p:spPr>
          <a:xfrm>
            <a:off x="0" y="0"/>
            <a:ext cx="2165350" cy="5454650"/>
          </a:xfrm>
          <a:prstGeom prst="rect">
            <a:avLst/>
          </a:prstGeom>
        </p:spPr>
      </p:pic>
      <p:sp>
        <p:nvSpPr>
          <p:cNvPr id="11" name="Rectangle 10"/>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5" name="Text Placeholder 4"/>
          <p:cNvSpPr>
            <a:spLocks noGrp="1"/>
          </p:cNvSpPr>
          <p:nvPr>
            <p:ph type="body" sz="quarter" idx="3"/>
          </p:nvPr>
        </p:nvSpPr>
        <p:spPr>
          <a:xfrm>
            <a:off x="57150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150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3"/>
          </p:nvPr>
        </p:nvSpPr>
        <p:spPr>
          <a:xfrm>
            <a:off x="2438400" y="350838"/>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Content Placeholder 5"/>
          <p:cNvSpPr>
            <a:spLocks noGrp="1"/>
          </p:cNvSpPr>
          <p:nvPr>
            <p:ph sz="quarter" idx="14"/>
          </p:nvPr>
        </p:nvSpPr>
        <p:spPr>
          <a:xfrm>
            <a:off x="2438400" y="990600"/>
            <a:ext cx="3200400"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itle 9"/>
          <p:cNvSpPr>
            <a:spLocks noGrp="1"/>
          </p:cNvSpPr>
          <p:nvPr>
            <p:ph type="title"/>
          </p:nvPr>
        </p:nvSpPr>
        <p:spPr>
          <a:xfrm>
            <a:off x="2438400" y="5638800"/>
            <a:ext cx="64770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F202456F-7D72-1044-A30E-BD4E51565145}"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_Content with Caption">
    <p:bg>
      <p:bgPr>
        <a:solidFill>
          <a:schemeClr val="bg1"/>
        </a:solidFill>
        <a:effectLst/>
      </p:bgPr>
    </p:bg>
    <p:spTree>
      <p:nvGrpSpPr>
        <p:cNvPr id="1" name=""/>
        <p:cNvGrpSpPr/>
        <p:nvPr/>
      </p:nvGrpSpPr>
      <p:grpSpPr>
        <a:xfrm>
          <a:off x="0" y="0"/>
          <a:ext cx="0" cy="0"/>
          <a:chOff x="0" y="0"/>
          <a:chExt cx="0" cy="0"/>
        </a:xfrm>
      </p:grpSpPr>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1447800"/>
            <a:ext cx="3810000" cy="39539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1447801"/>
            <a:ext cx="2590800" cy="3953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E21E30B6-4DA3-7246-B8C8-955D879F8968}"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_Content with Caption">
    <p:bg>
      <p:bgPr>
        <a:solidFill>
          <a:schemeClr val="bg1"/>
        </a:solidFill>
        <a:effectLst/>
      </p:bgPr>
    </p:bg>
    <p:spTree>
      <p:nvGrpSpPr>
        <p:cNvPr id="1" name=""/>
        <p:cNvGrpSpPr/>
        <p:nvPr/>
      </p:nvGrpSpPr>
      <p:grpSpPr>
        <a:xfrm>
          <a:off x="0" y="0"/>
          <a:ext cx="0" cy="0"/>
          <a:chOff x="0" y="0"/>
          <a:chExt cx="0" cy="0"/>
        </a:xfrm>
      </p:grpSpPr>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1447800"/>
            <a:ext cx="3810000" cy="39539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1447801"/>
            <a:ext cx="2590800" cy="3953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B04A9126-F65F-6E4B-881C-CE347AC72AEA}"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_Content with Caption">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362197" y="304806"/>
            <a:ext cx="64770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1447800"/>
            <a:ext cx="3810000" cy="3945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1447801"/>
            <a:ext cx="2590800" cy="3945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2F252F55-C787-9048-8B49-81610D0B271A}"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_Content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Content Placeholder 2"/>
          <p:cNvSpPr>
            <a:spLocks noGrp="1"/>
          </p:cNvSpPr>
          <p:nvPr>
            <p:ph idx="1"/>
          </p:nvPr>
        </p:nvSpPr>
        <p:spPr>
          <a:xfrm>
            <a:off x="3760694" y="14478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04800" y="14478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BBC6CB40-5629-A147-9DE7-D040F127DA49}"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fld id="{5293A6C5-E844-F342-AF40-2D39426938C3}" type="slidenum">
              <a:rPr lang="en-US"/>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_Content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Content Placeholder 2"/>
          <p:cNvSpPr>
            <a:spLocks noGrp="1"/>
          </p:cNvSpPr>
          <p:nvPr>
            <p:ph idx="1"/>
          </p:nvPr>
        </p:nvSpPr>
        <p:spPr>
          <a:xfrm>
            <a:off x="3760694" y="14478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04800" y="14478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D7AF0626-3206-2D45-9636-4916165E364D}"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45C30DB9-086D-8B4D-A6B4-3ECDAF313D3A}"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_Content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2286000" y="304806"/>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Content Placeholder 2"/>
          <p:cNvSpPr>
            <a:spLocks noGrp="1"/>
          </p:cNvSpPr>
          <p:nvPr>
            <p:ph idx="1"/>
          </p:nvPr>
        </p:nvSpPr>
        <p:spPr>
          <a:xfrm>
            <a:off x="3760694" y="14478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04800" y="14478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7FF0EC7F-C6FA-824C-90E3-CB523CCDC4C5}"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7DA43693-1F29-2043-A7CD-4C814CB6078E}"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_Content with Caption Bottom">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1" name="Title 10"/>
          <p:cNvSpPr>
            <a:spLocks noGrp="1"/>
          </p:cNvSpPr>
          <p:nvPr>
            <p:ph type="title"/>
          </p:nvPr>
        </p:nvSpPr>
        <p:spPr>
          <a:xfrm>
            <a:off x="2438400" y="5638800"/>
            <a:ext cx="64008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760694" y="4572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p:nvPr>
        </p:nvSpPr>
        <p:spPr>
          <a:xfrm>
            <a:off x="304800" y="4572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E00D6AA2-2B60-EC4F-90C6-78C5E4E9CEE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NWEA_left_bar_top_logo-kids2.png"/>
          <p:cNvPicPr>
            <a:picLocks noChangeAspect="1"/>
          </p:cNvPicPr>
          <p:nvPr userDrawn="1"/>
        </p:nvPicPr>
        <p:blipFill>
          <a:blip r:embed="rId2"/>
          <a:stretch>
            <a:fillRect/>
          </a:stretch>
        </p:blipFill>
        <p:spPr>
          <a:xfrm>
            <a:off x="0" y="1416050"/>
            <a:ext cx="2187575" cy="5441950"/>
          </a:xfrm>
          <a:prstGeom prst="rect">
            <a:avLst/>
          </a:prstGeom>
        </p:spPr>
      </p:pic>
      <p:sp>
        <p:nvSpPr>
          <p:cNvPr id="8" name="Rectangle 7"/>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C1DE9A96-8C93-EA49-87E7-C9ADE4DAB7E0}"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_Content with Caption Bottom">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1" name="Title 10"/>
          <p:cNvSpPr>
            <a:spLocks noGrp="1"/>
          </p:cNvSpPr>
          <p:nvPr>
            <p:ph type="title"/>
          </p:nvPr>
        </p:nvSpPr>
        <p:spPr>
          <a:xfrm>
            <a:off x="2438400" y="5638800"/>
            <a:ext cx="64008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760694" y="4572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p:nvPr>
        </p:nvSpPr>
        <p:spPr>
          <a:xfrm>
            <a:off x="304800" y="4572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718E3725-A615-7745-AFA5-A917D9769F0E}"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with Caption">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1" name="Title 10"/>
          <p:cNvSpPr>
            <a:spLocks noGrp="1"/>
          </p:cNvSpPr>
          <p:nvPr>
            <p:ph type="title"/>
          </p:nvPr>
        </p:nvSpPr>
        <p:spPr>
          <a:xfrm>
            <a:off x="2438400" y="5638800"/>
            <a:ext cx="64008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760694" y="457200"/>
            <a:ext cx="5154706"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p:nvPr>
        </p:nvSpPr>
        <p:spPr>
          <a:xfrm>
            <a:off x="304800" y="457201"/>
            <a:ext cx="3352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F021A6BC-9FBB-1E47-AAF9-2F30C1C8C257}"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_Content with Caption 2">
    <p:bg>
      <p:bgPr>
        <a:solidFill>
          <a:schemeClr val="bg1"/>
        </a:solidFill>
        <a:effectLst/>
      </p:bgPr>
    </p:bg>
    <p:spTree>
      <p:nvGrpSpPr>
        <p:cNvPr id="1" name=""/>
        <p:cNvGrpSpPr/>
        <p:nvPr/>
      </p:nvGrpSpPr>
      <p:grpSpPr>
        <a:xfrm>
          <a:off x="0" y="0"/>
          <a:ext cx="0" cy="0"/>
          <a:chOff x="0" y="0"/>
          <a:chExt cx="0" cy="0"/>
        </a:xfrm>
      </p:grpSpPr>
      <p:pic>
        <p:nvPicPr>
          <p:cNvPr id="10" name="Picture 9" descr="kids-block2.png"/>
          <p:cNvPicPr>
            <a:picLocks noChangeAspect="1"/>
          </p:cNvPicPr>
          <p:nvPr userDrawn="1"/>
        </p:nvPicPr>
        <p:blipFill>
          <a:blip r:embed="rId2"/>
          <a:stretch>
            <a:fillRect/>
          </a:stretch>
        </p:blipFill>
        <p:spPr>
          <a:xfrm>
            <a:off x="0" y="0"/>
            <a:ext cx="2165350" cy="5454650"/>
          </a:xfrm>
          <a:prstGeom prst="rect">
            <a:avLst/>
          </a:prstGeom>
        </p:spPr>
      </p:pic>
      <p:sp>
        <p:nvSpPr>
          <p:cNvPr id="8" name="Rectangle 7"/>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381000"/>
            <a:ext cx="38100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381001"/>
            <a:ext cx="2590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2438400" y="5638800"/>
            <a:ext cx="63246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FAC17E32-B440-CF49-8F4B-805CE0D69FAE}"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_Content with Caption 2">
    <p:bg>
      <p:bgPr>
        <a:solidFill>
          <a:schemeClr val="bg1"/>
        </a:solidFill>
        <a:effectLst/>
      </p:bgPr>
    </p:bg>
    <p:spTree>
      <p:nvGrpSpPr>
        <p:cNvPr id="1" name=""/>
        <p:cNvGrpSpPr/>
        <p:nvPr/>
      </p:nvGrpSpPr>
      <p:grpSpPr>
        <a:xfrm>
          <a:off x="0" y="0"/>
          <a:ext cx="0" cy="0"/>
          <a:chOff x="0" y="0"/>
          <a:chExt cx="0" cy="0"/>
        </a:xfrm>
      </p:grpSpPr>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381000"/>
            <a:ext cx="38100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381001"/>
            <a:ext cx="2590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2438400" y="5638800"/>
            <a:ext cx="63246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9D3D5A36-A0F0-3B40-985C-C226CFC93C7C}"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_Content with Caption 2">
    <p:bg>
      <p:bgPr>
        <a:solidFill>
          <a:schemeClr val="bg1"/>
        </a:solidFill>
        <a:effectLst/>
      </p:bgPr>
    </p:bg>
    <p:spTree>
      <p:nvGrpSpPr>
        <p:cNvPr id="1" name=""/>
        <p:cNvGrpSpPr/>
        <p:nvPr/>
      </p:nvGrpSpPr>
      <p:grpSpPr>
        <a:xfrm>
          <a:off x="0" y="0"/>
          <a:ext cx="0" cy="0"/>
          <a:chOff x="0" y="0"/>
          <a:chExt cx="0" cy="0"/>
        </a:xfrm>
      </p:grpSpPr>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5105400" y="381000"/>
            <a:ext cx="38100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38400" y="381001"/>
            <a:ext cx="2590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2438400" y="5638800"/>
            <a:ext cx="6324600" cy="10668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8EFDECEE-6057-0B4B-BBB0-494D0E618A61}"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_Picture with Caption">
    <p:bg>
      <p:bgPr>
        <a:solidFill>
          <a:schemeClr val="bg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2396062" y="304806"/>
            <a:ext cx="64008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Picture Placeholder 2"/>
          <p:cNvSpPr>
            <a:spLocks noGrp="1"/>
          </p:cNvSpPr>
          <p:nvPr>
            <p:ph type="pic" idx="1"/>
          </p:nvPr>
        </p:nvSpPr>
        <p:spPr>
          <a:xfrm>
            <a:off x="29718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9718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711D6493-F2D6-E64C-B7DA-60141B76E23A}"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_Picture with Caption">
    <p:bg>
      <p:bgPr>
        <a:solidFill>
          <a:schemeClr val="bg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2396062" y="304806"/>
            <a:ext cx="64008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Picture Placeholder 2"/>
          <p:cNvSpPr>
            <a:spLocks noGrp="1"/>
          </p:cNvSpPr>
          <p:nvPr>
            <p:ph type="pic" idx="1"/>
          </p:nvPr>
        </p:nvSpPr>
        <p:spPr>
          <a:xfrm>
            <a:off x="29718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9718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69830F3B-9C15-3044-8BD2-B5BA6C9C4CC7}"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_Picture with Caption">
    <p:bg>
      <p:bgPr>
        <a:solidFill>
          <a:schemeClr val="bg1"/>
        </a:solidFill>
        <a:effectLst/>
      </p:bgPr>
    </p:bg>
    <p:spTree>
      <p:nvGrpSpPr>
        <p:cNvPr id="1" name=""/>
        <p:cNvGrpSpPr/>
        <p:nvPr/>
      </p:nvGrpSpPr>
      <p:grpSpPr>
        <a:xfrm>
          <a:off x="0" y="0"/>
          <a:ext cx="0" cy="0"/>
          <a:chOff x="0" y="0"/>
          <a:chExt cx="0" cy="0"/>
        </a:xfrm>
      </p:grpSpPr>
      <p:pic>
        <p:nvPicPr>
          <p:cNvPr id="8" name="Picture 7" descr="kids-block2.png"/>
          <p:cNvPicPr>
            <a:picLocks noChangeAspect="1"/>
          </p:cNvPicPr>
          <p:nvPr userDrawn="1"/>
        </p:nvPicPr>
        <p:blipFill>
          <a:blip r:embed="rId2"/>
          <a:stretch>
            <a:fillRect/>
          </a:stretch>
        </p:blipFill>
        <p:spPr>
          <a:xfrm>
            <a:off x="0" y="0"/>
            <a:ext cx="2165350" cy="5454650"/>
          </a:xfrm>
          <a:prstGeom prst="rect">
            <a:avLst/>
          </a:prstGeom>
        </p:spPr>
      </p:pic>
      <p:sp>
        <p:nvSpPr>
          <p:cNvPr id="9" name="Rectangle 8"/>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3" name="Picture Placeholder 2"/>
          <p:cNvSpPr>
            <a:spLocks noGrp="1"/>
          </p:cNvSpPr>
          <p:nvPr>
            <p:ph type="pic" idx="1"/>
          </p:nvPr>
        </p:nvSpPr>
        <p:spPr>
          <a:xfrm>
            <a:off x="29718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9718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Title 11"/>
          <p:cNvSpPr>
            <a:spLocks noGrp="1"/>
          </p:cNvSpPr>
          <p:nvPr>
            <p:ph type="title"/>
          </p:nvPr>
        </p:nvSpPr>
        <p:spPr>
          <a:xfrm>
            <a:off x="2396062" y="304806"/>
            <a:ext cx="64008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p:txBody>
          <a:bodyPr/>
          <a:lstStyle>
            <a:lvl1pPr>
              <a:defRPr/>
            </a:lvl1pPr>
          </a:lstStyle>
          <a:p>
            <a:fld id="{AF6CF342-E52A-1143-B1A7-BF96968002D3}"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_Picture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2286000" y="304801"/>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Picture Placeholder 2"/>
          <p:cNvSpPr>
            <a:spLocks noGrp="1"/>
          </p:cNvSpPr>
          <p:nvPr>
            <p:ph type="pic" idx="1"/>
          </p:nvPr>
        </p:nvSpPr>
        <p:spPr>
          <a:xfrm>
            <a:off x="20574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0574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193FC603-E776-6C44-AEB5-2CF90E3E22DD}"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42AC091-CB1F-9B43-9881-F0A015579E09}"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_Picture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2286000" y="304801"/>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Picture Placeholder 2"/>
          <p:cNvSpPr>
            <a:spLocks noGrp="1"/>
          </p:cNvSpPr>
          <p:nvPr>
            <p:ph type="pic" idx="1"/>
          </p:nvPr>
        </p:nvSpPr>
        <p:spPr>
          <a:xfrm>
            <a:off x="20574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0574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A7236441-882A-4C4D-8FC9-C5BECF26044A}"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4908C04-6207-0845-BFF3-3486F6E57E4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_Title and Content 2">
    <p:bg>
      <p:bgPr>
        <a:solidFill>
          <a:schemeClr val="bg1"/>
        </a:solidFill>
        <a:effectLst/>
      </p:bgPr>
    </p:bg>
    <p:spTree>
      <p:nvGrpSpPr>
        <p:cNvPr id="1" name=""/>
        <p:cNvGrpSpPr/>
        <p:nvPr/>
      </p:nvGrpSpPr>
      <p:grpSpPr>
        <a:xfrm>
          <a:off x="0" y="0"/>
          <a:ext cx="0" cy="0"/>
          <a:chOff x="0" y="0"/>
          <a:chExt cx="0" cy="0"/>
        </a:xfrm>
      </p:grpSpPr>
      <p:pic>
        <p:nvPicPr>
          <p:cNvPr id="9" name="Picture 8" descr="kids-block2.png"/>
          <p:cNvPicPr>
            <a:picLocks noChangeAspect="1"/>
          </p:cNvPicPr>
          <p:nvPr userDrawn="1"/>
        </p:nvPicPr>
        <p:blipFill>
          <a:blip r:embed="rId2"/>
          <a:stretch>
            <a:fillRect/>
          </a:stretch>
        </p:blipFill>
        <p:spPr>
          <a:xfrm>
            <a:off x="0" y="1403350"/>
            <a:ext cx="2165350" cy="5454650"/>
          </a:xfrm>
          <a:prstGeom prst="rect">
            <a:avLst/>
          </a:prstGeom>
        </p:spPr>
      </p:pic>
      <p:sp>
        <p:nvSpPr>
          <p:cNvPr id="7" name="Rectangle 6"/>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B266E210-B04E-854F-91A5-623201BF6D7B}"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_Picture with Caption Top">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2286000" y="304800"/>
            <a:ext cx="66294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0" name="Picture 9"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3" name="Picture Placeholder 2"/>
          <p:cNvSpPr>
            <a:spLocks noGrp="1"/>
          </p:cNvSpPr>
          <p:nvPr>
            <p:ph type="pic" idx="1"/>
          </p:nvPr>
        </p:nvSpPr>
        <p:spPr>
          <a:xfrm>
            <a:off x="2057400" y="1447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057400" y="56388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a:defRPr>
            </a:lvl1pPr>
          </a:lstStyle>
          <a:p>
            <a:fld id="{C9C81A4C-415A-EC40-B46C-B2FB54D4A2DD}" type="datetime1">
              <a:rPr lang="en-US" smtClean="0"/>
              <a:pPr/>
              <a:t>11/4/2015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2D8A55AA-E30B-BD4A-B775-8025B789B893}"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_Picture with Caption Bottom">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1981200" y="457199"/>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1981200" y="4648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_Picture with Caption Bottom">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1981200" y="457199"/>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1981200" y="4648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_Picture with Caption Bottom">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1981200" y="457199"/>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1981200" y="4648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_Picture with Caption Pics">
    <p:bg>
      <p:bgPr>
        <a:solidFill>
          <a:schemeClr val="bg1"/>
        </a:solidFill>
        <a:effectLst/>
      </p:bgPr>
    </p:bg>
    <p:spTree>
      <p:nvGrpSpPr>
        <p:cNvPr id="1" name=""/>
        <p:cNvGrpSpPr/>
        <p:nvPr/>
      </p:nvGrpSpPr>
      <p:grpSpPr>
        <a:xfrm>
          <a:off x="0" y="0"/>
          <a:ext cx="0" cy="0"/>
          <a:chOff x="0" y="0"/>
          <a:chExt cx="0" cy="0"/>
        </a:xfrm>
      </p:grpSpPr>
      <p:pic>
        <p:nvPicPr>
          <p:cNvPr id="6" name="Picture 5" descr="kids-block2.png"/>
          <p:cNvPicPr>
            <a:picLocks noChangeAspect="1"/>
          </p:cNvPicPr>
          <p:nvPr userDrawn="1"/>
        </p:nvPicPr>
        <p:blipFill>
          <a:blip r:embed="rId2"/>
          <a:stretch>
            <a:fillRect/>
          </a:stretch>
        </p:blipFill>
        <p:spPr>
          <a:xfrm>
            <a:off x="0" y="0"/>
            <a:ext cx="2165350" cy="5454650"/>
          </a:xfrm>
          <a:prstGeom prst="rect">
            <a:avLst/>
          </a:prstGeom>
        </p:spPr>
      </p:pic>
      <p:sp>
        <p:nvSpPr>
          <p:cNvPr id="7" name="Rectangle 6"/>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28956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2895600" y="45720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_Picture with Caption Pics">
    <p:bg>
      <p:bgPr>
        <a:solidFill>
          <a:schemeClr val="bg1"/>
        </a:solidFill>
        <a:effectLst/>
      </p:bgPr>
    </p:bg>
    <p:spTree>
      <p:nvGrpSpPr>
        <p:cNvPr id="1" name=""/>
        <p:cNvGrpSpPr/>
        <p:nvPr/>
      </p:nvGrpSpPr>
      <p:grpSpPr>
        <a:xfrm>
          <a:off x="0" y="0"/>
          <a:ext cx="0" cy="0"/>
          <a:chOff x="0" y="0"/>
          <a:chExt cx="0" cy="0"/>
        </a:xfrm>
      </p:grpSpPr>
      <p:pic>
        <p:nvPicPr>
          <p:cNvPr id="6" name="Picture 5" descr="kids-block2.png"/>
          <p:cNvPicPr>
            <a:picLocks noChangeAspect="1"/>
          </p:cNvPicPr>
          <p:nvPr userDrawn="1"/>
        </p:nvPicPr>
        <p:blipFill>
          <a:blip r:embed="rId2"/>
          <a:stretch>
            <a:fillRect/>
          </a:stretch>
        </p:blipFill>
        <p:spPr>
          <a:xfrm>
            <a:off x="0" y="0"/>
            <a:ext cx="2165350" cy="5454650"/>
          </a:xfrm>
          <a:prstGeom prst="rect">
            <a:avLst/>
          </a:prstGeom>
        </p:spPr>
      </p:pic>
      <p:sp>
        <p:nvSpPr>
          <p:cNvPr id="7" name="Rectangle 6"/>
          <p:cNvSpPr/>
          <p:nvPr userDrawn="1"/>
        </p:nvSpPr>
        <p:spPr>
          <a:xfrm>
            <a:off x="0" y="543560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28956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2895600" y="45720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_Picture with Caption Pics">
    <p:bg>
      <p:bgPr>
        <a:solidFill>
          <a:schemeClr val="bg1"/>
        </a:solidFill>
        <a:effectLst/>
      </p:bgPr>
    </p:bg>
    <p:spTree>
      <p:nvGrpSpPr>
        <p:cNvPr id="1" name=""/>
        <p:cNvGrpSpPr/>
        <p:nvPr/>
      </p:nvGrpSpPr>
      <p:grpSpPr>
        <a:xfrm>
          <a:off x="0" y="0"/>
          <a:ext cx="0" cy="0"/>
          <a:chOff x="0" y="0"/>
          <a:chExt cx="0" cy="0"/>
        </a:xfrm>
      </p:grpSpPr>
      <p:pic>
        <p:nvPicPr>
          <p:cNvPr id="6" name="Picture 5" descr="kids-block2.png"/>
          <p:cNvPicPr>
            <a:picLocks noChangeAspect="1"/>
          </p:cNvPicPr>
          <p:nvPr userDrawn="1"/>
        </p:nvPicPr>
        <p:blipFill>
          <a:blip r:embed="rId2"/>
          <a:stretch>
            <a:fillRect/>
          </a:stretch>
        </p:blipFill>
        <p:spPr>
          <a:xfrm>
            <a:off x="0" y="0"/>
            <a:ext cx="2165350" cy="5454650"/>
          </a:xfrm>
          <a:prstGeom prst="rect">
            <a:avLst/>
          </a:prstGeom>
        </p:spPr>
      </p:pic>
      <p:sp>
        <p:nvSpPr>
          <p:cNvPr id="7" name="Rectangle 6"/>
          <p:cNvSpPr/>
          <p:nvPr userDrawn="1"/>
        </p:nvSpPr>
        <p:spPr>
          <a:xfrm>
            <a:off x="0" y="543560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png"/>
          <p:cNvPicPr>
            <a:picLocks noChangeAspect="1"/>
          </p:cNvPicPr>
          <p:nvPr userDrawn="1"/>
        </p:nvPicPr>
        <p:blipFill>
          <a:blip r:embed="rId3"/>
          <a:stretch>
            <a:fillRect/>
          </a:stretch>
        </p:blipFill>
        <p:spPr>
          <a:xfrm>
            <a:off x="317500" y="5783792"/>
            <a:ext cx="1468967" cy="689119"/>
          </a:xfrm>
          <a:prstGeom prst="rect">
            <a:avLst/>
          </a:prstGeom>
        </p:spPr>
      </p:pic>
      <p:sp>
        <p:nvSpPr>
          <p:cNvPr id="12" name="Title 11"/>
          <p:cNvSpPr>
            <a:spLocks noGrp="1"/>
          </p:cNvSpPr>
          <p:nvPr>
            <p:ph type="title"/>
          </p:nvPr>
        </p:nvSpPr>
        <p:spPr>
          <a:xfrm>
            <a:off x="2438400" y="5638800"/>
            <a:ext cx="6400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8" name="Picture Placeholder 2"/>
          <p:cNvSpPr>
            <a:spLocks noGrp="1"/>
          </p:cNvSpPr>
          <p:nvPr>
            <p:ph type="pic" idx="1"/>
          </p:nvPr>
        </p:nvSpPr>
        <p:spPr>
          <a:xfrm>
            <a:off x="28956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ext Placeholder 3"/>
          <p:cNvSpPr>
            <a:spLocks noGrp="1"/>
          </p:cNvSpPr>
          <p:nvPr>
            <p:ph type="body" sz="half" idx="2"/>
          </p:nvPr>
        </p:nvSpPr>
        <p:spPr>
          <a:xfrm>
            <a:off x="2895600" y="4572001"/>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_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wea_logo_white-no line-lrg.png"/>
          <p:cNvPicPr>
            <a:picLocks noChangeAspect="1"/>
          </p:cNvPicPr>
          <p:nvPr userDrawn="1"/>
        </p:nvPicPr>
        <p:blipFill>
          <a:blip r:embed="rId2"/>
          <a:stretch>
            <a:fillRect/>
          </a:stretch>
        </p:blipFill>
        <p:spPr>
          <a:xfrm>
            <a:off x="5073121" y="876830"/>
            <a:ext cx="2876550" cy="13462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rgbClr val="FFFFFF"/>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216399" y="2971800"/>
            <a:ext cx="4639733"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5" name="Picture 4" descr="all-kids.png"/>
          <p:cNvPicPr>
            <a:picLocks noChangeAspect="1"/>
          </p:cNvPicPr>
          <p:nvPr userDrawn="1"/>
        </p:nvPicPr>
        <p:blipFill>
          <a:blip r:embed="rId3"/>
          <a:stretch>
            <a:fillRect/>
          </a:stretch>
        </p:blipFill>
        <p:spPr>
          <a:xfrm>
            <a:off x="0" y="0"/>
            <a:ext cx="3924300" cy="6858000"/>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_logo_white-no line-lrg.png"/>
          <p:cNvPicPr>
            <a:picLocks noChangeAspect="1"/>
          </p:cNvPicPr>
          <p:nvPr userDrawn="1"/>
        </p:nvPicPr>
        <p:blipFill>
          <a:blip r:embed="rId2"/>
          <a:stretch>
            <a:fillRect/>
          </a:stretch>
        </p:blipFill>
        <p:spPr>
          <a:xfrm>
            <a:off x="5073121" y="876830"/>
            <a:ext cx="2876550" cy="1346200"/>
          </a:xfrm>
          <a:prstGeom prst="rect">
            <a:avLst/>
          </a:prstGeom>
        </p:spPr>
      </p:pic>
      <p:pic>
        <p:nvPicPr>
          <p:cNvPr id="6" name="Picture 5" descr="all-kids.png"/>
          <p:cNvPicPr>
            <a:picLocks noChangeAspect="1"/>
          </p:cNvPicPr>
          <p:nvPr userDrawn="1"/>
        </p:nvPicPr>
        <p:blipFill>
          <a:blip r:embed="rId3"/>
          <a:stretch>
            <a:fillRect/>
          </a:stretch>
        </p:blipFill>
        <p:spPr>
          <a:xfrm>
            <a:off x="0" y="0"/>
            <a:ext cx="3924300" cy="68580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rgbClr val="FFFFFF"/>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157133" y="2971800"/>
            <a:ext cx="4749799"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_logo_white-no line-lrg.png"/>
          <p:cNvPicPr>
            <a:picLocks noChangeAspect="1"/>
          </p:cNvPicPr>
          <p:nvPr userDrawn="1"/>
        </p:nvPicPr>
        <p:blipFill>
          <a:blip r:embed="rId2"/>
          <a:stretch>
            <a:fillRect/>
          </a:stretch>
        </p:blipFill>
        <p:spPr>
          <a:xfrm>
            <a:off x="5073121" y="876830"/>
            <a:ext cx="2876550" cy="1346200"/>
          </a:xfrm>
          <a:prstGeom prst="rect">
            <a:avLst/>
          </a:prstGeom>
        </p:spPr>
      </p:pic>
      <p:pic>
        <p:nvPicPr>
          <p:cNvPr id="6" name="Picture 5" descr="all-kids.png"/>
          <p:cNvPicPr>
            <a:picLocks noChangeAspect="1"/>
          </p:cNvPicPr>
          <p:nvPr userDrawn="1"/>
        </p:nvPicPr>
        <p:blipFill>
          <a:blip r:embed="rId3"/>
          <a:stretch>
            <a:fillRect/>
          </a:stretch>
        </p:blipFill>
        <p:spPr>
          <a:xfrm>
            <a:off x="0" y="0"/>
            <a:ext cx="3924300" cy="68580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rgbClr val="FFFFFF"/>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190999" y="2971800"/>
            <a:ext cx="4690534"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_Title and Content 2">
    <p:bg>
      <p:bgPr>
        <a:solidFill>
          <a:schemeClr val="bg1"/>
        </a:solidFill>
        <a:effectLst/>
      </p:bgPr>
    </p:bg>
    <p:spTree>
      <p:nvGrpSpPr>
        <p:cNvPr id="1" name=""/>
        <p:cNvGrpSpPr/>
        <p:nvPr/>
      </p:nvGrpSpPr>
      <p:grpSpPr>
        <a:xfrm>
          <a:off x="0" y="0"/>
          <a:ext cx="0" cy="0"/>
          <a:chOff x="0" y="0"/>
          <a:chExt cx="0" cy="0"/>
        </a:xfrm>
      </p:grpSpPr>
      <p:pic>
        <p:nvPicPr>
          <p:cNvPr id="7" name="Picture 6" descr="kids-block2.png"/>
          <p:cNvPicPr>
            <a:picLocks noChangeAspect="1"/>
          </p:cNvPicPr>
          <p:nvPr userDrawn="1"/>
        </p:nvPicPr>
        <p:blipFill>
          <a:blip r:embed="rId2"/>
          <a:stretch>
            <a:fillRect/>
          </a:stretch>
        </p:blipFill>
        <p:spPr>
          <a:xfrm>
            <a:off x="0" y="1403350"/>
            <a:ext cx="2165350" cy="5454650"/>
          </a:xfrm>
          <a:prstGeom prst="rect">
            <a:avLst/>
          </a:prstGeom>
        </p:spPr>
      </p:pic>
      <p:sp>
        <p:nvSpPr>
          <p:cNvPr id="8" name="Rectangle 7"/>
          <p:cNvSpPr/>
          <p:nvPr userDrawn="1"/>
        </p:nvSpPr>
        <p:spPr>
          <a:xfrm>
            <a:off x="0" y="0"/>
            <a:ext cx="9144000" cy="142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ECCD16CD-47E6-ED4D-8BA2-EE749137C51F}"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_Title Slide_Learn">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ide-text.png"/>
          <p:cNvPicPr>
            <a:picLocks noChangeAspect="1"/>
          </p:cNvPicPr>
          <p:nvPr userDrawn="1"/>
        </p:nvPicPr>
        <p:blipFill>
          <a:blip r:embed="rId2"/>
          <a:stretch>
            <a:fillRect/>
          </a:stretch>
        </p:blipFill>
        <p:spPr>
          <a:xfrm>
            <a:off x="358246" y="3605212"/>
            <a:ext cx="317500" cy="3067050"/>
          </a:xfrm>
          <a:prstGeom prst="rect">
            <a:avLst/>
          </a:prstGeom>
        </p:spPr>
      </p:pic>
      <p:pic>
        <p:nvPicPr>
          <p:cNvPr id="9" name="Picture 8" descr="nwea_logo_white-no line-lrg.png"/>
          <p:cNvPicPr>
            <a:picLocks noChangeAspect="1"/>
          </p:cNvPicPr>
          <p:nvPr userDrawn="1"/>
        </p:nvPicPr>
        <p:blipFill>
          <a:blip r:embed="rId3"/>
          <a:stretch>
            <a:fillRect/>
          </a:stretch>
        </p:blipFill>
        <p:spPr>
          <a:xfrm>
            <a:off x="5073121" y="876830"/>
            <a:ext cx="2876550" cy="13462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chemeClr val="bg1"/>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182533" y="2971800"/>
            <a:ext cx="4715933"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11" name="Picture 10" descr="kids-group1lrg.png"/>
          <p:cNvPicPr>
            <a:picLocks noChangeAspect="1"/>
          </p:cNvPicPr>
          <p:nvPr userDrawn="1"/>
        </p:nvPicPr>
        <p:blipFill>
          <a:blip r:embed="rId4"/>
          <a:stretch>
            <a:fillRect/>
          </a:stretch>
        </p:blipFill>
        <p:spPr>
          <a:xfrm>
            <a:off x="1037167" y="0"/>
            <a:ext cx="2768600" cy="6858000"/>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_Title Slide_Learn">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ide-text.png"/>
          <p:cNvPicPr>
            <a:picLocks noChangeAspect="1"/>
          </p:cNvPicPr>
          <p:nvPr userDrawn="1"/>
        </p:nvPicPr>
        <p:blipFill>
          <a:blip r:embed="rId2"/>
          <a:stretch>
            <a:fillRect/>
          </a:stretch>
        </p:blipFill>
        <p:spPr>
          <a:xfrm>
            <a:off x="358246" y="3605212"/>
            <a:ext cx="317500" cy="3067050"/>
          </a:xfrm>
          <a:prstGeom prst="rect">
            <a:avLst/>
          </a:prstGeom>
        </p:spPr>
      </p:pic>
      <p:pic>
        <p:nvPicPr>
          <p:cNvPr id="6" name="Picture 5" descr="nwea_logo_white-no line-lrg.png"/>
          <p:cNvPicPr>
            <a:picLocks noChangeAspect="1"/>
          </p:cNvPicPr>
          <p:nvPr userDrawn="1"/>
        </p:nvPicPr>
        <p:blipFill>
          <a:blip r:embed="rId3"/>
          <a:stretch>
            <a:fillRect/>
          </a:stretch>
        </p:blipFill>
        <p:spPr>
          <a:xfrm>
            <a:off x="5073121" y="876830"/>
            <a:ext cx="2876550" cy="1346200"/>
          </a:xfrm>
          <a:prstGeom prst="rect">
            <a:avLst/>
          </a:prstGeom>
        </p:spPr>
      </p:pic>
      <p:pic>
        <p:nvPicPr>
          <p:cNvPr id="7" name="Picture 6" descr="kids-group1lrg.png"/>
          <p:cNvPicPr>
            <a:picLocks noChangeAspect="1"/>
          </p:cNvPicPr>
          <p:nvPr userDrawn="1"/>
        </p:nvPicPr>
        <p:blipFill>
          <a:blip r:embed="rId4"/>
          <a:stretch>
            <a:fillRect/>
          </a:stretch>
        </p:blipFill>
        <p:spPr>
          <a:xfrm>
            <a:off x="1037167" y="0"/>
            <a:ext cx="2768600" cy="68580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chemeClr val="bg1"/>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207933" y="2971800"/>
            <a:ext cx="46736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r_Title Slide_Learn">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ide-text.png"/>
          <p:cNvPicPr>
            <a:picLocks noChangeAspect="1"/>
          </p:cNvPicPr>
          <p:nvPr userDrawn="1"/>
        </p:nvPicPr>
        <p:blipFill>
          <a:blip r:embed="rId2"/>
          <a:stretch>
            <a:fillRect/>
          </a:stretch>
        </p:blipFill>
        <p:spPr>
          <a:xfrm>
            <a:off x="358246" y="3605212"/>
            <a:ext cx="317500" cy="3067050"/>
          </a:xfrm>
          <a:prstGeom prst="rect">
            <a:avLst/>
          </a:prstGeom>
        </p:spPr>
      </p:pic>
      <p:pic>
        <p:nvPicPr>
          <p:cNvPr id="6" name="Picture 5" descr="nwea_logo_white-no line-lrg.png"/>
          <p:cNvPicPr>
            <a:picLocks noChangeAspect="1"/>
          </p:cNvPicPr>
          <p:nvPr userDrawn="1"/>
        </p:nvPicPr>
        <p:blipFill>
          <a:blip r:embed="rId3"/>
          <a:stretch>
            <a:fillRect/>
          </a:stretch>
        </p:blipFill>
        <p:spPr>
          <a:xfrm>
            <a:off x="5073121" y="876830"/>
            <a:ext cx="2876550" cy="1346200"/>
          </a:xfrm>
          <a:prstGeom prst="rect">
            <a:avLst/>
          </a:prstGeom>
        </p:spPr>
      </p:pic>
      <p:pic>
        <p:nvPicPr>
          <p:cNvPr id="7" name="Picture 6" descr="kids-group1lrg.png"/>
          <p:cNvPicPr>
            <a:picLocks noChangeAspect="1"/>
          </p:cNvPicPr>
          <p:nvPr userDrawn="1"/>
        </p:nvPicPr>
        <p:blipFill>
          <a:blip r:embed="rId4"/>
          <a:stretch>
            <a:fillRect/>
          </a:stretch>
        </p:blipFill>
        <p:spPr>
          <a:xfrm>
            <a:off x="1037167" y="0"/>
            <a:ext cx="2768600" cy="6858000"/>
          </a:xfrm>
          <a:prstGeom prst="rect">
            <a:avLst/>
          </a:prstGeom>
        </p:spPr>
      </p:pic>
      <p:sp>
        <p:nvSpPr>
          <p:cNvPr id="3" name="Subtitle 2"/>
          <p:cNvSpPr>
            <a:spLocks noGrp="1"/>
          </p:cNvSpPr>
          <p:nvPr>
            <p:ph type="subTitle" idx="1"/>
          </p:nvPr>
        </p:nvSpPr>
        <p:spPr>
          <a:xfrm>
            <a:off x="4724400" y="4495800"/>
            <a:ext cx="3657600" cy="1676400"/>
          </a:xfrm>
          <a:prstGeom prst="rect">
            <a:avLst/>
          </a:prstGeom>
        </p:spPr>
        <p:txBody>
          <a:bodyPr/>
          <a:lstStyle>
            <a:lvl1pPr marL="0" indent="0" algn="ctr" defTabSz="914400" rtl="0" eaLnBrk="1" latinLnBrk="0" hangingPunct="1">
              <a:buNone/>
              <a:defRPr lang="en-US" sz="3200" kern="1200" dirty="0">
                <a:ln>
                  <a:noFill/>
                </a:ln>
                <a:solidFill>
                  <a:schemeClr val="bg1"/>
                </a:solidFill>
                <a:latin typeface="Helvetica" pitchFamily="-65"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Title 7"/>
          <p:cNvSpPr>
            <a:spLocks noGrp="1"/>
          </p:cNvSpPr>
          <p:nvPr>
            <p:ph type="title"/>
          </p:nvPr>
        </p:nvSpPr>
        <p:spPr>
          <a:xfrm>
            <a:off x="4140200" y="2971800"/>
            <a:ext cx="48006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_Title Slide_Soli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logo-wh-larger.png"/>
          <p:cNvPicPr>
            <a:picLocks noChangeAspect="1"/>
          </p:cNvPicPr>
          <p:nvPr userDrawn="1"/>
        </p:nvPicPr>
        <p:blipFill>
          <a:blip r:embed="rId2"/>
          <a:stretch>
            <a:fillRect/>
          </a:stretch>
        </p:blipFill>
        <p:spPr>
          <a:xfrm>
            <a:off x="302683" y="5810117"/>
            <a:ext cx="1492250" cy="703396"/>
          </a:xfrm>
          <a:prstGeom prst="rect">
            <a:avLst/>
          </a:prstGeom>
        </p:spPr>
      </p:pic>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_Title Slide_Soli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4" name="Picture 3" descr="NWEA-logo-wh-larger.png"/>
          <p:cNvPicPr>
            <a:picLocks noChangeAspect="1"/>
          </p:cNvPicPr>
          <p:nvPr userDrawn="1"/>
        </p:nvPicPr>
        <p:blipFill>
          <a:blip r:embed="rId2"/>
          <a:stretch>
            <a:fillRect/>
          </a:stretch>
        </p:blipFill>
        <p:spPr>
          <a:xfrm>
            <a:off x="302683" y="5810117"/>
            <a:ext cx="1492250" cy="703396"/>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r_Title Slide_Soli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logo-wh-larger.png"/>
          <p:cNvPicPr>
            <a:picLocks noChangeAspect="1"/>
          </p:cNvPicPr>
          <p:nvPr userDrawn="1"/>
        </p:nvPicPr>
        <p:blipFill>
          <a:blip r:embed="rId2"/>
          <a:stretch>
            <a:fillRect/>
          </a:stretch>
        </p:blipFill>
        <p:spPr>
          <a:xfrm>
            <a:off x="302683" y="5810117"/>
            <a:ext cx="1492250" cy="703396"/>
          </a:xfrm>
          <a:prstGeom prst="rect">
            <a:avLst/>
          </a:prstGeom>
        </p:spPr>
      </p:pic>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_Title Slide_Top Pic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logo-wh-larger.png"/>
          <p:cNvPicPr>
            <a:picLocks noChangeAspect="1"/>
          </p:cNvPicPr>
          <p:nvPr userDrawn="1"/>
        </p:nvPicPr>
        <p:blipFill>
          <a:blip r:embed="rId2"/>
          <a:stretch>
            <a:fillRect/>
          </a:stretch>
        </p:blipFill>
        <p:spPr>
          <a:xfrm>
            <a:off x="302683" y="5810117"/>
            <a:ext cx="1492250" cy="703396"/>
          </a:xfrm>
          <a:prstGeom prst="rect">
            <a:avLst/>
          </a:prstGeom>
        </p:spPr>
      </p:pic>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3" name="Picture 2" descr="top-kid-image.png"/>
          <p:cNvPicPr>
            <a:picLocks noChangeAspect="1"/>
          </p:cNvPicPr>
          <p:nvPr userDrawn="1"/>
        </p:nvPicPr>
        <p:blipFill>
          <a:blip r:embed="rId3"/>
          <a:stretch>
            <a:fillRect/>
          </a:stretch>
        </p:blipFill>
        <p:spPr>
          <a:xfrm>
            <a:off x="-1" y="0"/>
            <a:ext cx="9144001" cy="259715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_Title Slide_Top Pics">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3999"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logo-wh-larger.png"/>
          <p:cNvPicPr>
            <a:picLocks noChangeAspect="1"/>
          </p:cNvPicPr>
          <p:nvPr userDrawn="1"/>
        </p:nvPicPr>
        <p:blipFill>
          <a:blip r:embed="rId2"/>
          <a:stretch>
            <a:fillRect/>
          </a:stretch>
        </p:blipFill>
        <p:spPr>
          <a:xfrm>
            <a:off x="302683" y="5810117"/>
            <a:ext cx="1492250" cy="703396"/>
          </a:xfrm>
          <a:prstGeom prst="rect">
            <a:avLst/>
          </a:prstGeom>
        </p:spPr>
      </p:pic>
      <p:pic>
        <p:nvPicPr>
          <p:cNvPr id="5" name="Picture 4" descr="top-kid-image.png"/>
          <p:cNvPicPr>
            <a:picLocks noChangeAspect="1"/>
          </p:cNvPicPr>
          <p:nvPr userDrawn="1"/>
        </p:nvPicPr>
        <p:blipFill>
          <a:blip r:embed="rId3"/>
          <a:stretch>
            <a:fillRect/>
          </a:stretch>
        </p:blipFill>
        <p:spPr>
          <a:xfrm>
            <a:off x="-1" y="0"/>
            <a:ext cx="9144001" cy="2597150"/>
          </a:xfrm>
          <a:prstGeom prst="rect">
            <a:avLst/>
          </a:prstGeom>
        </p:spPr>
      </p:pic>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_Title Slide_Top Pics">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logo-wh-larger.png"/>
          <p:cNvPicPr>
            <a:picLocks noChangeAspect="1"/>
          </p:cNvPicPr>
          <p:nvPr userDrawn="1"/>
        </p:nvPicPr>
        <p:blipFill>
          <a:blip r:embed="rId2"/>
          <a:stretch>
            <a:fillRect/>
          </a:stretch>
        </p:blipFill>
        <p:spPr>
          <a:xfrm>
            <a:off x="302683" y="5810117"/>
            <a:ext cx="1492250" cy="703396"/>
          </a:xfrm>
          <a:prstGeom prst="rect">
            <a:avLst/>
          </a:prstGeom>
        </p:spPr>
      </p:pic>
      <p:pic>
        <p:nvPicPr>
          <p:cNvPr id="5" name="Picture 4" descr="top-kid-image.png"/>
          <p:cNvPicPr>
            <a:picLocks noChangeAspect="1"/>
          </p:cNvPicPr>
          <p:nvPr userDrawn="1"/>
        </p:nvPicPr>
        <p:blipFill>
          <a:blip r:embed="rId3"/>
          <a:stretch>
            <a:fillRect/>
          </a:stretch>
        </p:blipFill>
        <p:spPr>
          <a:xfrm>
            <a:off x="-1" y="0"/>
            <a:ext cx="9144001" cy="2597150"/>
          </a:xfrm>
          <a:prstGeom prst="rect">
            <a:avLst/>
          </a:prstGeom>
        </p:spPr>
      </p:pic>
      <p:sp>
        <p:nvSpPr>
          <p:cNvPr id="8" name="Title 7"/>
          <p:cNvSpPr>
            <a:spLocks noGrp="1"/>
          </p:cNvSpPr>
          <p:nvPr>
            <p:ph type="title"/>
          </p:nvPr>
        </p:nvSpPr>
        <p:spPr>
          <a:xfrm>
            <a:off x="762000" y="29718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_Title Slide_Big Pic">
    <p:bg>
      <p:bgPr>
        <a:solidFill>
          <a:schemeClr val="bg1"/>
        </a:solidFill>
        <a:effectLst/>
      </p:bgPr>
    </p:bg>
    <p:spTree>
      <p:nvGrpSpPr>
        <p:cNvPr id="1" name=""/>
        <p:cNvGrpSpPr/>
        <p:nvPr/>
      </p:nvGrpSpPr>
      <p:grpSpPr>
        <a:xfrm>
          <a:off x="0" y="0"/>
          <a:ext cx="0" cy="0"/>
          <a:chOff x="0" y="0"/>
          <a:chExt cx="0" cy="0"/>
        </a:xfrm>
      </p:grpSpPr>
      <p:pic>
        <p:nvPicPr>
          <p:cNvPr id="7" name="Picture 6" descr="teacher1.jpg"/>
          <p:cNvPicPr>
            <a:picLocks noChangeAspect="1"/>
          </p:cNvPicPr>
          <p:nvPr userDrawn="1"/>
        </p:nvPicPr>
        <p:blipFill>
          <a:blip r:embed="rId2"/>
          <a:stretch>
            <a:fillRect/>
          </a:stretch>
        </p:blipFill>
        <p:spPr>
          <a:xfrm>
            <a:off x="0" y="0"/>
            <a:ext cx="9144000" cy="6858000"/>
          </a:xfrm>
          <a:prstGeom prst="rect">
            <a:avLst/>
          </a:prstGeom>
        </p:spPr>
      </p:pic>
      <p:sp>
        <p:nvSpPr>
          <p:cNvPr id="3" name="Rectangle 2"/>
          <p:cNvSpPr/>
          <p:nvPr userDrawn="1"/>
        </p:nvSpPr>
        <p:spPr>
          <a:xfrm>
            <a:off x="0" y="5444068"/>
            <a:ext cx="9144000" cy="14139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logo-wh-larger.png"/>
          <p:cNvPicPr>
            <a:picLocks noChangeAspect="1"/>
          </p:cNvPicPr>
          <p:nvPr userDrawn="1"/>
        </p:nvPicPr>
        <p:blipFill>
          <a:blip r:embed="rId3"/>
          <a:stretch>
            <a:fillRect/>
          </a:stretch>
        </p:blipFill>
        <p:spPr>
          <a:xfrm>
            <a:off x="302683" y="5810117"/>
            <a:ext cx="1492250" cy="703396"/>
          </a:xfrm>
          <a:prstGeom prst="rect">
            <a:avLst/>
          </a:prstGeom>
        </p:spPr>
      </p:pic>
      <p:sp>
        <p:nvSpPr>
          <p:cNvPr id="4" name="Title 7"/>
          <p:cNvSpPr>
            <a:spLocks noGrp="1"/>
          </p:cNvSpPr>
          <p:nvPr>
            <p:ph type="title"/>
          </p:nvPr>
        </p:nvSpPr>
        <p:spPr>
          <a:xfrm>
            <a:off x="1828800" y="5486400"/>
            <a:ext cx="7315200" cy="13716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_Title and Content 2">
    <p:bg>
      <p:bgPr>
        <a:solidFill>
          <a:schemeClr val="bg1"/>
        </a:solidFill>
        <a:effectLst/>
      </p:bgPr>
    </p:bg>
    <p:spTree>
      <p:nvGrpSpPr>
        <p:cNvPr id="1" name=""/>
        <p:cNvGrpSpPr/>
        <p:nvPr/>
      </p:nvGrpSpPr>
      <p:grpSpPr>
        <a:xfrm>
          <a:off x="0" y="0"/>
          <a:ext cx="0" cy="0"/>
          <a:chOff x="0" y="0"/>
          <a:chExt cx="0" cy="0"/>
        </a:xfrm>
      </p:grpSpPr>
      <p:pic>
        <p:nvPicPr>
          <p:cNvPr id="7" name="Picture 6" descr="kids-block2.png"/>
          <p:cNvPicPr>
            <a:picLocks noChangeAspect="1"/>
          </p:cNvPicPr>
          <p:nvPr userDrawn="1"/>
        </p:nvPicPr>
        <p:blipFill>
          <a:blip r:embed="rId2"/>
          <a:stretch>
            <a:fillRect/>
          </a:stretch>
        </p:blipFill>
        <p:spPr>
          <a:xfrm>
            <a:off x="0" y="1403350"/>
            <a:ext cx="2165350" cy="5454650"/>
          </a:xfrm>
          <a:prstGeom prst="rect">
            <a:avLst/>
          </a:prstGeom>
        </p:spPr>
      </p:pic>
      <p:sp>
        <p:nvSpPr>
          <p:cNvPr id="8" name="Rectangle 7"/>
          <p:cNvSpPr/>
          <p:nvPr userDrawn="1"/>
        </p:nvSpPr>
        <p:spPr>
          <a:xfrm>
            <a:off x="0" y="0"/>
            <a:ext cx="9144000" cy="142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3"/>
          <a:stretch>
            <a:fillRect/>
          </a:stretch>
        </p:blipFill>
        <p:spPr>
          <a:xfrm>
            <a:off x="317500" y="348192"/>
            <a:ext cx="1468967" cy="689119"/>
          </a:xfrm>
          <a:prstGeom prst="rect">
            <a:avLst/>
          </a:prstGeom>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362200" y="152400"/>
            <a:ext cx="6477000" cy="12192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57DBAD0D-ACB0-FA4E-8757-C549282BBA92}"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_Title Slide_Big Pic">
    <p:bg>
      <p:bgPr>
        <a:solidFill>
          <a:schemeClr val="bg1"/>
        </a:solidFill>
        <a:effectLst/>
      </p:bgPr>
    </p:bg>
    <p:spTree>
      <p:nvGrpSpPr>
        <p:cNvPr id="1" name=""/>
        <p:cNvGrpSpPr/>
        <p:nvPr/>
      </p:nvGrpSpPr>
      <p:grpSpPr>
        <a:xfrm>
          <a:off x="0" y="0"/>
          <a:ext cx="0" cy="0"/>
          <a:chOff x="0" y="0"/>
          <a:chExt cx="0" cy="0"/>
        </a:xfrm>
      </p:grpSpPr>
      <p:pic>
        <p:nvPicPr>
          <p:cNvPr id="3" name="Picture 2" descr="little_girl_hand.jpg"/>
          <p:cNvPicPr>
            <a:picLocks noChangeAspect="1"/>
          </p:cNvPicPr>
          <p:nvPr userDrawn="1"/>
        </p:nvPicPr>
        <p:blipFill>
          <a:blip r:embed="rId2"/>
          <a:stretch>
            <a:fillRect/>
          </a:stretch>
        </p:blipFill>
        <p:spPr>
          <a:xfrm>
            <a:off x="-1" y="0"/>
            <a:ext cx="9144001" cy="6858000"/>
          </a:xfrm>
          <a:prstGeom prst="rect">
            <a:avLst/>
          </a:prstGeom>
        </p:spPr>
      </p:pic>
      <p:sp>
        <p:nvSpPr>
          <p:cNvPr id="4" name="Rectangle 3"/>
          <p:cNvSpPr/>
          <p:nvPr userDrawn="1"/>
        </p:nvSpPr>
        <p:spPr>
          <a:xfrm>
            <a:off x="0" y="5444068"/>
            <a:ext cx="9144000" cy="14139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logo-wh-larger.png"/>
          <p:cNvPicPr>
            <a:picLocks noChangeAspect="1"/>
          </p:cNvPicPr>
          <p:nvPr userDrawn="1"/>
        </p:nvPicPr>
        <p:blipFill>
          <a:blip r:embed="rId3"/>
          <a:stretch>
            <a:fillRect/>
          </a:stretch>
        </p:blipFill>
        <p:spPr>
          <a:xfrm>
            <a:off x="302683" y="5810117"/>
            <a:ext cx="1492250" cy="703396"/>
          </a:xfrm>
          <a:prstGeom prst="rect">
            <a:avLst/>
          </a:prstGeom>
        </p:spPr>
      </p:pic>
      <p:sp>
        <p:nvSpPr>
          <p:cNvPr id="8" name="Title 7"/>
          <p:cNvSpPr>
            <a:spLocks noGrp="1"/>
          </p:cNvSpPr>
          <p:nvPr>
            <p:ph type="title"/>
          </p:nvPr>
        </p:nvSpPr>
        <p:spPr>
          <a:xfrm>
            <a:off x="1828800" y="5486400"/>
            <a:ext cx="7315200" cy="13716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_Title Slide_Big Pic">
    <p:bg>
      <p:bgPr>
        <a:solidFill>
          <a:schemeClr val="bg1"/>
        </a:solidFill>
        <a:effectLst/>
      </p:bgPr>
    </p:bg>
    <p:spTree>
      <p:nvGrpSpPr>
        <p:cNvPr id="1" name=""/>
        <p:cNvGrpSpPr/>
        <p:nvPr/>
      </p:nvGrpSpPr>
      <p:grpSpPr>
        <a:xfrm>
          <a:off x="0" y="0"/>
          <a:ext cx="0" cy="0"/>
          <a:chOff x="0" y="0"/>
          <a:chExt cx="0" cy="0"/>
        </a:xfrm>
      </p:grpSpPr>
      <p:pic>
        <p:nvPicPr>
          <p:cNvPr id="3" name="Picture 2" descr="teacher3.jpg"/>
          <p:cNvPicPr>
            <a:picLocks noChangeAspect="1"/>
          </p:cNvPicPr>
          <p:nvPr userDrawn="1"/>
        </p:nvPicPr>
        <p:blipFill>
          <a:blip r:embed="rId2"/>
          <a:stretch>
            <a:fillRect/>
          </a:stretch>
        </p:blipFill>
        <p:spPr>
          <a:xfrm>
            <a:off x="0" y="0"/>
            <a:ext cx="9144000" cy="6858000"/>
          </a:xfrm>
          <a:prstGeom prst="rect">
            <a:avLst/>
          </a:prstGeom>
        </p:spPr>
      </p:pic>
      <p:sp>
        <p:nvSpPr>
          <p:cNvPr id="4" name="Rectangle 3"/>
          <p:cNvSpPr/>
          <p:nvPr userDrawn="1"/>
        </p:nvSpPr>
        <p:spPr>
          <a:xfrm>
            <a:off x="0" y="5444068"/>
            <a:ext cx="9144000" cy="14139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WEA-logo-wh-larger.png"/>
          <p:cNvPicPr>
            <a:picLocks noChangeAspect="1"/>
          </p:cNvPicPr>
          <p:nvPr userDrawn="1"/>
        </p:nvPicPr>
        <p:blipFill>
          <a:blip r:embed="rId3"/>
          <a:stretch>
            <a:fillRect/>
          </a:stretch>
        </p:blipFill>
        <p:spPr>
          <a:xfrm>
            <a:off x="302683" y="5810117"/>
            <a:ext cx="1492250" cy="703396"/>
          </a:xfrm>
          <a:prstGeom prst="rect">
            <a:avLst/>
          </a:prstGeom>
        </p:spPr>
      </p:pic>
      <p:sp>
        <p:nvSpPr>
          <p:cNvPr id="8" name="Title 7"/>
          <p:cNvSpPr>
            <a:spLocks noGrp="1"/>
          </p:cNvSpPr>
          <p:nvPr>
            <p:ph type="title"/>
          </p:nvPr>
        </p:nvSpPr>
        <p:spPr>
          <a:xfrm>
            <a:off x="1828800" y="5486400"/>
            <a:ext cx="7315200" cy="13716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_Title Slide_Partnering">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762000" y="30480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pic>
        <p:nvPicPr>
          <p:cNvPr id="3" name="Picture 2" descr="NWEA_blue_threekids_transition_background.png"/>
          <p:cNvPicPr>
            <a:picLocks noChangeAspect="1"/>
          </p:cNvPicPr>
          <p:nvPr userDrawn="1"/>
        </p:nvPicPr>
        <p:blipFill>
          <a:blip r:embed="rId2"/>
          <a:stretch>
            <a:fillRect/>
          </a:stretch>
        </p:blipFill>
        <p:spPr>
          <a:xfrm>
            <a:off x="-1" y="531813"/>
            <a:ext cx="9144001" cy="2390775"/>
          </a:xfrm>
          <a:prstGeom prst="rect">
            <a:avLst/>
          </a:prstGeom>
        </p:spPr>
      </p:pic>
      <p:pic>
        <p:nvPicPr>
          <p:cNvPr id="4" name="Picture 3" descr="partnering_line.png"/>
          <p:cNvPicPr>
            <a:picLocks noChangeAspect="1"/>
          </p:cNvPicPr>
          <p:nvPr userDrawn="1"/>
        </p:nvPicPr>
        <p:blipFill>
          <a:blip r:embed="rId3"/>
          <a:stretch>
            <a:fillRect/>
          </a:stretch>
        </p:blipFill>
        <p:spPr>
          <a:xfrm>
            <a:off x="2851680" y="153459"/>
            <a:ext cx="3457575" cy="285750"/>
          </a:xfrm>
          <a:prstGeom prst="rect">
            <a:avLst/>
          </a:prstGeom>
        </p:spPr>
      </p:pic>
      <p:pic>
        <p:nvPicPr>
          <p:cNvPr id="6" name="Picture 5" descr="NWEA-logo-wh-larger.png"/>
          <p:cNvPicPr>
            <a:picLocks noChangeAspect="1"/>
          </p:cNvPicPr>
          <p:nvPr userDrawn="1"/>
        </p:nvPicPr>
        <p:blipFill>
          <a:blip r:embed="rId4"/>
          <a:stretch>
            <a:fillRect/>
          </a:stretch>
        </p:blipFill>
        <p:spPr>
          <a:xfrm>
            <a:off x="302683" y="5810117"/>
            <a:ext cx="1492250" cy="703396"/>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_Title Slide_Partnering">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_blue_threekids_transition_background.png"/>
          <p:cNvPicPr>
            <a:picLocks noChangeAspect="1"/>
          </p:cNvPicPr>
          <p:nvPr userDrawn="1"/>
        </p:nvPicPr>
        <p:blipFill>
          <a:blip r:embed="rId2"/>
          <a:stretch>
            <a:fillRect/>
          </a:stretch>
        </p:blipFill>
        <p:spPr>
          <a:xfrm>
            <a:off x="-1" y="531813"/>
            <a:ext cx="9144001" cy="2390775"/>
          </a:xfrm>
          <a:prstGeom prst="rect">
            <a:avLst/>
          </a:prstGeom>
        </p:spPr>
      </p:pic>
      <p:pic>
        <p:nvPicPr>
          <p:cNvPr id="5" name="Picture 4" descr="partnering_line.png"/>
          <p:cNvPicPr>
            <a:picLocks noChangeAspect="1"/>
          </p:cNvPicPr>
          <p:nvPr userDrawn="1"/>
        </p:nvPicPr>
        <p:blipFill>
          <a:blip r:embed="rId3"/>
          <a:stretch>
            <a:fillRect/>
          </a:stretch>
        </p:blipFill>
        <p:spPr>
          <a:xfrm>
            <a:off x="2851680" y="153459"/>
            <a:ext cx="3457575" cy="285750"/>
          </a:xfrm>
          <a:prstGeom prst="rect">
            <a:avLst/>
          </a:prstGeom>
        </p:spPr>
      </p:pic>
      <p:pic>
        <p:nvPicPr>
          <p:cNvPr id="6" name="Picture 5" descr="NWEA-logo-wh-larger.png"/>
          <p:cNvPicPr>
            <a:picLocks noChangeAspect="1"/>
          </p:cNvPicPr>
          <p:nvPr userDrawn="1"/>
        </p:nvPicPr>
        <p:blipFill>
          <a:blip r:embed="rId4"/>
          <a:stretch>
            <a:fillRect/>
          </a:stretch>
        </p:blipFill>
        <p:spPr>
          <a:xfrm>
            <a:off x="302683" y="5810117"/>
            <a:ext cx="1492250" cy="703396"/>
          </a:xfrm>
          <a:prstGeom prst="rect">
            <a:avLst/>
          </a:prstGeom>
        </p:spPr>
      </p:pic>
      <p:sp>
        <p:nvSpPr>
          <p:cNvPr id="8" name="Title 7"/>
          <p:cNvSpPr>
            <a:spLocks noGrp="1"/>
          </p:cNvSpPr>
          <p:nvPr>
            <p:ph type="title"/>
          </p:nvPr>
        </p:nvSpPr>
        <p:spPr>
          <a:xfrm>
            <a:off x="762000" y="30480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_Title Slide_Partnering">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WEA_blue_threekids_transition_background.png"/>
          <p:cNvPicPr>
            <a:picLocks noChangeAspect="1"/>
          </p:cNvPicPr>
          <p:nvPr userDrawn="1"/>
        </p:nvPicPr>
        <p:blipFill>
          <a:blip r:embed="rId2"/>
          <a:stretch>
            <a:fillRect/>
          </a:stretch>
        </p:blipFill>
        <p:spPr>
          <a:xfrm>
            <a:off x="-1" y="531813"/>
            <a:ext cx="9144001" cy="2390775"/>
          </a:xfrm>
          <a:prstGeom prst="rect">
            <a:avLst/>
          </a:prstGeom>
        </p:spPr>
      </p:pic>
      <p:pic>
        <p:nvPicPr>
          <p:cNvPr id="5" name="Picture 4" descr="partnering_line.png"/>
          <p:cNvPicPr>
            <a:picLocks noChangeAspect="1"/>
          </p:cNvPicPr>
          <p:nvPr userDrawn="1"/>
        </p:nvPicPr>
        <p:blipFill>
          <a:blip r:embed="rId3"/>
          <a:stretch>
            <a:fillRect/>
          </a:stretch>
        </p:blipFill>
        <p:spPr>
          <a:xfrm>
            <a:off x="2851680" y="153459"/>
            <a:ext cx="3457575" cy="285750"/>
          </a:xfrm>
          <a:prstGeom prst="rect">
            <a:avLst/>
          </a:prstGeom>
        </p:spPr>
      </p:pic>
      <p:pic>
        <p:nvPicPr>
          <p:cNvPr id="6" name="Picture 5" descr="NWEA-logo-wh-larger.png"/>
          <p:cNvPicPr>
            <a:picLocks noChangeAspect="1"/>
          </p:cNvPicPr>
          <p:nvPr userDrawn="1"/>
        </p:nvPicPr>
        <p:blipFill>
          <a:blip r:embed="rId4"/>
          <a:stretch>
            <a:fillRect/>
          </a:stretch>
        </p:blipFill>
        <p:spPr>
          <a:xfrm>
            <a:off x="302683" y="5810117"/>
            <a:ext cx="1492250" cy="703396"/>
          </a:xfrm>
          <a:prstGeom prst="rect">
            <a:avLst/>
          </a:prstGeom>
        </p:spPr>
      </p:pic>
      <p:sp>
        <p:nvSpPr>
          <p:cNvPr id="8" name="Title 7"/>
          <p:cNvSpPr>
            <a:spLocks noGrp="1"/>
          </p:cNvSpPr>
          <p:nvPr>
            <p:ph type="title"/>
          </p:nvPr>
        </p:nvSpPr>
        <p:spPr>
          <a:xfrm>
            <a:off x="762000" y="3048000"/>
            <a:ext cx="7620000" cy="1524000"/>
          </a:xfrm>
          <a:prstGeom prst="rect">
            <a:avLst/>
          </a:prstGeom>
        </p:spPr>
        <p:txBody>
          <a:bodyPr/>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_Title and Content Top">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wea_logo_white-no line.png"/>
          <p:cNvPicPr>
            <a:picLocks noChangeAspect="1"/>
          </p:cNvPicPr>
          <p:nvPr userDrawn="1"/>
        </p:nvPicPr>
        <p:blipFill>
          <a:blip r:embed="rId2"/>
          <a:stretch>
            <a:fillRect/>
          </a:stretch>
        </p:blipFill>
        <p:spPr>
          <a:xfrm>
            <a:off x="317500" y="348192"/>
            <a:ext cx="1468967" cy="689119"/>
          </a:xfrm>
          <a:prstGeom prst="rect">
            <a:avLst/>
          </a:prstGeom>
        </p:spPr>
      </p:pic>
      <p:sp>
        <p:nvSpPr>
          <p:cNvPr id="10" name="Title 9"/>
          <p:cNvSpPr>
            <a:spLocks noGrp="1"/>
          </p:cNvSpPr>
          <p:nvPr>
            <p:ph type="title"/>
          </p:nvPr>
        </p:nvSpPr>
        <p:spPr>
          <a:xfrm>
            <a:off x="2396071" y="304806"/>
            <a:ext cx="6400800" cy="1066800"/>
          </a:xfrm>
          <a:prstGeom prst="rect">
            <a:avLst/>
          </a:prstGeom>
        </p:spPr>
        <p:txBody>
          <a:bodyPr anchor="b"/>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0000"/>
                </a:solidFill>
                <a:latin typeface="Calibri"/>
              </a:defRPr>
            </a:lvl1pPr>
          </a:lstStyle>
          <a:p>
            <a:fld id="{42C80AE9-93D3-2E43-88E2-68F53B527F5E}" type="datetime1">
              <a:rPr lang="en-US" smtClean="0"/>
              <a:pPr/>
              <a:t>11/4/2015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236A2D2-82FE-944B-A55A-F8C498FB47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_Title and Content Bottom">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43560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wea_logo_white-no line.png"/>
          <p:cNvPicPr>
            <a:picLocks noChangeAspect="1"/>
          </p:cNvPicPr>
          <p:nvPr userDrawn="1"/>
        </p:nvPicPr>
        <p:blipFill>
          <a:blip r:embed="rId2"/>
          <a:stretch>
            <a:fillRect/>
          </a:stretch>
        </p:blipFill>
        <p:spPr>
          <a:xfrm>
            <a:off x="317500" y="5783792"/>
            <a:ext cx="1468967" cy="689119"/>
          </a:xfrm>
          <a:prstGeom prst="rect">
            <a:avLst/>
          </a:prstGeom>
        </p:spPr>
      </p:pic>
      <p:sp>
        <p:nvSpPr>
          <p:cNvPr id="3" name="Content Placeholder 2"/>
          <p:cNvSpPr>
            <a:spLocks noGrp="1"/>
          </p:cNvSpPr>
          <p:nvPr>
            <p:ph idx="1"/>
          </p:nvPr>
        </p:nvSpPr>
        <p:spPr>
          <a:xfrm>
            <a:off x="304800" y="381000"/>
            <a:ext cx="853440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057400" y="5638800"/>
            <a:ext cx="6781800" cy="1066800"/>
          </a:xfrm>
          <a:prstGeom prst="rect">
            <a:avLst/>
          </a:prstGeom>
        </p:spPr>
        <p:txBody>
          <a:bodyPr anchor="t"/>
          <a:lstStyle>
            <a:lvl1pPr>
              <a:lnSpc>
                <a:spcPct val="80000"/>
              </a:lnSpc>
              <a:defRPr sz="4400">
                <a:solidFill>
                  <a:srgbClr val="333333"/>
                </a:solidFill>
                <a:latin typeface="Helvetica" pitchFamily="34" charset="0"/>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B6F0E265-21E9-7447-87B9-325521E9EB6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514600" y="1600200"/>
            <a:ext cx="6172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a:solidFill>
                  <a:srgbClr val="333333"/>
                </a:solidFill>
                <a:latin typeface="Calibri" charset="0"/>
                <a:ea typeface="Calibri"/>
                <a:cs typeface="Calibri"/>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a:ln>
            <a:noFill/>
          </a:ln>
        </p:spPr>
        <p:txBody>
          <a:bodyPr vert="horz" wrap="square" lIns="91440" tIns="45720" rIns="91440" bIns="45720" numCol="1" anchor="ctr" anchorCtr="0" compatLnSpc="1">
            <a:prstTxWarp prst="textNoShape">
              <a:avLst/>
            </a:prstTxWarp>
          </a:bodyPr>
          <a:lstStyle>
            <a:lvl1pPr algn="r">
              <a:defRPr sz="1200">
                <a:solidFill>
                  <a:srgbClr val="333333"/>
                </a:solidFill>
                <a:latin typeface="Calibri" pitchFamily="1" charset="0"/>
              </a:defRPr>
            </a:lvl1pPr>
          </a:lstStyle>
          <a:p>
            <a:fld id="{845BF675-53FD-924C-9658-2F1C98E999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 id="2147485015" r:id="rId14"/>
    <p:sldLayoutId id="2147485016" r:id="rId15"/>
    <p:sldLayoutId id="2147485017" r:id="rId16"/>
    <p:sldLayoutId id="2147485018" r:id="rId17"/>
    <p:sldLayoutId id="2147485019" r:id="rId18"/>
    <p:sldLayoutId id="2147485020" r:id="rId19"/>
    <p:sldLayoutId id="2147485021" r:id="rId20"/>
    <p:sldLayoutId id="2147485022" r:id="rId21"/>
    <p:sldLayoutId id="2147485023" r:id="rId22"/>
    <p:sldLayoutId id="2147485024" r:id="rId23"/>
    <p:sldLayoutId id="2147485025" r:id="rId24"/>
    <p:sldLayoutId id="2147485028" r:id="rId25"/>
    <p:sldLayoutId id="2147485026" r:id="rId26"/>
    <p:sldLayoutId id="2147485029" r:id="rId27"/>
    <p:sldLayoutId id="2147485027" r:id="rId28"/>
    <p:sldLayoutId id="2147485030" r:id="rId29"/>
    <p:sldLayoutId id="2147485031" r:id="rId30"/>
    <p:sldLayoutId id="2147485032" r:id="rId31"/>
    <p:sldLayoutId id="2147485033" r:id="rId32"/>
    <p:sldLayoutId id="2147485034" r:id="rId33"/>
    <p:sldLayoutId id="2147485035" r:id="rId34"/>
    <p:sldLayoutId id="2147485036" r:id="rId35"/>
    <p:sldLayoutId id="2147485037" r:id="rId36"/>
    <p:sldLayoutId id="2147485038" r:id="rId37"/>
    <p:sldLayoutId id="2147485039" r:id="rId38"/>
    <p:sldLayoutId id="2147485040" r:id="rId39"/>
    <p:sldLayoutId id="2147485041" r:id="rId40"/>
    <p:sldLayoutId id="2147485042" r:id="rId41"/>
    <p:sldLayoutId id="2147485043" r:id="rId42"/>
    <p:sldLayoutId id="2147485044" r:id="rId43"/>
    <p:sldLayoutId id="2147485045" r:id="rId44"/>
    <p:sldLayoutId id="2147485046" r:id="rId45"/>
    <p:sldLayoutId id="2147485047" r:id="rId46"/>
    <p:sldLayoutId id="2147485048" r:id="rId47"/>
    <p:sldLayoutId id="2147485049" r:id="rId48"/>
    <p:sldLayoutId id="2147485050" r:id="rId49"/>
    <p:sldLayoutId id="2147485051" r:id="rId50"/>
    <p:sldLayoutId id="2147485052" r:id="rId51"/>
    <p:sldLayoutId id="2147485053" r:id="rId52"/>
    <p:sldLayoutId id="2147485054" r:id="rId53"/>
    <p:sldLayoutId id="2147485055" r:id="rId54"/>
    <p:sldLayoutId id="2147485056" r:id="rId55"/>
    <p:sldLayoutId id="2147485057" r:id="rId56"/>
    <p:sldLayoutId id="2147485058" r:id="rId57"/>
    <p:sldLayoutId id="2147485059" r:id="rId58"/>
    <p:sldLayoutId id="2147485060" r:id="rId59"/>
    <p:sldLayoutId id="2147485061" r:id="rId60"/>
    <p:sldLayoutId id="2147485062" r:id="rId61"/>
    <p:sldLayoutId id="2147485063" r:id="rId62"/>
    <p:sldLayoutId id="2147485064" r:id="rId63"/>
    <p:sldLayoutId id="2147485065" r:id="rId64"/>
    <p:sldLayoutId id="2147485066" r:id="rId65"/>
    <p:sldLayoutId id="2147485067" r:id="rId66"/>
    <p:sldLayoutId id="2147485068" r:id="rId67"/>
    <p:sldLayoutId id="2147485069" r:id="rId68"/>
    <p:sldLayoutId id="2147485070" r:id="rId69"/>
    <p:sldLayoutId id="2147485071" r:id="rId70"/>
    <p:sldLayoutId id="2147485072" r:id="rId71"/>
    <p:sldLayoutId id="2147485073" r:id="rId72"/>
    <p:sldLayoutId id="2147485074" r:id="rId73"/>
    <p:sldLayoutId id="2147485075" r:id="rId7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 charset="0"/>
        <a:buChar char="•"/>
        <a:defRPr lang="en-US" sz="3200" kern="1200" dirty="0">
          <a:solidFill>
            <a:srgbClr val="333333"/>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 charset="0"/>
        <a:buChar char="–"/>
        <a:defRPr lang="en-US" sz="2800" kern="1200" dirty="0">
          <a:solidFill>
            <a:srgbClr val="333333"/>
          </a:solidFill>
          <a:latin typeface="Calibri" pitchFamily="34" charset="0"/>
          <a:ea typeface="ＭＳ Ｐゴシック" charset="-128"/>
          <a:cs typeface="+mn-cs"/>
        </a:defRPr>
      </a:lvl2pPr>
      <a:lvl3pPr marL="1143000" indent="-228600" algn="l" rtl="0" eaLnBrk="0" fontAlgn="base" hangingPunct="0">
        <a:spcBef>
          <a:spcPct val="20000"/>
        </a:spcBef>
        <a:spcAft>
          <a:spcPct val="0"/>
        </a:spcAft>
        <a:buFont typeface="Arial" pitchFamily="1" charset="0"/>
        <a:buChar char="•"/>
        <a:defRPr lang="en-US" sz="2400" kern="1200" dirty="0">
          <a:solidFill>
            <a:srgbClr val="333333"/>
          </a:solidFill>
          <a:latin typeface="Calibri" pitchFamily="34" charset="0"/>
          <a:ea typeface="ＭＳ Ｐゴシック" charset="-128"/>
          <a:cs typeface="+mn-cs"/>
        </a:defRPr>
      </a:lvl3pPr>
      <a:lvl4pPr marL="1600200" indent="-228600" algn="l" rtl="0" eaLnBrk="0" fontAlgn="base" hangingPunct="0">
        <a:spcBef>
          <a:spcPct val="20000"/>
        </a:spcBef>
        <a:spcAft>
          <a:spcPct val="0"/>
        </a:spcAft>
        <a:buFont typeface="Arial" pitchFamily="1" charset="0"/>
        <a:buChar char="–"/>
        <a:defRPr lang="en-US" sz="2000" kern="1200" dirty="0">
          <a:solidFill>
            <a:srgbClr val="333333"/>
          </a:solidFill>
          <a:latin typeface="Calibri" pitchFamily="34" charset="0"/>
          <a:ea typeface="ＭＳ Ｐゴシック" charset="-128"/>
          <a:cs typeface="+mn-cs"/>
        </a:defRPr>
      </a:lvl4pPr>
      <a:lvl5pPr marL="2057400" indent="-228600" algn="l" rtl="0" eaLnBrk="0" fontAlgn="base" hangingPunct="0">
        <a:spcBef>
          <a:spcPct val="20000"/>
        </a:spcBef>
        <a:spcAft>
          <a:spcPct val="0"/>
        </a:spcAft>
        <a:buFont typeface="Arial" pitchFamily="1" charset="0"/>
        <a:buChar char="»"/>
        <a:defRPr lang="en-US" kern="1200" dirty="0">
          <a:solidFill>
            <a:srgbClr val="333333"/>
          </a:solidFill>
          <a:latin typeface="Calibri"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mailto:Bryan_Gould@wgbh.org" TargetMode="External"/><Relationship Id="rId2" Type="http://schemas.openxmlformats.org/officeDocument/2006/relationships/hyperlink" Target="mailto:Elizabeth.Barker@nwea.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40200" y="4495800"/>
            <a:ext cx="4713868" cy="1676400"/>
          </a:xfrm>
        </p:spPr>
        <p:txBody>
          <a:bodyPr/>
          <a:lstStyle/>
          <a:p>
            <a:r>
              <a:rPr lang="en-US" sz="2400" dirty="0" smtClean="0"/>
              <a:t>NWEA: Elizabeth Barker</a:t>
            </a:r>
          </a:p>
          <a:p>
            <a:r>
              <a:rPr lang="en-US" sz="2400" dirty="0" smtClean="0"/>
              <a:t>NCAM: Bryan Gould</a:t>
            </a:r>
            <a:endParaRPr lang="en-US" sz="2400" dirty="0"/>
          </a:p>
        </p:txBody>
      </p:sp>
      <p:sp>
        <p:nvSpPr>
          <p:cNvPr id="3" name="Title 2"/>
          <p:cNvSpPr>
            <a:spLocks noGrp="1"/>
          </p:cNvSpPr>
          <p:nvPr>
            <p:ph type="title"/>
          </p:nvPr>
        </p:nvSpPr>
        <p:spPr>
          <a:xfrm>
            <a:off x="4140200" y="2971800"/>
            <a:ext cx="4800600" cy="1287966"/>
          </a:xfrm>
        </p:spPr>
        <p:txBody>
          <a:bodyPr/>
          <a:lstStyle/>
          <a:p>
            <a:r>
              <a:rPr lang="en-US" sz="3200" dirty="0" smtClean="0"/>
              <a:t>Text Alternatives in Computer-Adaptive Assessments</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Challenges/Examples</a:t>
            </a:r>
            <a:br>
              <a:rPr lang="en-US" dirty="0" smtClean="0"/>
            </a:br>
            <a:endParaRPr lang="en-US" dirty="0"/>
          </a:p>
        </p:txBody>
      </p:sp>
      <p:sp>
        <p:nvSpPr>
          <p:cNvPr id="3" name="Content Placeholder 2"/>
          <p:cNvSpPr>
            <a:spLocks noGrp="1"/>
          </p:cNvSpPr>
          <p:nvPr>
            <p:ph idx="1"/>
          </p:nvPr>
        </p:nvSpPr>
        <p:spPr/>
        <p:txBody>
          <a:bodyPr/>
          <a:lstStyle/>
          <a:p>
            <a:r>
              <a:rPr lang="en-US" dirty="0" smtClean="0"/>
              <a:t>When you can’t provide alternate text</a:t>
            </a:r>
          </a:p>
          <a:p>
            <a:pPr lvl="1"/>
            <a:r>
              <a:rPr lang="en-US" dirty="0" smtClean="0"/>
              <a:t>Decorative/visual bias/excessive complexity</a:t>
            </a:r>
          </a:p>
          <a:p>
            <a:pPr lvl="1"/>
            <a:r>
              <a:rPr lang="en-US" dirty="0" smtClean="0"/>
              <a:t>Impact on psychometric validity</a:t>
            </a:r>
          </a:p>
        </p:txBody>
      </p:sp>
    </p:spTree>
    <p:extLst>
      <p:ext uri="{BB962C8B-B14F-4D97-AF65-F5344CB8AC3E}">
        <p14:creationId xmlns:p14="http://schemas.microsoft.com/office/powerpoint/2010/main" val="301445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Challenges/Examples (cont’d)</a:t>
            </a:r>
            <a:endParaRPr lang="en-US" dirty="0"/>
          </a:p>
        </p:txBody>
      </p:sp>
      <p:pic>
        <p:nvPicPr>
          <p:cNvPr id="4" name="Content Placeholder 3" descr="A test item with images of four fish of varying size, asking students to identify which fish is shortest." title="Visual Bias Item 1"/>
          <p:cNvPicPr>
            <a:picLocks noGrp="1"/>
          </p:cNvPicPr>
          <p:nvPr>
            <p:ph idx="1"/>
          </p:nvPr>
        </p:nvPicPr>
        <p:blipFill rotWithShape="1">
          <a:blip r:embed="rId3">
            <a:extLst>
              <a:ext uri="{28A0092B-C50C-407E-A947-70E740481C1C}">
                <a14:useLocalDpi xmlns:a14="http://schemas.microsoft.com/office/drawing/2010/main" val="0"/>
              </a:ext>
            </a:extLst>
          </a:blip>
          <a:srcRect b="14346"/>
          <a:stretch/>
        </p:blipFill>
        <p:spPr bwMode="auto">
          <a:xfrm>
            <a:off x="316521" y="1662925"/>
            <a:ext cx="2966255" cy="3332821"/>
          </a:xfrm>
          <a:prstGeom prst="rect">
            <a:avLst/>
          </a:prstGeom>
          <a:ln>
            <a:noFill/>
          </a:ln>
          <a:effectLst>
            <a:outerShdw blurRad="190500" algn="tl" rotWithShape="0">
              <a:srgbClr val="000000">
                <a:alpha val="70000"/>
              </a:srgbClr>
            </a:outerShdw>
          </a:effectLst>
        </p:spPr>
      </p:pic>
      <p:pic>
        <p:nvPicPr>
          <p:cNvPr id="5" name="Picture 2" descr="A test item with a &quot;net&quot; diagram of a three-dimensional figure, asking students which figure could be made from that net." title="Visual Bias Ite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155" y="2187032"/>
            <a:ext cx="3290316" cy="3629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 test item with an overly complicated table/chart combination image" title="Visual Bias Ite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560" y="3624096"/>
            <a:ext cx="4167067" cy="29774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094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Challenges/Examples (cont’d)</a:t>
            </a:r>
          </a:p>
        </p:txBody>
      </p:sp>
      <p:sp>
        <p:nvSpPr>
          <p:cNvPr id="3" name="Content Placeholder 2"/>
          <p:cNvSpPr>
            <a:spLocks noGrp="1"/>
          </p:cNvSpPr>
          <p:nvPr>
            <p:ph idx="1"/>
          </p:nvPr>
        </p:nvSpPr>
        <p:spPr/>
        <p:txBody>
          <a:bodyPr/>
          <a:lstStyle/>
          <a:p>
            <a:r>
              <a:rPr lang="en-US" dirty="0"/>
              <a:t>Cueing/instructional </a:t>
            </a:r>
            <a:r>
              <a:rPr lang="en-US" dirty="0" smtClean="0"/>
              <a:t>level/disciplines</a:t>
            </a:r>
            <a:endParaRPr lang="en-US" dirty="0"/>
          </a:p>
          <a:p>
            <a:endParaRPr lang="en-US" dirty="0"/>
          </a:p>
        </p:txBody>
      </p:sp>
      <p:pic>
        <p:nvPicPr>
          <p:cNvPr id="4" name="Content Placeholder 12" descr="A test item with an image of an analog clock asking the student to identify what time the clock shows.  The alternate text for the image would read “The short hour hand points just after 5.  The long minute hand points to 3”&#10;" title="Example 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78349" y="2403470"/>
            <a:ext cx="3473450" cy="3951287"/>
          </a:xfrm>
          <a:prstGeom prst="rect">
            <a:avLst/>
          </a:prstGeom>
          <a:ln>
            <a:noFill/>
          </a:ln>
          <a:effectLst>
            <a:outerShdw blurRad="190500" algn="tl" rotWithShape="0">
              <a:srgbClr val="000000">
                <a:alpha val="70000"/>
              </a:srgbClr>
            </a:outerShdw>
          </a:effectLst>
        </p:spPr>
      </p:pic>
      <p:pic>
        <p:nvPicPr>
          <p:cNvPr id="5" name="Content Placeholder 10" descr="A test item with an image of an analog clock asking the student about what activity occurs at the displayed time.  The alternate text for the image would read “The analog clock shows eleven thirty a.m.”&#10;" title="Example Image 2"/>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bwMode="auto">
          <a:xfrm>
            <a:off x="4007122" y="2403470"/>
            <a:ext cx="5047450" cy="39512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142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Support</a:t>
            </a:r>
            <a:br>
              <a:rPr lang="en-US" dirty="0" smtClean="0"/>
            </a:br>
            <a:endParaRPr lang="en-US" dirty="0"/>
          </a:p>
        </p:txBody>
      </p:sp>
      <p:sp>
        <p:nvSpPr>
          <p:cNvPr id="3" name="Content Placeholder 2"/>
          <p:cNvSpPr>
            <a:spLocks noGrp="1"/>
          </p:cNvSpPr>
          <p:nvPr>
            <p:ph idx="1"/>
          </p:nvPr>
        </p:nvSpPr>
        <p:spPr/>
        <p:txBody>
          <a:bodyPr/>
          <a:lstStyle/>
          <a:p>
            <a:r>
              <a:rPr lang="en-US" dirty="0" smtClean="0"/>
              <a:t>Text </a:t>
            </a:r>
            <a:r>
              <a:rPr lang="en-US" dirty="0"/>
              <a:t>Authoring for Existing </a:t>
            </a:r>
            <a:r>
              <a:rPr lang="en-US" dirty="0" smtClean="0"/>
              <a:t>Bank</a:t>
            </a:r>
          </a:p>
          <a:p>
            <a:pPr lvl="1"/>
            <a:r>
              <a:rPr lang="en-US" dirty="0"/>
              <a:t>9533 test items containing 1-5 images </a:t>
            </a:r>
            <a:r>
              <a:rPr lang="en-US" dirty="0" smtClean="0"/>
              <a:t>each</a:t>
            </a:r>
          </a:p>
          <a:p>
            <a:pPr lvl="2"/>
            <a:r>
              <a:rPr lang="en-US" dirty="0" smtClean="0"/>
              <a:t>Over 11000 images to review</a:t>
            </a:r>
          </a:p>
          <a:p>
            <a:r>
              <a:rPr lang="en-US" dirty="0" smtClean="0"/>
              <a:t>Guidelines/Style</a:t>
            </a:r>
          </a:p>
          <a:p>
            <a:pPr lvl="1"/>
            <a:r>
              <a:rPr lang="en-US" dirty="0" smtClean="0"/>
              <a:t>Formal standards for </a:t>
            </a:r>
            <a:r>
              <a:rPr lang="en-US" smtClean="0"/>
              <a:t>content within image descriptions </a:t>
            </a:r>
            <a:r>
              <a:rPr lang="en-US" dirty="0" smtClean="0"/>
              <a:t>are lacking</a:t>
            </a:r>
          </a:p>
          <a:p>
            <a:pPr lvl="1"/>
            <a:r>
              <a:rPr lang="en-US" dirty="0" smtClean="0"/>
              <a:t>Consistency required for test validity </a:t>
            </a:r>
            <a:endParaRPr lang="en-US" dirty="0"/>
          </a:p>
          <a:p>
            <a:endParaRPr lang="en-US" dirty="0"/>
          </a:p>
        </p:txBody>
      </p:sp>
    </p:spTree>
    <p:extLst>
      <p:ext uri="{BB962C8B-B14F-4D97-AF65-F5344CB8AC3E}">
        <p14:creationId xmlns:p14="http://schemas.microsoft.com/office/powerpoint/2010/main" val="1225498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471046"/>
            <a:ext cx="4572000" cy="369332"/>
          </a:xfrm>
          <a:prstGeom prst="rect">
            <a:avLst/>
          </a:prstGeom>
        </p:spPr>
        <p:txBody>
          <a:bodyPr>
            <a:spAutoFit/>
          </a:bodyPr>
          <a:lstStyle/>
          <a:p>
            <a:pPr>
              <a:defRPr/>
            </a:pPr>
            <a:endParaRPr lang="en-US" dirty="0"/>
          </a:p>
        </p:txBody>
      </p:sp>
      <p:sp>
        <p:nvSpPr>
          <p:cNvPr id="15" name="TextBox 14"/>
          <p:cNvSpPr txBox="1"/>
          <p:nvPr/>
        </p:nvSpPr>
        <p:spPr>
          <a:xfrm>
            <a:off x="933913" y="1646794"/>
            <a:ext cx="7383625" cy="7294304"/>
          </a:xfrm>
          <a:prstGeom prst="rect">
            <a:avLst/>
          </a:prstGeom>
          <a:noFill/>
        </p:spPr>
        <p:txBody>
          <a:bodyPr wrap="square" rtlCol="0">
            <a:spAutoFit/>
          </a:bodyPr>
          <a:lstStyle/>
          <a:p>
            <a:r>
              <a:rPr lang="en-US" sz="3200" b="1" dirty="0">
                <a:latin typeface="+mn-lt"/>
              </a:rPr>
              <a:t>…NCAM brings accessible media and technology into homes, schools</a:t>
            </a:r>
            <a:r>
              <a:rPr lang="en-US" sz="3200" b="1" dirty="0" smtClean="0">
                <a:latin typeface="+mn-lt"/>
              </a:rPr>
              <a:t>, workplaces</a:t>
            </a:r>
            <a:r>
              <a:rPr lang="en-US" sz="3200" b="1" dirty="0">
                <a:latin typeface="+mn-lt"/>
              </a:rPr>
              <a:t>, and communities…</a:t>
            </a:r>
          </a:p>
          <a:p>
            <a:endParaRPr lang="en-US" sz="1400" dirty="0">
              <a:latin typeface="+mn-lt"/>
            </a:endParaRPr>
          </a:p>
          <a:p>
            <a:pPr marL="342900" indent="-342900">
              <a:buFont typeface="Arial"/>
              <a:buChar char="•"/>
            </a:pPr>
            <a:r>
              <a:rPr lang="en-US" sz="3200" dirty="0">
                <a:latin typeface="+mn-lt"/>
              </a:rPr>
              <a:t>Research, development and solutions</a:t>
            </a:r>
          </a:p>
          <a:p>
            <a:pPr marL="342900" indent="-342900">
              <a:buFont typeface="Arial"/>
              <a:buChar char="•"/>
            </a:pPr>
            <a:r>
              <a:rPr lang="en-US" sz="3200" dirty="0" smtClean="0">
                <a:latin typeface="+mn-lt"/>
              </a:rPr>
              <a:t>Technology </a:t>
            </a:r>
          </a:p>
          <a:p>
            <a:pPr marL="342900" indent="-342900">
              <a:buFont typeface="Arial"/>
              <a:buChar char="•"/>
            </a:pPr>
            <a:r>
              <a:rPr lang="en-US" sz="3200" dirty="0" smtClean="0">
                <a:latin typeface="+mn-lt"/>
              </a:rPr>
              <a:t>Standards</a:t>
            </a:r>
            <a:endParaRPr lang="en-US" sz="3200" dirty="0">
              <a:latin typeface="+mn-lt"/>
            </a:endParaRPr>
          </a:p>
          <a:p>
            <a:pPr marL="342900" indent="-342900">
              <a:buFont typeface="Arial"/>
              <a:buChar char="•"/>
            </a:pPr>
            <a:r>
              <a:rPr lang="en-US" sz="3200" dirty="0">
                <a:latin typeface="+mn-lt"/>
              </a:rPr>
              <a:t>Content</a:t>
            </a:r>
          </a:p>
          <a:p>
            <a:pPr marL="342900" indent="-342900">
              <a:buFont typeface="Arial"/>
              <a:buChar char="•"/>
            </a:pPr>
            <a:r>
              <a:rPr lang="en-US" sz="3200" dirty="0">
                <a:latin typeface="+mn-lt"/>
              </a:rPr>
              <a:t>Compatibility</a:t>
            </a:r>
          </a:p>
          <a:p>
            <a:pPr marL="342900" indent="-342900">
              <a:buFont typeface="Arial"/>
              <a:buChar char="•"/>
            </a:pPr>
            <a:r>
              <a:rPr lang="en-US" sz="3200" dirty="0">
                <a:latin typeface="+mn-lt"/>
              </a:rPr>
              <a:t>Training and outreach</a:t>
            </a:r>
          </a:p>
          <a:p>
            <a:endParaRPr lang="en-US" sz="3200" dirty="0">
              <a:latin typeface="+mn-lt"/>
            </a:endParaRPr>
          </a:p>
          <a:p>
            <a:endParaRPr lang="en-US" sz="3200" dirty="0">
              <a:latin typeface="+mn-lt"/>
            </a:endParaRPr>
          </a:p>
          <a:p>
            <a:endParaRPr lang="en-US" sz="3200" dirty="0">
              <a:latin typeface="+mn-lt"/>
            </a:endParaRPr>
          </a:p>
          <a:p>
            <a:endParaRPr lang="en-US" sz="3200" dirty="0">
              <a:latin typeface="+mn-lt"/>
            </a:endParaRPr>
          </a:p>
          <a:p>
            <a:endParaRPr lang="en-US" sz="3200" dirty="0" smtClean="0">
              <a:latin typeface="+mn-lt"/>
            </a:endParaRPr>
          </a:p>
        </p:txBody>
      </p:sp>
      <p:pic>
        <p:nvPicPr>
          <p:cNvPr id="16" name="Picture 15" descr="NCA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395" y="190672"/>
            <a:ext cx="2481072" cy="1115568"/>
          </a:xfrm>
          <a:prstGeom prst="rect">
            <a:avLst/>
          </a:prstGeom>
        </p:spPr>
      </p:pic>
    </p:spTree>
    <p:extLst>
      <p:ext uri="{BB962C8B-B14F-4D97-AF65-F5344CB8AC3E}">
        <p14:creationId xmlns:p14="http://schemas.microsoft.com/office/powerpoint/2010/main" val="1813985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NCAM</a:t>
            </a:r>
            <a:endParaRPr lang="en-US" dirty="0">
              <a:latin typeface="Helvetica"/>
              <a:cs typeface="Helvetica"/>
            </a:endParaRPr>
          </a:p>
        </p:txBody>
      </p:sp>
      <p:pic>
        <p:nvPicPr>
          <p:cNvPr id="5" name="Picture 4" title="STEM Description Guidelines Broch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03500"/>
            <a:ext cx="1524000" cy="34163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Plus 5"/>
          <p:cNvSpPr/>
          <p:nvPr/>
        </p:nvSpPr>
        <p:spPr bwMode="auto">
          <a:xfrm>
            <a:off x="2209800" y="3505200"/>
            <a:ext cx="914400" cy="914400"/>
          </a:xfrm>
          <a:prstGeom prst="mathPlus">
            <a:avLst/>
          </a:prstGeom>
          <a:solidFill>
            <a:schemeClr val="tx1"/>
          </a:solidFill>
          <a:ln w="9525" cap="flat" cmpd="sng" algn="ctr">
            <a:solidFill>
              <a:schemeClr val="tx1"/>
            </a:solidFill>
            <a:prstDash val="solid"/>
            <a:round/>
            <a:headEnd type="none" w="med" len="med"/>
            <a:tailEnd type="none" w="med" len="med"/>
          </a:ln>
          <a:effectLst/>
          <a:extLst/>
        </p:spPr>
        <p:txBody>
          <a:bodyPr/>
          <a:lstStyle/>
          <a:p>
            <a:pPr>
              <a:defRPr/>
            </a:pPr>
            <a:endParaRPr lang="en-US" sz="2800">
              <a:ln>
                <a:solidFill>
                  <a:schemeClr val="tx1"/>
                </a:solidFill>
              </a:ln>
              <a:solidFill>
                <a:srgbClr val="000000"/>
              </a:solidFill>
              <a:latin typeface="+mn-lt"/>
            </a:endParaRPr>
          </a:p>
        </p:txBody>
      </p:sp>
      <p:pic>
        <p:nvPicPr>
          <p:cNvPr id="7" name="Content Placeholder 4" title="Description Enhanced Assessments - EAG "/>
          <p:cNvPicPr>
            <a:picLocks noChangeAspect="1"/>
          </p:cNvPicPr>
          <p:nvPr/>
        </p:nvPicPr>
        <p:blipFill rotWithShape="1">
          <a:blip r:embed="rId4" cstate="print">
            <a:extLst>
              <a:ext uri="{28A0092B-C50C-407E-A947-70E740481C1C}">
                <a14:useLocalDpi xmlns:a14="http://schemas.microsoft.com/office/drawing/2010/main" val="0"/>
              </a:ext>
            </a:extLst>
          </a:blip>
          <a:srcRect t="-31586" r="-2503" b="12226"/>
          <a:stretch/>
        </p:blipFill>
        <p:spPr bwMode="auto">
          <a:xfrm>
            <a:off x="3435350" y="2819400"/>
            <a:ext cx="1822450" cy="28733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
        <p:nvSpPr>
          <p:cNvPr id="8" name="Plus 7"/>
          <p:cNvSpPr/>
          <p:nvPr/>
        </p:nvSpPr>
        <p:spPr bwMode="auto">
          <a:xfrm>
            <a:off x="5486400" y="3657600"/>
            <a:ext cx="914400" cy="914400"/>
          </a:xfrm>
          <a:prstGeom prst="mathPlus">
            <a:avLst/>
          </a:prstGeom>
          <a:solidFill>
            <a:srgbClr val="000000"/>
          </a:solidFill>
          <a:ln w="9525" cap="flat" cmpd="sng" algn="ctr">
            <a:solidFill>
              <a:schemeClr val="tx1"/>
            </a:solidFill>
            <a:prstDash val="solid"/>
            <a:round/>
            <a:headEnd type="none" w="med" len="med"/>
            <a:tailEnd type="none" w="med" len="med"/>
          </a:ln>
          <a:effectLst/>
          <a:extLst/>
        </p:spPr>
        <p:txBody>
          <a:bodyPr/>
          <a:lstStyle/>
          <a:p>
            <a:pPr>
              <a:defRPr/>
            </a:pPr>
            <a:endParaRPr lang="en-US" sz="2800">
              <a:solidFill>
                <a:srgbClr val="000000"/>
              </a:solidFill>
              <a:latin typeface="+mn-lt"/>
            </a:endParaRPr>
          </a:p>
        </p:txBody>
      </p:sp>
      <p:pic>
        <p:nvPicPr>
          <p:cNvPr id="10" name="Picture 5" title="Describing Images for Enhanced Assessment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1063" y="2822575"/>
            <a:ext cx="1760537"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773113" y="1981250"/>
            <a:ext cx="755711" cy="487313"/>
          </a:xfrm>
          <a:prstGeom prst="rect">
            <a:avLst/>
          </a:prstGeom>
        </p:spPr>
        <p:txBody>
          <a:bodyPr wrap="none" anchor="b">
            <a:spAutoFit/>
          </a:bodyPr>
          <a:lstStyle/>
          <a:p>
            <a:pPr defTabSz="457200" eaLnBrk="1" fontAlgn="auto" hangingPunct="1">
              <a:lnSpc>
                <a:spcPct val="90000"/>
              </a:lnSpc>
              <a:spcAft>
                <a:spcPts val="0"/>
              </a:spcAft>
              <a:buFont typeface="Arial"/>
              <a:buNone/>
              <a:defRPr/>
            </a:pPr>
            <a:r>
              <a:rPr lang="en-US" sz="2800" b="1" dirty="0">
                <a:latin typeface="+mn-lt"/>
                <a:ea typeface="+mn-ea"/>
                <a:cs typeface="Whitney Book"/>
              </a:rPr>
              <a:t>NSF</a:t>
            </a:r>
          </a:p>
        </p:txBody>
      </p:sp>
      <p:sp>
        <p:nvSpPr>
          <p:cNvPr id="12" name="Content Placeholder 11"/>
          <p:cNvSpPr txBox="1">
            <a:spLocks/>
          </p:cNvSpPr>
          <p:nvPr/>
        </p:nvSpPr>
        <p:spPr bwMode="auto">
          <a:xfrm>
            <a:off x="3790950" y="1981250"/>
            <a:ext cx="1005554" cy="487313"/>
          </a:xfrm>
          <a:prstGeom prst="rect">
            <a:avLst/>
          </a:prstGeom>
          <a:noFill/>
          <a:ln w="9525">
            <a:noFill/>
            <a:miter lim="800000"/>
            <a:headEnd/>
            <a:tailEnd/>
          </a:ln>
        </p:spPr>
        <p:txBody>
          <a:bodyPr vert="horz" wrap="none" lIns="91440" tIns="45720" rIns="91440" bIns="45720" numCol="1" rtlCol="0" anchor="b" anchorCtr="0" compatLnSpc="1">
            <a:prstTxWarp prst="textNoShape">
              <a:avLst/>
            </a:prstTxWarp>
            <a:spAutoFit/>
          </a:bodyPr>
          <a:lstStyle>
            <a:lvl1pPr marL="342900" indent="-342900" algn="l" rtl="0" eaLnBrk="0" fontAlgn="base" hangingPunct="0">
              <a:spcBef>
                <a:spcPct val="20000"/>
              </a:spcBef>
              <a:spcAft>
                <a:spcPct val="0"/>
              </a:spcAft>
              <a:buFont typeface="Arial" pitchFamily="1" charset="0"/>
              <a:buChar char="•"/>
              <a:defRPr lang="en-US" sz="3200" kern="1200" dirty="0">
                <a:solidFill>
                  <a:srgbClr val="333333"/>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 charset="0"/>
              <a:buChar char="–"/>
              <a:defRPr lang="en-US" sz="2800" kern="1200" dirty="0">
                <a:solidFill>
                  <a:srgbClr val="333333"/>
                </a:solidFill>
                <a:latin typeface="Calibri" pitchFamily="34" charset="0"/>
                <a:ea typeface="ＭＳ Ｐゴシック" charset="-128"/>
                <a:cs typeface="+mn-cs"/>
              </a:defRPr>
            </a:lvl2pPr>
            <a:lvl3pPr marL="1143000" indent="-228600" algn="l" rtl="0" eaLnBrk="0" fontAlgn="base" hangingPunct="0">
              <a:spcBef>
                <a:spcPct val="20000"/>
              </a:spcBef>
              <a:spcAft>
                <a:spcPct val="0"/>
              </a:spcAft>
              <a:buFont typeface="Arial" pitchFamily="1" charset="0"/>
              <a:buChar char="•"/>
              <a:defRPr lang="en-US" sz="2400" kern="1200" dirty="0">
                <a:solidFill>
                  <a:srgbClr val="333333"/>
                </a:solidFill>
                <a:latin typeface="Calibri" pitchFamily="34" charset="0"/>
                <a:ea typeface="ＭＳ Ｐゴシック" charset="-128"/>
                <a:cs typeface="+mn-cs"/>
              </a:defRPr>
            </a:lvl3pPr>
            <a:lvl4pPr marL="1600200" indent="-228600" algn="l" rtl="0" eaLnBrk="0" fontAlgn="base" hangingPunct="0">
              <a:spcBef>
                <a:spcPct val="20000"/>
              </a:spcBef>
              <a:spcAft>
                <a:spcPct val="0"/>
              </a:spcAft>
              <a:buFont typeface="Arial" pitchFamily="1" charset="0"/>
              <a:buChar char="–"/>
              <a:defRPr lang="en-US" sz="2000" kern="1200" dirty="0">
                <a:solidFill>
                  <a:srgbClr val="333333"/>
                </a:solidFill>
                <a:latin typeface="Calibri" pitchFamily="34" charset="0"/>
                <a:ea typeface="ＭＳ Ｐゴシック" charset="-128"/>
                <a:cs typeface="+mn-cs"/>
              </a:defRPr>
            </a:lvl4pPr>
            <a:lvl5pPr marL="2057400" indent="-228600" algn="l" rtl="0" eaLnBrk="0" fontAlgn="base" hangingPunct="0">
              <a:spcBef>
                <a:spcPct val="20000"/>
              </a:spcBef>
              <a:spcAft>
                <a:spcPct val="0"/>
              </a:spcAft>
              <a:buFont typeface="Arial" pitchFamily="1" charset="0"/>
              <a:buChar char="»"/>
              <a:defRPr lang="en-US" kern="1200" dirty="0">
                <a:solidFill>
                  <a:srgbClr val="333333"/>
                </a:solidFill>
                <a:latin typeface="Calibri"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lnSpc>
                <a:spcPct val="90000"/>
              </a:lnSpc>
              <a:spcAft>
                <a:spcPts val="0"/>
              </a:spcAft>
              <a:buFont typeface="Arial"/>
              <a:buNone/>
              <a:defRPr/>
            </a:pPr>
            <a:r>
              <a:rPr lang="en-US" sz="2800" b="1" dirty="0" err="1" smtClean="0">
                <a:latin typeface="+mn-lt"/>
                <a:ea typeface="+mn-ea"/>
              </a:rPr>
              <a:t>DoED</a:t>
            </a:r>
            <a:endParaRPr lang="en-US" sz="2800" b="1" dirty="0" smtClean="0">
              <a:latin typeface="+mn-lt"/>
              <a:ea typeface="+mn-ea"/>
            </a:endParaRPr>
          </a:p>
        </p:txBody>
      </p:sp>
      <p:sp>
        <p:nvSpPr>
          <p:cNvPr id="13" name="Content Placeholder 11"/>
          <p:cNvSpPr txBox="1">
            <a:spLocks/>
          </p:cNvSpPr>
          <p:nvPr/>
        </p:nvSpPr>
        <p:spPr bwMode="auto">
          <a:xfrm>
            <a:off x="7086600" y="1905050"/>
            <a:ext cx="1005554"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b">
            <a:spAutoFit/>
          </a:bodyPr>
          <a:lstStyle>
            <a:lvl1pPr marL="342900" indent="-342900" algn="l" defTabSz="457200" rtl="0" eaLnBrk="0" fontAlgn="base" hangingPunct="0">
              <a:spcBef>
                <a:spcPct val="0"/>
              </a:spcBef>
              <a:spcAft>
                <a:spcPts val="800"/>
              </a:spcAft>
              <a:buClr>
                <a:schemeClr val="accent1"/>
              </a:buClr>
              <a:buSzPct val="80000"/>
              <a:buFont typeface="Lucida Grande" charset="0"/>
              <a:buChar char="●"/>
              <a:defRPr sz="2400" kern="1200">
                <a:solidFill>
                  <a:schemeClr val="tx1"/>
                </a:solidFill>
                <a:latin typeface="Whitney Book"/>
                <a:ea typeface="MS PGothic" pitchFamily="34" charset="-128"/>
                <a:cs typeface="Whitney Book"/>
              </a:defRPr>
            </a:lvl1pPr>
            <a:lvl2pPr marL="742950" indent="-285750" algn="l" defTabSz="457200" rtl="0" eaLnBrk="0" fontAlgn="base" hangingPunct="0">
              <a:spcBef>
                <a:spcPct val="0"/>
              </a:spcBef>
              <a:spcAft>
                <a:spcPts val="800"/>
              </a:spcAft>
              <a:buFont typeface="Arial" charset="0"/>
              <a:buChar char="–"/>
              <a:defRPr sz="2000" kern="1200">
                <a:solidFill>
                  <a:schemeClr val="tx1"/>
                </a:solidFill>
                <a:latin typeface="Whitney Book"/>
                <a:ea typeface="Whitney Book"/>
                <a:cs typeface="Whitney Book"/>
              </a:defRPr>
            </a:lvl2pPr>
            <a:lvl3pPr marL="1141413" indent="-228600" algn="l" defTabSz="457200" rtl="0" eaLnBrk="0" fontAlgn="base" hangingPunct="0">
              <a:spcBef>
                <a:spcPct val="0"/>
              </a:spcBef>
              <a:spcAft>
                <a:spcPts val="800"/>
              </a:spcAft>
              <a:buFont typeface="Arial" charset="0"/>
              <a:buChar char="•"/>
              <a:defRPr kern="1200">
                <a:solidFill>
                  <a:schemeClr val="tx1"/>
                </a:solidFill>
                <a:latin typeface="Whitney Book"/>
                <a:ea typeface="Whitney Book"/>
                <a:cs typeface="Whitney Book"/>
              </a:defRPr>
            </a:lvl3pPr>
            <a:lvl4pPr marL="1598613" indent="-228600" algn="l" defTabSz="457200" rtl="0" eaLnBrk="0" fontAlgn="base" hangingPunct="0">
              <a:spcBef>
                <a:spcPct val="0"/>
              </a:spcBef>
              <a:spcAft>
                <a:spcPts val="800"/>
              </a:spcAft>
              <a:buFont typeface="Arial" charset="0"/>
              <a:buChar char="–"/>
              <a:defRPr kern="1200">
                <a:solidFill>
                  <a:schemeClr val="tx1"/>
                </a:solidFill>
                <a:latin typeface="Whitney Book"/>
                <a:ea typeface="Whitney Book"/>
                <a:cs typeface="Whitney Book"/>
              </a:defRPr>
            </a:lvl4pPr>
            <a:lvl5pPr marL="2055813" indent="-228600" algn="l" defTabSz="457200" rtl="0" eaLnBrk="0" fontAlgn="base" hangingPunct="0">
              <a:spcBef>
                <a:spcPct val="0"/>
              </a:spcBef>
              <a:spcAft>
                <a:spcPts val="800"/>
              </a:spcAft>
              <a:buFont typeface="Arial" charset="0"/>
              <a:buChar char="»"/>
              <a:defRPr kern="1200">
                <a:solidFill>
                  <a:schemeClr val="tx1"/>
                </a:solidFill>
                <a:latin typeface="Whitney Book"/>
                <a:ea typeface="Whitney Book"/>
                <a:cs typeface="Whitney Book"/>
              </a:defRPr>
            </a:lvl5pPr>
            <a:lvl6pPr marL="2514494"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668"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8851"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024"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fontAlgn="auto" hangingPunct="1">
              <a:lnSpc>
                <a:spcPct val="90000"/>
              </a:lnSpc>
              <a:spcAft>
                <a:spcPts val="0"/>
              </a:spcAft>
              <a:buClrTx/>
              <a:buSzTx/>
              <a:buFont typeface="Arial"/>
              <a:buNone/>
              <a:defRPr/>
            </a:pPr>
            <a:r>
              <a:rPr lang="en-US" sz="2800" b="1" dirty="0" err="1" smtClean="0">
                <a:latin typeface="+mn-lt"/>
                <a:ea typeface="+mn-ea"/>
              </a:rPr>
              <a:t>DoED</a:t>
            </a:r>
            <a:endParaRPr lang="en-US" sz="2800" b="1" dirty="0" smtClean="0">
              <a:latin typeface="+mn-lt"/>
              <a:ea typeface="+mn-ea"/>
            </a:endParaRPr>
          </a:p>
        </p:txBody>
      </p:sp>
      <p:pic>
        <p:nvPicPr>
          <p:cNvPr id="3" name="Picture 2" descr="GAAP ELA cov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5180" y="2740971"/>
            <a:ext cx="2313717" cy="3002812"/>
          </a:xfrm>
          <a:prstGeom prst="rect">
            <a:avLst/>
          </a:prstGeom>
          <a:ln>
            <a:solidFill>
              <a:schemeClr val="tx1"/>
            </a:solidFill>
          </a:ln>
        </p:spPr>
      </p:pic>
    </p:spTree>
    <p:extLst>
      <p:ext uri="{BB962C8B-B14F-4D97-AF65-F5344CB8AC3E}">
        <p14:creationId xmlns:p14="http://schemas.microsoft.com/office/powerpoint/2010/main" val="3256870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sp>
        <p:nvSpPr>
          <p:cNvPr id="3" name="Content Placeholder 2"/>
          <p:cNvSpPr>
            <a:spLocks noGrp="1"/>
          </p:cNvSpPr>
          <p:nvPr>
            <p:ph idx="1"/>
          </p:nvPr>
        </p:nvSpPr>
        <p:spPr/>
        <p:txBody>
          <a:bodyPr/>
          <a:lstStyle/>
          <a:p>
            <a:r>
              <a:rPr lang="en-US" dirty="0" smtClean="0"/>
              <a:t>Hired editors with experience in instruction, publishing, and item writing. We trained them in accessibility.</a:t>
            </a:r>
          </a:p>
          <a:p>
            <a:pPr lvl="1"/>
            <a:r>
              <a:rPr lang="en-US" dirty="0"/>
              <a:t>V</a:t>
            </a:r>
            <a:r>
              <a:rPr lang="en-US" dirty="0" smtClean="0"/>
              <a:t>ariety of subjects: science, math, ELA</a:t>
            </a:r>
          </a:p>
          <a:p>
            <a:r>
              <a:rPr lang="en-US" dirty="0" smtClean="0"/>
              <a:t>Multiple rounds of review for description and copy accuracy. Editors worked collaboratively on small batches of similar items.</a:t>
            </a:r>
          </a:p>
          <a:p>
            <a:pPr lvl="1"/>
            <a:r>
              <a:rPr lang="en-US" dirty="0" smtClean="0"/>
              <a:t>Helped to improve descriptions and reduce burnout</a:t>
            </a:r>
          </a:p>
          <a:p>
            <a:endParaRPr lang="en-US" dirty="0"/>
          </a:p>
        </p:txBody>
      </p:sp>
    </p:spTree>
    <p:extLst>
      <p:ext uri="{BB962C8B-B14F-4D97-AF65-F5344CB8AC3E}">
        <p14:creationId xmlns:p14="http://schemas.microsoft.com/office/powerpoint/2010/main" val="1272294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sp>
        <p:nvSpPr>
          <p:cNvPr id="3" name="Content Placeholder 2"/>
          <p:cNvSpPr>
            <a:spLocks noGrp="1"/>
          </p:cNvSpPr>
          <p:nvPr>
            <p:ph idx="1"/>
          </p:nvPr>
        </p:nvSpPr>
        <p:spPr/>
        <p:txBody>
          <a:bodyPr/>
          <a:lstStyle/>
          <a:p>
            <a:r>
              <a:rPr lang="en-US" dirty="0" smtClean="0"/>
              <a:t>Open communication with NWEA SMEs to ensure the description was appropriate for grade and construct. </a:t>
            </a:r>
          </a:p>
          <a:p>
            <a:r>
              <a:rPr lang="en-US" dirty="0" smtClean="0"/>
              <a:t>Documented description approaches </a:t>
            </a:r>
          </a:p>
          <a:p>
            <a:r>
              <a:rPr lang="en-US" dirty="0" smtClean="0"/>
              <a:t>Reviewed for Visual Bias </a:t>
            </a:r>
          </a:p>
          <a:p>
            <a:r>
              <a:rPr lang="en-US" dirty="0" smtClean="0"/>
              <a:t>Descriptions were tested with </a:t>
            </a:r>
            <a:r>
              <a:rPr lang="en-US" dirty="0"/>
              <a:t>S</a:t>
            </a:r>
            <a:r>
              <a:rPr lang="en-US" dirty="0" smtClean="0"/>
              <a:t>creen </a:t>
            </a:r>
            <a:r>
              <a:rPr lang="en-US" dirty="0"/>
              <a:t>R</a:t>
            </a:r>
            <a:r>
              <a:rPr lang="en-US" dirty="0" smtClean="0"/>
              <a:t>eaders</a:t>
            </a:r>
            <a:endParaRPr lang="en-US" dirty="0"/>
          </a:p>
          <a:p>
            <a:endParaRPr lang="en-US" dirty="0"/>
          </a:p>
        </p:txBody>
      </p:sp>
    </p:spTree>
    <p:extLst>
      <p:ext uri="{BB962C8B-B14F-4D97-AF65-F5344CB8AC3E}">
        <p14:creationId xmlns:p14="http://schemas.microsoft.com/office/powerpoint/2010/main" val="3003004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sp>
        <p:nvSpPr>
          <p:cNvPr id="3" name="Content Placeholder 2"/>
          <p:cNvSpPr>
            <a:spLocks noGrp="1"/>
          </p:cNvSpPr>
          <p:nvPr>
            <p:ph idx="1"/>
          </p:nvPr>
        </p:nvSpPr>
        <p:spPr/>
        <p:txBody>
          <a:bodyPr/>
          <a:lstStyle/>
          <a:p>
            <a:r>
              <a:rPr lang="en-US" dirty="0"/>
              <a:t>NCAM is working with NWEA developers to create accessible interactive items, also called Technology Enhanced Items (TEI)</a:t>
            </a:r>
            <a:r>
              <a:rPr lang="en-US" dirty="0" smtClean="0"/>
              <a:t> </a:t>
            </a:r>
          </a:p>
          <a:p>
            <a:pPr lvl="1"/>
            <a:r>
              <a:rPr lang="en-US" b="1" dirty="0"/>
              <a:t>choice multiple</a:t>
            </a:r>
          </a:p>
          <a:p>
            <a:pPr lvl="1"/>
            <a:r>
              <a:rPr lang="en-US" dirty="0" smtClean="0"/>
              <a:t>drag/drop</a:t>
            </a:r>
          </a:p>
          <a:p>
            <a:pPr lvl="1"/>
            <a:r>
              <a:rPr lang="en-US" dirty="0"/>
              <a:t>click/pop</a:t>
            </a:r>
            <a:endParaRPr lang="en-US" dirty="0" smtClean="0"/>
          </a:p>
        </p:txBody>
      </p:sp>
    </p:spTree>
    <p:extLst>
      <p:ext uri="{BB962C8B-B14F-4D97-AF65-F5344CB8AC3E}">
        <p14:creationId xmlns:p14="http://schemas.microsoft.com/office/powerpoint/2010/main" val="3067228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sp>
        <p:nvSpPr>
          <p:cNvPr id="3" name="Content Placeholder 2"/>
          <p:cNvSpPr>
            <a:spLocks noGrp="1"/>
          </p:cNvSpPr>
          <p:nvPr>
            <p:ph idx="1"/>
          </p:nvPr>
        </p:nvSpPr>
        <p:spPr/>
        <p:txBody>
          <a:bodyPr/>
          <a:lstStyle/>
          <a:p>
            <a:r>
              <a:rPr lang="en-US" sz="2800" dirty="0"/>
              <a:t>Choice multiple</a:t>
            </a:r>
          </a:p>
          <a:p>
            <a:pPr lvl="1"/>
            <a:r>
              <a:rPr lang="en-US" sz="2400" dirty="0" smtClean="0"/>
              <a:t>choose more than one answer</a:t>
            </a:r>
          </a:p>
          <a:p>
            <a:pPr lvl="1"/>
            <a:r>
              <a:rPr lang="en-US" sz="2400" dirty="0"/>
              <a:t>text or images</a:t>
            </a:r>
            <a:endParaRPr lang="en-US" sz="2400" dirty="0" smtClean="0"/>
          </a:p>
          <a:p>
            <a:r>
              <a:rPr lang="en-US" sz="2800" dirty="0" smtClean="0"/>
              <a:t>All users must be able to…</a:t>
            </a:r>
          </a:p>
          <a:p>
            <a:pPr lvl="1"/>
            <a:r>
              <a:rPr lang="en-US" sz="2400" dirty="0" smtClean="0"/>
              <a:t>identify each answer choice</a:t>
            </a:r>
          </a:p>
          <a:p>
            <a:pPr lvl="1"/>
            <a:r>
              <a:rPr lang="en-US" sz="2400" dirty="0"/>
              <a:t>convey each answer as a form </a:t>
            </a:r>
            <a:r>
              <a:rPr lang="en-US" sz="2400" dirty="0" smtClean="0"/>
              <a:t>control</a:t>
            </a:r>
            <a:endParaRPr lang="en-US" sz="2400" dirty="0"/>
          </a:p>
          <a:p>
            <a:pPr lvl="1"/>
            <a:r>
              <a:rPr lang="en-US" sz="2400" dirty="0"/>
              <a:t>select/unselect answers from the </a:t>
            </a:r>
            <a:r>
              <a:rPr lang="en-US" sz="2400" dirty="0" smtClean="0"/>
              <a:t>keyboard</a:t>
            </a:r>
          </a:p>
          <a:p>
            <a:pPr lvl="1"/>
            <a:r>
              <a:rPr lang="en-US" sz="2400" dirty="0" smtClean="0"/>
              <a:t>receive confirmation</a:t>
            </a:r>
          </a:p>
          <a:p>
            <a:pPr lvl="1"/>
            <a:r>
              <a:rPr lang="en-US" sz="2400" dirty="0"/>
              <a:t>identify state when reviewing</a:t>
            </a:r>
            <a:endParaRPr lang="en-US" sz="2400" dirty="0" smtClean="0"/>
          </a:p>
        </p:txBody>
      </p:sp>
    </p:spTree>
    <p:extLst>
      <p:ext uri="{BB962C8B-B14F-4D97-AF65-F5344CB8AC3E}">
        <p14:creationId xmlns:p14="http://schemas.microsoft.com/office/powerpoint/2010/main" val="4285802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Image descriptions for pictures, graphs, charts, tables, and other graphics </a:t>
            </a:r>
          </a:p>
          <a:p>
            <a:r>
              <a:rPr lang="en-US" dirty="0" smtClean="0"/>
              <a:t>Supports students who may use text-to-speech and refreshable braille  </a:t>
            </a:r>
            <a:endParaRPr lang="en-US" dirty="0"/>
          </a:p>
        </p:txBody>
      </p:sp>
      <p:sp>
        <p:nvSpPr>
          <p:cNvPr id="4" name="Title 3"/>
          <p:cNvSpPr>
            <a:spLocks noGrp="1"/>
          </p:cNvSpPr>
          <p:nvPr>
            <p:ph type="title"/>
          </p:nvPr>
        </p:nvSpPr>
        <p:spPr/>
        <p:txBody>
          <a:bodyPr/>
          <a:lstStyle/>
          <a:p>
            <a:r>
              <a:rPr lang="en-US" dirty="0" smtClean="0"/>
              <a:t>Text Alternatives</a:t>
            </a:r>
            <a:endParaRPr lang="en-US" dirty="0"/>
          </a:p>
        </p:txBody>
      </p:sp>
    </p:spTree>
    <p:extLst>
      <p:ext uri="{BB962C8B-B14F-4D97-AF65-F5344CB8AC3E}">
        <p14:creationId xmlns:p14="http://schemas.microsoft.com/office/powerpoint/2010/main" val="1447284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pic>
        <p:nvPicPr>
          <p:cNvPr id="4" name="Picture 3" descr="CM_nofocu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9230"/>
            <a:ext cx="9144000" cy="3846469"/>
          </a:xfrm>
          <a:prstGeom prst="rect">
            <a:avLst/>
          </a:prstGeom>
        </p:spPr>
      </p:pic>
    </p:spTree>
    <p:extLst>
      <p:ext uri="{BB962C8B-B14F-4D97-AF65-F5344CB8AC3E}">
        <p14:creationId xmlns:p14="http://schemas.microsoft.com/office/powerpoint/2010/main" val="2472991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pic>
        <p:nvPicPr>
          <p:cNvPr id="3" name="Picture 2" descr="CM_focu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551"/>
            <a:ext cx="9144000" cy="3991516"/>
          </a:xfrm>
          <a:prstGeom prst="rect">
            <a:avLst/>
          </a:prstGeom>
        </p:spPr>
      </p:pic>
      <p:sp>
        <p:nvSpPr>
          <p:cNvPr id="4" name="TextBox 3"/>
          <p:cNvSpPr txBox="1"/>
          <p:nvPr/>
        </p:nvSpPr>
        <p:spPr>
          <a:xfrm>
            <a:off x="0" y="5901111"/>
            <a:ext cx="4534349" cy="954107"/>
          </a:xfrm>
          <a:prstGeom prst="rect">
            <a:avLst/>
          </a:prstGeom>
          <a:solidFill>
            <a:schemeClr val="accent5">
              <a:lumMod val="20000"/>
              <a:lumOff val="80000"/>
            </a:schemeClr>
          </a:solidFill>
        </p:spPr>
        <p:txBody>
          <a:bodyPr wrap="square" rtlCol="0">
            <a:spAutoFit/>
          </a:bodyPr>
          <a:lstStyle/>
          <a:p>
            <a:pPr marL="742950" lvl="1" indent="-285750">
              <a:buFont typeface="Arial"/>
              <a:buChar char="•"/>
            </a:pPr>
            <a:r>
              <a:rPr lang="en-US" sz="1400" dirty="0">
                <a:latin typeface="Calibri"/>
                <a:cs typeface="Calibri"/>
              </a:rPr>
              <a:t>identify each answer choice</a:t>
            </a:r>
          </a:p>
          <a:p>
            <a:pPr marL="1200150" lvl="2" indent="-285750">
              <a:buFont typeface="Arial"/>
              <a:buChar char="•"/>
            </a:pPr>
            <a:r>
              <a:rPr lang="en-US" sz="1400" dirty="0">
                <a:latin typeface="Courier"/>
                <a:cs typeface="Courier"/>
              </a:rPr>
              <a:t>alt</a:t>
            </a:r>
          </a:p>
          <a:p>
            <a:pPr marL="742950" lvl="1" indent="-285750">
              <a:buFont typeface="Arial"/>
              <a:buChar char="•"/>
            </a:pPr>
            <a:r>
              <a:rPr lang="en-US" sz="1400" dirty="0">
                <a:latin typeface="Calibri"/>
                <a:cs typeface="Calibri"/>
              </a:rPr>
              <a:t>convey each answer as a form control</a:t>
            </a:r>
          </a:p>
          <a:p>
            <a:pPr marL="1200150" lvl="2" indent="-285750">
              <a:buFont typeface="Arial"/>
              <a:buChar char="•"/>
            </a:pPr>
            <a:r>
              <a:rPr lang="en-US" sz="1400" dirty="0">
                <a:latin typeface="Courier"/>
                <a:cs typeface="Courier"/>
              </a:rPr>
              <a:t>role=“checkbox</a:t>
            </a:r>
          </a:p>
        </p:txBody>
      </p:sp>
    </p:spTree>
    <p:extLst>
      <p:ext uri="{BB962C8B-B14F-4D97-AF65-F5344CB8AC3E}">
        <p14:creationId xmlns:p14="http://schemas.microsoft.com/office/powerpoint/2010/main" val="973417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pic>
        <p:nvPicPr>
          <p:cNvPr id="4" name="Picture 3" descr="CM_select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176"/>
            <a:ext cx="9144000" cy="3971750"/>
          </a:xfrm>
          <a:prstGeom prst="rect">
            <a:avLst/>
          </a:prstGeom>
        </p:spPr>
      </p:pic>
      <p:sp>
        <p:nvSpPr>
          <p:cNvPr id="5" name="TextBox 4"/>
          <p:cNvSpPr txBox="1"/>
          <p:nvPr/>
        </p:nvSpPr>
        <p:spPr>
          <a:xfrm>
            <a:off x="8139" y="5902412"/>
            <a:ext cx="5535653" cy="954107"/>
          </a:xfrm>
          <a:prstGeom prst="rect">
            <a:avLst/>
          </a:prstGeom>
          <a:solidFill>
            <a:srgbClr val="D4F0FB"/>
          </a:solidFill>
        </p:spPr>
        <p:txBody>
          <a:bodyPr wrap="square" rtlCol="0">
            <a:spAutoFit/>
          </a:bodyPr>
          <a:lstStyle/>
          <a:p>
            <a:pPr marL="742950" lvl="1" indent="-285750">
              <a:buFont typeface="Arial"/>
              <a:buChar char="•"/>
            </a:pPr>
            <a:r>
              <a:rPr lang="en-US" sz="1400" dirty="0">
                <a:latin typeface="Calibri"/>
                <a:cs typeface="Calibri"/>
              </a:rPr>
              <a:t>select/unselect from keyboard and screen reader</a:t>
            </a:r>
          </a:p>
          <a:p>
            <a:pPr marL="1200150" lvl="2" indent="-285750">
              <a:buFont typeface="Arial"/>
              <a:buChar char="•"/>
            </a:pPr>
            <a:r>
              <a:rPr lang="en-US" sz="1400" dirty="0">
                <a:latin typeface="Calibri"/>
                <a:cs typeface="Calibri"/>
              </a:rPr>
              <a:t>spacebar/key combination</a:t>
            </a:r>
          </a:p>
          <a:p>
            <a:pPr marL="742950" lvl="1" indent="-285750">
              <a:buFont typeface="Arial"/>
              <a:buChar char="•"/>
            </a:pPr>
            <a:r>
              <a:rPr lang="en-US" sz="1400" dirty="0">
                <a:latin typeface="Calibri"/>
                <a:cs typeface="Calibri"/>
              </a:rPr>
              <a:t>receive confirmation</a:t>
            </a:r>
          </a:p>
          <a:p>
            <a:pPr marL="1200150" lvl="2" indent="-285750">
              <a:buFont typeface="Arial"/>
              <a:buChar char="•"/>
            </a:pPr>
            <a:r>
              <a:rPr lang="en-US" sz="1400" dirty="0">
                <a:latin typeface="Calibri"/>
                <a:cs typeface="Calibri"/>
              </a:rPr>
              <a:t>“truck, checkbox checked”</a:t>
            </a:r>
          </a:p>
        </p:txBody>
      </p:sp>
    </p:spTree>
    <p:extLst>
      <p:ext uri="{BB962C8B-B14F-4D97-AF65-F5344CB8AC3E}">
        <p14:creationId xmlns:p14="http://schemas.microsoft.com/office/powerpoint/2010/main" val="1190629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NCAM</a:t>
            </a:r>
            <a:endParaRPr lang="en-US" dirty="0"/>
          </a:p>
        </p:txBody>
      </p:sp>
      <p:pic>
        <p:nvPicPr>
          <p:cNvPr id="3" name="Picture 2" descr="CM_select_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390"/>
            <a:ext cx="9144000" cy="3819093"/>
          </a:xfrm>
          <a:prstGeom prst="rect">
            <a:avLst/>
          </a:prstGeom>
        </p:spPr>
      </p:pic>
      <p:sp>
        <p:nvSpPr>
          <p:cNvPr id="5" name="TextBox 4"/>
          <p:cNvSpPr txBox="1"/>
          <p:nvPr/>
        </p:nvSpPr>
        <p:spPr>
          <a:xfrm>
            <a:off x="1" y="5903893"/>
            <a:ext cx="4534348" cy="954107"/>
          </a:xfrm>
          <a:prstGeom prst="rect">
            <a:avLst/>
          </a:prstGeom>
          <a:solidFill>
            <a:srgbClr val="D4F0FB"/>
          </a:solidFill>
        </p:spPr>
        <p:txBody>
          <a:bodyPr wrap="square" rtlCol="0">
            <a:spAutoFit/>
          </a:bodyPr>
          <a:lstStyle/>
          <a:p>
            <a:pPr marL="285750" lvl="1" indent="-285750">
              <a:buFont typeface="Arial"/>
              <a:buChar char="•"/>
            </a:pPr>
            <a:r>
              <a:rPr lang="en-US" sz="1400" dirty="0">
                <a:latin typeface="Calibri"/>
                <a:cs typeface="Calibri"/>
              </a:rPr>
              <a:t>identify state when reviewing</a:t>
            </a:r>
          </a:p>
          <a:p>
            <a:pPr marL="742950" lvl="2" indent="-285750">
              <a:buFont typeface="Arial"/>
              <a:buChar char="•"/>
            </a:pPr>
            <a:r>
              <a:rPr lang="en-US" sz="1400" dirty="0">
                <a:latin typeface="Calibri"/>
                <a:cs typeface="Calibri"/>
              </a:rPr>
              <a:t>“car, checkbox checked; school bus, checkbox not checked; truck, checkbox checked”</a:t>
            </a:r>
          </a:p>
          <a:p>
            <a:pPr marL="457200" lvl="2"/>
            <a:endParaRPr lang="en-US" sz="1400" dirty="0">
              <a:latin typeface="Calibri"/>
              <a:cs typeface="Calibri"/>
            </a:endParaRPr>
          </a:p>
        </p:txBody>
      </p:sp>
    </p:spTree>
    <p:extLst>
      <p:ext uri="{BB962C8B-B14F-4D97-AF65-F5344CB8AC3E}">
        <p14:creationId xmlns:p14="http://schemas.microsoft.com/office/powerpoint/2010/main" val="2497692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622" y="202096"/>
            <a:ext cx="6553200" cy="1066800"/>
          </a:xfrm>
        </p:spPr>
        <p:txBody>
          <a:bodyPr/>
          <a:lstStyle/>
          <a:p>
            <a:r>
              <a:rPr lang="en-US" dirty="0" smtClean="0"/>
              <a:t>Maintaining Process</a:t>
            </a:r>
            <a:br>
              <a:rPr lang="en-US" dirty="0" smtClean="0"/>
            </a:br>
            <a:endParaRPr lang="en-US" dirty="0"/>
          </a:p>
        </p:txBody>
      </p:sp>
      <p:sp>
        <p:nvSpPr>
          <p:cNvPr id="3" name="Content Placeholder 2"/>
          <p:cNvSpPr>
            <a:spLocks noGrp="1"/>
          </p:cNvSpPr>
          <p:nvPr>
            <p:ph idx="1"/>
          </p:nvPr>
        </p:nvSpPr>
        <p:spPr/>
        <p:txBody>
          <a:bodyPr/>
          <a:lstStyle/>
          <a:p>
            <a:r>
              <a:rPr lang="en-US" dirty="0" smtClean="0"/>
              <a:t>Step 2: Develop an operational process to continue development internally</a:t>
            </a:r>
          </a:p>
          <a:p>
            <a:pPr lvl="1"/>
            <a:r>
              <a:rPr lang="en-US" dirty="0"/>
              <a:t>Internal </a:t>
            </a:r>
            <a:r>
              <a:rPr lang="en-US" dirty="0" smtClean="0"/>
              <a:t>training/skills</a:t>
            </a:r>
            <a:endParaRPr lang="en-US" dirty="0"/>
          </a:p>
          <a:p>
            <a:pPr lvl="1"/>
            <a:r>
              <a:rPr lang="en-US" dirty="0" smtClean="0"/>
              <a:t>Documentation</a:t>
            </a:r>
          </a:p>
          <a:p>
            <a:r>
              <a:rPr lang="en-US" dirty="0" smtClean="0"/>
              <a:t>Role of Content Specialists</a:t>
            </a:r>
          </a:p>
          <a:p>
            <a:pPr lvl="1"/>
            <a:r>
              <a:rPr lang="en-US" dirty="0" smtClean="0"/>
              <a:t>Subject-matter experts on hand for consultation</a:t>
            </a:r>
          </a:p>
          <a:p>
            <a:pPr lvl="1"/>
            <a:r>
              <a:rPr lang="en-US" dirty="0"/>
              <a:t>Across </a:t>
            </a:r>
            <a:r>
              <a:rPr lang="en-US" dirty="0" smtClean="0"/>
              <a:t>disciplines:  </a:t>
            </a:r>
            <a:r>
              <a:rPr lang="en-US" dirty="0"/>
              <a:t>Reading, Language Usage, Mathematics, General Science</a:t>
            </a:r>
          </a:p>
          <a:p>
            <a:pPr lvl="1"/>
            <a:endParaRPr lang="en-US" dirty="0" smtClean="0"/>
          </a:p>
        </p:txBody>
      </p:sp>
    </p:spTree>
    <p:extLst>
      <p:ext uri="{BB962C8B-B14F-4D97-AF65-F5344CB8AC3E}">
        <p14:creationId xmlns:p14="http://schemas.microsoft.com/office/powerpoint/2010/main" val="2580409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874" y="188686"/>
            <a:ext cx="6553200" cy="1182920"/>
          </a:xfrm>
        </p:spPr>
        <p:txBody>
          <a:bodyPr/>
          <a:lstStyle/>
          <a:p>
            <a:r>
              <a:rPr lang="en-US" dirty="0" smtClean="0"/>
              <a:t>Current Progress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1936381"/>
              </p:ext>
            </p:extLst>
          </p:nvPr>
        </p:nvGraphicFramePr>
        <p:xfrm>
          <a:off x="643474" y="2006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9078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638" y="1713246"/>
            <a:ext cx="2633506" cy="2633506"/>
          </a:xfrm>
          <a:prstGeom prst="rect">
            <a:avLst/>
          </a:prstGeom>
          <a:effectLst>
            <a:softEdge rad="431800"/>
          </a:effectLst>
        </p:spPr>
      </p:pic>
      <p:sp>
        <p:nvSpPr>
          <p:cNvPr id="5" name="Content Placeholder 4"/>
          <p:cNvSpPr>
            <a:spLocks noGrp="1"/>
          </p:cNvSpPr>
          <p:nvPr>
            <p:ph idx="1"/>
          </p:nvPr>
        </p:nvSpPr>
        <p:spPr>
          <a:xfrm>
            <a:off x="2584939" y="1901651"/>
            <a:ext cx="6172200" cy="4669971"/>
          </a:xfrm>
        </p:spPr>
        <p:txBody>
          <a:bodyPr/>
          <a:lstStyle/>
          <a:p>
            <a:pPr>
              <a:spcBef>
                <a:spcPts val="1200"/>
              </a:spcBef>
              <a:spcAft>
                <a:spcPts val="600"/>
              </a:spcAft>
            </a:pPr>
            <a:r>
              <a:rPr lang="en-US" dirty="0" smtClean="0"/>
              <a:t>Keeping accessibility visible.</a:t>
            </a:r>
          </a:p>
          <a:p>
            <a:r>
              <a:rPr lang="en-US" dirty="0" smtClean="0"/>
              <a:t>What to do when access-</a:t>
            </a:r>
            <a:br>
              <a:rPr lang="en-US" dirty="0" smtClean="0"/>
            </a:br>
            <a:r>
              <a:rPr lang="en-US" dirty="0" err="1" smtClean="0"/>
              <a:t>ibility</a:t>
            </a:r>
            <a:r>
              <a:rPr lang="en-US" dirty="0" smtClean="0"/>
              <a:t> isn’t top priority?</a:t>
            </a:r>
          </a:p>
          <a:p>
            <a:pPr lvl="1"/>
            <a:r>
              <a:rPr lang="en-US" dirty="0" smtClean="0"/>
              <a:t>Tackle “low-hanging fruit.”</a:t>
            </a:r>
          </a:p>
          <a:p>
            <a:pPr marL="342900" lvl="1" indent="-342900">
              <a:spcBef>
                <a:spcPts val="1200"/>
              </a:spcBef>
              <a:spcAft>
                <a:spcPts val="600"/>
              </a:spcAft>
              <a:buFont typeface="Arial" pitchFamily="1" charset="0"/>
              <a:buChar char="•"/>
            </a:pPr>
            <a:r>
              <a:rPr lang="en-US" sz="3200" dirty="0">
                <a:cs typeface="ＭＳ Ｐゴシック" charset="-128"/>
              </a:rPr>
              <a:t>What to do when it IS a priority</a:t>
            </a:r>
            <a:r>
              <a:rPr lang="en-US" sz="3200" dirty="0" smtClean="0">
                <a:cs typeface="ＭＳ Ｐゴシック" charset="-128"/>
              </a:rPr>
              <a:t>?</a:t>
            </a:r>
          </a:p>
          <a:p>
            <a:pPr lvl="1">
              <a:spcBef>
                <a:spcPts val="0"/>
              </a:spcBef>
            </a:pPr>
            <a:r>
              <a:rPr lang="en-US" dirty="0"/>
              <a:t>Formal team – opportunities for education</a:t>
            </a:r>
          </a:p>
          <a:p>
            <a:pPr lvl="1">
              <a:spcBef>
                <a:spcPts val="0"/>
              </a:spcBef>
            </a:pPr>
            <a:r>
              <a:rPr lang="en-US" dirty="0"/>
              <a:t>Funding – where does the money come from?</a:t>
            </a:r>
          </a:p>
        </p:txBody>
      </p:sp>
      <p:sp>
        <p:nvSpPr>
          <p:cNvPr id="4" name="Title 3"/>
          <p:cNvSpPr>
            <a:spLocks noGrp="1"/>
          </p:cNvSpPr>
          <p:nvPr>
            <p:ph type="title"/>
          </p:nvPr>
        </p:nvSpPr>
        <p:spPr>
          <a:xfrm>
            <a:off x="2362200" y="152400"/>
            <a:ext cx="6550688" cy="1219200"/>
          </a:xfrm>
        </p:spPr>
        <p:txBody>
          <a:bodyPr/>
          <a:lstStyle/>
          <a:p>
            <a:r>
              <a:rPr lang="en-US" dirty="0" smtClean="0"/>
              <a:t>Keeping the </a:t>
            </a:r>
            <a:r>
              <a:rPr lang="en-US" i="1" dirty="0" smtClean="0"/>
              <a:t>Momentum</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332" y="4931732"/>
            <a:ext cx="2066945" cy="2066945"/>
          </a:xfrm>
          <a:prstGeom prst="rect">
            <a:avLst/>
          </a:prstGeom>
          <a:solidFill>
            <a:schemeClr val="accent1"/>
          </a:solidFill>
        </p:spPr>
      </p:pic>
      <p:sp>
        <p:nvSpPr>
          <p:cNvPr id="5" name="Content Placeholder 4"/>
          <p:cNvSpPr>
            <a:spLocks noGrp="1"/>
          </p:cNvSpPr>
          <p:nvPr>
            <p:ph idx="1"/>
          </p:nvPr>
        </p:nvSpPr>
        <p:spPr>
          <a:xfrm>
            <a:off x="2642716" y="1861457"/>
            <a:ext cx="6405824" cy="4525963"/>
          </a:xfrm>
        </p:spPr>
        <p:txBody>
          <a:bodyPr/>
          <a:lstStyle/>
          <a:p>
            <a:r>
              <a:rPr lang="en-US" dirty="0" smtClean="0"/>
              <a:t>We’ve got alternative text…</a:t>
            </a:r>
          </a:p>
          <a:p>
            <a:pPr marL="742950" lvl="2" indent="-342900">
              <a:spcBef>
                <a:spcPts val="0"/>
              </a:spcBef>
            </a:pPr>
            <a:r>
              <a:rPr lang="en-US" dirty="0">
                <a:cs typeface="ＭＳ Ｐゴシック" charset="-128"/>
              </a:rPr>
              <a:t>Now what?!</a:t>
            </a:r>
          </a:p>
          <a:p>
            <a:pPr marL="742950" lvl="2" indent="-342900">
              <a:spcBef>
                <a:spcPts val="0"/>
              </a:spcBef>
            </a:pPr>
            <a:r>
              <a:rPr lang="en-US" dirty="0">
                <a:cs typeface="ＭＳ Ｐゴシック" charset="-128"/>
              </a:rPr>
              <a:t>Delivering on our platform</a:t>
            </a:r>
          </a:p>
          <a:p>
            <a:pPr marL="342900" lvl="1" indent="-342900">
              <a:buFont typeface="Arial" pitchFamily="1" charset="0"/>
              <a:buChar char="•"/>
            </a:pPr>
            <a:r>
              <a:rPr lang="en-US" sz="3200" dirty="0">
                <a:cs typeface="ＭＳ Ｐゴシック" charset="-128"/>
              </a:rPr>
              <a:t>New frontiers for our TEIs</a:t>
            </a:r>
          </a:p>
          <a:p>
            <a:pPr marL="742950" lvl="2" indent="-342900">
              <a:spcBef>
                <a:spcPts val="0"/>
              </a:spcBef>
            </a:pPr>
            <a:r>
              <a:rPr lang="en-US" dirty="0"/>
              <a:t>	</a:t>
            </a:r>
            <a:r>
              <a:rPr lang="en-US" dirty="0">
                <a:cs typeface="ＭＳ Ｐゴシック" charset="-128"/>
              </a:rPr>
              <a:t>How do we alt-tag interactions?</a:t>
            </a:r>
          </a:p>
          <a:p>
            <a:pPr marL="342900" lvl="1" indent="-342900">
              <a:buFont typeface="Arial" pitchFamily="1" charset="0"/>
              <a:buChar char="•"/>
            </a:pPr>
            <a:r>
              <a:rPr lang="en-US" sz="3200" dirty="0">
                <a:cs typeface="ＭＳ Ｐゴシック" charset="-128"/>
              </a:rPr>
              <a:t>Readiness for </a:t>
            </a:r>
            <a:r>
              <a:rPr lang="en-US" sz="3200" dirty="0" smtClean="0">
                <a:cs typeface="ＭＳ Ｐゴシック" charset="-128"/>
              </a:rPr>
              <a:t>Braille and large print</a:t>
            </a:r>
          </a:p>
          <a:p>
            <a:pPr marL="742950" lvl="2" indent="-342900">
              <a:spcBef>
                <a:spcPts val="0"/>
              </a:spcBef>
            </a:pPr>
            <a:r>
              <a:rPr lang="en-US" dirty="0">
                <a:cs typeface="ＭＳ Ｐゴシック" charset="-128"/>
              </a:rPr>
              <a:t>Availability of technologies in schools</a:t>
            </a:r>
          </a:p>
          <a:p>
            <a:pPr marL="342900" lvl="1" indent="-342900">
              <a:buFont typeface="Arial" pitchFamily="1" charset="0"/>
              <a:buChar char="•"/>
            </a:pPr>
            <a:r>
              <a:rPr lang="en-US" sz="3200" dirty="0">
                <a:cs typeface="ＭＳ Ｐゴシック" charset="-128"/>
              </a:rPr>
              <a:t>Early </a:t>
            </a:r>
            <a:r>
              <a:rPr lang="en-US" sz="3200" dirty="0" smtClean="0">
                <a:cs typeface="ＭＳ Ｐゴシック" charset="-128"/>
              </a:rPr>
              <a:t>learning</a:t>
            </a:r>
          </a:p>
          <a:p>
            <a:pPr marL="742950" lvl="2" indent="-342900">
              <a:spcBef>
                <a:spcPts val="0"/>
              </a:spcBef>
            </a:pPr>
            <a:r>
              <a:rPr lang="en-US" dirty="0" smtClean="0">
                <a:cs typeface="ＭＳ Ｐゴシック" charset="-128"/>
              </a:rPr>
              <a:t>emergent-readers</a:t>
            </a:r>
            <a:endParaRPr lang="en-US" dirty="0">
              <a:cs typeface="ＭＳ Ｐゴシック" charset="-128"/>
            </a:endParaRPr>
          </a:p>
          <a:p>
            <a:pPr marL="457200" lvl="1" indent="0">
              <a:buNone/>
            </a:pPr>
            <a:endParaRPr lang="en-US" dirty="0"/>
          </a:p>
          <a:p>
            <a:pPr marL="457200" lvl="1" indent="0">
              <a:buNone/>
            </a:pPr>
            <a:endParaRPr lang="en-US" dirty="0"/>
          </a:p>
        </p:txBody>
      </p:sp>
      <p:sp>
        <p:nvSpPr>
          <p:cNvPr id="4" name="Title 3"/>
          <p:cNvSpPr>
            <a:spLocks noGrp="1"/>
          </p:cNvSpPr>
          <p:nvPr>
            <p:ph type="title"/>
          </p:nvPr>
        </p:nvSpPr>
        <p:spPr/>
        <p:txBody>
          <a:bodyPr/>
          <a:lstStyle/>
          <a:p>
            <a:r>
              <a:rPr lang="en-US" dirty="0" smtClean="0"/>
              <a:t>Current Challenges</a:t>
            </a:r>
            <a:endParaRPr lang="en-US" dirty="0"/>
          </a:p>
        </p:txBody>
      </p:sp>
    </p:spTree>
    <p:extLst>
      <p:ext uri="{BB962C8B-B14F-4D97-AF65-F5344CB8AC3E}">
        <p14:creationId xmlns:p14="http://schemas.microsoft.com/office/powerpoint/2010/main" val="489832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Contact information:</a:t>
            </a:r>
          </a:p>
          <a:p>
            <a:pPr marL="0" indent="0">
              <a:buNone/>
            </a:pPr>
            <a:endParaRPr lang="en-US" dirty="0" smtClean="0"/>
          </a:p>
          <a:p>
            <a:pPr marL="0" indent="0">
              <a:buNone/>
            </a:pPr>
            <a:r>
              <a:rPr lang="en-US" sz="2800" smtClean="0">
                <a:hlinkClick r:id="rId2"/>
              </a:rPr>
              <a:t>Elizabeth.Barker@nwea.org</a:t>
            </a:r>
            <a:r>
              <a:rPr lang="en-US" sz="2800" smtClean="0"/>
              <a:t> </a:t>
            </a:r>
          </a:p>
          <a:p>
            <a:pPr marL="0" indent="0">
              <a:buNone/>
            </a:pPr>
            <a:endParaRPr lang="en-US" sz="2800" dirty="0" smtClean="0"/>
          </a:p>
          <a:p>
            <a:pPr marL="0" indent="0">
              <a:buNone/>
            </a:pPr>
            <a:r>
              <a:rPr lang="en-US" sz="2800" dirty="0" smtClean="0">
                <a:hlinkClick r:id="rId3"/>
              </a:rPr>
              <a:t>Bryan_Gould@wgbh.org</a:t>
            </a:r>
            <a:endParaRPr lang="en-US" sz="2800" dirty="0" smtClean="0"/>
          </a:p>
          <a:p>
            <a:pPr marL="0" indent="0">
              <a:buNone/>
            </a:pPr>
            <a:endParaRPr lang="en-US" dirty="0" smtClean="0"/>
          </a:p>
        </p:txBody>
      </p:sp>
      <p:sp>
        <p:nvSpPr>
          <p:cNvPr id="5" name="Title 4"/>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2" y="8847"/>
            <a:ext cx="9138696" cy="6840305"/>
          </a:xfrm>
          <a:prstGeom prst="rect">
            <a:avLst/>
          </a:prstGeom>
        </p:spPr>
      </p:pic>
      <p:pic>
        <p:nvPicPr>
          <p:cNvPr id="4" name="Picture 3"/>
          <p:cNvPicPr>
            <a:picLocks noChangeAspect="1"/>
          </p:cNvPicPr>
          <p:nvPr/>
        </p:nvPicPr>
        <p:blipFill>
          <a:blip r:embed="rId3"/>
          <a:stretch>
            <a:fillRect/>
          </a:stretch>
        </p:blipFill>
        <p:spPr>
          <a:xfrm>
            <a:off x="-1981202" y="38280"/>
            <a:ext cx="9368117" cy="6858594"/>
          </a:xfrm>
          <a:prstGeom prst="rect">
            <a:avLst/>
          </a:prstGeom>
        </p:spPr>
      </p:pic>
      <p:pic>
        <p:nvPicPr>
          <p:cNvPr id="5" name="Picture 4"/>
          <p:cNvPicPr>
            <a:picLocks noChangeAspect="1"/>
          </p:cNvPicPr>
          <p:nvPr/>
        </p:nvPicPr>
        <p:blipFill>
          <a:blip r:embed="rId4">
            <a:duotone>
              <a:prstClr val="black"/>
              <a:srgbClr val="EA792D">
                <a:tint val="45000"/>
                <a:satMod val="400000"/>
              </a:srgbClr>
            </a:duotone>
          </a:blip>
          <a:stretch>
            <a:fillRect/>
          </a:stretch>
        </p:blipFill>
        <p:spPr>
          <a:xfrm>
            <a:off x="-109637" y="946809"/>
            <a:ext cx="4478101" cy="1148752"/>
          </a:xfrm>
          <a:prstGeom prst="rect">
            <a:avLst/>
          </a:prstGeom>
          <a:ln>
            <a:noFill/>
          </a:ln>
        </p:spPr>
      </p:pic>
      <p:pic>
        <p:nvPicPr>
          <p:cNvPr id="6" name="Picture 5"/>
          <p:cNvPicPr>
            <a:picLocks noChangeAspect="1"/>
          </p:cNvPicPr>
          <p:nvPr/>
        </p:nvPicPr>
        <p:blipFill>
          <a:blip r:embed="rId5">
            <a:duotone>
              <a:prstClr val="black"/>
              <a:schemeClr val="accent1">
                <a:tint val="45000"/>
                <a:satMod val="400000"/>
              </a:schemeClr>
            </a:duotone>
          </a:blip>
          <a:stretch>
            <a:fillRect/>
          </a:stretch>
        </p:blipFill>
        <p:spPr>
          <a:xfrm>
            <a:off x="-208235" y="2316537"/>
            <a:ext cx="5822185" cy="2816596"/>
          </a:xfrm>
          <a:prstGeom prst="rect">
            <a:avLst/>
          </a:prstGeom>
        </p:spPr>
      </p:pic>
      <p:pic>
        <p:nvPicPr>
          <p:cNvPr id="7" name="Picture 6"/>
          <p:cNvPicPr>
            <a:picLocks noChangeAspect="1"/>
          </p:cNvPicPr>
          <p:nvPr/>
        </p:nvPicPr>
        <p:blipFill>
          <a:blip r:embed="rId6">
            <a:duotone>
              <a:schemeClr val="accent4">
                <a:shade val="45000"/>
                <a:satMod val="135000"/>
              </a:schemeClr>
              <a:prstClr val="white"/>
            </a:duotone>
          </a:blip>
          <a:stretch>
            <a:fillRect/>
          </a:stretch>
        </p:blipFill>
        <p:spPr>
          <a:xfrm>
            <a:off x="308234" y="5575086"/>
            <a:ext cx="1450974" cy="879834"/>
          </a:xfrm>
          <a:prstGeom prst="rect">
            <a:avLst/>
          </a:prstGeom>
        </p:spPr>
      </p:pic>
    </p:spTree>
    <p:extLst>
      <p:ext uri="{BB962C8B-B14F-4D97-AF65-F5344CB8AC3E}">
        <p14:creationId xmlns:p14="http://schemas.microsoft.com/office/powerpoint/2010/main" val="392131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biLevel thresh="75000"/>
          </a:blip>
          <a:stretch>
            <a:fillRect/>
          </a:stretch>
        </p:blipFill>
        <p:spPr>
          <a:xfrm>
            <a:off x="618186" y="269113"/>
            <a:ext cx="7881840" cy="2334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287887" y="2912239"/>
            <a:ext cx="7307781" cy="2246769"/>
          </a:xfrm>
          <a:prstGeom prst="rect">
            <a:avLst/>
          </a:prstGeom>
        </p:spPr>
        <p:txBody>
          <a:bodyPr wrap="square">
            <a:spAutoFit/>
          </a:bodyPr>
          <a:lstStyle/>
          <a:p>
            <a:pPr marL="342900" indent="-342900">
              <a:buFont typeface="Arial" panose="020B0604020202020204" pitchFamily="34" charset="0"/>
              <a:buChar char="•"/>
            </a:pPr>
            <a:r>
              <a:rPr lang="en-US" sz="2000" b="1" dirty="0"/>
              <a:t>Computer adaptive assessments, unique to each student</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smtClean="0"/>
              <a:t>MAP grade 2-10, Reading, Language, Science, and Mathematics</a:t>
            </a: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smtClean="0"/>
              <a:t>MPG K-2, Reading and Mathematics</a:t>
            </a:r>
            <a:endParaRPr lang="en-US" sz="20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10521" y="1845891"/>
            <a:ext cx="6418943" cy="5148845"/>
          </a:xfrm>
        </p:spPr>
        <p:txBody>
          <a:bodyPr/>
          <a:lstStyle/>
          <a:p>
            <a:pPr>
              <a:spcBef>
                <a:spcPts val="1800"/>
              </a:spcBef>
            </a:pPr>
            <a:r>
              <a:rPr lang="en-US" sz="2800" dirty="0" smtClean="0"/>
              <a:t>Education, education, education!</a:t>
            </a:r>
          </a:p>
          <a:p>
            <a:pPr lvl="1">
              <a:spcBef>
                <a:spcPts val="0"/>
              </a:spcBef>
            </a:pPr>
            <a:r>
              <a:rPr lang="en-US" sz="2000" dirty="0"/>
              <a:t>Presentations</a:t>
            </a:r>
          </a:p>
          <a:p>
            <a:pPr lvl="1">
              <a:spcBef>
                <a:spcPts val="0"/>
              </a:spcBef>
            </a:pPr>
            <a:r>
              <a:rPr lang="en-US" sz="2000" dirty="0"/>
              <a:t>A voice at meetings, discussions, etc. Crash if you have too!</a:t>
            </a:r>
          </a:p>
          <a:p>
            <a:pPr lvl="1">
              <a:spcBef>
                <a:spcPts val="0"/>
              </a:spcBef>
            </a:pPr>
            <a:r>
              <a:rPr lang="en-US" sz="2000" dirty="0"/>
              <a:t>Lunch and Learns</a:t>
            </a:r>
          </a:p>
          <a:p>
            <a:pPr marL="342900" lvl="1" indent="-342900">
              <a:spcBef>
                <a:spcPts val="1800"/>
              </a:spcBef>
              <a:buFont typeface="Arial" pitchFamily="1" charset="0"/>
              <a:buChar char="•"/>
            </a:pPr>
            <a:r>
              <a:rPr lang="en-US" dirty="0" smtClean="0">
                <a:cs typeface="ＭＳ Ｐゴシック" charset="-128"/>
              </a:rPr>
              <a:t>Fostering </a:t>
            </a:r>
            <a:r>
              <a:rPr lang="en-US" dirty="0">
                <a:cs typeface="ＭＳ Ｐゴシック" charset="-128"/>
              </a:rPr>
              <a:t>a </a:t>
            </a:r>
            <a:r>
              <a:rPr lang="en-US" dirty="0" smtClean="0">
                <a:cs typeface="ＭＳ Ｐゴシック" charset="-128"/>
              </a:rPr>
              <a:t>workplace culture where an accessibility mindset is </a:t>
            </a:r>
            <a:r>
              <a:rPr lang="en-US" dirty="0">
                <a:cs typeface="ＭＳ Ｐゴシック" charset="-128"/>
              </a:rPr>
              <a:t>the norm</a:t>
            </a:r>
            <a:r>
              <a:rPr lang="en-US" dirty="0" smtClean="0">
                <a:cs typeface="ＭＳ Ｐゴシック" charset="-128"/>
              </a:rPr>
              <a:t>.</a:t>
            </a:r>
          </a:p>
          <a:p>
            <a:pPr lvl="1">
              <a:spcBef>
                <a:spcPts val="0"/>
              </a:spcBef>
            </a:pPr>
            <a:r>
              <a:rPr lang="en-US" sz="2000" dirty="0" smtClean="0"/>
              <a:t>Identify </a:t>
            </a:r>
            <a:r>
              <a:rPr lang="en-US" sz="2000" dirty="0"/>
              <a:t>others in your organization who might want to work with you on this </a:t>
            </a:r>
            <a:r>
              <a:rPr lang="en-US" sz="2000" dirty="0" smtClean="0"/>
              <a:t>topic.</a:t>
            </a:r>
          </a:p>
          <a:p>
            <a:pPr lvl="1">
              <a:spcBef>
                <a:spcPts val="0"/>
              </a:spcBef>
            </a:pPr>
            <a:r>
              <a:rPr lang="en-US" sz="2000" dirty="0"/>
              <a:t>New product development with accessibility in mind</a:t>
            </a:r>
            <a:r>
              <a:rPr lang="en-US" sz="2000" dirty="0" smtClean="0"/>
              <a:t>.</a:t>
            </a:r>
          </a:p>
          <a:p>
            <a:pPr lvl="1">
              <a:spcBef>
                <a:spcPts val="0"/>
              </a:spcBef>
            </a:pPr>
            <a:r>
              <a:rPr lang="en-US" sz="2000" dirty="0" smtClean="0"/>
              <a:t>Be </a:t>
            </a:r>
            <a:r>
              <a:rPr lang="en-US" sz="2000" dirty="0"/>
              <a:t>an Accessibility </a:t>
            </a:r>
            <a:r>
              <a:rPr lang="en-US" sz="2000" dirty="0" smtClean="0"/>
              <a:t>Advocate in your organization.</a:t>
            </a:r>
            <a:endParaRPr lang="en-US" sz="2000" dirty="0"/>
          </a:p>
          <a:p>
            <a:pPr lvl="1">
              <a:spcBef>
                <a:spcPts val="0"/>
              </a:spcBef>
            </a:pPr>
            <a:endParaRPr lang="en-US" sz="2000" dirty="0"/>
          </a:p>
          <a:p>
            <a:pPr marL="742950" lvl="2" indent="-342900">
              <a:spcBef>
                <a:spcPts val="1800"/>
              </a:spcBef>
            </a:pPr>
            <a:endParaRPr lang="en-US" dirty="0">
              <a:cs typeface="ＭＳ Ｐゴシック" charset="-128"/>
            </a:endParaRPr>
          </a:p>
          <a:p>
            <a:pPr marL="457200" lvl="1" indent="0">
              <a:spcBef>
                <a:spcPts val="0"/>
              </a:spcBef>
              <a:buNone/>
            </a:pPr>
            <a:endParaRPr lang="en-US" sz="2000" dirty="0"/>
          </a:p>
          <a:p>
            <a:pPr marL="58738" lvl="2" indent="401638">
              <a:buFont typeface="Arial" panose="020B0604020202020204" pitchFamily="34" charset="0"/>
              <a:buChar char="•"/>
            </a:pPr>
            <a:endParaRPr lang="en-US" dirty="0" smtClean="0">
              <a:cs typeface="ＭＳ Ｐゴシック" charset="-128"/>
            </a:endParaRPr>
          </a:p>
        </p:txBody>
      </p:sp>
      <p:sp>
        <p:nvSpPr>
          <p:cNvPr id="5" name="Title 4"/>
          <p:cNvSpPr>
            <a:spLocks noGrp="1"/>
          </p:cNvSpPr>
          <p:nvPr>
            <p:ph type="title"/>
          </p:nvPr>
        </p:nvSpPr>
        <p:spPr>
          <a:xfrm>
            <a:off x="2315497" y="152400"/>
            <a:ext cx="4630993" cy="1219200"/>
          </a:xfrm>
        </p:spPr>
        <p:txBody>
          <a:bodyPr/>
          <a:lstStyle/>
          <a:p>
            <a:r>
              <a:rPr lang="en-US" dirty="0" smtClean="0"/>
              <a:t>A Challenge:</a:t>
            </a:r>
            <a:br>
              <a:rPr lang="en-US" dirty="0" smtClean="0"/>
            </a:br>
            <a:r>
              <a:rPr lang="en-US" sz="4000" i="1" dirty="0" smtClean="0"/>
              <a:t>Getting Buy-In</a:t>
            </a:r>
            <a:endParaRPr lang="en-US" sz="40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3143" y="-1"/>
            <a:ext cx="2140857" cy="1425009"/>
          </a:xfrm>
          <a:prstGeom prst="rect">
            <a:avLst/>
          </a:prstGeom>
        </p:spPr>
      </p:pic>
      <p:sp>
        <p:nvSpPr>
          <p:cNvPr id="3" name="TextBox 2"/>
          <p:cNvSpPr txBox="1"/>
          <p:nvPr/>
        </p:nvSpPr>
        <p:spPr>
          <a:xfrm>
            <a:off x="7619238" y="127609"/>
            <a:ext cx="1638521" cy="923330"/>
          </a:xfrm>
          <a:prstGeom prst="rect">
            <a:avLst/>
          </a:prstGeom>
          <a:noFill/>
        </p:spPr>
        <p:txBody>
          <a:bodyPr wrap="square" rtlCol="0">
            <a:spAutoFit/>
          </a:bodyPr>
          <a:lstStyle/>
          <a:p>
            <a:pPr algn="ctr"/>
            <a:r>
              <a:rPr lang="en-US" dirty="0" smtClean="0">
                <a:latin typeface="Grad" panose="02000503070000020003" pitchFamily="50" charset="0"/>
              </a:rPr>
              <a:t>We’re</a:t>
            </a:r>
            <a:br>
              <a:rPr lang="en-US" dirty="0" smtClean="0">
                <a:latin typeface="Grad" panose="02000503070000020003" pitchFamily="50" charset="0"/>
              </a:rPr>
            </a:br>
            <a:r>
              <a:rPr lang="en-US" dirty="0" smtClean="0">
                <a:latin typeface="Grad" panose="02000503070000020003" pitchFamily="50" charset="0"/>
              </a:rPr>
              <a:t>not going</a:t>
            </a:r>
          </a:p>
          <a:p>
            <a:pPr algn="ctr"/>
            <a:r>
              <a:rPr lang="en-US" dirty="0" smtClean="0">
                <a:latin typeface="Grad" panose="02000503070000020003" pitchFamily="50" charset="0"/>
              </a:rPr>
              <a:t>away…</a:t>
            </a:r>
          </a:p>
        </p:txBody>
      </p:sp>
    </p:spTree>
    <p:extLst>
      <p:ext uri="{BB962C8B-B14F-4D97-AF65-F5344CB8AC3E}">
        <p14:creationId xmlns:p14="http://schemas.microsoft.com/office/powerpoint/2010/main" val="960955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373" y="4247260"/>
            <a:ext cx="3908294" cy="2610740"/>
          </a:xfrm>
          <a:prstGeom prst="rect">
            <a:avLst/>
          </a:prstGeom>
        </p:spPr>
      </p:pic>
      <p:sp>
        <p:nvSpPr>
          <p:cNvPr id="6" name="Content Placeholder 5"/>
          <p:cNvSpPr>
            <a:spLocks noGrp="1"/>
          </p:cNvSpPr>
          <p:nvPr>
            <p:ph idx="1"/>
          </p:nvPr>
        </p:nvSpPr>
        <p:spPr>
          <a:xfrm>
            <a:off x="2410521" y="1689355"/>
            <a:ext cx="6418943" cy="5305382"/>
          </a:xfrm>
        </p:spPr>
        <p:txBody>
          <a:bodyPr/>
          <a:lstStyle/>
          <a:p>
            <a:r>
              <a:rPr lang="en-US" dirty="0" smtClean="0"/>
              <a:t>Top leadership buy-in is critical.</a:t>
            </a:r>
          </a:p>
          <a:p>
            <a:pPr lvl="1">
              <a:spcBef>
                <a:spcPts val="0"/>
              </a:spcBef>
            </a:pPr>
            <a:r>
              <a:rPr lang="en-US" sz="2000" dirty="0" smtClean="0"/>
              <a:t>Having a influential individual back and/or drive your accessible technology initiative sets the tone for your organization's accessibility mindset. </a:t>
            </a:r>
          </a:p>
          <a:p>
            <a:pPr marL="457200" lvl="1" indent="0">
              <a:spcBef>
                <a:spcPts val="0"/>
              </a:spcBef>
              <a:buNone/>
            </a:pPr>
            <a:endParaRPr lang="en-US" sz="2000" dirty="0" smtClean="0"/>
          </a:p>
          <a:p>
            <a:pPr marL="342900" lvl="1" indent="-342900">
              <a:buFont typeface="Arial" pitchFamily="1" charset="0"/>
              <a:buChar char="•"/>
            </a:pPr>
            <a:r>
              <a:rPr lang="en-US" sz="3200" dirty="0">
                <a:cs typeface="ＭＳ Ｐゴシック" charset="-128"/>
              </a:rPr>
              <a:t>Education, education, education!</a:t>
            </a:r>
          </a:p>
          <a:p>
            <a:pPr lvl="1">
              <a:spcBef>
                <a:spcPts val="0"/>
              </a:spcBef>
            </a:pPr>
            <a:r>
              <a:rPr lang="en-US" sz="2400" dirty="0" smtClean="0"/>
              <a:t>Mission drivers</a:t>
            </a:r>
          </a:p>
          <a:p>
            <a:pPr lvl="1">
              <a:spcBef>
                <a:spcPts val="0"/>
              </a:spcBef>
            </a:pPr>
            <a:r>
              <a:rPr lang="en-US" sz="2400" dirty="0" smtClean="0"/>
              <a:t>Market/Commercial Drivers</a:t>
            </a:r>
            <a:endParaRPr lang="en-US" sz="2400" dirty="0"/>
          </a:p>
          <a:p>
            <a:pPr lvl="1">
              <a:spcBef>
                <a:spcPts val="0"/>
              </a:spcBef>
            </a:pPr>
            <a:r>
              <a:rPr lang="en-US" sz="2400" dirty="0"/>
              <a:t>Legal </a:t>
            </a:r>
            <a:r>
              <a:rPr lang="en-US" sz="2400" dirty="0" smtClean="0"/>
              <a:t>drivers</a:t>
            </a:r>
          </a:p>
          <a:p>
            <a:pPr lvl="1">
              <a:spcBef>
                <a:spcPts val="0"/>
              </a:spcBef>
            </a:pPr>
            <a:r>
              <a:rPr lang="en-US" sz="2400" dirty="0" smtClean="0"/>
              <a:t>Cost drivers</a:t>
            </a:r>
            <a:endParaRPr lang="en-US" sz="2400" dirty="0"/>
          </a:p>
          <a:p>
            <a:pPr marL="342900" lvl="1" indent="-342900">
              <a:buFont typeface="Arial" pitchFamily="1" charset="0"/>
              <a:buChar char="•"/>
            </a:pPr>
            <a:endParaRPr lang="en-US" sz="3200" dirty="0">
              <a:cs typeface="ＭＳ Ｐゴシック" charset="-128"/>
            </a:endParaRPr>
          </a:p>
          <a:p>
            <a:pPr marL="58738" lvl="2" indent="401638">
              <a:buFont typeface="Arial" panose="020B0604020202020204" pitchFamily="34" charset="0"/>
              <a:buChar char="•"/>
            </a:pPr>
            <a:endParaRPr lang="en-US" dirty="0" smtClean="0">
              <a:cs typeface="ＭＳ Ｐゴシック" charset="-128"/>
            </a:endParaRPr>
          </a:p>
        </p:txBody>
      </p:sp>
      <p:sp>
        <p:nvSpPr>
          <p:cNvPr id="5" name="Title 4"/>
          <p:cNvSpPr>
            <a:spLocks noGrp="1"/>
          </p:cNvSpPr>
          <p:nvPr>
            <p:ph type="title"/>
          </p:nvPr>
        </p:nvSpPr>
        <p:spPr>
          <a:xfrm>
            <a:off x="2315497" y="152400"/>
            <a:ext cx="4630993" cy="1219200"/>
          </a:xfrm>
        </p:spPr>
        <p:txBody>
          <a:bodyPr/>
          <a:lstStyle/>
          <a:p>
            <a:r>
              <a:rPr lang="en-US" dirty="0" smtClean="0"/>
              <a:t>A Challenge:</a:t>
            </a:r>
            <a:br>
              <a:rPr lang="en-US" dirty="0" smtClean="0"/>
            </a:br>
            <a:r>
              <a:rPr lang="en-US" sz="4000" i="1" dirty="0" smtClean="0"/>
              <a:t>Getting Buy-In</a:t>
            </a:r>
            <a:endParaRPr lang="en-US" sz="4000" i="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143" y="-1"/>
            <a:ext cx="2140857" cy="1425009"/>
          </a:xfrm>
          <a:prstGeom prst="rect">
            <a:avLst/>
          </a:prstGeom>
        </p:spPr>
      </p:pic>
      <p:sp>
        <p:nvSpPr>
          <p:cNvPr id="3" name="TextBox 2"/>
          <p:cNvSpPr txBox="1"/>
          <p:nvPr/>
        </p:nvSpPr>
        <p:spPr>
          <a:xfrm>
            <a:off x="7619238" y="127609"/>
            <a:ext cx="1638521" cy="923330"/>
          </a:xfrm>
          <a:prstGeom prst="rect">
            <a:avLst/>
          </a:prstGeom>
          <a:noFill/>
        </p:spPr>
        <p:txBody>
          <a:bodyPr wrap="square" rtlCol="0">
            <a:spAutoFit/>
          </a:bodyPr>
          <a:lstStyle/>
          <a:p>
            <a:pPr algn="ctr"/>
            <a:r>
              <a:rPr lang="en-US" dirty="0" smtClean="0">
                <a:latin typeface="Grad" panose="02000503070000020003" pitchFamily="50" charset="0"/>
              </a:rPr>
              <a:t>This is the</a:t>
            </a:r>
          </a:p>
          <a:p>
            <a:pPr algn="ctr"/>
            <a:r>
              <a:rPr lang="en-US" dirty="0" smtClean="0">
                <a:latin typeface="Grad" panose="02000503070000020003" pitchFamily="50" charset="0"/>
              </a:rPr>
              <a:t>business</a:t>
            </a:r>
          </a:p>
          <a:p>
            <a:pPr algn="ctr"/>
            <a:r>
              <a:rPr lang="en-US" dirty="0" smtClean="0">
                <a:latin typeface="Grad" panose="02000503070000020003" pitchFamily="50" charset="0"/>
              </a:rPr>
              <a:t>case…</a:t>
            </a:r>
          </a:p>
        </p:txBody>
      </p:sp>
    </p:spTree>
    <p:extLst>
      <p:ext uri="{BB962C8B-B14F-4D97-AF65-F5344CB8AC3E}">
        <p14:creationId xmlns:p14="http://schemas.microsoft.com/office/powerpoint/2010/main" val="10590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874" y="188686"/>
            <a:ext cx="6553200" cy="1182920"/>
          </a:xfrm>
        </p:spPr>
        <p:txBody>
          <a:bodyPr/>
          <a:lstStyle/>
          <a:p>
            <a:r>
              <a:rPr lang="en-US" dirty="0" smtClean="0"/>
              <a:t>Our Steps to Remove Barriers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8667084"/>
              </p:ext>
            </p:extLst>
          </p:nvPr>
        </p:nvGraphicFramePr>
        <p:xfrm>
          <a:off x="643474" y="2006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95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Conception </a:t>
            </a:r>
            <a:r>
              <a:rPr lang="en-US" dirty="0"/>
              <a:t>to </a:t>
            </a:r>
            <a:r>
              <a:rPr lang="en-US" dirty="0" smtClean="0"/>
              <a:t>Execution</a:t>
            </a:r>
            <a:br>
              <a:rPr lang="en-US" dirty="0" smtClean="0"/>
            </a:br>
            <a:endParaRPr lang="en-US" dirty="0"/>
          </a:p>
        </p:txBody>
      </p:sp>
      <p:sp>
        <p:nvSpPr>
          <p:cNvPr id="3" name="Content Placeholder 2"/>
          <p:cNvSpPr>
            <a:spLocks noGrp="1"/>
          </p:cNvSpPr>
          <p:nvPr>
            <p:ph idx="1"/>
          </p:nvPr>
        </p:nvSpPr>
        <p:spPr>
          <a:xfrm>
            <a:off x="312235" y="1611351"/>
            <a:ext cx="8229600" cy="4525963"/>
          </a:xfrm>
        </p:spPr>
        <p:txBody>
          <a:bodyPr/>
          <a:lstStyle/>
          <a:p>
            <a:r>
              <a:rPr lang="en-US" dirty="0" smtClean="0"/>
              <a:t>Step 1: Image descriptions for item bank</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lvl="1"/>
            <a:endParaRPr lang="en-US" dirty="0"/>
          </a:p>
          <a:p>
            <a:pPr lvl="1"/>
            <a:endParaRPr lang="en-US" dirty="0"/>
          </a:p>
        </p:txBody>
      </p:sp>
      <p:pic>
        <p:nvPicPr>
          <p:cNvPr id="5" name="Picture 4" descr="An NWEA test item with an illustration of a crayon and a ruler, asking the student to find the length of the crayon.  Alt tag for this image would be:  “A crayon is next to a centimeter ruler. The base of the crayon is at 2 centimeters, and the tip is at 9 centimeters”" title="Example item"/>
          <p:cNvPicPr>
            <a:picLocks noChangeAspect="1"/>
          </p:cNvPicPr>
          <p:nvPr/>
        </p:nvPicPr>
        <p:blipFill>
          <a:blip r:embed="rId3"/>
          <a:stretch>
            <a:fillRect/>
          </a:stretch>
        </p:blipFill>
        <p:spPr>
          <a:xfrm>
            <a:off x="1847373" y="2213207"/>
            <a:ext cx="5449253" cy="4024716"/>
          </a:xfrm>
          <a:prstGeom prst="rect">
            <a:avLst/>
          </a:prstGeom>
        </p:spPr>
      </p:pic>
    </p:spTree>
    <p:extLst>
      <p:ext uri="{BB962C8B-B14F-4D97-AF65-F5344CB8AC3E}">
        <p14:creationId xmlns:p14="http://schemas.microsoft.com/office/powerpoint/2010/main" val="4222045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Immediate Work</a:t>
            </a:r>
            <a:endParaRPr lang="en-US" dirty="0"/>
          </a:p>
        </p:txBody>
      </p:sp>
      <p:sp>
        <p:nvSpPr>
          <p:cNvPr id="6" name="Content Placeholder 5"/>
          <p:cNvSpPr>
            <a:spLocks noGrp="1"/>
          </p:cNvSpPr>
          <p:nvPr>
            <p:ph idx="1"/>
          </p:nvPr>
        </p:nvSpPr>
        <p:spPr/>
        <p:txBody>
          <a:bodyPr/>
          <a:lstStyle/>
          <a:p>
            <a:r>
              <a:rPr lang="en-US" dirty="0" smtClean="0"/>
              <a:t>Technical Development</a:t>
            </a:r>
          </a:p>
          <a:p>
            <a:pPr lvl="1"/>
            <a:r>
              <a:rPr lang="en-US" dirty="0" smtClean="0"/>
              <a:t>Item Construction</a:t>
            </a:r>
          </a:p>
          <a:p>
            <a:pPr lvl="2"/>
            <a:r>
              <a:rPr lang="en-US" dirty="0" smtClean="0"/>
              <a:t>Conversion to QTI Format </a:t>
            </a:r>
          </a:p>
          <a:p>
            <a:pPr lvl="2"/>
            <a:r>
              <a:rPr lang="en-US" dirty="0"/>
              <a:t>S</a:t>
            </a:r>
            <a:r>
              <a:rPr lang="en-US" dirty="0" smtClean="0"/>
              <a:t>upport for alternative text</a:t>
            </a:r>
          </a:p>
          <a:p>
            <a:pPr lvl="1"/>
            <a:r>
              <a:rPr lang="en-US" dirty="0" smtClean="0"/>
              <a:t>Test Delivery</a:t>
            </a:r>
          </a:p>
          <a:p>
            <a:pPr lvl="2"/>
            <a:r>
              <a:rPr lang="en-US" dirty="0" smtClean="0"/>
              <a:t>Exposing alternative text to screen readers</a:t>
            </a:r>
          </a:p>
          <a:p>
            <a:pPr lvl="2"/>
            <a:r>
              <a:rPr lang="en-US" dirty="0" smtClean="0"/>
              <a:t>Enabling other accessible behaviors, e.g. keyboard navigation</a:t>
            </a:r>
          </a:p>
          <a:p>
            <a:pPr marL="0" indent="0">
              <a:buNone/>
            </a:pPr>
            <a:endParaRPr lang="en-US" dirty="0"/>
          </a:p>
        </p:txBody>
      </p:sp>
    </p:spTree>
    <p:extLst>
      <p:ext uri="{BB962C8B-B14F-4D97-AF65-F5344CB8AC3E}">
        <p14:creationId xmlns:p14="http://schemas.microsoft.com/office/powerpoint/2010/main" val="758899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61">
      <a:dk1>
        <a:sysClr val="windowText" lastClr="000000"/>
      </a:dk1>
      <a:lt1>
        <a:sysClr val="window" lastClr="FFFFFF"/>
      </a:lt1>
      <a:dk2>
        <a:srgbClr val="27B3E9"/>
      </a:dk2>
      <a:lt2>
        <a:srgbClr val="7CBF36"/>
      </a:lt2>
      <a:accent1>
        <a:srgbClr val="EC681B"/>
      </a:accent1>
      <a:accent2>
        <a:srgbClr val="27B3E9"/>
      </a:accent2>
      <a:accent3>
        <a:srgbClr val="7CBF36"/>
      </a:accent3>
      <a:accent4>
        <a:srgbClr val="EC681B"/>
      </a:accent4>
      <a:accent5>
        <a:srgbClr val="27B3E9"/>
      </a:accent5>
      <a:accent6>
        <a:srgbClr val="7CBF36"/>
      </a:accent6>
      <a:hlink>
        <a:srgbClr val="EC681B"/>
      </a:hlink>
      <a:folHlink>
        <a:srgbClr val="575A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dirty="0" smtClean="0">
            <a:latin typeface="Helvetic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pc="http://schemas.microsoft.com/office/infopath/2007/PartnerControls" xmlns:xsi="http://www.w3.org/2001/XMLSchema-instance">
  <documentManagement>
    <TaxCatchAll xmlns="65f1e35b-fefa-4634-98a4-d1c331cd001e">
      <Value>334</Value>
    </TaxCatchAll>
    <d20a4d494e574c8faa6f2c9dc2e5441d xmlns="65f1e35b-fefa-4634-98a4-d1c331cd001e">
      <Terms xmlns="http://schemas.microsoft.com/office/infopath/2007/PartnerControls">
        <TermInfo xmlns="http://schemas.microsoft.com/office/infopath/2007/PartnerControls">
          <TermName xmlns="http://schemas.microsoft.com/office/infopath/2007/PartnerControls">Templates</TermName>
          <TermId xmlns="http://schemas.microsoft.com/office/infopath/2007/PartnerControls">7f3e1f85-8793-4845-b767-cb96d82f9c00</TermId>
        </TermInfo>
      </Terms>
    </d20a4d494e574c8faa6f2c9dc2e5441d>
    <_dlc_DocId xmlns="65f1e35b-fefa-4634-98a4-d1c331cd001e">7SQZ636N2AF5-68-72</_dlc_DocId>
    <_dlc_DocIdUrl xmlns="65f1e35b-fefa-4634-98a4-d1c331cd001e">
      <Url>https://nwea.sharepoint.com/teams/workspaces/pe-architecture/_layouts/15/DocIdRedir.aspx?ID=7SQZ636N2AF5-68-72</Url>
      <Description>7SQZ636N2AF5-68-72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704F58B9B4ED73488A4925705E737C81" ma:contentTypeVersion="2" ma:contentTypeDescription="Create a new document." ma:contentTypeScope="" ma:versionID="c5a0610315742565013efccd06285547">
  <xsd:schema xmlns:xsd="http://www.w3.org/2001/XMLSchema" xmlns:xs="http://www.w3.org/2001/XMLSchema" xmlns:p="http://schemas.microsoft.com/office/2006/metadata/properties" xmlns:ns2="65f1e35b-fefa-4634-98a4-d1c331cd001e" xmlns:ns3="87c95dfc-38da-495b-951a-dcf0211de8d2" targetNamespace="http://schemas.microsoft.com/office/2006/metadata/properties" ma:root="true" ma:fieldsID="145bd9b7b152d57e2262125dcf80b2ab" ns2:_="" ns3:_="">
    <xsd:import namespace="65f1e35b-fefa-4634-98a4-d1c331cd001e"/>
    <xsd:import namespace="87c95dfc-38da-495b-951a-dcf0211de8d2"/>
    <xsd:element name="properties">
      <xsd:complexType>
        <xsd:sequence>
          <xsd:element name="documentManagement">
            <xsd:complexType>
              <xsd:all>
                <xsd:element ref="ns2:TaxCatchAll" minOccurs="0"/>
                <xsd:element ref="ns2:d20a4d494e574c8faa6f2c9dc2e5441d" minOccurs="0"/>
                <xsd:element ref="ns3: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1e35b-fefa-4634-98a4-d1c331cd001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797c1e5-af2a-44a9-8794-8b8b5c776062}" ma:internalName="TaxCatchAll" ma:showField="CatchAllData" ma:web="65f1e35b-fefa-4634-98a4-d1c331cd001e">
      <xsd:complexType>
        <xsd:complexContent>
          <xsd:extension base="dms:MultiChoiceLookup">
            <xsd:sequence>
              <xsd:element name="Value" type="dms:Lookup" maxOccurs="unbounded" minOccurs="0" nillable="true"/>
            </xsd:sequence>
          </xsd:extension>
        </xsd:complexContent>
      </xsd:complexType>
    </xsd:element>
    <xsd:element name="d20a4d494e574c8faa6f2c9dc2e5441d" ma:index="10" nillable="true" ma:taxonomy="true" ma:internalName="d20a4d494e574c8faa6f2c9dc2e5441d" ma:taxonomyFieldName="Topics" ma:displayName="Topics" ma:readOnly="false" ma:default="" ma:fieldId="{d20a4d49-4e57-4c8f-aa6f-2c9dc2e5441d}" ma:taxonomyMulti="true" ma:sspId="b4d47a90-cf98-4397-b16c-9ac657f0cf75" ma:termSetId="eea10849-8570-403c-83c9-60599131f696" ma:anchorId="a951617d-5fe4-409d-8897-669e2b91999a" ma:open="tru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7c95dfc-38da-495b-951a-dcf0211de8d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40A432-2ECD-4EB8-864B-E0583A3BE55E}">
  <ds:schemaRefs>
    <ds:schemaRef ds:uri="http://schemas.microsoft.com/sharepoint/events"/>
  </ds:schemaRefs>
</ds:datastoreItem>
</file>

<file path=customXml/itemProps2.xml><?xml version="1.0" encoding="utf-8"?>
<ds:datastoreItem xmlns:ds="http://schemas.openxmlformats.org/officeDocument/2006/customXml" ds:itemID="{10589782-0674-4629-B405-D850F2EA7118}">
  <ds:schemaRefs>
    <ds:schemaRef ds:uri="http://purl.org/dc/terms/"/>
    <ds:schemaRef ds:uri="http://purl.org/dc/elements/1.1/"/>
    <ds:schemaRef ds:uri="65f1e35b-fefa-4634-98a4-d1c331cd001e"/>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87c95dfc-38da-495b-951a-dcf0211de8d2"/>
  </ds:schemaRefs>
</ds:datastoreItem>
</file>

<file path=customXml/itemProps3.xml><?xml version="1.0" encoding="utf-8"?>
<ds:datastoreItem xmlns:ds="http://schemas.openxmlformats.org/officeDocument/2006/customXml" ds:itemID="{92A1FBCD-2CFF-46AE-9897-D6D74A08CF5F}">
  <ds:schemaRefs>
    <ds:schemaRef ds:uri="http://schemas.microsoft.com/sharepoint/v3/contenttype/forms"/>
  </ds:schemaRefs>
</ds:datastoreItem>
</file>

<file path=customXml/itemProps4.xml><?xml version="1.0" encoding="utf-8"?>
<ds:datastoreItem xmlns:ds="http://schemas.openxmlformats.org/officeDocument/2006/customXml" ds:itemID="{363920D4-779B-4AC7-8BAE-F94E626D3E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1e35b-fefa-4634-98a4-d1c331cd001e"/>
    <ds:schemaRef ds:uri="87c95dfc-38da-495b-951a-dcf0211de8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14927</TotalTime>
  <Words>1687</Words>
  <Application>Microsoft Office PowerPoint</Application>
  <PresentationFormat>On-screen Show (4:3)</PresentationFormat>
  <Paragraphs>216</Paragraphs>
  <Slides>28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ＭＳ Ｐゴシック</vt:lpstr>
      <vt:lpstr>Arial</vt:lpstr>
      <vt:lpstr>Calibri</vt:lpstr>
      <vt:lpstr>Courier</vt:lpstr>
      <vt:lpstr>Grad</vt:lpstr>
      <vt:lpstr>Helvetica</vt:lpstr>
      <vt:lpstr>Whitney Book</vt:lpstr>
      <vt:lpstr>Custom Design</vt:lpstr>
      <vt:lpstr>Text Alternatives in Computer-Adaptive Assessments</vt:lpstr>
      <vt:lpstr>Text Alternatives</vt:lpstr>
      <vt:lpstr>PowerPoint Presentation</vt:lpstr>
      <vt:lpstr>PowerPoint Presentation</vt:lpstr>
      <vt:lpstr>A Challenge: Getting Buy-In</vt:lpstr>
      <vt:lpstr>A Challenge: Getting Buy-In</vt:lpstr>
      <vt:lpstr>Our Steps to Remove Barriers</vt:lpstr>
      <vt:lpstr>Conception to Execution </vt:lpstr>
      <vt:lpstr>Immediate Work</vt:lpstr>
      <vt:lpstr>Challenges/Examples </vt:lpstr>
      <vt:lpstr>Challenges/Examples (cont’d)</vt:lpstr>
      <vt:lpstr>Challenges/Examples (cont’d)</vt:lpstr>
      <vt:lpstr>External Support </vt:lpstr>
      <vt:lpstr>PowerPoint Presentation</vt:lpstr>
      <vt:lpstr>NCAM</vt:lpstr>
      <vt:lpstr>NCAM</vt:lpstr>
      <vt:lpstr>NCAM</vt:lpstr>
      <vt:lpstr>NCAM</vt:lpstr>
      <vt:lpstr>NCAM</vt:lpstr>
      <vt:lpstr>NCAM</vt:lpstr>
      <vt:lpstr>NCAM</vt:lpstr>
      <vt:lpstr>NCAM</vt:lpstr>
      <vt:lpstr>NCAM</vt:lpstr>
      <vt:lpstr>Maintaining Process </vt:lpstr>
      <vt:lpstr>Current Progress</vt:lpstr>
      <vt:lpstr>Keeping the Momentum</vt:lpstr>
      <vt:lpstr>Current Challenges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NWEA PPT Template 4x3</dc:title>
  <dc:creator>Jessica Abercrombie</dc:creator>
  <cp:lastModifiedBy>Elizabeth Barker</cp:lastModifiedBy>
  <cp:revision>342</cp:revision>
  <dcterms:created xsi:type="dcterms:W3CDTF">2012-02-16T20:47:07Z</dcterms:created>
  <dcterms:modified xsi:type="dcterms:W3CDTF">2015-11-04T17:51:51Z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0x010100704F58B9B4ED73488A4925705E737C81</vt:lpwstr>
  </property>
  <property fmtid="{D5CDD505-2E9C-101B-9397-08002B2CF9AE}" pid="3" name="Topics">
    <vt:lpwstr>334;#Templates|7f3e1f85-8793-4845-b767-cb96d82f9c00</vt:lpwstr>
  </property>
  <property fmtid="{D5CDD505-2E9C-101B-9397-08002B2CF9AE}" pid="4" name="Created By">
    <vt:lpwstr>i:0#.f|membership|meighan.holder@nwea.org</vt:lpwstr>
  </property>
  <property fmtid="{D5CDD505-2E9C-101B-9397-08002B2CF9AE}" pid="5" name="FileLeafRef">
    <vt:lpwstr>NWEA-PPT-Template-4x3.pptx</vt:lpwstr>
  </property>
  <property fmtid="{D5CDD505-2E9C-101B-9397-08002B2CF9AE}" pid="6" name="Modified By">
    <vt:lpwstr>i:0#.f|membership|meighan.holder@nwea.org</vt:lpwstr>
  </property>
  <property fmtid="{D5CDD505-2E9C-101B-9397-08002B2CF9AE}" pid="7" name="_dlc_DocIdItemGuid">
    <vt:lpwstr>f006e03b-eb68-4d4e-8e3a-c7026a083c51</vt:lpwstr>
  </property>
</Properties>
</file>