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0" r:id="rId5"/>
    <p:sldId id="269" r:id="rId6"/>
    <p:sldId id="280" r:id="rId7"/>
    <p:sldId id="273" r:id="rId8"/>
    <p:sldId id="274" r:id="rId9"/>
    <p:sldId id="275" r:id="rId10"/>
    <p:sldId id="276" r:id="rId11"/>
    <p:sldId id="277" r:id="rId12"/>
    <p:sldId id="278" r:id="rId13"/>
    <p:sldId id="259" r:id="rId14"/>
    <p:sldId id="260" r:id="rId15"/>
    <p:sldId id="261" r:id="rId16"/>
    <p:sldId id="262" r:id="rId17"/>
    <p:sldId id="265" r:id="rId18"/>
    <p:sldId id="266" r:id="rId19"/>
    <p:sldId id="267" r:id="rId20"/>
    <p:sldId id="271" r:id="rId21"/>
    <p:sldId id="281" r:id="rId22"/>
    <p:sldId id="268" r:id="rId23"/>
    <p:sldId id="263" r:id="rId24"/>
    <p:sldId id="26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24" d="100"/>
          <a:sy n="124" d="100"/>
        </p:scale>
        <p:origin x="-112" y="-464"/>
      </p:cViewPr>
      <p:guideLst>
        <p:guide orient="horz" pos="2160"/>
        <p:guide pos="3840"/>
      </p:guideLst>
    </p:cSldViewPr>
  </p:slideViewPr>
  <p:notesTextViewPr>
    <p:cViewPr>
      <p:scale>
        <a:sx n="1" d="1"/>
        <a:sy n="1" d="1"/>
      </p:scale>
      <p:origin x="0" y="0"/>
    </p:cViewPr>
  </p:notesTextViewPr>
  <p:sorterViewPr>
    <p:cViewPr>
      <p:scale>
        <a:sx n="184" d="100"/>
        <a:sy n="184"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ABF3ED-A86C-4EA3-A15F-E1D3EE4D782D}"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814806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BF3ED-A86C-4EA3-A15F-E1D3EE4D782D}"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127708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BF3ED-A86C-4EA3-A15F-E1D3EE4D782D}"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2EE90C-29BE-4EF6-8463-77F8B013A31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41473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8ABF3ED-A86C-4EA3-A15F-E1D3EE4D782D}"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1582196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8ABF3ED-A86C-4EA3-A15F-E1D3EE4D782D}"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2EE90C-29BE-4EF6-8463-77F8B013A31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0727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8ABF3ED-A86C-4EA3-A15F-E1D3EE4D782D}"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1465696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ABF3ED-A86C-4EA3-A15F-E1D3EE4D782D}"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1440121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ABF3ED-A86C-4EA3-A15F-E1D3EE4D782D}"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127921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ABF3ED-A86C-4EA3-A15F-E1D3EE4D782D}"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1644579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BF3ED-A86C-4EA3-A15F-E1D3EE4D782D}"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4020956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ABF3ED-A86C-4EA3-A15F-E1D3EE4D782D}"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10798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ABF3ED-A86C-4EA3-A15F-E1D3EE4D782D}" type="datetimeFigureOut">
              <a:rPr lang="en-US" smtClean="0"/>
              <a:t>10/2/15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3112169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ABF3ED-A86C-4EA3-A15F-E1D3EE4D782D}" type="datetimeFigureOut">
              <a:rPr lang="en-US" smtClean="0"/>
              <a:t>10/2/15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293944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BF3ED-A86C-4EA3-A15F-E1D3EE4D782D}" type="datetimeFigureOut">
              <a:rPr lang="en-US" smtClean="0"/>
              <a:t>10/2/15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315376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BF3ED-A86C-4EA3-A15F-E1D3EE4D782D}"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364172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BF3ED-A86C-4EA3-A15F-E1D3EE4D782D}"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2EE90C-29BE-4EF6-8463-77F8B013A31E}" type="slidenum">
              <a:rPr lang="en-US" smtClean="0"/>
              <a:t>‹#›</a:t>
            </a:fld>
            <a:endParaRPr lang="en-US"/>
          </a:p>
        </p:txBody>
      </p:sp>
    </p:spTree>
    <p:extLst>
      <p:ext uri="{BB962C8B-B14F-4D97-AF65-F5344CB8AC3E}">
        <p14:creationId xmlns:p14="http://schemas.microsoft.com/office/powerpoint/2010/main" val="1675893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ABF3ED-A86C-4EA3-A15F-E1D3EE4D782D}" type="datetimeFigureOut">
              <a:rPr lang="en-US" smtClean="0"/>
              <a:t>10/2/15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62EE90C-29BE-4EF6-8463-77F8B013A31E}" type="slidenum">
              <a:rPr lang="en-US" smtClean="0"/>
              <a:t>‹#›</a:t>
            </a:fld>
            <a:endParaRPr lang="en-US"/>
          </a:p>
        </p:txBody>
      </p:sp>
    </p:spTree>
    <p:extLst>
      <p:ext uri="{BB962C8B-B14F-4D97-AF65-F5344CB8AC3E}">
        <p14:creationId xmlns:p14="http://schemas.microsoft.com/office/powerpoint/2010/main" val="24387496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cdae.org/resources/tips/motivating.ph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cdae.org/resources/tips/motivating.ph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cdae.org/resources/tips/motivating.ph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yndi.Rowland@usu.edu" TargetMode="External"/><Relationship Id="rId3" Type="http://schemas.openxmlformats.org/officeDocument/2006/relationships/hyperlink" Target="mailto:janet.Sedgley@umontana.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cdae.org/resources/tips/motivating.ph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feature=player_detailpage&amp;v=PQGFshzLPXE" TargetMode="External"/><Relationship Id="rId4" Type="http://schemas.openxmlformats.org/officeDocument/2006/relationships/hyperlink" Target="https://www.youtube.com/watch?v=tnsB6YCHVXA" TargetMode="External"/><Relationship Id="rId5" Type="http://schemas.openxmlformats.org/officeDocument/2006/relationships/hyperlink" Target="http://ncdae.org/resources/tips/motivating.php" TargetMode="External"/><Relationship Id="rId1" Type="http://schemas.openxmlformats.org/officeDocument/2006/relationships/slideLayout" Target="../slideLayouts/slideLayout2.xml"/><Relationship Id="rId2" Type="http://schemas.openxmlformats.org/officeDocument/2006/relationships/hyperlink" Target="https://www.youtube.com/watch?v=r_O8JIw_ry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cdae.org/resources/tips/motivating.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186856"/>
            <a:ext cx="8915399" cy="2262781"/>
          </a:xfrm>
        </p:spPr>
        <p:txBody>
          <a:bodyPr>
            <a:normAutofit fontScale="90000"/>
          </a:bodyPr>
          <a:lstStyle/>
          <a:p>
            <a:r>
              <a:rPr lang="en-US" dirty="0"/>
              <a:t/>
            </a:r>
            <a:br>
              <a:rPr lang="en-US" dirty="0"/>
            </a:br>
            <a:r>
              <a:rPr lang="en-US" dirty="0"/>
              <a:t/>
            </a:r>
            <a:br>
              <a:rPr lang="en-US" dirty="0"/>
            </a:br>
            <a:r>
              <a:rPr lang="en-US" dirty="0"/>
              <a:t>Motivating Accessibility Adoption on Campus</a:t>
            </a:r>
          </a:p>
        </p:txBody>
      </p:sp>
      <p:sp>
        <p:nvSpPr>
          <p:cNvPr id="3" name="Subtitle 2"/>
          <p:cNvSpPr>
            <a:spLocks noGrp="1"/>
          </p:cNvSpPr>
          <p:nvPr>
            <p:ph type="subTitle" idx="1"/>
          </p:nvPr>
        </p:nvSpPr>
        <p:spPr/>
        <p:txBody>
          <a:bodyPr>
            <a:normAutofit fontScale="92500" lnSpcReduction="20000"/>
          </a:bodyPr>
          <a:lstStyle/>
          <a:p>
            <a:r>
              <a:rPr lang="en-US" dirty="0" smtClean="0"/>
              <a:t>Cyndi Rowland, Director </a:t>
            </a:r>
            <a:r>
              <a:rPr lang="en-US" dirty="0" err="1" smtClean="0"/>
              <a:t>WebAIM</a:t>
            </a:r>
            <a:r>
              <a:rPr lang="en-US" dirty="0"/>
              <a:t>; National Center on Disability and Access to </a:t>
            </a:r>
            <a:r>
              <a:rPr lang="en-US" dirty="0" smtClean="0"/>
              <a:t>Education Center </a:t>
            </a:r>
            <a:r>
              <a:rPr lang="en-US" dirty="0"/>
              <a:t>for Persons with </a:t>
            </a:r>
            <a:r>
              <a:rPr lang="en-US" dirty="0" smtClean="0"/>
              <a:t>Disabilities; Utah </a:t>
            </a:r>
            <a:r>
              <a:rPr lang="en-US" dirty="0"/>
              <a:t>State </a:t>
            </a:r>
            <a:r>
              <a:rPr lang="en-US" dirty="0" smtClean="0"/>
              <a:t>University</a:t>
            </a:r>
          </a:p>
          <a:p>
            <a:r>
              <a:rPr lang="en-US" dirty="0" smtClean="0"/>
              <a:t>Janet Sedgley, EITA Coordinator; Manager of Accessible Technology Services, University of Montana</a:t>
            </a:r>
            <a:endParaRPr lang="en-US" dirty="0"/>
          </a:p>
        </p:txBody>
      </p:sp>
    </p:spTree>
    <p:extLst>
      <p:ext uri="{BB962C8B-B14F-4D97-AF65-F5344CB8AC3E}">
        <p14:creationId xmlns:p14="http://schemas.microsoft.com/office/powerpoint/2010/main" val="14737001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2340" y="1652089"/>
            <a:ext cx="9935659" cy="5110661"/>
          </a:xfrm>
        </p:spPr>
        <p:txBody>
          <a:bodyPr>
            <a:noAutofit/>
          </a:bodyPr>
          <a:lstStyle/>
          <a:p>
            <a:pPr marL="57150" indent="0">
              <a:buNone/>
            </a:pPr>
            <a:r>
              <a:rPr lang="en-US" sz="2400" dirty="0" smtClean="0"/>
              <a:t>5. </a:t>
            </a:r>
            <a:r>
              <a:rPr lang="en-US" sz="2400" dirty="0" smtClean="0"/>
              <a:t>Nobody wants to fail or be humiliated.  Create the right climate and culture for training &amp; supports</a:t>
            </a:r>
            <a:endParaRPr lang="en-US" sz="2400" dirty="0" smtClean="0"/>
          </a:p>
          <a:p>
            <a:pPr lvl="1"/>
            <a:r>
              <a:rPr lang="en-US" sz="1800" dirty="0" smtClean="0"/>
              <a:t>Training and technical assistance must match the users.</a:t>
            </a:r>
          </a:p>
          <a:p>
            <a:pPr lvl="1"/>
            <a:r>
              <a:rPr lang="en-US" sz="1800" dirty="0" smtClean="0"/>
              <a:t>Create a training culture where people feel safe to ask questions, make mistakes, and learn in positive ways</a:t>
            </a:r>
            <a:r>
              <a:rPr lang="en-US" sz="1800" dirty="0" smtClean="0"/>
              <a:t>.</a:t>
            </a:r>
          </a:p>
          <a:p>
            <a:pPr lvl="1"/>
            <a:r>
              <a:rPr lang="en-US" sz="1800" dirty="0" smtClean="0"/>
              <a:t>Create a buddy system or social structure for learning.</a:t>
            </a:r>
          </a:p>
          <a:p>
            <a:pPr lvl="1"/>
            <a:r>
              <a:rPr lang="en-US" sz="1800" dirty="0" smtClean="0"/>
              <a:t>Establish an accessible expert inside each unit or department, they may be seem more approachable if they are known and housed in the same location.</a:t>
            </a:r>
          </a:p>
          <a:p>
            <a:pPr lvl="1"/>
            <a:r>
              <a:rPr lang="en-US" sz="1800" dirty="0" smtClean="0"/>
              <a:t>Establish clear expectations of what they should do, and what they should not have to do. Give them training on the first and let them know what to do with the second.</a:t>
            </a:r>
          </a:p>
          <a:p>
            <a:pPr marL="457200" lvl="1" indent="0">
              <a:buNone/>
            </a:pPr>
            <a:endParaRPr lang="en-US" sz="1600" i="1" dirty="0"/>
          </a:p>
          <a:p>
            <a:pPr marL="0" indent="0">
              <a:buNone/>
            </a:pPr>
            <a:r>
              <a:rPr lang="en-US" sz="1600" i="1" dirty="0" smtClean="0"/>
              <a:t>From</a:t>
            </a:r>
            <a:r>
              <a:rPr lang="en-US" sz="1600" i="1" dirty="0"/>
              <a:t>:  NCDAE (Sept 2014). Motivating faculty and staff to act on web accessibility. Retrieved, </a:t>
            </a:r>
            <a:r>
              <a:rPr lang="en-US" sz="1600" i="1" dirty="0">
                <a:hlinkClick r:id="rId2"/>
              </a:rPr>
              <a:t>http://ncdae.org/resources/tips/motivating.php</a:t>
            </a:r>
            <a:r>
              <a:rPr lang="en-US" sz="1600" i="1" dirty="0"/>
              <a:t> </a:t>
            </a:r>
          </a:p>
          <a:p>
            <a:pPr marL="0" indent="0">
              <a:buNone/>
            </a:pPr>
            <a:endParaRPr lang="en-US" sz="1600" i="1" dirty="0"/>
          </a:p>
          <a:p>
            <a:pPr lvl="1"/>
            <a:endParaRPr lang="en-US" dirty="0" smtClean="0"/>
          </a:p>
          <a:p>
            <a:endParaRPr lang="en-US" sz="1600" dirty="0" smtClean="0"/>
          </a:p>
          <a:p>
            <a:pPr lvl="1"/>
            <a:endParaRPr lang="en-US" dirty="0" smtClean="0"/>
          </a:p>
          <a:p>
            <a:endParaRPr lang="en-US" sz="1600" dirty="0" smtClean="0"/>
          </a:p>
        </p:txBody>
      </p:sp>
      <p:sp>
        <p:nvSpPr>
          <p:cNvPr id="4" name="Title 3"/>
          <p:cNvSpPr>
            <a:spLocks noGrp="1"/>
          </p:cNvSpPr>
          <p:nvPr>
            <p:ph type="title"/>
          </p:nvPr>
        </p:nvSpPr>
        <p:spPr>
          <a:xfrm>
            <a:off x="2010860" y="600025"/>
            <a:ext cx="8911687" cy="665226"/>
          </a:xfrm>
        </p:spPr>
        <p:txBody>
          <a:bodyPr/>
          <a:lstStyle/>
          <a:p>
            <a:r>
              <a:rPr lang="en-US" dirty="0"/>
              <a:t>Motivation Examples</a:t>
            </a:r>
          </a:p>
        </p:txBody>
      </p:sp>
    </p:spTree>
    <p:extLst>
      <p:ext uri="{BB962C8B-B14F-4D97-AF65-F5344CB8AC3E}">
        <p14:creationId xmlns:p14="http://schemas.microsoft.com/office/powerpoint/2010/main" val="381237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2340" y="1652089"/>
            <a:ext cx="9935659" cy="5110661"/>
          </a:xfrm>
        </p:spPr>
        <p:txBody>
          <a:bodyPr>
            <a:noAutofit/>
          </a:bodyPr>
          <a:lstStyle/>
          <a:p>
            <a:pPr marL="57150" indent="0">
              <a:buNone/>
            </a:pPr>
            <a:r>
              <a:rPr lang="en-US" sz="2400" dirty="0"/>
              <a:t>6</a:t>
            </a:r>
            <a:r>
              <a:rPr lang="en-US" sz="2400" dirty="0" smtClean="0"/>
              <a:t>. </a:t>
            </a:r>
            <a:r>
              <a:rPr lang="en-US" sz="2400" dirty="0" smtClean="0"/>
              <a:t>Tie accessibility into issues faculty and staff feel are important</a:t>
            </a:r>
            <a:endParaRPr lang="en-US" sz="2400" dirty="0" smtClean="0"/>
          </a:p>
          <a:p>
            <a:pPr lvl="1"/>
            <a:r>
              <a:rPr lang="en-US" sz="1800" dirty="0" smtClean="0"/>
              <a:t>Efficiency is key? Show them how this saves them some time</a:t>
            </a:r>
          </a:p>
          <a:p>
            <a:pPr lvl="1"/>
            <a:r>
              <a:rPr lang="en-US" sz="1800" dirty="0" smtClean="0"/>
              <a:t>Student outcomes are key? Show them how this helps students learn</a:t>
            </a:r>
          </a:p>
          <a:p>
            <a:pPr lvl="1"/>
            <a:r>
              <a:rPr lang="en-US" sz="1800" dirty="0" smtClean="0"/>
              <a:t>Promotion and tenure are key? Get accessibility into the P&amp;T review process</a:t>
            </a:r>
          </a:p>
          <a:p>
            <a:pPr lvl="1"/>
            <a:r>
              <a:rPr lang="en-US" sz="1800" dirty="0" smtClean="0"/>
              <a:t>Promotion &amp; raises are key? Add accessibility work to the merit raise or annual evaluation process</a:t>
            </a:r>
          </a:p>
          <a:p>
            <a:pPr marL="457200" lvl="1" indent="0">
              <a:buNone/>
            </a:pPr>
            <a:endParaRPr lang="en-US" sz="1600" i="1" dirty="0"/>
          </a:p>
          <a:p>
            <a:pPr marL="0" indent="0">
              <a:buNone/>
            </a:pPr>
            <a:r>
              <a:rPr lang="en-US" sz="1600" i="1" dirty="0" smtClean="0"/>
              <a:t>From</a:t>
            </a:r>
            <a:r>
              <a:rPr lang="en-US" sz="1600" i="1" dirty="0"/>
              <a:t>:  NCDAE (Sept 2014). Motivating faculty and staff to act on web accessibility. Retrieved, </a:t>
            </a:r>
            <a:r>
              <a:rPr lang="en-US" sz="1600" i="1" dirty="0">
                <a:hlinkClick r:id="rId2"/>
              </a:rPr>
              <a:t>http://ncdae.org/resources/tips/motivating.php</a:t>
            </a:r>
            <a:r>
              <a:rPr lang="en-US" sz="1600" i="1" dirty="0"/>
              <a:t> </a:t>
            </a:r>
          </a:p>
          <a:p>
            <a:pPr marL="0" indent="0">
              <a:buNone/>
            </a:pPr>
            <a:endParaRPr lang="en-US" sz="1600" i="1" dirty="0"/>
          </a:p>
          <a:p>
            <a:pPr lvl="1"/>
            <a:endParaRPr lang="en-US" dirty="0" smtClean="0"/>
          </a:p>
          <a:p>
            <a:endParaRPr lang="en-US" sz="1600" dirty="0" smtClean="0"/>
          </a:p>
          <a:p>
            <a:pPr lvl="1"/>
            <a:endParaRPr lang="en-US" dirty="0" smtClean="0"/>
          </a:p>
          <a:p>
            <a:endParaRPr lang="en-US" sz="1600" dirty="0" smtClean="0"/>
          </a:p>
        </p:txBody>
      </p:sp>
      <p:sp>
        <p:nvSpPr>
          <p:cNvPr id="4" name="Title 3"/>
          <p:cNvSpPr>
            <a:spLocks noGrp="1"/>
          </p:cNvSpPr>
          <p:nvPr>
            <p:ph type="title"/>
          </p:nvPr>
        </p:nvSpPr>
        <p:spPr>
          <a:xfrm>
            <a:off x="2010860" y="600025"/>
            <a:ext cx="8911687" cy="665226"/>
          </a:xfrm>
        </p:spPr>
        <p:txBody>
          <a:bodyPr/>
          <a:lstStyle/>
          <a:p>
            <a:r>
              <a:rPr lang="en-US" dirty="0"/>
              <a:t>Motivation Examples</a:t>
            </a:r>
          </a:p>
        </p:txBody>
      </p:sp>
    </p:spTree>
    <p:extLst>
      <p:ext uri="{BB962C8B-B14F-4D97-AF65-F5344CB8AC3E}">
        <p14:creationId xmlns:p14="http://schemas.microsoft.com/office/powerpoint/2010/main" val="4272657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2340" y="1652089"/>
            <a:ext cx="9935659" cy="5110661"/>
          </a:xfrm>
        </p:spPr>
        <p:txBody>
          <a:bodyPr>
            <a:noAutofit/>
          </a:bodyPr>
          <a:lstStyle/>
          <a:p>
            <a:pPr marL="57150" indent="0">
              <a:buNone/>
            </a:pPr>
            <a:r>
              <a:rPr lang="en-US" sz="2400" dirty="0" smtClean="0"/>
              <a:t>7. </a:t>
            </a:r>
            <a:r>
              <a:rPr lang="en-US" sz="2400" dirty="0" smtClean="0"/>
              <a:t>Communicate the reality that failure to produce accessible materials opens the institution to legal complaints and action.</a:t>
            </a:r>
            <a:endParaRPr lang="en-US" sz="2400" dirty="0" smtClean="0"/>
          </a:p>
          <a:p>
            <a:pPr lvl="1"/>
            <a:r>
              <a:rPr lang="en-US" sz="1800" dirty="0" smtClean="0"/>
              <a:t>Share stories of peer institutions where this has happened before. While this negative approach </a:t>
            </a:r>
            <a:r>
              <a:rPr lang="en-US" sz="1800" dirty="0" smtClean="0"/>
              <a:t>should not be a focus, for some it will motivate them to action.</a:t>
            </a:r>
          </a:p>
          <a:p>
            <a:pPr marL="457200" lvl="1" indent="0">
              <a:buNone/>
            </a:pPr>
            <a:endParaRPr lang="en-US" sz="1600" i="1" dirty="0"/>
          </a:p>
          <a:p>
            <a:pPr marL="0" indent="0">
              <a:buNone/>
            </a:pPr>
            <a:r>
              <a:rPr lang="en-US" sz="1600" i="1" dirty="0" smtClean="0"/>
              <a:t>From</a:t>
            </a:r>
            <a:r>
              <a:rPr lang="en-US" sz="1600" i="1" dirty="0"/>
              <a:t>:  NCDAE (Sept 2014). Motivating faculty and staff to act on web accessibility. Retrieved, </a:t>
            </a:r>
            <a:r>
              <a:rPr lang="en-US" sz="1600" i="1" dirty="0">
                <a:hlinkClick r:id="rId2"/>
              </a:rPr>
              <a:t>http://ncdae.org/resources/tips/motivating.php</a:t>
            </a:r>
            <a:r>
              <a:rPr lang="en-US" sz="1600" i="1" dirty="0"/>
              <a:t> </a:t>
            </a:r>
          </a:p>
          <a:p>
            <a:pPr marL="0" indent="0">
              <a:buNone/>
            </a:pPr>
            <a:endParaRPr lang="en-US" sz="1600" i="1" dirty="0"/>
          </a:p>
          <a:p>
            <a:pPr lvl="1"/>
            <a:endParaRPr lang="en-US" dirty="0" smtClean="0"/>
          </a:p>
          <a:p>
            <a:endParaRPr lang="en-US" sz="1600" dirty="0" smtClean="0"/>
          </a:p>
          <a:p>
            <a:pPr lvl="1"/>
            <a:endParaRPr lang="en-US" dirty="0" smtClean="0"/>
          </a:p>
          <a:p>
            <a:endParaRPr lang="en-US" sz="1600" dirty="0" smtClean="0"/>
          </a:p>
        </p:txBody>
      </p:sp>
      <p:sp>
        <p:nvSpPr>
          <p:cNvPr id="4" name="Title 3"/>
          <p:cNvSpPr>
            <a:spLocks noGrp="1"/>
          </p:cNvSpPr>
          <p:nvPr>
            <p:ph type="title"/>
          </p:nvPr>
        </p:nvSpPr>
        <p:spPr>
          <a:xfrm>
            <a:off x="2010860" y="600025"/>
            <a:ext cx="8911687" cy="665226"/>
          </a:xfrm>
        </p:spPr>
        <p:txBody>
          <a:bodyPr/>
          <a:lstStyle/>
          <a:p>
            <a:r>
              <a:rPr lang="en-US" dirty="0"/>
              <a:t>Motivation Examples</a:t>
            </a:r>
          </a:p>
        </p:txBody>
      </p:sp>
    </p:spTree>
    <p:extLst>
      <p:ext uri="{BB962C8B-B14F-4D97-AF65-F5344CB8AC3E}">
        <p14:creationId xmlns:p14="http://schemas.microsoft.com/office/powerpoint/2010/main" val="3464616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about what we know</a:t>
            </a:r>
            <a:endParaRPr lang="en-US" dirty="0"/>
          </a:p>
        </p:txBody>
      </p:sp>
      <p:sp>
        <p:nvSpPr>
          <p:cNvPr id="3" name="Content Placeholder 2"/>
          <p:cNvSpPr>
            <a:spLocks noGrp="1"/>
          </p:cNvSpPr>
          <p:nvPr>
            <p:ph idx="1"/>
          </p:nvPr>
        </p:nvSpPr>
        <p:spPr/>
        <p:txBody>
          <a:bodyPr>
            <a:normAutofit/>
          </a:bodyPr>
          <a:lstStyle/>
          <a:p>
            <a:r>
              <a:rPr lang="en-US" sz="2400" dirty="0" smtClean="0"/>
              <a:t>Importance role of</a:t>
            </a:r>
            <a:endParaRPr lang="en-US" sz="2400" dirty="0" smtClean="0"/>
          </a:p>
          <a:p>
            <a:pPr lvl="1"/>
            <a:r>
              <a:rPr lang="en-US" sz="2000" dirty="0" smtClean="0"/>
              <a:t>Improvement</a:t>
            </a:r>
          </a:p>
          <a:p>
            <a:pPr lvl="1"/>
            <a:r>
              <a:rPr lang="en-US" sz="2000" dirty="0" smtClean="0"/>
              <a:t>Impact</a:t>
            </a:r>
          </a:p>
          <a:p>
            <a:pPr lvl="1"/>
            <a:r>
              <a:rPr lang="en-US" sz="2000" dirty="0" smtClean="0"/>
              <a:t>Emotions</a:t>
            </a:r>
            <a:endParaRPr lang="en-US" sz="2000" dirty="0" smtClean="0"/>
          </a:p>
        </p:txBody>
      </p:sp>
    </p:spTree>
    <p:extLst>
      <p:ext uri="{BB962C8B-B14F-4D97-AF65-F5344CB8AC3E}">
        <p14:creationId xmlns:p14="http://schemas.microsoft.com/office/powerpoint/2010/main" val="3239253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 must be customized across campus </a:t>
            </a:r>
            <a:r>
              <a:rPr lang="en-US" dirty="0" smtClean="0"/>
              <a:t>constituent </a:t>
            </a:r>
            <a:r>
              <a:rPr lang="en-US" dirty="0" smtClean="0"/>
              <a:t>groups</a:t>
            </a:r>
            <a:endParaRPr lang="en-US" dirty="0"/>
          </a:p>
        </p:txBody>
      </p:sp>
      <p:sp>
        <p:nvSpPr>
          <p:cNvPr id="3" name="Content Placeholder 2"/>
          <p:cNvSpPr>
            <a:spLocks noGrp="1"/>
          </p:cNvSpPr>
          <p:nvPr>
            <p:ph idx="1"/>
          </p:nvPr>
        </p:nvSpPr>
        <p:spPr/>
        <p:txBody>
          <a:bodyPr>
            <a:normAutofit/>
          </a:bodyPr>
          <a:lstStyle/>
          <a:p>
            <a:r>
              <a:rPr lang="en-US" sz="2400" dirty="0" smtClean="0"/>
              <a:t>Administrators</a:t>
            </a:r>
          </a:p>
          <a:p>
            <a:r>
              <a:rPr lang="en-US" sz="2400" dirty="0" smtClean="0"/>
              <a:t>Faculty</a:t>
            </a:r>
            <a:endParaRPr lang="en-US" sz="2400" dirty="0"/>
          </a:p>
          <a:p>
            <a:r>
              <a:rPr lang="en-US" sz="2400" dirty="0"/>
              <a:t>Staff</a:t>
            </a:r>
          </a:p>
          <a:p>
            <a:r>
              <a:rPr lang="en-US" sz="2400" dirty="0" smtClean="0"/>
              <a:t>Technicians</a:t>
            </a:r>
          </a:p>
          <a:p>
            <a:r>
              <a:rPr lang="en-US" sz="2400" dirty="0" smtClean="0"/>
              <a:t>Students</a:t>
            </a:r>
          </a:p>
          <a:p>
            <a:r>
              <a:rPr lang="en-US" sz="2400" dirty="0" smtClean="0"/>
              <a:t>Visitors</a:t>
            </a:r>
          </a:p>
          <a:p>
            <a:pPr marL="0" indent="0">
              <a:buNone/>
            </a:pPr>
            <a:endParaRPr lang="en-US" sz="2400" dirty="0"/>
          </a:p>
        </p:txBody>
      </p:sp>
    </p:spTree>
    <p:extLst>
      <p:ext uri="{BB962C8B-B14F-4D97-AF65-F5344CB8AC3E}">
        <p14:creationId xmlns:p14="http://schemas.microsoft.com/office/powerpoint/2010/main" val="3734160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14170" y="4844251"/>
            <a:ext cx="8787765" cy="6759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Administrators</a:t>
            </a:r>
            <a:endParaRPr lang="en-US" dirty="0"/>
          </a:p>
        </p:txBody>
      </p:sp>
      <p:sp>
        <p:nvSpPr>
          <p:cNvPr id="3" name="Content Placeholder 2"/>
          <p:cNvSpPr>
            <a:spLocks noGrp="1"/>
          </p:cNvSpPr>
          <p:nvPr>
            <p:ph idx="1"/>
          </p:nvPr>
        </p:nvSpPr>
        <p:spPr/>
        <p:txBody>
          <a:bodyPr>
            <a:normAutofit/>
          </a:bodyPr>
          <a:lstStyle/>
          <a:p>
            <a:r>
              <a:rPr lang="en-US" sz="2400" dirty="0" smtClean="0"/>
              <a:t>Business case related to fiscal management and efficiency</a:t>
            </a:r>
          </a:p>
          <a:p>
            <a:r>
              <a:rPr lang="en-US" sz="2400" dirty="0" smtClean="0"/>
              <a:t>Support for administration </a:t>
            </a:r>
            <a:r>
              <a:rPr lang="en-US" sz="2400" dirty="0" smtClean="0"/>
              <a:t>priorities &amp; goals</a:t>
            </a:r>
          </a:p>
          <a:p>
            <a:r>
              <a:rPr lang="en-US" sz="2400" dirty="0" smtClean="0"/>
              <a:t>Tie to the institutional mission</a:t>
            </a:r>
          </a:p>
          <a:p>
            <a:r>
              <a:rPr lang="en-US" sz="2400" dirty="0" smtClean="0"/>
              <a:t>The role of accessibility and accreditation / continuous quality improvement</a:t>
            </a:r>
            <a:endParaRPr lang="en-US" sz="2400" dirty="0" smtClean="0"/>
          </a:p>
          <a:p>
            <a:r>
              <a:rPr lang="en-US" sz="2400" dirty="0" smtClean="0">
                <a:solidFill>
                  <a:srgbClr val="FFFFFF"/>
                </a:solidFill>
              </a:rPr>
              <a:t>Message: “Higher efficiency saves money.”</a:t>
            </a:r>
            <a:endParaRPr lang="en-US" sz="2400" dirty="0">
              <a:solidFill>
                <a:srgbClr val="FFFFFF"/>
              </a:solidFill>
            </a:endParaRPr>
          </a:p>
        </p:txBody>
      </p:sp>
    </p:spTree>
    <p:extLst>
      <p:ext uri="{BB962C8B-B14F-4D97-AF65-F5344CB8AC3E}">
        <p14:creationId xmlns:p14="http://schemas.microsoft.com/office/powerpoint/2010/main" val="29441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304484" y="5243673"/>
            <a:ext cx="9596895" cy="5940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63758" y="613526"/>
            <a:ext cx="8911687" cy="1280890"/>
          </a:xfrm>
        </p:spPr>
        <p:txBody>
          <a:bodyPr/>
          <a:lstStyle/>
          <a:p>
            <a:r>
              <a:rPr lang="en-US" dirty="0" smtClean="0"/>
              <a:t>Faculty</a:t>
            </a:r>
            <a:endParaRPr lang="en-US" dirty="0"/>
          </a:p>
        </p:txBody>
      </p:sp>
      <p:sp>
        <p:nvSpPr>
          <p:cNvPr id="3" name="Content Placeholder 2"/>
          <p:cNvSpPr>
            <a:spLocks noGrp="1"/>
          </p:cNvSpPr>
          <p:nvPr>
            <p:ph idx="1"/>
          </p:nvPr>
        </p:nvSpPr>
        <p:spPr>
          <a:xfrm>
            <a:off x="2201333" y="2133600"/>
            <a:ext cx="9673167" cy="3777622"/>
          </a:xfrm>
        </p:spPr>
        <p:txBody>
          <a:bodyPr>
            <a:noAutofit/>
          </a:bodyPr>
          <a:lstStyle/>
          <a:p>
            <a:r>
              <a:rPr lang="en-US" sz="2400" dirty="0" smtClean="0"/>
              <a:t>Benefits of accessible ICT (documents, media, educational environments, software)</a:t>
            </a:r>
          </a:p>
          <a:p>
            <a:pPr lvl="1"/>
            <a:r>
              <a:rPr lang="en-US" sz="2000" dirty="0" smtClean="0"/>
              <a:t>For them</a:t>
            </a:r>
          </a:p>
          <a:p>
            <a:pPr lvl="1"/>
            <a:r>
              <a:rPr lang="en-US" sz="2000" dirty="0" smtClean="0"/>
              <a:t>For their students</a:t>
            </a:r>
          </a:p>
          <a:p>
            <a:r>
              <a:rPr lang="en-US" sz="2400" dirty="0" smtClean="0"/>
              <a:t>Motivating factors:</a:t>
            </a:r>
          </a:p>
          <a:p>
            <a:pPr lvl="1"/>
            <a:r>
              <a:rPr lang="en-US" sz="2000" dirty="0" smtClean="0"/>
              <a:t>Provide as much support as possible</a:t>
            </a:r>
          </a:p>
          <a:p>
            <a:pPr lvl="1"/>
            <a:r>
              <a:rPr lang="en-US" sz="2000" dirty="0" smtClean="0"/>
              <a:t>Highlight small successes</a:t>
            </a:r>
          </a:p>
          <a:p>
            <a:r>
              <a:rPr lang="en-US" sz="2400" dirty="0" smtClean="0">
                <a:solidFill>
                  <a:srgbClr val="FFFFFF"/>
                </a:solidFill>
              </a:rPr>
              <a:t>Message: “It doesn’t take much time.”</a:t>
            </a:r>
            <a:endParaRPr lang="en-US" sz="2400" dirty="0">
              <a:solidFill>
                <a:srgbClr val="FFFFFF"/>
              </a:solidFill>
            </a:endParaRPr>
          </a:p>
        </p:txBody>
      </p:sp>
    </p:spTree>
    <p:extLst>
      <p:ext uri="{BB962C8B-B14F-4D97-AF65-F5344CB8AC3E}">
        <p14:creationId xmlns:p14="http://schemas.microsoft.com/office/powerpoint/2010/main" val="68958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314726" y="4629180"/>
            <a:ext cx="9566169" cy="9012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65176" y="572902"/>
            <a:ext cx="8911687" cy="1280890"/>
          </a:xfrm>
        </p:spPr>
        <p:txBody>
          <a:bodyPr/>
          <a:lstStyle/>
          <a:p>
            <a:r>
              <a:rPr lang="en-US" dirty="0" smtClean="0"/>
              <a:t>Staff</a:t>
            </a:r>
            <a:endParaRPr lang="en-US" dirty="0"/>
          </a:p>
        </p:txBody>
      </p:sp>
      <p:sp>
        <p:nvSpPr>
          <p:cNvPr id="3" name="Content Placeholder 2"/>
          <p:cNvSpPr>
            <a:spLocks noGrp="1"/>
          </p:cNvSpPr>
          <p:nvPr>
            <p:ph idx="1"/>
          </p:nvPr>
        </p:nvSpPr>
        <p:spPr>
          <a:xfrm>
            <a:off x="2200015" y="2133600"/>
            <a:ext cx="9680879" cy="3777622"/>
          </a:xfrm>
        </p:spPr>
        <p:txBody>
          <a:bodyPr>
            <a:normAutofit/>
          </a:bodyPr>
          <a:lstStyle/>
          <a:p>
            <a:pPr>
              <a:spcBef>
                <a:spcPts val="1600"/>
              </a:spcBef>
            </a:pPr>
            <a:r>
              <a:rPr lang="en-US" sz="2400" dirty="0" smtClean="0"/>
              <a:t>Documents “born accessible” are flexible and work easily into a number of situations</a:t>
            </a:r>
          </a:p>
          <a:p>
            <a:pPr>
              <a:spcBef>
                <a:spcPts val="1600"/>
              </a:spcBef>
            </a:pPr>
            <a:r>
              <a:rPr lang="en-US" sz="2400" dirty="0" smtClean="0"/>
              <a:t>ICT accessibility adjustments make campus more consistent</a:t>
            </a:r>
          </a:p>
          <a:p>
            <a:pPr>
              <a:spcBef>
                <a:spcPts val="1600"/>
              </a:spcBef>
            </a:pPr>
            <a:r>
              <a:rPr lang="en-US" sz="2400" dirty="0" smtClean="0"/>
              <a:t>ICT accessibility adjustments mean that you won’t have a crisis to support when students change </a:t>
            </a:r>
            <a:r>
              <a:rPr lang="en-US" sz="2400" dirty="0" smtClean="0"/>
              <a:t>courses</a:t>
            </a:r>
          </a:p>
          <a:p>
            <a:pPr>
              <a:spcBef>
                <a:spcPts val="1600"/>
              </a:spcBef>
            </a:pPr>
            <a:r>
              <a:rPr lang="en-US" sz="2400" dirty="0" smtClean="0">
                <a:solidFill>
                  <a:srgbClr val="FFFFFF"/>
                </a:solidFill>
              </a:rPr>
              <a:t>Message: “Accessible documents are needed in today’s office environments, since many end up online”</a:t>
            </a:r>
            <a:endParaRPr lang="en-US" sz="2400" dirty="0">
              <a:solidFill>
                <a:srgbClr val="FFFFFF"/>
              </a:solidFill>
            </a:endParaRPr>
          </a:p>
        </p:txBody>
      </p:sp>
    </p:spTree>
    <p:extLst>
      <p:ext uri="{BB962C8B-B14F-4D97-AF65-F5344CB8AC3E}">
        <p14:creationId xmlns:p14="http://schemas.microsoft.com/office/powerpoint/2010/main" val="1041197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986977" y="4987633"/>
            <a:ext cx="10205023" cy="11572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37427" y="593385"/>
            <a:ext cx="8911687" cy="1280890"/>
          </a:xfrm>
        </p:spPr>
        <p:txBody>
          <a:bodyPr/>
          <a:lstStyle/>
          <a:p>
            <a:r>
              <a:rPr lang="en-US" dirty="0" smtClean="0"/>
              <a:t>Technical Staff</a:t>
            </a:r>
            <a:endParaRPr lang="en-US" dirty="0"/>
          </a:p>
        </p:txBody>
      </p:sp>
      <p:sp>
        <p:nvSpPr>
          <p:cNvPr id="3" name="Content Placeholder 2"/>
          <p:cNvSpPr>
            <a:spLocks noGrp="1"/>
          </p:cNvSpPr>
          <p:nvPr>
            <p:ph idx="1"/>
          </p:nvPr>
        </p:nvSpPr>
        <p:spPr>
          <a:xfrm>
            <a:off x="1874309" y="2133600"/>
            <a:ext cx="10293361" cy="3777622"/>
          </a:xfrm>
        </p:spPr>
        <p:txBody>
          <a:bodyPr>
            <a:noAutofit/>
          </a:bodyPr>
          <a:lstStyle/>
          <a:p>
            <a:pPr>
              <a:spcBef>
                <a:spcPts val="1600"/>
              </a:spcBef>
            </a:pPr>
            <a:r>
              <a:rPr lang="en-US" sz="2400" dirty="0" smtClean="0"/>
              <a:t>Using accessible ICT mean </a:t>
            </a:r>
            <a:r>
              <a:rPr lang="en-US" sz="2400" dirty="0"/>
              <a:t>that you won’t have </a:t>
            </a:r>
            <a:r>
              <a:rPr lang="en-US" sz="2400" dirty="0" smtClean="0"/>
              <a:t>has many individual accommodations / modifications to support</a:t>
            </a:r>
          </a:p>
          <a:p>
            <a:pPr>
              <a:spcBef>
                <a:spcPts val="1600"/>
              </a:spcBef>
            </a:pPr>
            <a:r>
              <a:rPr lang="en-US" sz="2400" dirty="0" smtClean="0"/>
              <a:t>The accessible ICT conversation can lead to creative collaborations across campus</a:t>
            </a:r>
          </a:p>
          <a:p>
            <a:pPr>
              <a:spcBef>
                <a:spcPts val="1600"/>
              </a:spcBef>
            </a:pPr>
            <a:r>
              <a:rPr lang="en-US" sz="2400" dirty="0" smtClean="0"/>
              <a:t>Consolidation of accessible ICT centrally can save support needs and money</a:t>
            </a:r>
          </a:p>
          <a:p>
            <a:pPr>
              <a:spcBef>
                <a:spcPts val="1600"/>
              </a:spcBef>
            </a:pPr>
            <a:r>
              <a:rPr lang="en-US" sz="2400" dirty="0" smtClean="0">
                <a:solidFill>
                  <a:schemeClr val="bg1"/>
                </a:solidFill>
              </a:rPr>
              <a:t>Message: “Taking the greater technical ‘burden’ and leading the way provides a more smoothly running campus.  Effort in implementation, fewer support calls later.”</a:t>
            </a:r>
            <a:endParaRPr lang="en-US" sz="2400" dirty="0">
              <a:solidFill>
                <a:schemeClr val="bg1"/>
              </a:solidFill>
            </a:endParaRPr>
          </a:p>
          <a:p>
            <a:pPr>
              <a:spcBef>
                <a:spcPts val="1600"/>
              </a:spcBef>
            </a:pPr>
            <a:endParaRPr lang="en-US" sz="2400" dirty="0"/>
          </a:p>
        </p:txBody>
      </p:sp>
    </p:spTree>
    <p:extLst>
      <p:ext uri="{BB962C8B-B14F-4D97-AF65-F5344CB8AC3E}">
        <p14:creationId xmlns:p14="http://schemas.microsoft.com/office/powerpoint/2010/main" val="260024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a:t>
            </a:r>
            <a:endParaRPr lang="en-US" dirty="0"/>
          </a:p>
        </p:txBody>
      </p:sp>
      <p:sp>
        <p:nvSpPr>
          <p:cNvPr id="3" name="Content Placeholder 2"/>
          <p:cNvSpPr>
            <a:spLocks noGrp="1"/>
          </p:cNvSpPr>
          <p:nvPr>
            <p:ph idx="1"/>
          </p:nvPr>
        </p:nvSpPr>
        <p:spPr/>
        <p:txBody>
          <a:bodyPr>
            <a:normAutofit/>
          </a:bodyPr>
          <a:lstStyle/>
          <a:p>
            <a:r>
              <a:rPr lang="en-US" sz="2400" dirty="0" smtClean="0"/>
              <a:t>Message: “Use the resources provided to make your life easier.  Let us know when something isn’t working.”</a:t>
            </a:r>
          </a:p>
          <a:p>
            <a:endParaRPr lang="en-US" sz="2400" dirty="0"/>
          </a:p>
        </p:txBody>
      </p:sp>
    </p:spTree>
    <p:extLst>
      <p:ext uri="{BB962C8B-B14F-4D97-AF65-F5344CB8AC3E}">
        <p14:creationId xmlns:p14="http://schemas.microsoft.com/office/powerpoint/2010/main" val="909900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our brief time today …</a:t>
            </a:r>
            <a:endParaRPr lang="en-US" dirty="0"/>
          </a:p>
        </p:txBody>
      </p:sp>
      <p:sp>
        <p:nvSpPr>
          <p:cNvPr id="3" name="Content Placeholder 2"/>
          <p:cNvSpPr>
            <a:spLocks noGrp="1"/>
          </p:cNvSpPr>
          <p:nvPr>
            <p:ph idx="1"/>
          </p:nvPr>
        </p:nvSpPr>
        <p:spPr/>
        <p:txBody>
          <a:bodyPr>
            <a:normAutofit/>
          </a:bodyPr>
          <a:lstStyle/>
          <a:p>
            <a:r>
              <a:rPr lang="en-US" sz="2400" dirty="0" smtClean="0"/>
              <a:t>Why </a:t>
            </a:r>
            <a:r>
              <a:rPr lang="en-US" sz="2400" dirty="0"/>
              <a:t>motivational approaches matter </a:t>
            </a:r>
            <a:endParaRPr lang="en-US" sz="2400" dirty="0" smtClean="0"/>
          </a:p>
          <a:p>
            <a:r>
              <a:rPr lang="en-US" sz="2400" dirty="0" smtClean="0"/>
              <a:t>A </a:t>
            </a:r>
            <a:r>
              <a:rPr lang="en-US" sz="2400" dirty="0"/>
              <a:t>little about what we know </a:t>
            </a:r>
            <a:endParaRPr lang="en-US" sz="2400" dirty="0" smtClean="0"/>
          </a:p>
          <a:p>
            <a:r>
              <a:rPr lang="en-US" sz="2400" dirty="0" smtClean="0"/>
              <a:t>How </a:t>
            </a:r>
            <a:r>
              <a:rPr lang="en-US" sz="2400" dirty="0"/>
              <a:t>institutions have attended to motivation </a:t>
            </a:r>
            <a:endParaRPr lang="en-US" sz="2400" dirty="0" smtClean="0"/>
          </a:p>
          <a:p>
            <a:r>
              <a:rPr lang="en-US" sz="2400" dirty="0" smtClean="0"/>
              <a:t>Your </a:t>
            </a:r>
            <a:r>
              <a:rPr lang="en-US" sz="2400" dirty="0"/>
              <a:t>stories and a conversation </a:t>
            </a:r>
          </a:p>
          <a:p>
            <a:endParaRPr lang="en-US" sz="2400" dirty="0"/>
          </a:p>
        </p:txBody>
      </p:sp>
    </p:spTree>
    <p:extLst>
      <p:ext uri="{BB962C8B-B14F-4D97-AF65-F5344CB8AC3E}">
        <p14:creationId xmlns:p14="http://schemas.microsoft.com/office/powerpoint/2010/main" val="109657722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A53010"/>
                </a:solidFill>
              </a:rPr>
              <a:t>Generic motivational messages</a:t>
            </a:r>
            <a:endParaRPr lang="en-US" b="1" dirty="0">
              <a:solidFill>
                <a:srgbClr val="A53010"/>
              </a:solidFill>
            </a:endParaRPr>
          </a:p>
        </p:txBody>
      </p:sp>
      <p:sp>
        <p:nvSpPr>
          <p:cNvPr id="3" name="Content Placeholder 2"/>
          <p:cNvSpPr>
            <a:spLocks noGrp="1"/>
          </p:cNvSpPr>
          <p:nvPr>
            <p:ph idx="1"/>
          </p:nvPr>
        </p:nvSpPr>
        <p:spPr/>
        <p:txBody>
          <a:bodyPr>
            <a:normAutofit/>
          </a:bodyPr>
          <a:lstStyle/>
          <a:p>
            <a:r>
              <a:rPr lang="en-US" sz="2000" dirty="0" smtClean="0"/>
              <a:t>Accessibility is important</a:t>
            </a:r>
          </a:p>
          <a:p>
            <a:r>
              <a:rPr lang="en-US" sz="2000" dirty="0" smtClean="0"/>
              <a:t>Accessibility is easy</a:t>
            </a:r>
          </a:p>
          <a:p>
            <a:r>
              <a:rPr lang="en-US" sz="2000" dirty="0" smtClean="0"/>
              <a:t>Accessibility is a challenge</a:t>
            </a:r>
          </a:p>
          <a:p>
            <a:r>
              <a:rPr lang="en-US" sz="2000" dirty="0" smtClean="0"/>
              <a:t>Accessibility is a process</a:t>
            </a:r>
          </a:p>
          <a:p>
            <a:endParaRPr lang="en-US" sz="2000" dirty="0"/>
          </a:p>
          <a:p>
            <a:pPr marL="0" indent="0">
              <a:buNone/>
            </a:pPr>
            <a:r>
              <a:rPr lang="en-US" sz="2000" dirty="0"/>
              <a:t>(http://</a:t>
            </a:r>
            <a:r>
              <a:rPr lang="en-US" sz="2000" dirty="0" smtClean="0"/>
              <a:t>webaim.org/articles/training/motivate#motivating)</a:t>
            </a:r>
            <a:endParaRPr lang="en-US" sz="2000" dirty="0"/>
          </a:p>
        </p:txBody>
      </p:sp>
    </p:spTree>
    <p:extLst>
      <p:ext uri="{BB962C8B-B14F-4D97-AF65-F5344CB8AC3E}">
        <p14:creationId xmlns:p14="http://schemas.microsoft.com/office/powerpoint/2010/main" val="2486177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89213" y="2514600"/>
            <a:ext cx="9506767" cy="2262781"/>
          </a:xfrm>
        </p:spPr>
        <p:txBody>
          <a:bodyPr/>
          <a:lstStyle/>
          <a:p>
            <a:r>
              <a:rPr lang="en-US" dirty="0" smtClean="0"/>
              <a:t>What we learned from </a:t>
            </a:r>
            <a:br>
              <a:rPr lang="en-US" dirty="0" smtClean="0"/>
            </a:br>
            <a:r>
              <a:rPr lang="en-US" dirty="0" smtClean="0"/>
              <a:t>the Survey</a:t>
            </a:r>
            <a:endParaRPr lang="en-US" dirty="0"/>
          </a:p>
        </p:txBody>
      </p:sp>
    </p:spTree>
    <p:extLst>
      <p:ext uri="{BB962C8B-B14F-4D97-AF65-F5344CB8AC3E}">
        <p14:creationId xmlns:p14="http://schemas.microsoft.com/office/powerpoint/2010/main" val="1442107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Strategizing</a:t>
            </a:r>
            <a:endParaRPr lang="en-US" dirty="0"/>
          </a:p>
        </p:txBody>
      </p:sp>
      <p:sp>
        <p:nvSpPr>
          <p:cNvPr id="3" name="Content Placeholder 2"/>
          <p:cNvSpPr>
            <a:spLocks noGrp="1"/>
          </p:cNvSpPr>
          <p:nvPr>
            <p:ph idx="1"/>
          </p:nvPr>
        </p:nvSpPr>
        <p:spPr/>
        <p:txBody>
          <a:bodyPr>
            <a:normAutofit/>
          </a:bodyPr>
          <a:lstStyle/>
          <a:p>
            <a:r>
              <a:rPr lang="en-US" sz="2000" dirty="0" smtClean="0"/>
              <a:t>Persuasion techniques</a:t>
            </a:r>
          </a:p>
          <a:p>
            <a:r>
              <a:rPr lang="en-US" sz="2000" dirty="0" smtClean="0"/>
              <a:t>Coalition building ideas</a:t>
            </a:r>
            <a:endParaRPr lang="en-US" sz="2000" dirty="0"/>
          </a:p>
        </p:txBody>
      </p:sp>
    </p:spTree>
    <p:extLst>
      <p:ext uri="{BB962C8B-B14F-4D97-AF65-F5344CB8AC3E}">
        <p14:creationId xmlns:p14="http://schemas.microsoft.com/office/powerpoint/2010/main" val="481255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0605" y="2514600"/>
            <a:ext cx="9576410" cy="2262781"/>
          </a:xfrm>
        </p:spPr>
        <p:txBody>
          <a:bodyPr>
            <a:normAutofit/>
          </a:bodyPr>
          <a:lstStyle/>
          <a:p>
            <a:r>
              <a:rPr lang="en-US" sz="4800" dirty="0"/>
              <a:t>Your stories and </a:t>
            </a:r>
            <a:r>
              <a:rPr lang="en-US" sz="4800" dirty="0" smtClean="0"/>
              <a:t>a conversation </a:t>
            </a:r>
            <a:endParaRPr lang="en-US" sz="4800" dirty="0"/>
          </a:p>
        </p:txBody>
      </p:sp>
    </p:spTree>
    <p:extLst>
      <p:ext uri="{BB962C8B-B14F-4D97-AF65-F5344CB8AC3E}">
        <p14:creationId xmlns:p14="http://schemas.microsoft.com/office/powerpoint/2010/main" val="4269747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Cyndi </a:t>
            </a:r>
            <a:r>
              <a:rPr lang="en-US" dirty="0" smtClean="0"/>
              <a:t>Rowland; </a:t>
            </a:r>
            <a:r>
              <a:rPr lang="en-US" dirty="0" smtClean="0">
                <a:hlinkClick r:id="rId2"/>
              </a:rPr>
              <a:t>Cyndi.Rowland@usu.edu</a:t>
            </a:r>
            <a:r>
              <a:rPr lang="en-US" dirty="0" smtClean="0"/>
              <a:t>; 435-797-3381</a:t>
            </a:r>
            <a:endParaRPr lang="en-US" dirty="0" smtClean="0"/>
          </a:p>
          <a:p>
            <a:endParaRPr lang="en-US" dirty="0"/>
          </a:p>
          <a:p>
            <a:r>
              <a:rPr lang="en-US" dirty="0" smtClean="0"/>
              <a:t>Janet Sedgley; </a:t>
            </a:r>
            <a:r>
              <a:rPr lang="en-US" dirty="0" smtClean="0">
                <a:hlinkClick r:id="rId3"/>
              </a:rPr>
              <a:t>janet.Sedgley@umontana.edu</a:t>
            </a:r>
            <a:r>
              <a:rPr lang="en-US" dirty="0" smtClean="0"/>
              <a:t>; 406-243-5452</a:t>
            </a:r>
          </a:p>
        </p:txBody>
      </p:sp>
    </p:spTree>
    <p:extLst>
      <p:ext uri="{BB962C8B-B14F-4D97-AF65-F5344CB8AC3E}">
        <p14:creationId xmlns:p14="http://schemas.microsoft.com/office/powerpoint/2010/main" val="2005075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Elephant with rid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85428" y="4687910"/>
            <a:ext cx="1740407" cy="183845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979978" y="2133600"/>
            <a:ext cx="8915400" cy="3777622"/>
          </a:xfrm>
        </p:spPr>
        <p:txBody>
          <a:bodyPr>
            <a:normAutofit/>
          </a:bodyPr>
          <a:lstStyle/>
          <a:p>
            <a:pPr marL="0" indent="0">
              <a:buNone/>
            </a:pPr>
            <a:r>
              <a:rPr lang="en-US" sz="2400" dirty="0" smtClean="0"/>
              <a:t>We seldom do (the rider) anything we don’t feel (the elephant)</a:t>
            </a:r>
          </a:p>
          <a:p>
            <a:r>
              <a:rPr lang="en-US" dirty="0" smtClean="0"/>
              <a:t>What </a:t>
            </a:r>
            <a:r>
              <a:rPr lang="en-US" dirty="0"/>
              <a:t>looks like a people problem is often a situation </a:t>
            </a:r>
            <a:endParaRPr lang="en-US" dirty="0" smtClean="0"/>
          </a:p>
          <a:p>
            <a:r>
              <a:rPr lang="en-US" dirty="0" smtClean="0"/>
              <a:t>What </a:t>
            </a:r>
            <a:r>
              <a:rPr lang="en-US" dirty="0"/>
              <a:t>looks like laziness is often </a:t>
            </a:r>
            <a:r>
              <a:rPr lang="en-US" dirty="0" smtClean="0"/>
              <a:t>exhaustion</a:t>
            </a:r>
          </a:p>
          <a:p>
            <a:r>
              <a:rPr lang="en-US" dirty="0" smtClean="0"/>
              <a:t>What </a:t>
            </a:r>
            <a:r>
              <a:rPr lang="en-US" dirty="0"/>
              <a:t>looks like resistance is often a lack of clarity</a:t>
            </a:r>
            <a:r>
              <a:rPr lang="en-US" b="1" dirty="0" smtClean="0"/>
              <a:t>.</a:t>
            </a:r>
          </a:p>
          <a:p>
            <a:endParaRPr lang="en-US" b="1" dirty="0"/>
          </a:p>
          <a:p>
            <a:r>
              <a:rPr lang="en-US" dirty="0" smtClean="0"/>
              <a:t>(Summary of “</a:t>
            </a:r>
            <a:r>
              <a:rPr lang="en-US" dirty="0"/>
              <a:t>Switch: How to Change Things When Change Is </a:t>
            </a:r>
            <a:r>
              <a:rPr lang="en-US" dirty="0" smtClean="0"/>
              <a:t>Hard,” </a:t>
            </a:r>
            <a:r>
              <a:rPr lang="en-US" dirty="0"/>
              <a:t>Chip Heath and Dan </a:t>
            </a:r>
            <a:r>
              <a:rPr lang="en-US" dirty="0" smtClean="0"/>
              <a:t>Heath, 2010)</a:t>
            </a:r>
            <a:endParaRPr lang="en-US" dirty="0"/>
          </a:p>
        </p:txBody>
      </p:sp>
      <p:sp>
        <p:nvSpPr>
          <p:cNvPr id="4" name="Title 3"/>
          <p:cNvSpPr>
            <a:spLocks noGrp="1"/>
          </p:cNvSpPr>
          <p:nvPr>
            <p:ph type="title"/>
          </p:nvPr>
        </p:nvSpPr>
        <p:spPr>
          <a:xfrm>
            <a:off x="2076625" y="624110"/>
            <a:ext cx="8911687" cy="1280890"/>
          </a:xfrm>
        </p:spPr>
        <p:txBody>
          <a:bodyPr/>
          <a:lstStyle/>
          <a:p>
            <a:r>
              <a:rPr lang="en-US" dirty="0"/>
              <a:t>Why motivational approaches matter</a:t>
            </a:r>
            <a:br>
              <a:rPr lang="en-US" dirty="0"/>
            </a:br>
            <a:endParaRPr lang="en-US" dirty="0"/>
          </a:p>
        </p:txBody>
      </p:sp>
    </p:spTree>
    <p:extLst>
      <p:ext uri="{BB962C8B-B14F-4D97-AF65-F5344CB8AC3E}">
        <p14:creationId xmlns:p14="http://schemas.microsoft.com/office/powerpoint/2010/main" val="14323249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Types of motivators</a:t>
            </a:r>
            <a:endParaRPr lang="en-US" b="1" dirty="0">
              <a:solidFill>
                <a:schemeClr val="accent1"/>
              </a:solidFill>
            </a:endParaRPr>
          </a:p>
        </p:txBody>
      </p:sp>
      <p:sp>
        <p:nvSpPr>
          <p:cNvPr id="3" name="Content Placeholder 2"/>
          <p:cNvSpPr>
            <a:spLocks noGrp="1"/>
          </p:cNvSpPr>
          <p:nvPr>
            <p:ph idx="1"/>
          </p:nvPr>
        </p:nvSpPr>
        <p:spPr/>
        <p:txBody>
          <a:bodyPr>
            <a:normAutofit/>
          </a:bodyPr>
          <a:lstStyle/>
          <a:p>
            <a:r>
              <a:rPr lang="en-US" sz="2400" dirty="0"/>
              <a:t>Ethical </a:t>
            </a:r>
            <a:r>
              <a:rPr lang="en-US" sz="2400" dirty="0" smtClean="0"/>
              <a:t>motivations (emotional)</a:t>
            </a:r>
            <a:endParaRPr lang="en-US" sz="2400" dirty="0"/>
          </a:p>
          <a:p>
            <a:r>
              <a:rPr lang="en-US" sz="2400" dirty="0"/>
              <a:t>Legal &amp; standards-based motivations</a:t>
            </a:r>
          </a:p>
          <a:p>
            <a:r>
              <a:rPr lang="en-US" sz="2400" dirty="0"/>
              <a:t>Business </a:t>
            </a:r>
            <a:r>
              <a:rPr lang="en-US" sz="2400" dirty="0" smtClean="0"/>
              <a:t>motivations</a:t>
            </a:r>
          </a:p>
          <a:p>
            <a:pPr marL="0" indent="0">
              <a:buNone/>
            </a:pPr>
            <a:endParaRPr lang="en-US" sz="2400" dirty="0" smtClean="0"/>
          </a:p>
          <a:p>
            <a:pPr marL="0" indent="0">
              <a:buNone/>
            </a:pPr>
            <a:r>
              <a:rPr lang="en-US" sz="2400" dirty="0" smtClean="0"/>
              <a:t>(</a:t>
            </a:r>
            <a:r>
              <a:rPr lang="en-US" sz="2400" dirty="0"/>
              <a:t>http://</a:t>
            </a:r>
            <a:r>
              <a:rPr lang="en-US" sz="2400" dirty="0" smtClean="0"/>
              <a:t>webaim.org/articles/training/motivate#types)</a:t>
            </a:r>
            <a:endParaRPr lang="en-US" sz="2400" dirty="0"/>
          </a:p>
        </p:txBody>
      </p:sp>
    </p:spTree>
    <p:extLst>
      <p:ext uri="{BB962C8B-B14F-4D97-AF65-F5344CB8AC3E}">
        <p14:creationId xmlns:p14="http://schemas.microsoft.com/office/powerpoint/2010/main" val="357525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WebAIM’s</a:t>
            </a:r>
            <a:r>
              <a:rPr lang="en-US" dirty="0" smtClean="0"/>
              <a:t> Hierarchy for Motivating Accessible Changes</a:t>
            </a:r>
            <a:endParaRPr lang="en-US" dirty="0"/>
          </a:p>
        </p:txBody>
      </p:sp>
      <p:pic>
        <p:nvPicPr>
          <p:cNvPr id="2050" name="Picture 2" descr="Hierarchy image: A pyrimid  with layers of  effectiveness. the least of which is: Guilt  then  Punish  then Require  then Reward then Enlighten then Inspire"/>
          <p:cNvPicPr>
            <a:picLocks noChangeAspect="1" noChangeArrowheads="1"/>
          </p:cNvPicPr>
          <p:nvPr/>
        </p:nvPicPr>
        <p:blipFill rotWithShape="1">
          <a:blip r:embed="rId2">
            <a:extLst>
              <a:ext uri="{28A0092B-C50C-407E-A947-70E740481C1C}">
                <a14:useLocalDpi xmlns:a14="http://schemas.microsoft.com/office/drawing/2010/main" val="0"/>
              </a:ext>
            </a:extLst>
          </a:blip>
          <a:srcRect b="19183"/>
          <a:stretch/>
        </p:blipFill>
        <p:spPr bwMode="auto">
          <a:xfrm>
            <a:off x="3742922" y="2317123"/>
            <a:ext cx="6611692" cy="3958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292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157" y="1654272"/>
            <a:ext cx="9945128" cy="2262781"/>
          </a:xfrm>
        </p:spPr>
        <p:txBody>
          <a:bodyPr/>
          <a:lstStyle/>
          <a:p>
            <a:r>
              <a:rPr lang="en-US" dirty="0" smtClean="0"/>
              <a:t>A little about what we know</a:t>
            </a:r>
            <a:endParaRPr lang="en-US" dirty="0"/>
          </a:p>
        </p:txBody>
      </p:sp>
      <p:sp>
        <p:nvSpPr>
          <p:cNvPr id="3" name="Content Placeholder 2"/>
          <p:cNvSpPr>
            <a:spLocks noGrp="1"/>
          </p:cNvSpPr>
          <p:nvPr>
            <p:ph type="subTitle" idx="1"/>
          </p:nvPr>
        </p:nvSpPr>
        <p:spPr>
          <a:xfrm>
            <a:off x="2558487" y="4367717"/>
            <a:ext cx="8915399" cy="1126283"/>
          </a:xfrm>
        </p:spPr>
        <p:txBody>
          <a:bodyPr>
            <a:noAutofit/>
          </a:bodyPr>
          <a:lstStyle/>
          <a:p>
            <a:r>
              <a:rPr lang="en-US" sz="2400" dirty="0" smtClean="0"/>
              <a:t>Reporting on our experiences</a:t>
            </a:r>
          </a:p>
          <a:p>
            <a:pPr marL="742950" lvl="1" indent="-285750" algn="l">
              <a:buFont typeface="Arial"/>
              <a:buChar char="•"/>
            </a:pPr>
            <a:r>
              <a:rPr lang="en-US" sz="2000" dirty="0" smtClean="0"/>
              <a:t>7 motivational examples from the field</a:t>
            </a:r>
          </a:p>
          <a:p>
            <a:pPr marL="742950" lvl="1" indent="-285750" algn="l">
              <a:buFont typeface="Arial"/>
              <a:buChar char="•"/>
            </a:pPr>
            <a:r>
              <a:rPr lang="en-US" sz="2000" dirty="0" smtClean="0"/>
              <a:t>Role of improvement, impact, emotions</a:t>
            </a:r>
            <a:endParaRPr lang="en-US" sz="1800" dirty="0" smtClean="0"/>
          </a:p>
          <a:p>
            <a:pPr marL="742950" lvl="1" indent="-285750" algn="l">
              <a:buFont typeface="Arial"/>
              <a:buChar char="•"/>
            </a:pPr>
            <a:r>
              <a:rPr lang="en-US" sz="2000" dirty="0" smtClean="0"/>
              <a:t>The importance of customization</a:t>
            </a:r>
          </a:p>
        </p:txBody>
      </p:sp>
    </p:spTree>
    <p:extLst>
      <p:ext uri="{BB962C8B-B14F-4D97-AF65-F5344CB8AC3E}">
        <p14:creationId xmlns:p14="http://schemas.microsoft.com/office/powerpoint/2010/main" val="661250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0208" y="1654971"/>
            <a:ext cx="9750139" cy="5070734"/>
          </a:xfrm>
        </p:spPr>
        <p:txBody>
          <a:bodyPr>
            <a:normAutofit/>
          </a:bodyPr>
          <a:lstStyle/>
          <a:p>
            <a:pPr marL="0" indent="0">
              <a:buNone/>
            </a:pPr>
            <a:r>
              <a:rPr lang="en-US" sz="2400" dirty="0" smtClean="0"/>
              <a:t>1. Provide </a:t>
            </a:r>
            <a:r>
              <a:rPr lang="en-US" sz="2400" dirty="0" smtClean="0"/>
              <a:t>direct incentives</a:t>
            </a:r>
          </a:p>
          <a:p>
            <a:r>
              <a:rPr lang="en-US" dirty="0" smtClean="0"/>
              <a:t>An honorarium to distance </a:t>
            </a:r>
            <a:r>
              <a:rPr lang="en-US" dirty="0" err="1" smtClean="0"/>
              <a:t>ed</a:t>
            </a:r>
            <a:r>
              <a:rPr lang="en-US" dirty="0" smtClean="0"/>
              <a:t> faculty to make their coursework accessible</a:t>
            </a:r>
          </a:p>
          <a:p>
            <a:r>
              <a:rPr lang="en-US" dirty="0" smtClean="0"/>
              <a:t>Include “making it accessible” part of merit increases</a:t>
            </a:r>
          </a:p>
          <a:p>
            <a:r>
              <a:rPr lang="en-US" dirty="0" smtClean="0"/>
              <a:t>Create systems of recognition amongst peer types or units</a:t>
            </a:r>
          </a:p>
          <a:p>
            <a:endParaRPr lang="en-US" dirty="0"/>
          </a:p>
          <a:p>
            <a:pPr marL="0" indent="0">
              <a:buNone/>
            </a:pPr>
            <a:r>
              <a:rPr lang="en-US" sz="2400" dirty="0" smtClean="0"/>
              <a:t>2. Make </a:t>
            </a:r>
            <a:r>
              <a:rPr lang="en-US" sz="2400" dirty="0" smtClean="0"/>
              <a:t>production of accessible materials as easy as possible</a:t>
            </a:r>
          </a:p>
          <a:p>
            <a:r>
              <a:rPr lang="en-US" dirty="0" smtClean="0"/>
              <a:t>Provide Just-In-Time resources</a:t>
            </a:r>
          </a:p>
          <a:p>
            <a:r>
              <a:rPr lang="en-US" dirty="0" smtClean="0"/>
              <a:t>Integrate accessibility into the faculty helpdesk function</a:t>
            </a:r>
          </a:p>
          <a:p>
            <a:r>
              <a:rPr lang="en-US" dirty="0" smtClean="0"/>
              <a:t>Send out accessibility tip of the month postcards</a:t>
            </a:r>
          </a:p>
          <a:p>
            <a:endParaRPr lang="en-US" dirty="0"/>
          </a:p>
          <a:p>
            <a:pPr marL="0" indent="0">
              <a:buNone/>
            </a:pPr>
            <a:r>
              <a:rPr lang="en-US" i="1" dirty="0" smtClean="0"/>
              <a:t>From:  NCDAE (Sept 2014). Motivating faculty and staff to act on web accessibility. </a:t>
            </a:r>
            <a:r>
              <a:rPr lang="en-US" i="1" dirty="0"/>
              <a:t>Retrieved, </a:t>
            </a:r>
            <a:r>
              <a:rPr lang="en-US" i="1" dirty="0">
                <a:hlinkClick r:id="rId2"/>
              </a:rPr>
              <a:t>http://ncdae.org/resources/tips/</a:t>
            </a:r>
            <a:r>
              <a:rPr lang="en-US" i="1" dirty="0" smtClean="0">
                <a:hlinkClick r:id="rId2"/>
              </a:rPr>
              <a:t>motivating.php</a:t>
            </a:r>
            <a:r>
              <a:rPr lang="en-US" i="1" dirty="0" smtClean="0"/>
              <a:t> </a:t>
            </a:r>
          </a:p>
          <a:p>
            <a:pPr marL="0" indent="0">
              <a:buNone/>
            </a:pPr>
            <a:endParaRPr lang="en-US" i="1" dirty="0" smtClean="0"/>
          </a:p>
        </p:txBody>
      </p:sp>
      <p:sp>
        <p:nvSpPr>
          <p:cNvPr id="4" name="Title 3"/>
          <p:cNvSpPr>
            <a:spLocks noGrp="1"/>
          </p:cNvSpPr>
          <p:nvPr>
            <p:ph type="title"/>
          </p:nvPr>
        </p:nvSpPr>
        <p:spPr>
          <a:xfrm>
            <a:off x="2256190" y="643354"/>
            <a:ext cx="8911687" cy="655601"/>
          </a:xfrm>
        </p:spPr>
        <p:txBody>
          <a:bodyPr/>
          <a:lstStyle/>
          <a:p>
            <a:r>
              <a:rPr lang="en-US" dirty="0" smtClean="0"/>
              <a:t>7 Motivation </a:t>
            </a:r>
            <a:r>
              <a:rPr lang="en-US" dirty="0" smtClean="0"/>
              <a:t>Examples</a:t>
            </a:r>
            <a:endParaRPr lang="en-US" dirty="0"/>
          </a:p>
        </p:txBody>
      </p:sp>
    </p:spTree>
    <p:extLst>
      <p:ext uri="{BB962C8B-B14F-4D97-AF65-F5344CB8AC3E}">
        <p14:creationId xmlns:p14="http://schemas.microsoft.com/office/powerpoint/2010/main" val="226551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2083" y="1654966"/>
            <a:ext cx="10298365" cy="5157334"/>
          </a:xfrm>
        </p:spPr>
        <p:txBody>
          <a:bodyPr>
            <a:noAutofit/>
          </a:bodyPr>
          <a:lstStyle/>
          <a:p>
            <a:pPr marL="0" indent="0">
              <a:buNone/>
            </a:pPr>
            <a:r>
              <a:rPr lang="en-US" sz="2400" dirty="0" smtClean="0"/>
              <a:t>3. Tie </a:t>
            </a:r>
            <a:r>
              <a:rPr lang="en-US" sz="2400" dirty="0" smtClean="0"/>
              <a:t>their </a:t>
            </a:r>
            <a:r>
              <a:rPr lang="en-US" sz="2400" dirty="0" smtClean="0"/>
              <a:t>accessibility </a:t>
            </a:r>
            <a:r>
              <a:rPr lang="en-US" sz="2400" dirty="0" smtClean="0"/>
              <a:t>work into the personal experiences of others</a:t>
            </a:r>
          </a:p>
          <a:p>
            <a:r>
              <a:rPr lang="en-US" dirty="0" smtClean="0"/>
              <a:t>Create stories for the campus, faculty, and staff newsletters</a:t>
            </a:r>
          </a:p>
          <a:p>
            <a:r>
              <a:rPr lang="en-US" dirty="0" smtClean="0"/>
              <a:t>Create or use videos that highlight the experiences of those with disabilities trying to access digital content. Play it during new hire orientation or faculty or staff meetings. Send out a link to the campus community to view.     Some good examples include:</a:t>
            </a:r>
          </a:p>
          <a:p>
            <a:pPr lvl="1"/>
            <a:r>
              <a:rPr lang="en-US" dirty="0" smtClean="0">
                <a:hlinkClick r:id="rId2"/>
              </a:rPr>
              <a:t>Care to Comply</a:t>
            </a:r>
            <a:endParaRPr lang="en-US" dirty="0" smtClean="0"/>
          </a:p>
          <a:p>
            <a:pPr lvl="1"/>
            <a:r>
              <a:rPr lang="en-US" dirty="0" smtClean="0">
                <a:hlinkClick r:id="rId3"/>
              </a:rPr>
              <a:t>A personal Look at Accessibility in Higher Education</a:t>
            </a:r>
            <a:endParaRPr lang="en-US" dirty="0" smtClean="0"/>
          </a:p>
          <a:p>
            <a:pPr lvl="1"/>
            <a:r>
              <a:rPr lang="en-US" dirty="0" smtClean="0">
                <a:hlinkClick r:id="rId4"/>
              </a:rPr>
              <a:t>IT Accessibility: What Campus Leaders Have to Say</a:t>
            </a:r>
            <a:endParaRPr lang="en-US" dirty="0" smtClean="0"/>
          </a:p>
          <a:p>
            <a:pPr marL="57150" indent="0">
              <a:buNone/>
            </a:pPr>
            <a:endParaRPr lang="en-US" sz="1600" dirty="0" smtClean="0"/>
          </a:p>
          <a:p>
            <a:pPr marL="0" indent="0">
              <a:buNone/>
            </a:pPr>
            <a:endParaRPr lang="en-US" sz="1600" i="1" dirty="0"/>
          </a:p>
          <a:p>
            <a:pPr marL="0" indent="0">
              <a:buNone/>
            </a:pPr>
            <a:r>
              <a:rPr lang="en-US" sz="1600" i="1" dirty="0" smtClean="0"/>
              <a:t>From</a:t>
            </a:r>
            <a:r>
              <a:rPr lang="en-US" sz="1600" i="1" dirty="0"/>
              <a:t>:  NCDAE (Sept 2014). Motivating faculty and staff to act on web accessibility. Retrieved, </a:t>
            </a:r>
            <a:r>
              <a:rPr lang="en-US" sz="1600" i="1" dirty="0">
                <a:hlinkClick r:id="rId5"/>
              </a:rPr>
              <a:t>http://ncdae.org/resources/tips/motivating.php</a:t>
            </a:r>
            <a:r>
              <a:rPr lang="en-US" sz="1600" i="1" dirty="0"/>
              <a:t> </a:t>
            </a:r>
          </a:p>
          <a:p>
            <a:pPr lvl="1"/>
            <a:endParaRPr lang="en-US" dirty="0" smtClean="0"/>
          </a:p>
          <a:p>
            <a:endParaRPr lang="en-US" sz="1600" dirty="0" smtClean="0"/>
          </a:p>
          <a:p>
            <a:pPr lvl="1"/>
            <a:endParaRPr lang="en-US" dirty="0" smtClean="0"/>
          </a:p>
          <a:p>
            <a:endParaRPr lang="en-US" sz="1600" dirty="0" smtClean="0"/>
          </a:p>
        </p:txBody>
      </p:sp>
      <p:sp>
        <p:nvSpPr>
          <p:cNvPr id="4" name="Title 3"/>
          <p:cNvSpPr>
            <a:spLocks noGrp="1"/>
          </p:cNvSpPr>
          <p:nvPr>
            <p:ph type="title"/>
          </p:nvPr>
        </p:nvSpPr>
        <p:spPr>
          <a:xfrm>
            <a:off x="1898293" y="627966"/>
            <a:ext cx="8911687" cy="819172"/>
          </a:xfrm>
        </p:spPr>
        <p:txBody>
          <a:bodyPr/>
          <a:lstStyle/>
          <a:p>
            <a:r>
              <a:rPr lang="en-US" dirty="0"/>
              <a:t>Motivation Examples</a:t>
            </a:r>
          </a:p>
        </p:txBody>
      </p:sp>
    </p:spTree>
    <p:extLst>
      <p:ext uri="{BB962C8B-B14F-4D97-AF65-F5344CB8AC3E}">
        <p14:creationId xmlns:p14="http://schemas.microsoft.com/office/powerpoint/2010/main" val="4129354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9831" y="1789668"/>
            <a:ext cx="8915400" cy="5578292"/>
          </a:xfrm>
        </p:spPr>
        <p:txBody>
          <a:bodyPr>
            <a:noAutofit/>
          </a:bodyPr>
          <a:lstStyle/>
          <a:p>
            <a:pPr marL="57150" indent="0">
              <a:buNone/>
            </a:pPr>
            <a:r>
              <a:rPr lang="en-US" sz="2400" dirty="0" smtClean="0"/>
              <a:t>4. Use </a:t>
            </a:r>
            <a:r>
              <a:rPr lang="en-US" sz="2400" dirty="0" smtClean="0"/>
              <a:t>the positive influence of peer groups</a:t>
            </a:r>
          </a:p>
          <a:p>
            <a:pPr lvl="1"/>
            <a:r>
              <a:rPr lang="en-US" sz="1800" dirty="0" smtClean="0"/>
              <a:t>Create professional elitism around those who engage in accessibility work</a:t>
            </a:r>
          </a:p>
          <a:p>
            <a:pPr lvl="1"/>
            <a:r>
              <a:rPr lang="en-US" sz="1800" dirty="0" smtClean="0"/>
              <a:t>Create and provide online badges, awards, or certification for recognition of work towards accessibility. These should then be visible online.</a:t>
            </a:r>
          </a:p>
          <a:p>
            <a:pPr marL="0" indent="0">
              <a:buNone/>
            </a:pPr>
            <a:endParaRPr lang="en-US" sz="1600" i="1" dirty="0"/>
          </a:p>
          <a:p>
            <a:pPr marL="0" indent="0">
              <a:buNone/>
            </a:pPr>
            <a:r>
              <a:rPr lang="en-US" sz="1600" i="1" dirty="0" smtClean="0"/>
              <a:t>From</a:t>
            </a:r>
            <a:r>
              <a:rPr lang="en-US" sz="1600" i="1" dirty="0"/>
              <a:t>:  NCDAE (Sept 2014). Motivating faculty and staff to act on web accessibility. Retrieved, </a:t>
            </a:r>
            <a:r>
              <a:rPr lang="en-US" sz="1600" i="1" dirty="0">
                <a:hlinkClick r:id="rId2"/>
              </a:rPr>
              <a:t>http://ncdae.org/resources/tips/motivating.php</a:t>
            </a:r>
            <a:r>
              <a:rPr lang="en-US" sz="1600" i="1" dirty="0"/>
              <a:t> </a:t>
            </a:r>
          </a:p>
          <a:p>
            <a:pPr marL="0" indent="0">
              <a:buNone/>
            </a:pPr>
            <a:endParaRPr lang="en-US" sz="1600" i="1" dirty="0"/>
          </a:p>
          <a:p>
            <a:pPr lvl="1"/>
            <a:endParaRPr lang="en-US" dirty="0" smtClean="0"/>
          </a:p>
          <a:p>
            <a:endParaRPr lang="en-US" sz="1600" dirty="0" smtClean="0"/>
          </a:p>
          <a:p>
            <a:pPr lvl="1"/>
            <a:endParaRPr lang="en-US" dirty="0" smtClean="0"/>
          </a:p>
          <a:p>
            <a:endParaRPr lang="en-US" sz="1600" dirty="0" smtClean="0"/>
          </a:p>
        </p:txBody>
      </p:sp>
      <p:sp>
        <p:nvSpPr>
          <p:cNvPr id="4" name="Title 3"/>
          <p:cNvSpPr>
            <a:spLocks noGrp="1"/>
          </p:cNvSpPr>
          <p:nvPr>
            <p:ph type="title"/>
          </p:nvPr>
        </p:nvSpPr>
        <p:spPr>
          <a:xfrm>
            <a:off x="2317767" y="600025"/>
            <a:ext cx="8911687" cy="665226"/>
          </a:xfrm>
        </p:spPr>
        <p:txBody>
          <a:bodyPr/>
          <a:lstStyle/>
          <a:p>
            <a:r>
              <a:rPr lang="en-US" dirty="0"/>
              <a:t>Motivation Examples</a:t>
            </a:r>
          </a:p>
        </p:txBody>
      </p:sp>
    </p:spTree>
    <p:extLst>
      <p:ext uri="{BB962C8B-B14F-4D97-AF65-F5344CB8AC3E}">
        <p14:creationId xmlns:p14="http://schemas.microsoft.com/office/powerpoint/2010/main" val="277429065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739</TotalTime>
  <Words>1171</Words>
  <Application>Microsoft Macintosh PowerPoint</Application>
  <PresentationFormat>Custom</PresentationFormat>
  <Paragraphs>145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Wisp</vt:lpstr>
      <vt:lpstr>  Motivating Accessibility Adoption on Campus</vt:lpstr>
      <vt:lpstr>In our brief time today …</vt:lpstr>
      <vt:lpstr>Why motivational approaches matter </vt:lpstr>
      <vt:lpstr>Types of motivators</vt:lpstr>
      <vt:lpstr>WebAIM’s Hierarchy for Motivating Accessible Changes</vt:lpstr>
      <vt:lpstr>A little about what we know</vt:lpstr>
      <vt:lpstr>7 Motivation Examples</vt:lpstr>
      <vt:lpstr>Motivation Examples</vt:lpstr>
      <vt:lpstr>Motivation Examples</vt:lpstr>
      <vt:lpstr>Motivation Examples</vt:lpstr>
      <vt:lpstr>Motivation Examples</vt:lpstr>
      <vt:lpstr>Motivation Examples</vt:lpstr>
      <vt:lpstr>A little about what we know</vt:lpstr>
      <vt:lpstr>Motivation must be customized across campus constituent groups</vt:lpstr>
      <vt:lpstr>Administrators</vt:lpstr>
      <vt:lpstr>Faculty</vt:lpstr>
      <vt:lpstr>Staff</vt:lpstr>
      <vt:lpstr>Technical Staff</vt:lpstr>
      <vt:lpstr>Students</vt:lpstr>
      <vt:lpstr>Generic motivational messages</vt:lpstr>
      <vt:lpstr>What we learned from  the Survey</vt:lpstr>
      <vt:lpstr>Strategizing</vt:lpstr>
      <vt:lpstr>Your stories and a conversation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Motivating Accessibility Adoption on Campus</dc:title>
  <dc:creator>sedghog</dc:creator>
  <cp:lastModifiedBy>-</cp:lastModifiedBy>
  <cp:revision>28</cp:revision>
  <dcterms:created xsi:type="dcterms:W3CDTF">2015-09-28T12:18:35Z</dcterms:created>
  <dcterms:modified xsi:type="dcterms:W3CDTF">2015-10-02T22:58:47Z</dcterms:modified>
</cp:coreProperties>
</file>