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66" r:id="rId2"/>
    <p:sldId id="258" r:id="rId3"/>
    <p:sldId id="283" r:id="rId4"/>
    <p:sldId id="259" r:id="rId5"/>
    <p:sldId id="475" r:id="rId6"/>
    <p:sldId id="460" r:id="rId7"/>
    <p:sldId id="443" r:id="rId8"/>
    <p:sldId id="445" r:id="rId9"/>
    <p:sldId id="444" r:id="rId10"/>
    <p:sldId id="417" r:id="rId11"/>
    <p:sldId id="419" r:id="rId12"/>
    <p:sldId id="355" r:id="rId13"/>
    <p:sldId id="463" r:id="rId14"/>
    <p:sldId id="428" r:id="rId15"/>
    <p:sldId id="429" r:id="rId16"/>
    <p:sldId id="430" r:id="rId17"/>
    <p:sldId id="431" r:id="rId18"/>
    <p:sldId id="432" r:id="rId19"/>
    <p:sldId id="433" r:id="rId20"/>
    <p:sldId id="464" r:id="rId21"/>
    <p:sldId id="412" r:id="rId22"/>
    <p:sldId id="360" r:id="rId23"/>
    <p:sldId id="362" r:id="rId24"/>
    <p:sldId id="465" r:id="rId25"/>
    <p:sldId id="392" r:id="rId26"/>
    <p:sldId id="397" r:id="rId27"/>
    <p:sldId id="398" r:id="rId28"/>
    <p:sldId id="399" r:id="rId29"/>
    <p:sldId id="458" r:id="rId30"/>
    <p:sldId id="401" r:id="rId31"/>
    <p:sldId id="408" r:id="rId32"/>
    <p:sldId id="395" r:id="rId33"/>
    <p:sldId id="411" r:id="rId34"/>
    <p:sldId id="436" r:id="rId35"/>
    <p:sldId id="468" r:id="rId36"/>
    <p:sldId id="469" r:id="rId37"/>
    <p:sldId id="472" r:id="rId38"/>
    <p:sldId id="473" r:id="rId39"/>
    <p:sldId id="474" r:id="rId40"/>
    <p:sldId id="459"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9" autoAdjust="0"/>
    <p:restoredTop sz="78819" autoAdjust="0"/>
  </p:normalViewPr>
  <p:slideViewPr>
    <p:cSldViewPr>
      <p:cViewPr>
        <p:scale>
          <a:sx n="97" d="100"/>
          <a:sy n="97" d="100"/>
        </p:scale>
        <p:origin x="-2034"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726"/>
    </p:cViewPr>
  </p:sorterViewPr>
  <p:notesViewPr>
    <p:cSldViewPr>
      <p:cViewPr varScale="1">
        <p:scale>
          <a:sx n="83" d="100"/>
          <a:sy n="83" d="100"/>
        </p:scale>
        <p:origin x="-31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rgan%20Talley\Dropbox%20(SageFox)\TFG\GSAA\Evaluation\Data%20Requests\5%20Mentee%20Participation%20-%20In%20progress\Mentee%20Participation%20-%2001.29.2015.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Cloud\GoogleDrive\Work\HCII\login%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organ%20Talley\Dropbox%20(SageFox)\TFG\GSAA\Evaluation\Data%20Requests\2%20Goals%20Report%20-%20In%20progress\Updated%20Goa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organ%20Talley\Dropbox%20(SageFox)\TFG\GSAA\Evaluation\Data%20Requests\2%20Goals%20Report%20-%20Complete\Updated%20Goals_01.29.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organ%20Talley\Dropbox%20(SageFox)\TFG\GSAA\Evaluation\Data%20Requests\2%20Goals%20Report%20-%20Complete\Updated%20Goals_01.29.2015.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E:\Cloud\Drive\Work\HCII\login%20data%20new.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E:\Cloud\Drive\Work\HCII\login%20data%20new.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E:\Cloud\Drive\Work\HCII\login%20data%20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000">
                <a:solidFill>
                  <a:sysClr val="windowText" lastClr="000000"/>
                </a:solidFill>
              </a:rPr>
              <a:t>Participation by Year - Continuing Versus New Students</a:t>
            </a:r>
          </a:p>
        </c:rich>
      </c:tx>
      <c:layout/>
      <c:overlay val="0"/>
      <c:spPr>
        <a:noFill/>
        <a:ln>
          <a:noFill/>
        </a:ln>
        <a:effectLst/>
      </c:spPr>
    </c:title>
    <c:autoTitleDeleted val="0"/>
    <c:plotArea>
      <c:layout/>
      <c:barChart>
        <c:barDir val="col"/>
        <c:grouping val="stacked"/>
        <c:varyColors val="0"/>
        <c:ser>
          <c:idx val="0"/>
          <c:order val="0"/>
          <c:tx>
            <c:strRef>
              <c:f>Sheet1!$C$73</c:f>
              <c:strCache>
                <c:ptCount val="1"/>
                <c:pt idx="0">
                  <c:v>Continuing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Sheet1!$A$74:$B$85</c:f>
              <c:multiLvlStrCache>
                <c:ptCount val="12"/>
                <c:lvl>
                  <c:pt idx="0">
                    <c:v>2011-2012</c:v>
                  </c:pt>
                  <c:pt idx="1">
                    <c:v>2012-2013</c:v>
                  </c:pt>
                  <c:pt idx="2">
                    <c:v>2013-2014</c:v>
                  </c:pt>
                  <c:pt idx="3">
                    <c:v>2014-2015</c:v>
                  </c:pt>
                  <c:pt idx="4">
                    <c:v>2011-2012</c:v>
                  </c:pt>
                  <c:pt idx="5">
                    <c:v>2012-2013</c:v>
                  </c:pt>
                  <c:pt idx="6">
                    <c:v>2013-2014</c:v>
                  </c:pt>
                  <c:pt idx="7">
                    <c:v>2014-2015</c:v>
                  </c:pt>
                  <c:pt idx="8">
                    <c:v>2011-2012</c:v>
                  </c:pt>
                  <c:pt idx="9">
                    <c:v>2012-2013</c:v>
                  </c:pt>
                  <c:pt idx="10">
                    <c:v>2013-2014</c:v>
                  </c:pt>
                  <c:pt idx="11">
                    <c:v>2014-2015</c:v>
                  </c:pt>
                </c:lvl>
                <c:lvl>
                  <c:pt idx="0">
                    <c:v>Secondary</c:v>
                  </c:pt>
                  <c:pt idx="4">
                    <c:v>Post-Secondary</c:v>
                  </c:pt>
                  <c:pt idx="8">
                    <c:v>Total</c:v>
                  </c:pt>
                </c:lvl>
              </c:multiLvlStrCache>
            </c:multiLvlStrRef>
          </c:cat>
          <c:val>
            <c:numRef>
              <c:f>Sheet1!$C$74:$C$85</c:f>
              <c:numCache>
                <c:formatCode>General</c:formatCode>
                <c:ptCount val="12"/>
                <c:pt idx="1">
                  <c:v>23</c:v>
                </c:pt>
                <c:pt idx="2">
                  <c:v>27</c:v>
                </c:pt>
                <c:pt idx="3">
                  <c:v>22</c:v>
                </c:pt>
                <c:pt idx="5">
                  <c:v>23</c:v>
                </c:pt>
                <c:pt idx="6">
                  <c:v>36</c:v>
                </c:pt>
                <c:pt idx="7">
                  <c:v>20</c:v>
                </c:pt>
                <c:pt idx="9">
                  <c:v>46</c:v>
                </c:pt>
                <c:pt idx="10">
                  <c:v>63</c:v>
                </c:pt>
                <c:pt idx="11">
                  <c:v>42</c:v>
                </c:pt>
              </c:numCache>
            </c:numRef>
          </c:val>
        </c:ser>
        <c:ser>
          <c:idx val="1"/>
          <c:order val="1"/>
          <c:tx>
            <c:strRef>
              <c:f>Sheet1!$D$73</c:f>
              <c:strCache>
                <c:ptCount val="1"/>
                <c:pt idx="0">
                  <c:v>New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Sheet1!$A$74:$B$85</c:f>
              <c:multiLvlStrCache>
                <c:ptCount val="12"/>
                <c:lvl>
                  <c:pt idx="0">
                    <c:v>2011-2012</c:v>
                  </c:pt>
                  <c:pt idx="1">
                    <c:v>2012-2013</c:v>
                  </c:pt>
                  <c:pt idx="2">
                    <c:v>2013-2014</c:v>
                  </c:pt>
                  <c:pt idx="3">
                    <c:v>2014-2015</c:v>
                  </c:pt>
                  <c:pt idx="4">
                    <c:v>2011-2012</c:v>
                  </c:pt>
                  <c:pt idx="5">
                    <c:v>2012-2013</c:v>
                  </c:pt>
                  <c:pt idx="6">
                    <c:v>2013-2014</c:v>
                  </c:pt>
                  <c:pt idx="7">
                    <c:v>2014-2015</c:v>
                  </c:pt>
                  <c:pt idx="8">
                    <c:v>2011-2012</c:v>
                  </c:pt>
                  <c:pt idx="9">
                    <c:v>2012-2013</c:v>
                  </c:pt>
                  <c:pt idx="10">
                    <c:v>2013-2014</c:v>
                  </c:pt>
                  <c:pt idx="11">
                    <c:v>2014-2015</c:v>
                  </c:pt>
                </c:lvl>
                <c:lvl>
                  <c:pt idx="0">
                    <c:v>Secondary</c:v>
                  </c:pt>
                  <c:pt idx="4">
                    <c:v>Post-Secondary</c:v>
                  </c:pt>
                  <c:pt idx="8">
                    <c:v>Total</c:v>
                  </c:pt>
                </c:lvl>
              </c:multiLvlStrCache>
            </c:multiLvlStrRef>
          </c:cat>
          <c:val>
            <c:numRef>
              <c:f>Sheet1!$D$74:$D$85</c:f>
              <c:numCache>
                <c:formatCode>General</c:formatCode>
                <c:ptCount val="12"/>
                <c:pt idx="0">
                  <c:v>30</c:v>
                </c:pt>
                <c:pt idx="1">
                  <c:v>33</c:v>
                </c:pt>
                <c:pt idx="2">
                  <c:v>19</c:v>
                </c:pt>
                <c:pt idx="3">
                  <c:v>9</c:v>
                </c:pt>
                <c:pt idx="4">
                  <c:v>44</c:v>
                </c:pt>
                <c:pt idx="5">
                  <c:v>20</c:v>
                </c:pt>
                <c:pt idx="6">
                  <c:v>10</c:v>
                </c:pt>
                <c:pt idx="7">
                  <c:v>23</c:v>
                </c:pt>
                <c:pt idx="8">
                  <c:v>74</c:v>
                </c:pt>
                <c:pt idx="9">
                  <c:v>53</c:v>
                </c:pt>
                <c:pt idx="10">
                  <c:v>29</c:v>
                </c:pt>
                <c:pt idx="11">
                  <c:v>32</c:v>
                </c:pt>
              </c:numCache>
            </c:numRef>
          </c:val>
        </c:ser>
        <c:dLbls>
          <c:showLegendKey val="0"/>
          <c:showVal val="0"/>
          <c:showCatName val="0"/>
          <c:showSerName val="0"/>
          <c:showPercent val="0"/>
          <c:showBubbleSize val="0"/>
        </c:dLbls>
        <c:gapWidth val="75"/>
        <c:overlap val="100"/>
        <c:axId val="37283328"/>
        <c:axId val="63285504"/>
      </c:barChart>
      <c:catAx>
        <c:axId val="3728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285504"/>
        <c:crosses val="autoZero"/>
        <c:auto val="1"/>
        <c:lblAlgn val="ctr"/>
        <c:lblOffset val="100"/>
        <c:noMultiLvlLbl val="0"/>
      </c:catAx>
      <c:valAx>
        <c:axId val="6328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7283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'2012 - 2014 by semester'!$A$16</c:f>
              <c:strCache>
                <c:ptCount val="1"/>
                <c:pt idx="0">
                  <c:v>Total</c:v>
                </c:pt>
              </c:strCache>
            </c:strRef>
          </c:tx>
          <c:spPr>
            <a:solidFill>
              <a:srgbClr val="00B0F0"/>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'2012 - 2014 by semester'!$B$15:$F$15</c:f>
              <c:strCache>
                <c:ptCount val="5"/>
                <c:pt idx="0">
                  <c:v>Fall 2012</c:v>
                </c:pt>
                <c:pt idx="1">
                  <c:v>Spring 2013</c:v>
                </c:pt>
                <c:pt idx="2">
                  <c:v>Fall 2013</c:v>
                </c:pt>
                <c:pt idx="3">
                  <c:v>Spring 2014</c:v>
                </c:pt>
                <c:pt idx="4">
                  <c:v>Fall 2014</c:v>
                </c:pt>
              </c:strCache>
            </c:strRef>
          </c:cat>
          <c:val>
            <c:numRef>
              <c:f>'2012 - 2014 by semester'!$B$16:$F$16</c:f>
              <c:numCache>
                <c:formatCode>General</c:formatCode>
                <c:ptCount val="5"/>
                <c:pt idx="0">
                  <c:v>165</c:v>
                </c:pt>
                <c:pt idx="1">
                  <c:v>144</c:v>
                </c:pt>
                <c:pt idx="2">
                  <c:v>139</c:v>
                </c:pt>
                <c:pt idx="3">
                  <c:v>97</c:v>
                </c:pt>
                <c:pt idx="4">
                  <c:v>115</c:v>
                </c:pt>
              </c:numCache>
            </c:numRef>
          </c:val>
        </c:ser>
        <c:dLbls>
          <c:dLblPos val="inEnd"/>
          <c:showLegendKey val="0"/>
          <c:showVal val="1"/>
          <c:showCatName val="0"/>
          <c:showSerName val="0"/>
          <c:showPercent val="0"/>
          <c:showBubbleSize val="0"/>
        </c:dLbls>
        <c:gapWidth val="41"/>
        <c:axId val="126356480"/>
        <c:axId val="32598272"/>
      </c:barChart>
      <c:catAx>
        <c:axId val="126356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32598272"/>
        <c:crosses val="autoZero"/>
        <c:auto val="1"/>
        <c:lblAlgn val="ctr"/>
        <c:lblOffset val="100"/>
        <c:noMultiLvlLbl val="0"/>
      </c:catAx>
      <c:valAx>
        <c:axId val="32598272"/>
        <c:scaling>
          <c:orientation val="minMax"/>
        </c:scaling>
        <c:delete val="1"/>
        <c:axPos val="l"/>
        <c:numFmt formatCode="General" sourceLinked="1"/>
        <c:majorTickMark val="none"/>
        <c:minorTickMark val="none"/>
        <c:tickLblPos val="nextTo"/>
        <c:crossAx val="1263564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a:solidFill>
                  <a:schemeClr val="tx1"/>
                </a:solidFill>
              </a:rPr>
              <a:t>Secondary Enrollment (Fall 2011-Fall 2014)</a:t>
            </a:r>
          </a:p>
        </c:rich>
      </c:tx>
      <c:layout/>
      <c:overlay val="0"/>
      <c:spPr>
        <a:noFill/>
        <a:ln>
          <a:noFill/>
        </a:ln>
        <a:effectLst/>
      </c:spPr>
    </c:title>
    <c:autoTitleDeleted val="0"/>
    <c:plotArea>
      <c:layout/>
      <c:barChart>
        <c:barDir val="bar"/>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rgbClr val="C00000"/>
              </a:solidFill>
              <a:ln>
                <a:noFill/>
              </a:ln>
              <a:effectLst>
                <a:outerShdw blurRad="40000" dist="23000" dir="5400000" rotWithShape="0">
                  <a:srgbClr val="000000">
                    <a:alpha val="35000"/>
                  </a:srgbClr>
                </a:outerShdw>
              </a:effectLst>
            </c:spPr>
          </c:dPt>
          <c:dPt>
            <c:idx val="1"/>
            <c:invertIfNegative val="0"/>
            <c:bubble3D val="0"/>
            <c:spPr>
              <a:solidFill>
                <a:schemeClr val="bg1">
                  <a:lumMod val="65000"/>
                </a:schemeClr>
              </a:soli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'Subgoal 2'!$A$15:$A$16</c:f>
              <c:strCache>
                <c:ptCount val="2"/>
                <c:pt idx="0">
                  <c:v>Goal</c:v>
                </c:pt>
                <c:pt idx="1">
                  <c:v>Actual</c:v>
                </c:pt>
              </c:strCache>
            </c:strRef>
          </c:cat>
          <c:val>
            <c:numRef>
              <c:f>'Subgoal 2'!$B$15:$B$16</c:f>
              <c:numCache>
                <c:formatCode>General</c:formatCode>
                <c:ptCount val="2"/>
                <c:pt idx="0">
                  <c:v>105</c:v>
                </c:pt>
                <c:pt idx="1">
                  <c:v>91</c:v>
                </c:pt>
              </c:numCache>
            </c:numRef>
          </c:val>
        </c:ser>
        <c:dLbls>
          <c:showLegendKey val="0"/>
          <c:showVal val="0"/>
          <c:showCatName val="0"/>
          <c:showSerName val="0"/>
          <c:showPercent val="0"/>
          <c:showBubbleSize val="0"/>
        </c:dLbls>
        <c:gapWidth val="100"/>
        <c:axId val="37781504"/>
        <c:axId val="63287232"/>
      </c:barChart>
      <c:catAx>
        <c:axId val="3778150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287232"/>
        <c:crosses val="autoZero"/>
        <c:auto val="1"/>
        <c:lblAlgn val="ctr"/>
        <c:lblOffset val="100"/>
        <c:noMultiLvlLbl val="0"/>
      </c:catAx>
      <c:valAx>
        <c:axId val="63287232"/>
        <c:scaling>
          <c:orientation val="minMax"/>
          <c:max val="110"/>
          <c:min val="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781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dirty="0" smtClean="0">
                <a:solidFill>
                  <a:schemeClr val="tx1"/>
                </a:solidFill>
              </a:rPr>
              <a:t>2-Year Post- Secondary </a:t>
            </a:r>
            <a:r>
              <a:rPr lang="en-US" sz="2000" dirty="0">
                <a:solidFill>
                  <a:schemeClr val="tx1"/>
                </a:solidFill>
              </a:rPr>
              <a:t>Enrollment (Fall 2011-Fall 2014)</a:t>
            </a:r>
          </a:p>
        </c:rich>
      </c:tx>
      <c:layout/>
      <c:overlay val="0"/>
      <c:spPr>
        <a:noFill/>
        <a:ln>
          <a:noFill/>
        </a:ln>
        <a:effectLst/>
      </c:spPr>
    </c:title>
    <c:autoTitleDeleted val="0"/>
    <c:plotArea>
      <c:layout/>
      <c:barChart>
        <c:barDir val="bar"/>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rgbClr val="C00000"/>
              </a:solidFill>
              <a:ln>
                <a:noFill/>
              </a:ln>
              <a:effectLst>
                <a:outerShdw blurRad="40000" dist="23000" dir="5400000" rotWithShape="0">
                  <a:srgbClr val="000000">
                    <a:alpha val="35000"/>
                  </a:srgbClr>
                </a:outerShdw>
              </a:effectLst>
            </c:spPr>
          </c:dPt>
          <c:dPt>
            <c:idx val="1"/>
            <c:invertIfNegative val="0"/>
            <c:bubble3D val="0"/>
            <c:spPr>
              <a:solidFill>
                <a:schemeClr val="bg1">
                  <a:lumMod val="65000"/>
                </a:schemeClr>
              </a:soli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'Subgoal 2'!$A$22:$A$23</c:f>
              <c:strCache>
                <c:ptCount val="2"/>
                <c:pt idx="0">
                  <c:v>Goal</c:v>
                </c:pt>
                <c:pt idx="1">
                  <c:v>Actual</c:v>
                </c:pt>
              </c:strCache>
            </c:strRef>
          </c:cat>
          <c:val>
            <c:numRef>
              <c:f>'Subgoal 2'!$B$22:$B$23</c:f>
              <c:numCache>
                <c:formatCode>General</c:formatCode>
                <c:ptCount val="2"/>
                <c:pt idx="0">
                  <c:v>65</c:v>
                </c:pt>
                <c:pt idx="1">
                  <c:v>56</c:v>
                </c:pt>
              </c:numCache>
            </c:numRef>
          </c:val>
        </c:ser>
        <c:dLbls>
          <c:showLegendKey val="0"/>
          <c:showVal val="0"/>
          <c:showCatName val="0"/>
          <c:showSerName val="0"/>
          <c:showPercent val="0"/>
          <c:showBubbleSize val="0"/>
        </c:dLbls>
        <c:gapWidth val="100"/>
        <c:axId val="37782016"/>
        <c:axId val="63288960"/>
      </c:barChart>
      <c:catAx>
        <c:axId val="3778201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288960"/>
        <c:crosses val="autoZero"/>
        <c:auto val="1"/>
        <c:lblAlgn val="ctr"/>
        <c:lblOffset val="100"/>
        <c:noMultiLvlLbl val="0"/>
      </c:catAx>
      <c:valAx>
        <c:axId val="63288960"/>
        <c:scaling>
          <c:orientation val="minMax"/>
          <c:max val="110"/>
          <c:min val="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78201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dirty="0" smtClean="0">
                <a:solidFill>
                  <a:schemeClr val="tx1"/>
                </a:solidFill>
              </a:rPr>
              <a:t>4-Year Post- Secondary </a:t>
            </a:r>
            <a:r>
              <a:rPr lang="en-US" sz="2000" dirty="0">
                <a:solidFill>
                  <a:schemeClr val="tx1"/>
                </a:solidFill>
              </a:rPr>
              <a:t>Enrollment (Fall 2011-Fall 2014)</a:t>
            </a:r>
          </a:p>
        </c:rich>
      </c:tx>
      <c:layout/>
      <c:overlay val="0"/>
      <c:spPr>
        <a:noFill/>
        <a:ln>
          <a:noFill/>
        </a:ln>
        <a:effectLst/>
      </c:spPr>
    </c:title>
    <c:autoTitleDeleted val="0"/>
    <c:plotArea>
      <c:layout/>
      <c:barChart>
        <c:barDir val="bar"/>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rgbClr val="C00000"/>
              </a:solidFill>
              <a:ln>
                <a:noFill/>
              </a:ln>
              <a:effectLst>
                <a:outerShdw blurRad="40000" dist="23000" dir="5400000" rotWithShape="0">
                  <a:srgbClr val="000000">
                    <a:alpha val="35000"/>
                  </a:srgbClr>
                </a:outerShdw>
              </a:effectLst>
            </c:spPr>
          </c:dPt>
          <c:dPt>
            <c:idx val="1"/>
            <c:invertIfNegative val="0"/>
            <c:bubble3D val="0"/>
            <c:spPr>
              <a:solidFill>
                <a:schemeClr val="bg1">
                  <a:lumMod val="65000"/>
                </a:schemeClr>
              </a:soli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'Subgoal 2'!$A$29:$A$30</c:f>
              <c:strCache>
                <c:ptCount val="2"/>
                <c:pt idx="0">
                  <c:v>Goal</c:v>
                </c:pt>
                <c:pt idx="1">
                  <c:v>Actual</c:v>
                </c:pt>
              </c:strCache>
            </c:strRef>
          </c:cat>
          <c:val>
            <c:numRef>
              <c:f>'Subgoal 2'!$B$29:$B$30</c:f>
              <c:numCache>
                <c:formatCode>General</c:formatCode>
                <c:ptCount val="2"/>
                <c:pt idx="0">
                  <c:v>55</c:v>
                </c:pt>
                <c:pt idx="1">
                  <c:v>41</c:v>
                </c:pt>
              </c:numCache>
            </c:numRef>
          </c:val>
        </c:ser>
        <c:dLbls>
          <c:showLegendKey val="0"/>
          <c:showVal val="0"/>
          <c:showCatName val="0"/>
          <c:showSerName val="0"/>
          <c:showPercent val="0"/>
          <c:showBubbleSize val="0"/>
        </c:dLbls>
        <c:gapWidth val="100"/>
        <c:axId val="37783040"/>
        <c:axId val="63290688"/>
      </c:barChart>
      <c:catAx>
        <c:axId val="3778304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290688"/>
        <c:crosses val="autoZero"/>
        <c:auto val="1"/>
        <c:lblAlgn val="ctr"/>
        <c:lblOffset val="100"/>
        <c:noMultiLvlLbl val="0"/>
      </c:catAx>
      <c:valAx>
        <c:axId val="63290688"/>
        <c:scaling>
          <c:orientation val="minMax"/>
          <c:max val="110"/>
          <c:min val="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78304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Sheet4!$B$2</c:f>
              <c:strCache>
                <c:ptCount val="1"/>
                <c:pt idx="0">
                  <c:v>Pre </c:v>
                </c:pt>
              </c:strCache>
            </c:strRef>
          </c:tx>
          <c:spPr>
            <a:solidFill>
              <a:srgbClr val="D9D9D9"/>
            </a:solidFill>
          </c:spPr>
          <c:invertIfNegative val="0"/>
          <c:cat>
            <c:strRef>
              <c:f>Sheet4!$A$3:$A$9</c:f>
              <c:strCache>
                <c:ptCount val="7"/>
                <c:pt idx="0">
                  <c:v>Intent to Persist</c:v>
                </c:pt>
                <c:pt idx="1">
                  <c:v>Self-Determination</c:v>
                </c:pt>
                <c:pt idx="2">
                  <c:v>Self-Advocacy</c:v>
                </c:pt>
                <c:pt idx="3">
                  <c:v>Negative Science Affect</c:v>
                </c:pt>
                <c:pt idx="4">
                  <c:v>Positive Science Affect</c:v>
                </c:pt>
                <c:pt idx="5">
                  <c:v>Negative Math Affect</c:v>
                </c:pt>
                <c:pt idx="6">
                  <c:v>Positive Math Affect</c:v>
                </c:pt>
              </c:strCache>
            </c:strRef>
          </c:cat>
          <c:val>
            <c:numRef>
              <c:f>Sheet4!$B$3:$B$9</c:f>
              <c:numCache>
                <c:formatCode>0.00</c:formatCode>
                <c:ptCount val="7"/>
                <c:pt idx="0">
                  <c:v>3.8951965065502181</c:v>
                </c:pt>
                <c:pt idx="1">
                  <c:v>3.7428571428571429</c:v>
                </c:pt>
                <c:pt idx="2">
                  <c:v>2.99</c:v>
                </c:pt>
                <c:pt idx="3">
                  <c:v>2.9610016420361251</c:v>
                </c:pt>
                <c:pt idx="4">
                  <c:v>3.7158866995073891</c:v>
                </c:pt>
                <c:pt idx="5">
                  <c:v>3.09</c:v>
                </c:pt>
                <c:pt idx="6">
                  <c:v>3.71</c:v>
                </c:pt>
              </c:numCache>
            </c:numRef>
          </c:val>
        </c:ser>
        <c:ser>
          <c:idx val="1"/>
          <c:order val="1"/>
          <c:tx>
            <c:strRef>
              <c:f>Sheet4!$C$2</c:f>
              <c:strCache>
                <c:ptCount val="1"/>
                <c:pt idx="0">
                  <c:v>Post </c:v>
                </c:pt>
              </c:strCache>
            </c:strRef>
          </c:tx>
          <c:spPr>
            <a:solidFill>
              <a:schemeClr val="bg1">
                <a:lumMod val="65000"/>
              </a:schemeClr>
            </a:solidFill>
          </c:spPr>
          <c:invertIfNegative val="0"/>
          <c:cat>
            <c:strRef>
              <c:f>Sheet4!$A$3:$A$9</c:f>
              <c:strCache>
                <c:ptCount val="7"/>
                <c:pt idx="0">
                  <c:v>Intent to Persist</c:v>
                </c:pt>
                <c:pt idx="1">
                  <c:v>Self-Determination</c:v>
                </c:pt>
                <c:pt idx="2">
                  <c:v>Self-Advocacy</c:v>
                </c:pt>
                <c:pt idx="3">
                  <c:v>Negative Science Affect</c:v>
                </c:pt>
                <c:pt idx="4">
                  <c:v>Positive Science Affect</c:v>
                </c:pt>
                <c:pt idx="5">
                  <c:v>Negative Math Affect</c:v>
                </c:pt>
                <c:pt idx="6">
                  <c:v>Positive Math Affect</c:v>
                </c:pt>
              </c:strCache>
            </c:strRef>
          </c:cat>
          <c:val>
            <c:numRef>
              <c:f>Sheet4!$C$3:$C$9</c:f>
              <c:numCache>
                <c:formatCode>0.00</c:formatCode>
                <c:ptCount val="7"/>
                <c:pt idx="0">
                  <c:v>3.939393939393939</c:v>
                </c:pt>
                <c:pt idx="1">
                  <c:v>3.9102040816326529</c:v>
                </c:pt>
                <c:pt idx="2">
                  <c:v>3.6557863501483681</c:v>
                </c:pt>
                <c:pt idx="3">
                  <c:v>3.7602339181286548</c:v>
                </c:pt>
                <c:pt idx="4">
                  <c:v>3.6840277777777781</c:v>
                </c:pt>
                <c:pt idx="5">
                  <c:v>3.45</c:v>
                </c:pt>
                <c:pt idx="6">
                  <c:v>3.47</c:v>
                </c:pt>
              </c:numCache>
            </c:numRef>
          </c:val>
        </c:ser>
        <c:dLbls>
          <c:showLegendKey val="0"/>
          <c:showVal val="0"/>
          <c:showCatName val="0"/>
          <c:showSerName val="0"/>
          <c:showPercent val="0"/>
          <c:showBubbleSize val="0"/>
        </c:dLbls>
        <c:gapWidth val="150"/>
        <c:axId val="121603072"/>
        <c:axId val="94620480"/>
      </c:barChart>
      <c:catAx>
        <c:axId val="121603072"/>
        <c:scaling>
          <c:orientation val="minMax"/>
        </c:scaling>
        <c:delete val="0"/>
        <c:axPos val="b"/>
        <c:numFmt formatCode="General" sourceLinked="0"/>
        <c:majorTickMark val="out"/>
        <c:minorTickMark val="none"/>
        <c:tickLblPos val="nextTo"/>
        <c:crossAx val="94620480"/>
        <c:crosses val="autoZero"/>
        <c:auto val="1"/>
        <c:lblAlgn val="ctr"/>
        <c:lblOffset val="100"/>
        <c:noMultiLvlLbl val="0"/>
      </c:catAx>
      <c:valAx>
        <c:axId val="94620480"/>
        <c:scaling>
          <c:orientation val="minMax"/>
          <c:max val="5"/>
          <c:min val="2.5"/>
        </c:scaling>
        <c:delete val="0"/>
        <c:axPos val="l"/>
        <c:majorGridlines/>
        <c:numFmt formatCode="0.00" sourceLinked="1"/>
        <c:majorTickMark val="out"/>
        <c:minorTickMark val="none"/>
        <c:tickLblPos val="nextTo"/>
        <c:crossAx val="121603072"/>
        <c:crosses val="autoZero"/>
        <c:crossBetween val="between"/>
        <c:majorUnit val="0.5"/>
      </c:valAx>
    </c:plotArea>
    <c:legend>
      <c:legendPos val="r"/>
      <c:layout>
        <c:manualLayout>
          <c:xMode val="edge"/>
          <c:yMode val="edge"/>
          <c:x val="0.88922505940296503"/>
          <c:y val="0.402738660463341"/>
          <c:w val="0.108181539807524"/>
          <c:h val="0.18011581511952299"/>
        </c:manualLayout>
      </c:layout>
      <c:overlay val="0"/>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Constructs!$B$18</c:f>
              <c:strCache>
                <c:ptCount val="1"/>
                <c:pt idx="0">
                  <c:v>Pre </c:v>
                </c:pt>
              </c:strCache>
            </c:strRef>
          </c:tx>
          <c:invertIfNegative val="0"/>
          <c:cat>
            <c:strRef>
              <c:f>Constructs!$A$19:$A$25</c:f>
              <c:strCache>
                <c:ptCount val="7"/>
                <c:pt idx="0">
                  <c:v>Intent to Persist</c:v>
                </c:pt>
                <c:pt idx="1">
                  <c:v>Self-Determination</c:v>
                </c:pt>
                <c:pt idx="2">
                  <c:v>Self-Advocacy</c:v>
                </c:pt>
                <c:pt idx="3">
                  <c:v>Negative Science</c:v>
                </c:pt>
                <c:pt idx="4">
                  <c:v>Positive Science</c:v>
                </c:pt>
                <c:pt idx="5">
                  <c:v>Negative Math </c:v>
                </c:pt>
                <c:pt idx="6">
                  <c:v>Positive Math </c:v>
                </c:pt>
              </c:strCache>
            </c:strRef>
          </c:cat>
          <c:val>
            <c:numRef>
              <c:f>Constructs!$B$19:$B$25</c:f>
              <c:numCache>
                <c:formatCode>General</c:formatCode>
                <c:ptCount val="7"/>
                <c:pt idx="0">
                  <c:v>3.59</c:v>
                </c:pt>
                <c:pt idx="1">
                  <c:v>3.77</c:v>
                </c:pt>
                <c:pt idx="2">
                  <c:v>3.48</c:v>
                </c:pt>
                <c:pt idx="3">
                  <c:v>3.33</c:v>
                </c:pt>
                <c:pt idx="4">
                  <c:v>3.73</c:v>
                </c:pt>
                <c:pt idx="5">
                  <c:v>3.15</c:v>
                </c:pt>
                <c:pt idx="6">
                  <c:v>3.19</c:v>
                </c:pt>
              </c:numCache>
            </c:numRef>
          </c:val>
        </c:ser>
        <c:ser>
          <c:idx val="1"/>
          <c:order val="1"/>
          <c:tx>
            <c:strRef>
              <c:f>Constructs!$C$18</c:f>
              <c:strCache>
                <c:ptCount val="1"/>
                <c:pt idx="0">
                  <c:v>Post </c:v>
                </c:pt>
              </c:strCache>
            </c:strRef>
          </c:tx>
          <c:invertIfNegative val="0"/>
          <c:cat>
            <c:strRef>
              <c:f>Constructs!$A$19:$A$25</c:f>
              <c:strCache>
                <c:ptCount val="7"/>
                <c:pt idx="0">
                  <c:v>Intent to Persist</c:v>
                </c:pt>
                <c:pt idx="1">
                  <c:v>Self-Determination</c:v>
                </c:pt>
                <c:pt idx="2">
                  <c:v>Self-Advocacy</c:v>
                </c:pt>
                <c:pt idx="3">
                  <c:v>Negative Science</c:v>
                </c:pt>
                <c:pt idx="4">
                  <c:v>Positive Science</c:v>
                </c:pt>
                <c:pt idx="5">
                  <c:v>Negative Math </c:v>
                </c:pt>
                <c:pt idx="6">
                  <c:v>Positive Math </c:v>
                </c:pt>
              </c:strCache>
            </c:strRef>
          </c:cat>
          <c:val>
            <c:numRef>
              <c:f>Constructs!$C$19:$C$25</c:f>
              <c:numCache>
                <c:formatCode>General</c:formatCode>
                <c:ptCount val="7"/>
                <c:pt idx="0">
                  <c:v>3.53</c:v>
                </c:pt>
                <c:pt idx="1">
                  <c:v>3.93</c:v>
                </c:pt>
                <c:pt idx="2">
                  <c:v>3.77</c:v>
                </c:pt>
                <c:pt idx="3">
                  <c:v>3.02</c:v>
                </c:pt>
                <c:pt idx="4">
                  <c:v>4.03</c:v>
                </c:pt>
                <c:pt idx="5">
                  <c:v>3.34</c:v>
                </c:pt>
                <c:pt idx="6">
                  <c:v>3.23</c:v>
                </c:pt>
              </c:numCache>
            </c:numRef>
          </c:val>
        </c:ser>
        <c:dLbls>
          <c:showLegendKey val="0"/>
          <c:showVal val="0"/>
          <c:showCatName val="0"/>
          <c:showSerName val="0"/>
          <c:showPercent val="0"/>
          <c:showBubbleSize val="0"/>
        </c:dLbls>
        <c:gapWidth val="150"/>
        <c:axId val="121828864"/>
        <c:axId val="94625088"/>
      </c:barChart>
      <c:catAx>
        <c:axId val="121828864"/>
        <c:scaling>
          <c:orientation val="minMax"/>
        </c:scaling>
        <c:delete val="0"/>
        <c:axPos val="b"/>
        <c:numFmt formatCode="General" sourceLinked="0"/>
        <c:majorTickMark val="out"/>
        <c:minorTickMark val="none"/>
        <c:tickLblPos val="nextTo"/>
        <c:crossAx val="94625088"/>
        <c:crosses val="autoZero"/>
        <c:auto val="1"/>
        <c:lblAlgn val="ctr"/>
        <c:lblOffset val="100"/>
        <c:noMultiLvlLbl val="0"/>
      </c:catAx>
      <c:valAx>
        <c:axId val="94625088"/>
        <c:scaling>
          <c:orientation val="minMax"/>
          <c:max val="5"/>
          <c:min val="2.5"/>
        </c:scaling>
        <c:delete val="0"/>
        <c:axPos val="l"/>
        <c:majorGridlines/>
        <c:numFmt formatCode="General" sourceLinked="1"/>
        <c:majorTickMark val="out"/>
        <c:minorTickMark val="none"/>
        <c:tickLblPos val="nextTo"/>
        <c:crossAx val="121828864"/>
        <c:crosses val="autoZero"/>
        <c:crossBetween val="between"/>
      </c:valAx>
    </c:plotArea>
    <c:legend>
      <c:legendPos val="r"/>
      <c:layout/>
      <c:overlay val="0"/>
    </c:legend>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'2012 - 2014'!$B$1</c:f>
              <c:strCache>
                <c:ptCount val="1"/>
                <c:pt idx="0">
                  <c:v>2012</c:v>
                </c:pt>
              </c:strCache>
            </c:strRef>
          </c:tx>
          <c:spPr>
            <a:solidFill>
              <a:srgbClr val="00B0F0"/>
            </a:solidFill>
            <a:ln>
              <a:noFill/>
            </a:ln>
            <a:effectLst/>
          </c:spPr>
          <c:invertIfNegative val="0"/>
          <c:cat>
            <c:strRef>
              <c:f>'2012 - 2014'!$A$2:$A$13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'2012 - 2014'!$B$2:$B$13</c:f>
              <c:numCache>
                <c:formatCode>General</c:formatCode>
                <c:ptCount val="12"/>
                <c:pt idx="0">
                  <c:v>0</c:v>
                </c:pt>
                <c:pt idx="1">
                  <c:v>0</c:v>
                </c:pt>
                <c:pt idx="2">
                  <c:v>0</c:v>
                </c:pt>
                <c:pt idx="3">
                  <c:v>0</c:v>
                </c:pt>
                <c:pt idx="4">
                  <c:v>0</c:v>
                </c:pt>
                <c:pt idx="5">
                  <c:v>0</c:v>
                </c:pt>
                <c:pt idx="6">
                  <c:v>0</c:v>
                </c:pt>
                <c:pt idx="7">
                  <c:v>12</c:v>
                </c:pt>
                <c:pt idx="8">
                  <c:v>58</c:v>
                </c:pt>
                <c:pt idx="9">
                  <c:v>55</c:v>
                </c:pt>
                <c:pt idx="10">
                  <c:v>24</c:v>
                </c:pt>
                <c:pt idx="11">
                  <c:v>16</c:v>
                </c:pt>
              </c:numCache>
            </c:numRef>
          </c:val>
        </c:ser>
        <c:ser>
          <c:idx val="1"/>
          <c:order val="1"/>
          <c:tx>
            <c:strRef>
              <c:f>'2012 - 2014'!$C$1</c:f>
              <c:strCache>
                <c:ptCount val="1"/>
                <c:pt idx="0">
                  <c:v>2013</c:v>
                </c:pt>
              </c:strCache>
            </c:strRef>
          </c:tx>
          <c:spPr>
            <a:solidFill>
              <a:srgbClr val="FFC000"/>
            </a:solidFill>
            <a:ln>
              <a:noFill/>
            </a:ln>
            <a:effectLst/>
          </c:spPr>
          <c:invertIfNegative val="0"/>
          <c:cat>
            <c:strRef>
              <c:f>'2012 - 2014'!$A$2:$A$13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'2012 - 2014'!$C$2:$C$13</c:f>
              <c:numCache>
                <c:formatCode>General</c:formatCode>
                <c:ptCount val="12"/>
                <c:pt idx="0">
                  <c:v>35</c:v>
                </c:pt>
                <c:pt idx="1">
                  <c:v>42</c:v>
                </c:pt>
                <c:pt idx="2">
                  <c:v>12</c:v>
                </c:pt>
                <c:pt idx="3">
                  <c:v>36</c:v>
                </c:pt>
                <c:pt idx="4">
                  <c:v>19</c:v>
                </c:pt>
                <c:pt idx="5">
                  <c:v>0</c:v>
                </c:pt>
                <c:pt idx="6">
                  <c:v>0</c:v>
                </c:pt>
                <c:pt idx="7">
                  <c:v>7</c:v>
                </c:pt>
                <c:pt idx="8">
                  <c:v>56</c:v>
                </c:pt>
                <c:pt idx="9">
                  <c:v>38</c:v>
                </c:pt>
                <c:pt idx="10">
                  <c:v>10</c:v>
                </c:pt>
                <c:pt idx="11">
                  <c:v>28</c:v>
                </c:pt>
              </c:numCache>
            </c:numRef>
          </c:val>
        </c:ser>
        <c:ser>
          <c:idx val="2"/>
          <c:order val="2"/>
          <c:tx>
            <c:strRef>
              <c:f>'2012 - 2014'!$D$1</c:f>
              <c:strCache>
                <c:ptCount val="1"/>
                <c:pt idx="0">
                  <c:v>2014</c:v>
                </c:pt>
              </c:strCache>
            </c:strRef>
          </c:tx>
          <c:spPr>
            <a:solidFill>
              <a:srgbClr val="7030A0"/>
            </a:solidFill>
            <a:ln>
              <a:noFill/>
            </a:ln>
            <a:effectLst/>
          </c:spPr>
          <c:invertIfNegative val="0"/>
          <c:cat>
            <c:strRef>
              <c:f>'2012 - 2014'!$A$2:$A$13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'2012 - 2014'!$D$2:$D$13</c:f>
              <c:numCache>
                <c:formatCode>General</c:formatCode>
                <c:ptCount val="12"/>
                <c:pt idx="0">
                  <c:v>7</c:v>
                </c:pt>
                <c:pt idx="1">
                  <c:v>15</c:v>
                </c:pt>
                <c:pt idx="2">
                  <c:v>12</c:v>
                </c:pt>
                <c:pt idx="3">
                  <c:v>46</c:v>
                </c:pt>
                <c:pt idx="4">
                  <c:v>17</c:v>
                </c:pt>
                <c:pt idx="5">
                  <c:v>1</c:v>
                </c:pt>
                <c:pt idx="6">
                  <c:v>2</c:v>
                </c:pt>
                <c:pt idx="7">
                  <c:v>4</c:v>
                </c:pt>
                <c:pt idx="8">
                  <c:v>35</c:v>
                </c:pt>
                <c:pt idx="9">
                  <c:v>61</c:v>
                </c:pt>
                <c:pt idx="10">
                  <c:v>15</c:v>
                </c:pt>
                <c:pt idx="11">
                  <c:v>0</c:v>
                </c:pt>
              </c:numCache>
            </c:numRef>
          </c:val>
        </c:ser>
        <c:dLbls>
          <c:showLegendKey val="0"/>
          <c:showVal val="0"/>
          <c:showCatName val="0"/>
          <c:showSerName val="0"/>
          <c:showPercent val="0"/>
          <c:showBubbleSize val="0"/>
        </c:dLbls>
        <c:gapWidth val="219"/>
        <c:overlap val="-27"/>
        <c:axId val="126643200"/>
        <c:axId val="121940224"/>
      </c:barChart>
      <c:catAx>
        <c:axId val="12664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940224"/>
        <c:crosses val="autoZero"/>
        <c:auto val="1"/>
        <c:lblAlgn val="ctr"/>
        <c:lblOffset val="100"/>
        <c:noMultiLvlLbl val="0"/>
      </c:catAx>
      <c:valAx>
        <c:axId val="12194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643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September</c:v>
          </c:tx>
          <c:spPr>
            <a:ln w="28575" cap="rnd">
              <a:solidFill>
                <a:srgbClr val="00B0F0"/>
              </a:solidFill>
              <a:round/>
            </a:ln>
            <a:effectLst/>
          </c:spPr>
          <c:marker>
            <c:symbol val="none"/>
          </c:marker>
          <c:cat>
            <c:numRef>
              <c:f>'2012 Total Users'!$D$246:$D$276</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'2012 Total Users'!$C$246:$C$275</c:f>
              <c:numCache>
                <c:formatCode>General</c:formatCode>
                <c:ptCount val="30"/>
                <c:pt idx="0">
                  <c:v>1</c:v>
                </c:pt>
                <c:pt idx="1">
                  <c:v>0</c:v>
                </c:pt>
                <c:pt idx="2">
                  <c:v>0</c:v>
                </c:pt>
                <c:pt idx="3">
                  <c:v>1</c:v>
                </c:pt>
                <c:pt idx="4">
                  <c:v>1</c:v>
                </c:pt>
                <c:pt idx="5">
                  <c:v>1</c:v>
                </c:pt>
                <c:pt idx="6">
                  <c:v>2</c:v>
                </c:pt>
                <c:pt idx="7">
                  <c:v>1</c:v>
                </c:pt>
                <c:pt idx="8">
                  <c:v>1</c:v>
                </c:pt>
                <c:pt idx="9">
                  <c:v>2</c:v>
                </c:pt>
                <c:pt idx="10">
                  <c:v>1</c:v>
                </c:pt>
                <c:pt idx="11">
                  <c:v>1</c:v>
                </c:pt>
                <c:pt idx="12">
                  <c:v>2</c:v>
                </c:pt>
                <c:pt idx="13">
                  <c:v>2</c:v>
                </c:pt>
                <c:pt idx="14">
                  <c:v>0</c:v>
                </c:pt>
                <c:pt idx="15">
                  <c:v>1</c:v>
                </c:pt>
                <c:pt idx="16">
                  <c:v>0</c:v>
                </c:pt>
                <c:pt idx="17">
                  <c:v>1</c:v>
                </c:pt>
                <c:pt idx="18">
                  <c:v>2</c:v>
                </c:pt>
                <c:pt idx="19">
                  <c:v>29</c:v>
                </c:pt>
                <c:pt idx="20">
                  <c:v>2</c:v>
                </c:pt>
                <c:pt idx="21">
                  <c:v>0</c:v>
                </c:pt>
                <c:pt idx="22">
                  <c:v>1</c:v>
                </c:pt>
                <c:pt idx="23">
                  <c:v>0</c:v>
                </c:pt>
                <c:pt idx="24">
                  <c:v>2</c:v>
                </c:pt>
                <c:pt idx="25">
                  <c:v>0</c:v>
                </c:pt>
                <c:pt idx="26">
                  <c:v>3</c:v>
                </c:pt>
                <c:pt idx="27">
                  <c:v>0</c:v>
                </c:pt>
                <c:pt idx="28">
                  <c:v>0</c:v>
                </c:pt>
                <c:pt idx="29">
                  <c:v>1</c:v>
                </c:pt>
              </c:numCache>
            </c:numRef>
          </c:val>
          <c:smooth val="0"/>
        </c:ser>
        <c:ser>
          <c:idx val="1"/>
          <c:order val="1"/>
          <c:tx>
            <c:v>October</c:v>
          </c:tx>
          <c:spPr>
            <a:ln w="28575" cap="rnd">
              <a:solidFill>
                <a:srgbClr val="FFC000"/>
              </a:solidFill>
              <a:round/>
            </a:ln>
            <a:effectLst/>
          </c:spPr>
          <c:marker>
            <c:symbol val="none"/>
          </c:marker>
          <c:cat>
            <c:numRef>
              <c:f>'2012 Total Users'!$D$246:$D$276</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'2012 Total Users'!$C$276:$C$306</c:f>
              <c:numCache>
                <c:formatCode>General</c:formatCode>
                <c:ptCount val="31"/>
                <c:pt idx="0">
                  <c:v>0</c:v>
                </c:pt>
                <c:pt idx="1">
                  <c:v>1</c:v>
                </c:pt>
                <c:pt idx="2">
                  <c:v>1</c:v>
                </c:pt>
                <c:pt idx="3">
                  <c:v>1</c:v>
                </c:pt>
                <c:pt idx="4">
                  <c:v>2</c:v>
                </c:pt>
                <c:pt idx="5">
                  <c:v>1</c:v>
                </c:pt>
                <c:pt idx="6">
                  <c:v>2</c:v>
                </c:pt>
                <c:pt idx="7">
                  <c:v>1</c:v>
                </c:pt>
                <c:pt idx="8">
                  <c:v>1</c:v>
                </c:pt>
                <c:pt idx="9">
                  <c:v>1</c:v>
                </c:pt>
                <c:pt idx="10">
                  <c:v>9</c:v>
                </c:pt>
                <c:pt idx="11">
                  <c:v>2</c:v>
                </c:pt>
                <c:pt idx="12">
                  <c:v>0</c:v>
                </c:pt>
                <c:pt idx="13">
                  <c:v>3</c:v>
                </c:pt>
                <c:pt idx="14">
                  <c:v>0</c:v>
                </c:pt>
                <c:pt idx="15">
                  <c:v>2</c:v>
                </c:pt>
                <c:pt idx="16">
                  <c:v>0</c:v>
                </c:pt>
                <c:pt idx="17">
                  <c:v>1</c:v>
                </c:pt>
                <c:pt idx="18">
                  <c:v>0</c:v>
                </c:pt>
                <c:pt idx="19">
                  <c:v>1</c:v>
                </c:pt>
                <c:pt idx="20">
                  <c:v>0</c:v>
                </c:pt>
                <c:pt idx="21">
                  <c:v>0</c:v>
                </c:pt>
                <c:pt idx="22">
                  <c:v>0</c:v>
                </c:pt>
                <c:pt idx="23">
                  <c:v>0</c:v>
                </c:pt>
                <c:pt idx="24">
                  <c:v>10</c:v>
                </c:pt>
                <c:pt idx="25">
                  <c:v>1</c:v>
                </c:pt>
                <c:pt idx="26">
                  <c:v>0</c:v>
                </c:pt>
                <c:pt idx="27">
                  <c:v>0</c:v>
                </c:pt>
                <c:pt idx="28">
                  <c:v>14</c:v>
                </c:pt>
                <c:pt idx="29">
                  <c:v>1</c:v>
                </c:pt>
                <c:pt idx="30">
                  <c:v>0</c:v>
                </c:pt>
              </c:numCache>
            </c:numRef>
          </c:val>
          <c:smooth val="0"/>
        </c:ser>
        <c:ser>
          <c:idx val="2"/>
          <c:order val="2"/>
          <c:tx>
            <c:v>November</c:v>
          </c:tx>
          <c:spPr>
            <a:ln w="28575" cap="rnd">
              <a:solidFill>
                <a:srgbClr val="7030A0"/>
              </a:solidFill>
              <a:round/>
            </a:ln>
            <a:effectLst/>
          </c:spPr>
          <c:marker>
            <c:symbol val="none"/>
          </c:marker>
          <c:val>
            <c:numRef>
              <c:f>'2012 Total Users'!$C$307:$C$336</c:f>
              <c:numCache>
                <c:formatCode>General</c:formatCode>
                <c:ptCount val="30"/>
                <c:pt idx="0">
                  <c:v>2</c:v>
                </c:pt>
                <c:pt idx="1">
                  <c:v>1</c:v>
                </c:pt>
                <c:pt idx="2">
                  <c:v>0</c:v>
                </c:pt>
                <c:pt idx="3">
                  <c:v>0</c:v>
                </c:pt>
                <c:pt idx="4">
                  <c:v>4</c:v>
                </c:pt>
                <c:pt idx="5">
                  <c:v>0</c:v>
                </c:pt>
                <c:pt idx="6">
                  <c:v>0</c:v>
                </c:pt>
                <c:pt idx="7">
                  <c:v>2</c:v>
                </c:pt>
                <c:pt idx="8">
                  <c:v>2</c:v>
                </c:pt>
                <c:pt idx="9">
                  <c:v>0</c:v>
                </c:pt>
                <c:pt idx="10">
                  <c:v>1</c:v>
                </c:pt>
                <c:pt idx="11">
                  <c:v>2</c:v>
                </c:pt>
                <c:pt idx="12">
                  <c:v>0</c:v>
                </c:pt>
                <c:pt idx="13">
                  <c:v>0</c:v>
                </c:pt>
                <c:pt idx="14">
                  <c:v>2</c:v>
                </c:pt>
                <c:pt idx="15">
                  <c:v>2</c:v>
                </c:pt>
                <c:pt idx="16">
                  <c:v>0</c:v>
                </c:pt>
                <c:pt idx="17">
                  <c:v>1</c:v>
                </c:pt>
                <c:pt idx="18">
                  <c:v>0</c:v>
                </c:pt>
                <c:pt idx="19">
                  <c:v>0</c:v>
                </c:pt>
                <c:pt idx="20">
                  <c:v>0</c:v>
                </c:pt>
                <c:pt idx="21">
                  <c:v>0</c:v>
                </c:pt>
                <c:pt idx="22">
                  <c:v>0</c:v>
                </c:pt>
                <c:pt idx="23">
                  <c:v>0</c:v>
                </c:pt>
                <c:pt idx="24">
                  <c:v>0</c:v>
                </c:pt>
                <c:pt idx="25">
                  <c:v>0</c:v>
                </c:pt>
                <c:pt idx="26">
                  <c:v>0</c:v>
                </c:pt>
                <c:pt idx="27">
                  <c:v>1</c:v>
                </c:pt>
                <c:pt idx="28">
                  <c:v>2</c:v>
                </c:pt>
                <c:pt idx="29">
                  <c:v>2</c:v>
                </c:pt>
              </c:numCache>
            </c:numRef>
          </c:val>
          <c:smooth val="0"/>
        </c:ser>
        <c:dLbls>
          <c:showLegendKey val="0"/>
          <c:showVal val="0"/>
          <c:showCatName val="0"/>
          <c:showSerName val="0"/>
          <c:showPercent val="0"/>
          <c:showBubbleSize val="0"/>
        </c:dLbls>
        <c:marker val="1"/>
        <c:smooth val="0"/>
        <c:axId val="127016448"/>
        <c:axId val="121942528"/>
      </c:lineChart>
      <c:catAx>
        <c:axId val="1270164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 of Month</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942528"/>
        <c:crosses val="autoZero"/>
        <c:auto val="1"/>
        <c:lblAlgn val="ctr"/>
        <c:lblOffset val="100"/>
        <c:noMultiLvlLbl val="1"/>
      </c:catAx>
      <c:valAx>
        <c:axId val="121942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Peak Users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01644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'2013 Total Users'!$F$1</c:f>
              <c:strCache>
                <c:ptCount val="1"/>
                <c:pt idx="0">
                  <c:v>Total Logins</c:v>
                </c:pt>
              </c:strCache>
            </c:strRef>
          </c:tx>
          <c:spPr>
            <a:solidFill>
              <a:srgbClr val="00B0F0"/>
            </a:solidFill>
            <a:ln>
              <a:noFill/>
            </a:ln>
            <a:effectLst/>
          </c:spPr>
          <c:invertIfNegative val="0"/>
          <c:cat>
            <c:strRef>
              <c:f>'2013 Total Users'!$E$2:$E$13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'2013 Total Users'!$F$2:$F$13</c:f>
              <c:numCache>
                <c:formatCode>General</c:formatCode>
                <c:ptCount val="12"/>
                <c:pt idx="0">
                  <c:v>35</c:v>
                </c:pt>
                <c:pt idx="1">
                  <c:v>42</c:v>
                </c:pt>
                <c:pt idx="2">
                  <c:v>12</c:v>
                </c:pt>
                <c:pt idx="3">
                  <c:v>36</c:v>
                </c:pt>
                <c:pt idx="4">
                  <c:v>19</c:v>
                </c:pt>
                <c:pt idx="5">
                  <c:v>0</c:v>
                </c:pt>
                <c:pt idx="6">
                  <c:v>0</c:v>
                </c:pt>
                <c:pt idx="7">
                  <c:v>7</c:v>
                </c:pt>
                <c:pt idx="8">
                  <c:v>56</c:v>
                </c:pt>
                <c:pt idx="9">
                  <c:v>38</c:v>
                </c:pt>
                <c:pt idx="10">
                  <c:v>10</c:v>
                </c:pt>
                <c:pt idx="11">
                  <c:v>28</c:v>
                </c:pt>
              </c:numCache>
            </c:numRef>
          </c:val>
        </c:ser>
        <c:ser>
          <c:idx val="1"/>
          <c:order val="1"/>
          <c:tx>
            <c:strRef>
              <c:f>'2013 Total Users'!$G$1</c:f>
              <c:strCache>
                <c:ptCount val="1"/>
                <c:pt idx="0">
                  <c:v>Distinct Badge Users</c:v>
                </c:pt>
              </c:strCache>
            </c:strRef>
          </c:tx>
          <c:spPr>
            <a:solidFill>
              <a:srgbClr val="7030A0"/>
            </a:solidFill>
            <a:ln>
              <a:noFill/>
            </a:ln>
            <a:effectLst/>
          </c:spPr>
          <c:invertIfNegative val="0"/>
          <c:cat>
            <c:strRef>
              <c:f>'2013 Total Users'!$E$2:$E$13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'2013 Total Users'!$G$2:$G$13</c:f>
              <c:numCache>
                <c:formatCode>General</c:formatCode>
                <c:ptCount val="12"/>
                <c:pt idx="0">
                  <c:v>3</c:v>
                </c:pt>
                <c:pt idx="1">
                  <c:v>10</c:v>
                </c:pt>
                <c:pt idx="2">
                  <c:v>1</c:v>
                </c:pt>
                <c:pt idx="3">
                  <c:v>4</c:v>
                </c:pt>
                <c:pt idx="4">
                  <c:v>4</c:v>
                </c:pt>
                <c:pt idx="5">
                  <c:v>1</c:v>
                </c:pt>
                <c:pt idx="6">
                  <c:v>1</c:v>
                </c:pt>
                <c:pt idx="7">
                  <c:v>1</c:v>
                </c:pt>
                <c:pt idx="8">
                  <c:v>21</c:v>
                </c:pt>
                <c:pt idx="9">
                  <c:v>23</c:v>
                </c:pt>
                <c:pt idx="10">
                  <c:v>6</c:v>
                </c:pt>
                <c:pt idx="11">
                  <c:v>5</c:v>
                </c:pt>
              </c:numCache>
            </c:numRef>
          </c:val>
        </c:ser>
        <c:dLbls>
          <c:showLegendKey val="0"/>
          <c:showVal val="0"/>
          <c:showCatName val="0"/>
          <c:showSerName val="0"/>
          <c:showPercent val="0"/>
          <c:showBubbleSize val="0"/>
        </c:dLbls>
        <c:gapWidth val="150"/>
        <c:axId val="126264832"/>
        <c:axId val="121945408"/>
      </c:barChart>
      <c:lineChart>
        <c:grouping val="standard"/>
        <c:varyColors val="0"/>
        <c:ser>
          <c:idx val="2"/>
          <c:order val="2"/>
          <c:tx>
            <c:strRef>
              <c:f>'2013 Total Users'!$H$1</c:f>
              <c:strCache>
                <c:ptCount val="1"/>
                <c:pt idx="0">
                  <c:v>Badge Interactions</c:v>
                </c:pt>
              </c:strCache>
            </c:strRef>
          </c:tx>
          <c:spPr>
            <a:ln w="28575" cap="rnd">
              <a:solidFill>
                <a:srgbClr val="FFC000"/>
              </a:solidFill>
              <a:round/>
            </a:ln>
            <a:effectLst/>
          </c:spPr>
          <c:marker>
            <c:symbol val="none"/>
          </c:marker>
          <c:cat>
            <c:strRef>
              <c:f>'2013 Total Users'!$E$2:$E$13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'2013 Total Users'!$H$2:$H$13</c:f>
              <c:numCache>
                <c:formatCode>General</c:formatCode>
                <c:ptCount val="12"/>
                <c:pt idx="0">
                  <c:v>144</c:v>
                </c:pt>
                <c:pt idx="1">
                  <c:v>154</c:v>
                </c:pt>
                <c:pt idx="2">
                  <c:v>1</c:v>
                </c:pt>
                <c:pt idx="3">
                  <c:v>53</c:v>
                </c:pt>
                <c:pt idx="4">
                  <c:v>20</c:v>
                </c:pt>
                <c:pt idx="5">
                  <c:v>4</c:v>
                </c:pt>
                <c:pt idx="6">
                  <c:v>5</c:v>
                </c:pt>
                <c:pt idx="7">
                  <c:v>2</c:v>
                </c:pt>
                <c:pt idx="8">
                  <c:v>156</c:v>
                </c:pt>
                <c:pt idx="9">
                  <c:v>99</c:v>
                </c:pt>
                <c:pt idx="10">
                  <c:v>24</c:v>
                </c:pt>
                <c:pt idx="11">
                  <c:v>15</c:v>
                </c:pt>
              </c:numCache>
            </c:numRef>
          </c:val>
          <c:smooth val="0"/>
        </c:ser>
        <c:dLbls>
          <c:showLegendKey val="0"/>
          <c:showVal val="0"/>
          <c:showCatName val="0"/>
          <c:showSerName val="0"/>
          <c:showPercent val="0"/>
          <c:showBubbleSize val="0"/>
        </c:dLbls>
        <c:marker val="1"/>
        <c:smooth val="0"/>
        <c:axId val="126266368"/>
        <c:axId val="32595968"/>
      </c:lineChart>
      <c:catAx>
        <c:axId val="12626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945408"/>
        <c:crosses val="autoZero"/>
        <c:auto val="1"/>
        <c:lblAlgn val="ctr"/>
        <c:lblOffset val="100"/>
        <c:noMultiLvlLbl val="0"/>
      </c:catAx>
      <c:valAx>
        <c:axId val="121945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264832"/>
        <c:crosses val="autoZero"/>
        <c:crossBetween val="between"/>
      </c:valAx>
      <c:valAx>
        <c:axId val="3259596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266368"/>
        <c:crosses val="max"/>
        <c:crossBetween val="between"/>
      </c:valAx>
      <c:catAx>
        <c:axId val="126266368"/>
        <c:scaling>
          <c:orientation val="minMax"/>
        </c:scaling>
        <c:delete val="1"/>
        <c:axPos val="b"/>
        <c:numFmt formatCode="General" sourceLinked="1"/>
        <c:majorTickMark val="none"/>
        <c:minorTickMark val="none"/>
        <c:tickLblPos val="nextTo"/>
        <c:crossAx val="325959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0.31513</cdr:x>
      <cdr:y>0.25326</cdr:y>
    </cdr:from>
    <cdr:to>
      <cdr:x>0.36017</cdr:x>
      <cdr:y>0.35633</cdr:y>
    </cdr:to>
    <cdr:sp macro="" textlink="">
      <cdr:nvSpPr>
        <cdr:cNvPr id="5" name="Text Box 1"/>
        <cdr:cNvSpPr txBox="1"/>
      </cdr:nvSpPr>
      <cdr:spPr>
        <a:xfrm xmlns:a="http://schemas.openxmlformats.org/drawingml/2006/main">
          <a:off x="2052130" y="551131"/>
          <a:ext cx="293298" cy="224287"/>
        </a:xfrm>
        <a:prstGeom xmlns:a="http://schemas.openxmlformats.org/drawingml/2006/main" prst="rect">
          <a:avLst/>
        </a:prstGeom>
      </cdr:spPr>
    </cdr:sp>
  </cdr:relSizeAnchor>
  <cdr:relSizeAnchor xmlns:cdr="http://schemas.openxmlformats.org/drawingml/2006/chartDrawing">
    <cdr:from>
      <cdr:x>0.21751</cdr:x>
      <cdr:y>0.22789</cdr:y>
    </cdr:from>
    <cdr:to>
      <cdr:x>0.26791</cdr:x>
      <cdr:y>0.30702</cdr:y>
    </cdr:to>
    <cdr:sp macro="" textlink="">
      <cdr:nvSpPr>
        <cdr:cNvPr id="2" name="Text Box 1"/>
        <cdr:cNvSpPr txBox="1"/>
      </cdr:nvSpPr>
      <cdr:spPr>
        <a:xfrm xmlns:a="http://schemas.openxmlformats.org/drawingml/2006/main">
          <a:off x="1414733" y="621102"/>
          <a:ext cx="327803" cy="21566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r>
            <a:rPr lang="en-US" sz="1800" dirty="0"/>
            <a:t>*</a:t>
          </a:r>
        </a:p>
      </cdr:txBody>
    </cdr:sp>
  </cdr:relSizeAnchor>
  <cdr:relSizeAnchor xmlns:cdr="http://schemas.openxmlformats.org/drawingml/2006/chartDrawing">
    <cdr:from>
      <cdr:x>0.32493</cdr:x>
      <cdr:y>0.22789</cdr:y>
    </cdr:from>
    <cdr:to>
      <cdr:x>0.39655</cdr:x>
      <cdr:y>0.30841</cdr:y>
    </cdr:to>
    <cdr:sp macro="" textlink="">
      <cdr:nvSpPr>
        <cdr:cNvPr id="3" name="Text Box 2"/>
        <cdr:cNvSpPr txBox="1"/>
      </cdr:nvSpPr>
      <cdr:spPr>
        <a:xfrm xmlns:a="http://schemas.openxmlformats.org/drawingml/2006/main">
          <a:off x="2113470" y="621102"/>
          <a:ext cx="465827"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0.45623</cdr:x>
      <cdr:y>0.22473</cdr:y>
    </cdr:from>
    <cdr:to>
      <cdr:x>0.50684</cdr:x>
      <cdr:y>0.30525</cdr:y>
    </cdr:to>
    <cdr:sp macro="" textlink="">
      <cdr:nvSpPr>
        <cdr:cNvPr id="4" name="Text Box 3"/>
        <cdr:cNvSpPr txBox="1"/>
      </cdr:nvSpPr>
      <cdr:spPr>
        <a:xfrm xmlns:a="http://schemas.openxmlformats.org/drawingml/2006/main">
          <a:off x="2967487" y="612475"/>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0.57692</cdr:x>
      <cdr:y>0.22473</cdr:y>
    </cdr:from>
    <cdr:to>
      <cdr:x>0.62753</cdr:x>
      <cdr:y>0.30525</cdr:y>
    </cdr:to>
    <cdr:sp macro="" textlink="">
      <cdr:nvSpPr>
        <cdr:cNvPr id="6" name="Text Box 5"/>
        <cdr:cNvSpPr txBox="1"/>
      </cdr:nvSpPr>
      <cdr:spPr>
        <a:xfrm xmlns:a="http://schemas.openxmlformats.org/drawingml/2006/main">
          <a:off x="3752490" y="612475"/>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0.69894</cdr:x>
      <cdr:y>0.22789</cdr:y>
    </cdr:from>
    <cdr:to>
      <cdr:x>0.74955</cdr:x>
      <cdr:y>0.30841</cdr:y>
    </cdr:to>
    <cdr:sp macro="" textlink="">
      <cdr:nvSpPr>
        <cdr:cNvPr id="8" name="Text Box 7"/>
        <cdr:cNvSpPr txBox="1"/>
      </cdr:nvSpPr>
      <cdr:spPr>
        <a:xfrm xmlns:a="http://schemas.openxmlformats.org/drawingml/2006/main">
          <a:off x="4546119" y="621103"/>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0.813</cdr:x>
      <cdr:y>0.23106</cdr:y>
    </cdr:from>
    <cdr:to>
      <cdr:x>0.86361</cdr:x>
      <cdr:y>0.31158</cdr:y>
    </cdr:to>
    <cdr:sp macro="" textlink="">
      <cdr:nvSpPr>
        <cdr:cNvPr id="9" name="Text Box 8"/>
        <cdr:cNvSpPr txBox="1"/>
      </cdr:nvSpPr>
      <cdr:spPr>
        <a:xfrm xmlns:a="http://schemas.openxmlformats.org/drawingml/2006/main">
          <a:off x="5287993" y="629728"/>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0.06499</cdr:x>
      <cdr:y>0.32285</cdr:y>
    </cdr:from>
    <cdr:to>
      <cdr:x>0.89579</cdr:x>
      <cdr:y>0.32323</cdr:y>
    </cdr:to>
    <cdr:cxnSp macro="">
      <cdr:nvCxnSpPr>
        <cdr:cNvPr id="10" name="Straight Connector 9"/>
        <cdr:cNvCxnSpPr/>
      </cdr:nvCxnSpPr>
      <cdr:spPr>
        <a:xfrm xmlns:a="http://schemas.openxmlformats.org/drawingml/2006/main">
          <a:off x="422694" y="879894"/>
          <a:ext cx="5403818" cy="1052"/>
        </a:xfrm>
        <a:prstGeom xmlns:a="http://schemas.openxmlformats.org/drawingml/2006/main" prst="line">
          <a:avLst/>
        </a:prstGeom>
        <a:ln xmlns:a="http://schemas.openxmlformats.org/drawingml/2006/main" w="222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0.05264</cdr:x>
      <cdr:y>0.34053</cdr:y>
    </cdr:from>
    <cdr:to>
      <cdr:x>0.89854</cdr:x>
      <cdr:y>0.34091</cdr:y>
    </cdr:to>
    <cdr:cxnSp macro="">
      <cdr:nvCxnSpPr>
        <cdr:cNvPr id="2" name="Straight Connector 1"/>
        <cdr:cNvCxnSpPr/>
      </cdr:nvCxnSpPr>
      <cdr:spPr>
        <a:xfrm xmlns:a="http://schemas.openxmlformats.org/drawingml/2006/main">
          <a:off x="352724" y="853057"/>
          <a:ext cx="5668514" cy="958"/>
        </a:xfrm>
        <a:prstGeom xmlns:a="http://schemas.openxmlformats.org/drawingml/2006/main" prst="line">
          <a:avLst/>
        </a:prstGeom>
        <a:ln xmlns:a="http://schemas.openxmlformats.org/drawingml/2006/main" w="222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E0C36E21-BDA6-478B-982B-CD0EE2572B08}" type="datetime1">
              <a:rPr lang="en-US"/>
              <a:pPr>
                <a:defRPr/>
              </a:pPr>
              <a:t>10/1/2015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7076711-5FAC-4471-9DBF-6E224CE7C918}" type="slidenum">
              <a:rPr lang="en-US" altLang="en-US"/>
              <a:pPr/>
              <a:t>‹#›</a:t>
            </a:fld>
            <a:endParaRPr lang="en-US" altLang="en-US"/>
          </a:p>
        </p:txBody>
      </p:sp>
    </p:spTree>
    <p:extLst>
      <p:ext uri="{BB962C8B-B14F-4D97-AF65-F5344CB8AC3E}">
        <p14:creationId xmlns:p14="http://schemas.microsoft.com/office/powerpoint/2010/main" val="1765131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015776B-E0BB-465C-BD17-0153F23BFADA}" type="datetime1">
              <a:rPr lang="en-US"/>
              <a:pPr>
                <a:defRPr/>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FE0CAF8-BFC3-45AD-B0A3-F72D17853EA2}" type="slidenum">
              <a:rPr lang="en-US" altLang="en-US"/>
              <a:pPr/>
              <a:t>‹#›</a:t>
            </a:fld>
            <a:endParaRPr lang="en-US" altLang="en-US"/>
          </a:p>
        </p:txBody>
      </p:sp>
    </p:spTree>
    <p:extLst>
      <p:ext uri="{BB962C8B-B14F-4D97-AF65-F5344CB8AC3E}">
        <p14:creationId xmlns:p14="http://schemas.microsoft.com/office/powerpoint/2010/main" val="230059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GT, GPC, UGA, Clarke, Greene, Gwinnett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4ECE5C3-025B-4A2B-B488-D9B8EB00A53D}"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69207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Symposium Attendee</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Basic Training</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Lake Angler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Clean Water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Kick-Off Attendee</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Build 101</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Coral Reef Angler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Wildlife</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 </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Traveler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Sea Angler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Botany</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 </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Scavenger Hunt</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Master Angler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Light in a Bottle</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28</a:t>
            </a:fld>
            <a:endParaRPr lang="en-US" altLang="en-US"/>
          </a:p>
        </p:txBody>
      </p:sp>
    </p:spTree>
    <p:extLst>
      <p:ext uri="{BB962C8B-B14F-4D97-AF65-F5344CB8AC3E}">
        <p14:creationId xmlns:p14="http://schemas.microsoft.com/office/powerpoint/2010/main" val="3877078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Gamification made no significant impact</a:t>
            </a:r>
            <a:r>
              <a:rPr lang="en-US" baseline="0" dirty="0" smtClean="0"/>
              <a:t> on the usage of the VLR. However, increased numbers of trainings, activities, and special events *did* push additional traffic to the VLR on those specific days. In a nutshell, the VLR is a useful tool but not perceived as a standard mode of communication. It’s something different from a phone call, text, or IM, and it is not considered a primary tool for most participants.</a:t>
            </a:r>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29</a:t>
            </a:fld>
            <a:endParaRPr lang="en-US" altLang="en-US"/>
          </a:p>
        </p:txBody>
      </p:sp>
    </p:spTree>
    <p:extLst>
      <p:ext uri="{BB962C8B-B14F-4D97-AF65-F5344CB8AC3E}">
        <p14:creationId xmlns:p14="http://schemas.microsoft.com/office/powerpoint/2010/main" val="319957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Gamification made no significant impact</a:t>
            </a:r>
            <a:r>
              <a:rPr lang="en-US" baseline="0" dirty="0" smtClean="0"/>
              <a:t> on the usage of the VLR. However, increased numbers of trainings, activities, and special events *did* push additional traffic to the VLR on those specific days. In a nutshell, the VLR is a useful tool but not perceived as a standard mode of communication. It’s something different from a phone call, text, or IM, and it is not considered a primary tool for most participants.</a:t>
            </a:r>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30</a:t>
            </a:fld>
            <a:endParaRPr lang="en-US" altLang="en-US"/>
          </a:p>
        </p:txBody>
      </p:sp>
    </p:spTree>
    <p:extLst>
      <p:ext uri="{BB962C8B-B14F-4D97-AF65-F5344CB8AC3E}">
        <p14:creationId xmlns:p14="http://schemas.microsoft.com/office/powerpoint/2010/main" val="37997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33</a:t>
            </a:fld>
            <a:endParaRPr lang="en-US" altLang="en-US"/>
          </a:p>
        </p:txBody>
      </p:sp>
    </p:spTree>
    <p:extLst>
      <p:ext uri="{BB962C8B-B14F-4D97-AF65-F5344CB8AC3E}">
        <p14:creationId xmlns:p14="http://schemas.microsoft.com/office/powerpoint/2010/main" val="295931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34</a:t>
            </a:fld>
            <a:endParaRPr lang="en-US" altLang="en-US"/>
          </a:p>
        </p:txBody>
      </p:sp>
    </p:spTree>
    <p:extLst>
      <p:ext uri="{BB962C8B-B14F-4D97-AF65-F5344CB8AC3E}">
        <p14:creationId xmlns:p14="http://schemas.microsoft.com/office/powerpoint/2010/main" val="295931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population of students with learning disabilities, attention deficit/</a:t>
            </a:r>
            <a:r>
              <a:rPr lang="en-US" sz="1200" b="0" i="0" u="none" strike="noStrike" kern="1200" baseline="0" dirty="0" err="1" smtClean="0">
                <a:solidFill>
                  <a:schemeClr val="tx1"/>
                </a:solidFill>
                <a:latin typeface="+mn-lt"/>
                <a:ea typeface="+mn-ea"/>
                <a:cs typeface="+mn-cs"/>
              </a:rPr>
              <a:t>hyperactivitydisorder</a:t>
            </a:r>
            <a:r>
              <a:rPr lang="en-US" sz="1200" b="0" i="0" u="none" strike="noStrike" kern="1200" baseline="0" dirty="0" smtClean="0">
                <a:solidFill>
                  <a:schemeClr val="tx1"/>
                </a:solidFill>
                <a:latin typeface="+mn-lt"/>
                <a:ea typeface="+mn-ea"/>
                <a:cs typeface="+mn-cs"/>
              </a:rPr>
              <a:t> (ADHD), and autism spectrum disorder (ASD) represented the largest numbers of individuals at both the secondary and postsecondary levels who self selected to participate and remain active in e-mentoring activities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Include this slide if you want to show the majority types of </a:t>
            </a:r>
            <a:r>
              <a:rPr lang="en-US" sz="1200" b="0" i="0" u="none" strike="noStrike" kern="1200" baseline="0" dirty="0" err="1" smtClean="0">
                <a:solidFill>
                  <a:schemeClr val="tx1"/>
                </a:solidFill>
                <a:latin typeface="+mn-lt"/>
                <a:ea typeface="+mn-ea"/>
                <a:cs typeface="+mn-cs"/>
              </a:rPr>
              <a:t>SwD</a:t>
            </a:r>
            <a:endParaRPr lang="en-US" dirty="0"/>
          </a:p>
        </p:txBody>
      </p:sp>
      <p:sp>
        <p:nvSpPr>
          <p:cNvPr id="4" name="Slide Number Placeholder 3"/>
          <p:cNvSpPr>
            <a:spLocks noGrp="1"/>
          </p:cNvSpPr>
          <p:nvPr>
            <p:ph type="sldNum" sz="quarter" idx="10"/>
          </p:nvPr>
        </p:nvSpPr>
        <p:spPr/>
        <p:txBody>
          <a:bodyPr/>
          <a:lstStyle/>
          <a:p>
            <a:fld id="{AF9FC531-6198-3342-B510-CB9E14E9B77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5122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that</a:t>
            </a:r>
            <a:r>
              <a:rPr lang="en-US" baseline="0" dirty="0" smtClean="0"/>
              <a:t> incidence of </a:t>
            </a:r>
            <a:r>
              <a:rPr lang="en-US" baseline="0" dirty="0" err="1" smtClean="0"/>
              <a:t>SwD</a:t>
            </a:r>
            <a:r>
              <a:rPr lang="en-US" baseline="0" dirty="0" smtClean="0"/>
              <a:t> in secondary schools is usually more males to females, particularly in relation to LD and ADHD populations</a:t>
            </a:r>
            <a:endParaRPr lang="en-US" dirty="0"/>
          </a:p>
        </p:txBody>
      </p:sp>
      <p:sp>
        <p:nvSpPr>
          <p:cNvPr id="4" name="Slide Number Placeholder 3"/>
          <p:cNvSpPr>
            <a:spLocks noGrp="1"/>
          </p:cNvSpPr>
          <p:nvPr>
            <p:ph type="sldNum" sz="quarter" idx="10"/>
          </p:nvPr>
        </p:nvSpPr>
        <p:spPr/>
        <p:txBody>
          <a:bodyPr/>
          <a:lstStyle/>
          <a:p>
            <a:fld id="{AF9FC531-6198-3342-B510-CB9E14E9B77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1787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98073-E540-E945-8199-CCA97188482A}" type="slidenum">
              <a:rPr lang="en-US" smtClean="0"/>
              <a:t>12</a:t>
            </a:fld>
            <a:endParaRPr lang="en-US"/>
          </a:p>
        </p:txBody>
      </p:sp>
    </p:spTree>
    <p:extLst>
      <p:ext uri="{BB962C8B-B14F-4D97-AF65-F5344CB8AC3E}">
        <p14:creationId xmlns:p14="http://schemas.microsoft.com/office/powerpoint/2010/main" val="26402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Indicators of E-Mentoring Efficacy</a:t>
            </a:r>
          </a:p>
          <a:p>
            <a:endParaRPr lang="en-US" dirty="0" smtClean="0"/>
          </a:p>
          <a:p>
            <a:r>
              <a:rPr lang="en-US" dirty="0" smtClean="0"/>
              <a:t>1. Personal Responsibility</a:t>
            </a:r>
          </a:p>
          <a:p>
            <a:r>
              <a:rPr lang="en-US" dirty="0" smtClean="0"/>
              <a:t>“Degree to which the mentor enhances interpersonal development among mentees”</a:t>
            </a:r>
          </a:p>
          <a:p>
            <a:endParaRPr lang="en-US" dirty="0" smtClean="0"/>
          </a:p>
          <a:p>
            <a:r>
              <a:rPr lang="en-US" dirty="0" smtClean="0"/>
              <a:t>2. Satisfaction</a:t>
            </a:r>
          </a:p>
          <a:p>
            <a:r>
              <a:rPr lang="en-US" dirty="0" smtClean="0"/>
              <a:t>“Sense of fulfillment in the mentoring relationship”</a:t>
            </a:r>
          </a:p>
          <a:p>
            <a:endParaRPr lang="en-US" dirty="0" smtClean="0"/>
          </a:p>
          <a:p>
            <a:r>
              <a:rPr lang="en-US" dirty="0" smtClean="0"/>
              <a:t>3. Communication-quantity</a:t>
            </a:r>
          </a:p>
          <a:p>
            <a:r>
              <a:rPr lang="en-US" dirty="0" smtClean="0"/>
              <a:t>“Satisfaction with the frequency and duration of communication (extent)”</a:t>
            </a:r>
          </a:p>
          <a:p>
            <a:endParaRPr lang="en-US" dirty="0" smtClean="0"/>
          </a:p>
          <a:p>
            <a:r>
              <a:rPr lang="en-US" dirty="0" smtClean="0"/>
              <a:t>4. Communication-quality</a:t>
            </a:r>
          </a:p>
          <a:p>
            <a:r>
              <a:rPr lang="en-US" dirty="0" smtClean="0"/>
              <a:t>“Satisfaction with the quality of communication”</a:t>
            </a:r>
          </a:p>
          <a:p>
            <a:endParaRPr lang="en-US" dirty="0" smtClean="0"/>
          </a:p>
          <a:p>
            <a:r>
              <a:rPr lang="en-US" dirty="0" smtClean="0"/>
              <a:t>5. Support Seeking</a:t>
            </a:r>
          </a:p>
          <a:p>
            <a:r>
              <a:rPr lang="en-US" dirty="0" smtClean="0"/>
              <a:t>“Degree of support provided (academic and personal)”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13</a:t>
            </a:fld>
            <a:endParaRPr lang="en-US" altLang="en-US"/>
          </a:p>
        </p:txBody>
      </p:sp>
    </p:spTree>
    <p:extLst>
      <p:ext uri="{BB962C8B-B14F-4D97-AF65-F5344CB8AC3E}">
        <p14:creationId xmlns:p14="http://schemas.microsoft.com/office/powerpoint/2010/main" val="302705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Self-Advocacy</a:t>
            </a:r>
          </a:p>
          <a:p>
            <a:r>
              <a:rPr lang="en-US" dirty="0" smtClean="0"/>
              <a:t>“Ability to effectively communicate, convey, negotiate or assert one’s interests, desires, needs, and rights”</a:t>
            </a:r>
          </a:p>
          <a:p>
            <a:endParaRPr lang="en-US" dirty="0" smtClean="0"/>
          </a:p>
          <a:p>
            <a:r>
              <a:rPr lang="en-US" dirty="0" smtClean="0"/>
              <a:t>Self Determination</a:t>
            </a:r>
          </a:p>
          <a:p>
            <a:r>
              <a:rPr lang="en-US" dirty="0" smtClean="0"/>
              <a:t>“Ability to act as the primary causal agent in one's life and set goals and make decisions that are unrestricted from undue external influence or interference”</a:t>
            </a:r>
          </a:p>
          <a:p>
            <a:endParaRPr lang="en-US" dirty="0" smtClean="0"/>
          </a:p>
          <a:p>
            <a:r>
              <a:rPr lang="en-US" dirty="0" smtClean="0"/>
              <a:t>Science Affect</a:t>
            </a:r>
          </a:p>
          <a:p>
            <a:r>
              <a:rPr lang="en-US" dirty="0" smtClean="0"/>
              <a:t>Positive: “Science as interesting and enjoyable and useful for one’s career”</a:t>
            </a:r>
          </a:p>
          <a:p>
            <a:r>
              <a:rPr lang="en-US" dirty="0" smtClean="0"/>
              <a:t>Negative: “Anxiety about performing well on science exams and uneasiness when doing a science experiment”</a:t>
            </a:r>
          </a:p>
          <a:p>
            <a:endParaRPr lang="en-US" dirty="0" smtClean="0"/>
          </a:p>
          <a:p>
            <a:r>
              <a:rPr lang="en-US" dirty="0" smtClean="0"/>
              <a:t>Math Affect</a:t>
            </a:r>
          </a:p>
          <a:p>
            <a:r>
              <a:rPr lang="en-US" dirty="0" smtClean="0"/>
              <a:t>Positive: “Math as interesting and useful for one’s future”</a:t>
            </a:r>
          </a:p>
          <a:p>
            <a:r>
              <a:rPr lang="en-US" dirty="0" smtClean="0"/>
              <a:t>Negative: “Anxiety about solving problems, general confusion, and uneasiness when solving problems.”</a:t>
            </a:r>
          </a:p>
          <a:p>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20</a:t>
            </a:fld>
            <a:endParaRPr lang="en-US" altLang="en-US"/>
          </a:p>
        </p:txBody>
      </p:sp>
    </p:spTree>
    <p:extLst>
      <p:ext uri="{BB962C8B-B14F-4D97-AF65-F5344CB8AC3E}">
        <p14:creationId xmlns:p14="http://schemas.microsoft.com/office/powerpoint/2010/main" val="98335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S PGothic" panose="020B0600070205080204" pitchFamily="34" charset="-128"/>
                <a:cs typeface="ＭＳ Ｐゴシック" pitchFamily="-105" charset="-128"/>
              </a:rPr>
              <a:t>Participants generally reported a higher frequency of usage with communication platforms with which they were already acquainted. Email and phone, unsurprisingly, were reported as the most commonly used communication methods. Interestingly, SMS was reported as a more frequent method of communication than traditional telephone among secondary mentees. Regarding Second Life specifically, adoption was slightly higher among post-secondary mentors and mentees.</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25</a:t>
            </a:fld>
            <a:endParaRPr lang="en-US" altLang="en-US"/>
          </a:p>
        </p:txBody>
      </p:sp>
    </p:spTree>
    <p:extLst>
      <p:ext uri="{BB962C8B-B14F-4D97-AF65-F5344CB8AC3E}">
        <p14:creationId xmlns:p14="http://schemas.microsoft.com/office/powerpoint/2010/main" val="277487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years of user data mapped onto months. What we see is a typical trend with high usage early in the</a:t>
            </a:r>
            <a:r>
              <a:rPr lang="en-US" baseline="0" dirty="0" smtClean="0"/>
              <a:t> semester during Fall when training are required, and then a drop off until the next semester. Months coinciding with large, organized events hosted by the project have much higher peaks.</a:t>
            </a:r>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26</a:t>
            </a:fld>
            <a:endParaRPr lang="en-US" altLang="en-US"/>
          </a:p>
        </p:txBody>
      </p:sp>
    </p:spTree>
    <p:extLst>
      <p:ext uri="{BB962C8B-B14F-4D97-AF65-F5344CB8AC3E}">
        <p14:creationId xmlns:p14="http://schemas.microsoft.com/office/powerpoint/2010/main" val="187394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Peaks again coincide with major training events</a:t>
            </a:r>
            <a:r>
              <a:rPr lang="en-US" baseline="0" dirty="0" smtClean="0"/>
              <a:t> or the annual Kick Off (Sept 20). Without the presence of an organized event, peak concurrency remains low. However, mentorship activity remains high throughout the project through other channels.</a:t>
            </a:r>
          </a:p>
          <a:p>
            <a:endParaRPr lang="en-US" baseline="0" dirty="0" smtClean="0"/>
          </a:p>
          <a:p>
            <a:r>
              <a:rPr lang="en-US" baseline="0" dirty="0" smtClean="0"/>
              <a:t>This data shows island activity prior to Gamification efforts in in late 2012 / early 2013.</a:t>
            </a:r>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27</a:t>
            </a:fld>
            <a:endParaRPr lang="en-US" altLang="en-US"/>
          </a:p>
        </p:txBody>
      </p:sp>
    </p:spTree>
    <p:extLst>
      <p:ext uri="{BB962C8B-B14F-4D97-AF65-F5344CB8AC3E}">
        <p14:creationId xmlns:p14="http://schemas.microsoft.com/office/powerpoint/2010/main" val="123881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6650572F-9780-4252-82A2-176C9FDFBF35}" type="slidenum">
              <a:rPr lang="en-US" altLang="en-US"/>
              <a:pPr/>
              <a:t>‹#›</a:t>
            </a:fld>
            <a:endParaRPr lang="en-US" altLang="en-US"/>
          </a:p>
        </p:txBody>
      </p:sp>
      <p:sp>
        <p:nvSpPr>
          <p:cNvPr id="5" name="Footer Placeholder 3"/>
          <p:cNvSpPr>
            <a:spLocks noGrp="1"/>
          </p:cNvSpPr>
          <p:nvPr>
            <p:ph type="ftr" sz="quarter" idx="11"/>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406930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363C05B9-F962-4B48-A4B0-E55F122C0DD3}" type="slidenum">
              <a:rPr lang="en-US" altLang="en-US"/>
              <a:pPr/>
              <a:t>‹#›</a:t>
            </a:fld>
            <a:endParaRPr lang="en-US" altLang="en-US"/>
          </a:p>
        </p:txBody>
      </p:sp>
      <p:sp>
        <p:nvSpPr>
          <p:cNvPr id="6"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378997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E39F2EBC-EAA0-4F96-9D3D-E98343472847}" type="slidenum">
              <a:rPr lang="en-US" altLang="en-US"/>
              <a:pPr/>
              <a:t>‹#›</a:t>
            </a:fld>
            <a:endParaRPr lang="en-US" altLang="en-US"/>
          </a:p>
        </p:txBody>
      </p:sp>
      <p:sp>
        <p:nvSpPr>
          <p:cNvPr id="6"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210463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23E61387-50CE-4324-A0C9-5AEB46FBD026}" type="slidenum">
              <a:rPr lang="en-US" altLang="en-US"/>
              <a:pPr/>
              <a:t>‹#›</a:t>
            </a:fld>
            <a:endParaRPr lang="en-US" altLang="en-US"/>
          </a:p>
        </p:txBody>
      </p:sp>
      <p:sp>
        <p:nvSpPr>
          <p:cNvPr id="6"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14168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C91679A9-9FD8-4403-818D-AFEA5907A6BF}" type="slidenum">
              <a:rPr lang="en-US" altLang="en-US"/>
              <a:pPr/>
              <a:t>‹#›</a:t>
            </a:fld>
            <a:endParaRPr lang="en-US" altLang="en-US"/>
          </a:p>
        </p:txBody>
      </p:sp>
      <p:sp>
        <p:nvSpPr>
          <p:cNvPr id="6"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206262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fld id="{D79DD309-3533-496D-9C29-CC5C52F85C4C}" type="slidenum">
              <a:rPr lang="en-US" altLang="en-US"/>
              <a:pPr/>
              <a:t>‹#›</a:t>
            </a:fld>
            <a:endParaRPr lang="en-US" altLang="en-US"/>
          </a:p>
        </p:txBody>
      </p:sp>
      <p:sp>
        <p:nvSpPr>
          <p:cNvPr id="7"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97543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8" name="Slide Number Placeholder 8"/>
          <p:cNvSpPr>
            <a:spLocks noGrp="1"/>
          </p:cNvSpPr>
          <p:nvPr>
            <p:ph type="sldNum" sz="quarter" idx="11"/>
          </p:nvPr>
        </p:nvSpPr>
        <p:spPr/>
        <p:txBody>
          <a:bodyPr/>
          <a:lstStyle>
            <a:lvl1pPr>
              <a:defRPr/>
            </a:lvl1pPr>
          </a:lstStyle>
          <a:p>
            <a:fld id="{1CC7FA5B-8444-4E34-A4D7-59CC8FC8F0C3}" type="slidenum">
              <a:rPr lang="en-US" altLang="en-US"/>
              <a:pPr/>
              <a:t>‹#›</a:t>
            </a:fld>
            <a:endParaRPr lang="en-US" altLang="en-US"/>
          </a:p>
        </p:txBody>
      </p:sp>
      <p:sp>
        <p:nvSpPr>
          <p:cNvPr id="9"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405587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4"/>
          <p:cNvSpPr>
            <a:spLocks noGrp="1"/>
          </p:cNvSpPr>
          <p:nvPr>
            <p:ph type="sldNum" sz="quarter" idx="11"/>
          </p:nvPr>
        </p:nvSpPr>
        <p:spPr/>
        <p:txBody>
          <a:bodyPr/>
          <a:lstStyle>
            <a:lvl1pPr>
              <a:defRPr/>
            </a:lvl1pPr>
          </a:lstStyle>
          <a:p>
            <a:fld id="{627F2E7A-CFD8-4791-9F03-87C36A31F2A6}" type="slidenum">
              <a:rPr lang="en-US" altLang="en-US"/>
              <a:pPr/>
              <a:t>‹#›</a:t>
            </a:fld>
            <a:endParaRPr lang="en-US" altLang="en-US"/>
          </a:p>
        </p:txBody>
      </p:sp>
      <p:sp>
        <p:nvSpPr>
          <p:cNvPr id="5"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189950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fld id="{AD51F8AF-DD4E-4591-932F-4BB06F4FC119}"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94573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fld id="{C407061E-833B-46C6-8F18-45551FC41EC3}" type="slidenum">
              <a:rPr lang="en-US" altLang="en-US"/>
              <a:pPr/>
              <a:t>‹#›</a:t>
            </a:fld>
            <a:endParaRPr lang="en-US" altLang="en-US"/>
          </a:p>
        </p:txBody>
      </p:sp>
      <p:sp>
        <p:nvSpPr>
          <p:cNvPr id="7"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161670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fld id="{BF97C8F2-55CF-4D6E-8345-7A4386073FAE}" type="slidenum">
              <a:rPr lang="en-US" altLang="en-US"/>
              <a:pPr/>
              <a:t>‹#›</a:t>
            </a:fld>
            <a:endParaRPr lang="en-US" altLang="en-US"/>
          </a:p>
        </p:txBody>
      </p:sp>
      <p:sp>
        <p:nvSpPr>
          <p:cNvPr id="7"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250938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2F3AB3D-2516-4C41-A061-35BCD4C633D7}" type="slidenum">
              <a:rPr lang="en-US" altLang="en-US"/>
              <a:pPr/>
              <a:t>‹#›</a:t>
            </a:fld>
            <a:endParaRPr lang="en-US" altLang="en-US"/>
          </a:p>
        </p:txBody>
      </p:sp>
      <p:pic>
        <p:nvPicPr>
          <p:cNvPr id="1029" name="Picture 6" descr="BreakThru_Logo_FullColor.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5867400"/>
            <a:ext cx="3463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3"/>
          </p:nvPr>
        </p:nvSpPr>
        <p:spPr>
          <a:xfrm>
            <a:off x="4114800" y="6096000"/>
            <a:ext cx="4876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2800">
                <a:solidFill>
                  <a:srgbClr val="3E3E3E"/>
                </a:solidFill>
                <a:latin typeface="Century Gothic" pitchFamily="-105" charset="0"/>
                <a:ea typeface="+mn-ea"/>
                <a:cs typeface="+mn-cs"/>
              </a:defRPr>
            </a:lvl1pPr>
          </a:lstStyle>
          <a:p>
            <a:pPr>
              <a:defRPr/>
            </a:pPr>
            <a:r>
              <a:rPr lang="en-US"/>
              <a:t>www.georgiabreakthru.org</a:t>
            </a:r>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pitchFamily="-105"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6F6F6F"/>
          </a:solidFill>
          <a:latin typeface="+mn-lt"/>
          <a:ea typeface="MS PGothic" panose="020B0600070205080204" pitchFamily="34" charset="-128"/>
          <a:cs typeface="ＭＳ Ｐゴシック" pitchFamily="-105"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atech.edu"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uga.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gwolfe@uga.edu" TargetMode="External"/><Relationship Id="rId2" Type="http://schemas.openxmlformats.org/officeDocument/2006/relationships/hyperlink" Target="mailto:ngregg@uga.edu" TargetMode="External"/><Relationship Id="rId1" Type="http://schemas.openxmlformats.org/officeDocument/2006/relationships/slideLayout" Target="../slideLayouts/slideLayout2.xml"/><Relationship Id="rId6" Type="http://schemas.openxmlformats.org/officeDocument/2006/relationships/hyperlink" Target="mailto:nathan.moon@cacp.gatech.edu" TargetMode="External"/><Relationship Id="rId5" Type="http://schemas.openxmlformats.org/officeDocument/2006/relationships/hyperlink" Target="mailto:chris.Langston@coa.gatech.edu" TargetMode="External"/><Relationship Id="rId4" Type="http://schemas.openxmlformats.org/officeDocument/2006/relationships/hyperlink" Target="mailto:robert.todd@coa.gatech.edu" TargetMode="Externa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gwolfe@uga.edu" TargetMode="External"/><Relationship Id="rId2" Type="http://schemas.openxmlformats.org/officeDocument/2006/relationships/hyperlink" Target="mailto:ngregg@uga.edu" TargetMode="External"/><Relationship Id="rId1" Type="http://schemas.openxmlformats.org/officeDocument/2006/relationships/slideLayout" Target="../slideLayouts/slideLayout2.xml"/><Relationship Id="rId6" Type="http://schemas.openxmlformats.org/officeDocument/2006/relationships/hyperlink" Target="mailto:Nathan.moon@cacp.gatech.edu" TargetMode="External"/><Relationship Id="rId5" Type="http://schemas.openxmlformats.org/officeDocument/2006/relationships/hyperlink" Target="mailto:chris.Langston@coa.gatech.edu" TargetMode="External"/><Relationship Id="rId4" Type="http://schemas.openxmlformats.org/officeDocument/2006/relationships/hyperlink" Target="mailto:robert.todd@coa.gatec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50938"/>
            <a:ext cx="91440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342900" y="196831"/>
            <a:ext cx="8458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defRPr/>
            </a:pPr>
            <a:r>
              <a:rPr lang="en-US" sz="2800" b="1" dirty="0">
                <a:latin typeface="+mn-lt"/>
              </a:rPr>
              <a:t>Connect, Learn, </a:t>
            </a:r>
            <a:r>
              <a:rPr lang="en-US" sz="2800" b="1" dirty="0" err="1">
                <a:latin typeface="+mn-lt"/>
              </a:rPr>
              <a:t>BreakThru</a:t>
            </a:r>
            <a:r>
              <a:rPr lang="en-US" sz="2800" b="1" dirty="0">
                <a:latin typeface="+mn-lt"/>
              </a:rPr>
              <a:t>: Summative Findings from </a:t>
            </a:r>
            <a:r>
              <a:rPr lang="en-US" sz="2800" b="1" dirty="0" smtClean="0">
                <a:latin typeface="+mn-lt"/>
              </a:rPr>
              <a:t>Five </a:t>
            </a:r>
            <a:r>
              <a:rPr lang="en-US" sz="2800" b="1" dirty="0">
                <a:latin typeface="+mn-lt"/>
              </a:rPr>
              <a:t>Years of Electronic Mentoring in STEM Education </a:t>
            </a:r>
            <a:endParaRPr lang="en-US" sz="2800" b="1" dirty="0" smtClean="0">
              <a:latin typeface="+mn-lt"/>
            </a:endParaRPr>
          </a:p>
        </p:txBody>
      </p:sp>
      <p:sp>
        <p:nvSpPr>
          <p:cNvPr id="7" name="Footer Placeholder 3"/>
          <p:cNvSpPr>
            <a:spLocks noGrp="1"/>
          </p:cNvSpPr>
          <p:nvPr>
            <p:ph type="ftr" sz="quarter" idx="11"/>
          </p:nvPr>
        </p:nvSpPr>
        <p:spPr/>
        <p:txBody>
          <a:bodyPr/>
          <a:lstStyle/>
          <a:p>
            <a:pPr>
              <a:defRPr/>
            </a:pPr>
            <a:r>
              <a:rPr lang="en-US" dirty="0">
                <a:solidFill>
                  <a:srgbClr val="3E3E3E"/>
                </a:solidFill>
              </a:rPr>
              <a:t>www.georgiabreakthru.org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67" y="381000"/>
            <a:ext cx="8458200" cy="1143000"/>
          </a:xfrm>
        </p:spPr>
        <p:txBody>
          <a:bodyPr/>
          <a:lstStyle/>
          <a:p>
            <a:r>
              <a:rPr lang="en-US" sz="3600" dirty="0" smtClean="0"/>
              <a:t>Goal 1: Retain Students in Virtual Mentoring</a:t>
            </a:r>
            <a:endParaRPr lang="en-US" sz="3600"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62535" y="1524000"/>
            <a:ext cx="5805065" cy="4353799"/>
          </a:xfrm>
          <a:prstGeom prst="rect">
            <a:avLst/>
          </a:prstGeom>
          <a:noFill/>
          <a:ln>
            <a:noFill/>
          </a:ln>
        </p:spPr>
      </p:pic>
    </p:spTree>
    <p:extLst>
      <p:ext uri="{BB962C8B-B14F-4D97-AF65-F5344CB8AC3E}">
        <p14:creationId xmlns:p14="http://schemas.microsoft.com/office/powerpoint/2010/main" val="3932522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vs. New Students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graphicFrame>
        <p:nvGraphicFramePr>
          <p:cNvPr id="5" name="Chart 4"/>
          <p:cNvGraphicFramePr/>
          <p:nvPr>
            <p:extLst>
              <p:ext uri="{D42A27DB-BD31-4B8C-83A1-F6EECF244321}">
                <p14:modId xmlns:p14="http://schemas.microsoft.com/office/powerpoint/2010/main" val="1031935059"/>
              </p:ext>
            </p:extLst>
          </p:nvPr>
        </p:nvGraphicFramePr>
        <p:xfrm>
          <a:off x="696906" y="1524000"/>
          <a:ext cx="7821214"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511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83" y="457200"/>
            <a:ext cx="8395317" cy="609600"/>
          </a:xfrm>
        </p:spPr>
        <p:txBody>
          <a:bodyPr>
            <a:noAutofit/>
          </a:bodyPr>
          <a:lstStyle/>
          <a:p>
            <a:r>
              <a:rPr lang="en-US" sz="3600" dirty="0" smtClean="0"/>
              <a:t>Goal 2: Enroll to Virtual Mentoring</a:t>
            </a:r>
            <a:endParaRPr lang="en-US" sz="3600" dirty="0"/>
          </a:p>
        </p:txBody>
      </p:sp>
      <p:sp>
        <p:nvSpPr>
          <p:cNvPr id="3" name="Title 1"/>
          <p:cNvSpPr txBox="1">
            <a:spLocks/>
          </p:cNvSpPr>
          <p:nvPr/>
        </p:nvSpPr>
        <p:spPr>
          <a:xfrm>
            <a:off x="533400" y="457200"/>
            <a:ext cx="82296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solidFill>
                <a:schemeClr val="bg1">
                  <a:lumMod val="65000"/>
                </a:schemeClr>
              </a:solidFill>
            </a:endParaRPr>
          </a:p>
        </p:txBody>
      </p:sp>
      <p:graphicFrame>
        <p:nvGraphicFramePr>
          <p:cNvPr id="9" name="Chart 8"/>
          <p:cNvGraphicFramePr>
            <a:graphicFrameLocks/>
          </p:cNvGraphicFramePr>
          <p:nvPr>
            <p:extLst/>
          </p:nvPr>
        </p:nvGraphicFramePr>
        <p:xfrm>
          <a:off x="803414" y="1371600"/>
          <a:ext cx="7689572" cy="1544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838200" y="2895600"/>
          <a:ext cx="7689572" cy="1544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nvPr>
        </p:nvGraphicFramePr>
        <p:xfrm>
          <a:off x="914400" y="4419600"/>
          <a:ext cx="7689572" cy="1544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14474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 Effectiveness</a:t>
            </a:r>
            <a:endParaRPr lang="en-US" dirty="0"/>
          </a:p>
        </p:txBody>
      </p:sp>
      <p:sp>
        <p:nvSpPr>
          <p:cNvPr id="3" name="Content Placeholder 2"/>
          <p:cNvSpPr>
            <a:spLocks noGrp="1"/>
          </p:cNvSpPr>
          <p:nvPr>
            <p:ph idx="1"/>
          </p:nvPr>
        </p:nvSpPr>
        <p:spPr/>
        <p:txBody>
          <a:bodyPr/>
          <a:lstStyle/>
          <a:p>
            <a:pPr marL="0" indent="0">
              <a:buNone/>
            </a:pPr>
            <a:r>
              <a:rPr lang="en-US" dirty="0">
                <a:solidFill>
                  <a:schemeClr val="tx1"/>
                </a:solidFill>
              </a:rPr>
              <a:t>Five Indicators of E-Mentoring Efficacy</a:t>
            </a:r>
          </a:p>
          <a:p>
            <a:pPr marL="514350" indent="-514350">
              <a:buAutoNum type="arabicPeriod"/>
            </a:pPr>
            <a:r>
              <a:rPr lang="en-US" dirty="0" smtClean="0">
                <a:solidFill>
                  <a:schemeClr val="tx1"/>
                </a:solidFill>
              </a:rPr>
              <a:t>Personal Responsibility</a:t>
            </a:r>
          </a:p>
          <a:p>
            <a:pPr marL="514350" indent="-514350">
              <a:buAutoNum type="arabicPeriod"/>
            </a:pPr>
            <a:r>
              <a:rPr lang="en-US" dirty="0" smtClean="0">
                <a:solidFill>
                  <a:schemeClr val="tx1"/>
                </a:solidFill>
              </a:rPr>
              <a:t>Satisfaction</a:t>
            </a:r>
          </a:p>
          <a:p>
            <a:pPr marL="514350" indent="-514350">
              <a:buAutoNum type="arabicPeriod"/>
            </a:pPr>
            <a:r>
              <a:rPr lang="en-US" dirty="0" smtClean="0">
                <a:solidFill>
                  <a:schemeClr val="tx1"/>
                </a:solidFill>
              </a:rPr>
              <a:t>Communication - Quantity</a:t>
            </a:r>
          </a:p>
          <a:p>
            <a:pPr marL="514350" indent="-514350">
              <a:buAutoNum type="arabicPeriod"/>
            </a:pPr>
            <a:r>
              <a:rPr lang="en-US" dirty="0" smtClean="0">
                <a:solidFill>
                  <a:schemeClr val="tx1"/>
                </a:solidFill>
              </a:rPr>
              <a:t>Communication - Quality</a:t>
            </a:r>
          </a:p>
          <a:p>
            <a:pPr marL="514350" indent="-514350">
              <a:buAutoNum type="arabicPeriod"/>
            </a:pPr>
            <a:r>
              <a:rPr lang="en-US" dirty="0" smtClean="0">
                <a:solidFill>
                  <a:schemeClr val="tx1"/>
                </a:solidFill>
              </a:rPr>
              <a:t>Support Seeking Behaviors</a:t>
            </a:r>
            <a:endParaRPr lang="en-US" dirty="0" smtClean="0"/>
          </a:p>
          <a:p>
            <a:pPr marL="514350" indent="-514350">
              <a:buAutoNum type="arabicPeriod"/>
            </a:pPr>
            <a:endParaRPr lang="en-US" dirty="0">
              <a:solidFill>
                <a:schemeClr val="tx1"/>
              </a:solidFill>
            </a:endParaRPr>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175726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 Constructs -Spring 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8773161"/>
              </p:ext>
            </p:extLst>
          </p:nvPr>
        </p:nvGraphicFramePr>
        <p:xfrm>
          <a:off x="1219200" y="1828800"/>
          <a:ext cx="6544543" cy="3897470"/>
        </p:xfrm>
        <a:graphic>
          <a:graphicData uri="http://schemas.openxmlformats.org/drawingml/2006/table">
            <a:tbl>
              <a:tblPr firstRow="1" firstCol="1" bandRow="1"/>
              <a:tblGrid>
                <a:gridCol w="2698739"/>
                <a:gridCol w="2160747"/>
                <a:gridCol w="1685057"/>
              </a:tblGrid>
              <a:tr h="437354">
                <a:tc>
                  <a:txBody>
                    <a:bodyPr/>
                    <a:lstStyle/>
                    <a:p>
                      <a:pPr algn="ctr">
                        <a:lnSpc>
                          <a:spcPct val="115000"/>
                        </a:lnSpc>
                        <a:spcAft>
                          <a:spcPts val="0"/>
                        </a:spcAft>
                      </a:pPr>
                      <a:r>
                        <a:rPr lang="en-US" sz="1100" b="1" dirty="0">
                          <a:solidFill>
                            <a:srgbClr val="000000"/>
                          </a:solidFill>
                          <a:effectLst/>
                          <a:latin typeface="Calibri"/>
                          <a:ea typeface="Times New Roman"/>
                          <a:cs typeface="Calibri"/>
                        </a:rPr>
                        <a:t>Constructs</a:t>
                      </a:r>
                      <a:endParaRPr lang="en-US" sz="11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smtClean="0">
                          <a:solidFill>
                            <a:srgbClr val="000000"/>
                          </a:solidFill>
                          <a:effectLst/>
                          <a:latin typeface="Calibri"/>
                          <a:ea typeface="Times New Roman"/>
                          <a:cs typeface="Calibri"/>
                        </a:rPr>
                        <a:t>Mean</a:t>
                      </a:r>
                      <a:endParaRPr lang="en-US" sz="11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Calibri"/>
                          <a:ea typeface="Times New Roman"/>
                          <a:cs typeface="Calibri"/>
                        </a:rPr>
                        <a:t>Rank</a:t>
                      </a:r>
                      <a:endParaRPr lang="en-US" sz="11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89769">
                <a:tc>
                  <a:txBody>
                    <a:bodyPr/>
                    <a:lstStyle/>
                    <a:p>
                      <a:pPr algn="ctr">
                        <a:lnSpc>
                          <a:spcPct val="115000"/>
                        </a:lnSpc>
                        <a:spcAft>
                          <a:spcPts val="0"/>
                        </a:spcAft>
                      </a:pPr>
                      <a:r>
                        <a:rPr lang="en-US" sz="2000" dirty="0">
                          <a:solidFill>
                            <a:srgbClr val="000000"/>
                          </a:solidFill>
                          <a:effectLst/>
                          <a:latin typeface="Calibri"/>
                          <a:ea typeface="Times New Roman"/>
                          <a:cs typeface="Calibri"/>
                        </a:rPr>
                        <a:t>Personal Responsibility</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latin typeface="Calibri"/>
                        </a:rPr>
                        <a:t>4.10</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latin typeface="Calibri"/>
                          <a:cs typeface="Micro Columns Charts 3.0"/>
                        </a:rPr>
                        <a:t>2</a:t>
                      </a:r>
                      <a:endParaRPr lang="en-US" sz="20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769">
                <a:tc>
                  <a:txBody>
                    <a:bodyPr/>
                    <a:lstStyle/>
                    <a:p>
                      <a:pPr algn="ctr">
                        <a:lnSpc>
                          <a:spcPct val="115000"/>
                        </a:lnSpc>
                        <a:spcAft>
                          <a:spcPts val="0"/>
                        </a:spcAft>
                      </a:pPr>
                      <a:r>
                        <a:rPr lang="en-US" sz="2000" dirty="0">
                          <a:solidFill>
                            <a:srgbClr val="000000"/>
                          </a:solidFill>
                          <a:effectLst/>
                          <a:latin typeface="Calibri"/>
                          <a:ea typeface="Times New Roman"/>
                          <a:cs typeface="Calibri"/>
                        </a:rPr>
                        <a:t>Satisfaction</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latin typeface="Calibri"/>
                        </a:rPr>
                        <a:t>4.09</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latin typeface="Calibri"/>
                          <a:cs typeface="Micro Columns Charts 3.0"/>
                        </a:rPr>
                        <a:t>3</a:t>
                      </a:r>
                      <a:endParaRPr lang="en-US" sz="20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769">
                <a:tc>
                  <a:txBody>
                    <a:bodyPr/>
                    <a:lstStyle/>
                    <a:p>
                      <a:pPr algn="ctr">
                        <a:lnSpc>
                          <a:spcPct val="115000"/>
                        </a:lnSpc>
                        <a:spcAft>
                          <a:spcPts val="0"/>
                        </a:spcAft>
                      </a:pPr>
                      <a:r>
                        <a:rPr lang="en-US" sz="2000">
                          <a:solidFill>
                            <a:srgbClr val="000000"/>
                          </a:solidFill>
                          <a:effectLst/>
                          <a:latin typeface="Calibri"/>
                          <a:ea typeface="Times New Roman"/>
                          <a:cs typeface="Calibri"/>
                        </a:rPr>
                        <a:t>Communication-</a:t>
                      </a:r>
                      <a:r>
                        <a:rPr lang="en-US" sz="2000" i="1">
                          <a:solidFill>
                            <a:srgbClr val="000000"/>
                          </a:solidFill>
                          <a:effectLst/>
                          <a:latin typeface="Calibri"/>
                          <a:ea typeface="Times New Roman"/>
                          <a:cs typeface="Calibri"/>
                        </a:rPr>
                        <a:t>quantity</a:t>
                      </a:r>
                      <a:endParaRPr lang="en-US" sz="20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latin typeface="Calibri"/>
                        </a:rPr>
                        <a:t>3.85</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latin typeface="Calibri"/>
                          <a:cs typeface="Micro Columns Charts 3.0"/>
                        </a:rPr>
                        <a:t>5</a:t>
                      </a:r>
                      <a:endParaRPr lang="en-US" sz="20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769">
                <a:tc>
                  <a:txBody>
                    <a:bodyPr/>
                    <a:lstStyle/>
                    <a:p>
                      <a:pPr marL="0" algn="ctr">
                        <a:lnSpc>
                          <a:spcPct val="115000"/>
                        </a:lnSpc>
                        <a:spcBef>
                          <a:spcPts val="0"/>
                        </a:spcBef>
                        <a:spcAft>
                          <a:spcPts val="0"/>
                        </a:spcAft>
                      </a:pPr>
                      <a:r>
                        <a:rPr lang="en-US" sz="2000" dirty="0">
                          <a:solidFill>
                            <a:srgbClr val="000000"/>
                          </a:solidFill>
                          <a:effectLst/>
                          <a:latin typeface="Calibri"/>
                          <a:ea typeface="Times New Roman"/>
                          <a:cs typeface="Calibri"/>
                        </a:rPr>
                        <a:t>Communication-</a:t>
                      </a:r>
                      <a:r>
                        <a:rPr lang="en-US" sz="2000" i="1" dirty="0">
                          <a:solidFill>
                            <a:srgbClr val="000000"/>
                          </a:solidFill>
                          <a:effectLst/>
                          <a:latin typeface="Calibri"/>
                          <a:ea typeface="Times New Roman"/>
                          <a:cs typeface="Calibri"/>
                        </a:rPr>
                        <a:t>quality</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latin typeface="Calibri"/>
                        </a:rPr>
                        <a:t>4.24</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latin typeface="Calibri"/>
                          <a:cs typeface="Micro Columns Charts 3.0"/>
                        </a:rPr>
                        <a:t>1</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769">
                <a:tc>
                  <a:txBody>
                    <a:bodyPr/>
                    <a:lstStyle/>
                    <a:p>
                      <a:pPr marL="0" algn="ctr">
                        <a:lnSpc>
                          <a:spcPct val="115000"/>
                        </a:lnSpc>
                        <a:spcBef>
                          <a:spcPts val="0"/>
                        </a:spcBef>
                        <a:spcAft>
                          <a:spcPts val="0"/>
                        </a:spcAft>
                      </a:pPr>
                      <a:r>
                        <a:rPr lang="en-US" sz="2000">
                          <a:solidFill>
                            <a:srgbClr val="000000"/>
                          </a:solidFill>
                          <a:effectLst/>
                          <a:latin typeface="Calibri"/>
                          <a:ea typeface="Times New Roman"/>
                          <a:cs typeface="Calibri"/>
                        </a:rPr>
                        <a:t>Support Seeking</a:t>
                      </a:r>
                      <a:endParaRPr lang="en-US" sz="20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latin typeface="Calibri"/>
                        </a:rPr>
                        <a:t>4.07</a:t>
                      </a:r>
                      <a:endParaRPr lang="en-US" sz="20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latin typeface="Calibri"/>
                          <a:cs typeface="Micro Columns Charts 3.0"/>
                        </a:rPr>
                        <a:t>4</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275816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Responsibility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7230988"/>
              </p:ext>
            </p:extLst>
          </p:nvPr>
        </p:nvGraphicFramePr>
        <p:xfrm>
          <a:off x="533400" y="1219200"/>
          <a:ext cx="8077201" cy="4783578"/>
        </p:xfrm>
        <a:graphic>
          <a:graphicData uri="http://schemas.openxmlformats.org/drawingml/2006/table">
            <a:tbl>
              <a:tblPr firstRow="1" firstCol="1" bandRow="1"/>
              <a:tblGrid>
                <a:gridCol w="3151287"/>
                <a:gridCol w="299155"/>
                <a:gridCol w="461593"/>
                <a:gridCol w="888565"/>
                <a:gridCol w="762000"/>
                <a:gridCol w="698687"/>
                <a:gridCol w="557025"/>
                <a:gridCol w="573088"/>
                <a:gridCol w="685801"/>
              </a:tblGrid>
              <a:tr h="266955">
                <a:tc>
                  <a:txBody>
                    <a:bodyPr/>
                    <a:lstStyle/>
                    <a:p>
                      <a:pPr algn="ctr">
                        <a:lnSpc>
                          <a:spcPct val="115000"/>
                        </a:lnSpc>
                        <a:spcAft>
                          <a:spcPts val="0"/>
                        </a:spcAft>
                      </a:pPr>
                      <a:r>
                        <a:rPr lang="en-US" sz="1200" b="1" dirty="0">
                          <a:solidFill>
                            <a:srgbClr val="000000"/>
                          </a:solidFill>
                          <a:effectLst/>
                          <a:latin typeface="+mn-lt"/>
                          <a:ea typeface="Times New Roman"/>
                          <a:cs typeface="Calibri"/>
                        </a:rPr>
                        <a:t>Personal Responsibility</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mn-lt"/>
                          <a:ea typeface="Times New Roman"/>
                          <a:cs typeface="Calibri"/>
                        </a:rPr>
                        <a:t>n</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smtClean="0">
                          <a:solidFill>
                            <a:srgbClr val="000000"/>
                          </a:solidFill>
                          <a:effectLst/>
                          <a:latin typeface="+mn-lt"/>
                          <a:ea typeface="Times New Roman"/>
                          <a:cs typeface="Calibri"/>
                        </a:rPr>
                        <a:t>Mean</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mn-lt"/>
                          <a:ea typeface="Times New Roman"/>
                          <a:cs typeface="Calibri"/>
                        </a:rPr>
                        <a:t>Assessment</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mn-lt"/>
                          <a:ea typeface="Times New Roman"/>
                          <a:cs typeface="Calibri"/>
                        </a:rPr>
                        <a:t>Strongly Disagree </a:t>
                      </a:r>
                      <a:endParaRPr lang="en-US" sz="1200" dirty="0">
                        <a:effectLst/>
                        <a:latin typeface="+mn-lt"/>
                      </a:endParaRPr>
                    </a:p>
                    <a:p>
                      <a:pPr algn="ctr">
                        <a:lnSpc>
                          <a:spcPct val="115000"/>
                        </a:lnSpc>
                        <a:spcAft>
                          <a:spcPts val="0"/>
                        </a:spcAft>
                      </a:pPr>
                      <a:r>
                        <a:rPr lang="en-US" sz="1200" b="1" dirty="0">
                          <a:solidFill>
                            <a:srgbClr val="000000"/>
                          </a:solidFill>
                          <a:effectLst/>
                          <a:latin typeface="+mn-lt"/>
                          <a:ea typeface="Times New Roman"/>
                          <a:cs typeface="Calibri"/>
                        </a:rPr>
                        <a:t>(1)</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mn-lt"/>
                          <a:ea typeface="Times New Roman"/>
                          <a:cs typeface="Calibri"/>
                        </a:rPr>
                        <a:t>Disagree </a:t>
                      </a:r>
                      <a:r>
                        <a:rPr lang="en-US" sz="1200" b="1" dirty="0" smtClean="0">
                          <a:solidFill>
                            <a:srgbClr val="000000"/>
                          </a:solidFill>
                          <a:effectLst/>
                          <a:latin typeface="+mn-lt"/>
                          <a:ea typeface="Times New Roman"/>
                          <a:cs typeface="Calibri"/>
                        </a:rPr>
                        <a:t>(</a:t>
                      </a:r>
                      <a:r>
                        <a:rPr lang="en-US" sz="1200" b="1" dirty="0">
                          <a:solidFill>
                            <a:srgbClr val="000000"/>
                          </a:solidFill>
                          <a:effectLst/>
                          <a:latin typeface="+mn-lt"/>
                          <a:ea typeface="Times New Roman"/>
                          <a:cs typeface="Calibri"/>
                        </a:rPr>
                        <a:t>2)</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mn-lt"/>
                          <a:ea typeface="Times New Roman"/>
                          <a:cs typeface="Calibri"/>
                        </a:rPr>
                        <a:t>Neutral (3)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mn-lt"/>
                          <a:ea typeface="Times New Roman"/>
                          <a:cs typeface="Calibri"/>
                        </a:rPr>
                        <a:t>Agree</a:t>
                      </a:r>
                      <a:endParaRPr lang="en-US" sz="1200">
                        <a:effectLst/>
                        <a:latin typeface="+mn-lt"/>
                      </a:endParaRPr>
                    </a:p>
                    <a:p>
                      <a:pPr algn="ctr">
                        <a:lnSpc>
                          <a:spcPct val="115000"/>
                        </a:lnSpc>
                        <a:spcAft>
                          <a:spcPts val="0"/>
                        </a:spcAft>
                      </a:pPr>
                      <a:r>
                        <a:rPr lang="en-US" sz="1200" b="1">
                          <a:solidFill>
                            <a:srgbClr val="000000"/>
                          </a:solidFill>
                          <a:effectLst/>
                          <a:latin typeface="+mn-lt"/>
                          <a:ea typeface="Times New Roman"/>
                          <a:cs typeface="Calibri"/>
                        </a:rPr>
                        <a:t> (4)</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mn-lt"/>
                          <a:ea typeface="Times New Roman"/>
                          <a:cs typeface="Calibri"/>
                        </a:rPr>
                        <a:t>Strongly Agree </a:t>
                      </a:r>
                      <a:endParaRPr lang="en-US" sz="1200">
                        <a:effectLst/>
                        <a:latin typeface="+mn-lt"/>
                      </a:endParaRPr>
                    </a:p>
                    <a:p>
                      <a:pPr algn="ctr">
                        <a:lnSpc>
                          <a:spcPct val="115000"/>
                        </a:lnSpc>
                        <a:spcAft>
                          <a:spcPts val="0"/>
                        </a:spcAft>
                      </a:pPr>
                      <a:r>
                        <a:rPr lang="en-US" sz="1200" b="1">
                          <a:solidFill>
                            <a:srgbClr val="000000"/>
                          </a:solidFill>
                          <a:effectLst/>
                          <a:latin typeface="+mn-lt"/>
                          <a:ea typeface="Times New Roman"/>
                          <a:cs typeface="Calibri"/>
                        </a:rPr>
                        <a:t>(5</a:t>
                      </a:r>
                      <a:r>
                        <a:rPr lang="en-US" sz="1200">
                          <a:solidFill>
                            <a:srgbClr val="000000"/>
                          </a:solidFill>
                          <a:effectLst/>
                          <a:latin typeface="+mn-lt"/>
                          <a:ea typeface="Times New Roman"/>
                          <a:cs typeface="Calibri"/>
                        </a:rPr>
                        <a:t> </a:t>
                      </a:r>
                      <a:r>
                        <a:rPr lang="en-US" sz="1200" b="1">
                          <a:solidFill>
                            <a:srgbClr val="000000"/>
                          </a:solidFill>
                          <a:effectLst/>
                          <a:latin typeface="+mn-lt"/>
                          <a:ea typeface="Times New Roman"/>
                          <a:cs typeface="Calibri"/>
                        </a:rPr>
                        <a:t>)</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92107">
                <a:tc>
                  <a:txBody>
                    <a:bodyPr/>
                    <a:lstStyle/>
                    <a:p>
                      <a:pPr marL="0" marR="0">
                        <a:lnSpc>
                          <a:spcPct val="115000"/>
                        </a:lnSpc>
                        <a:spcBef>
                          <a:spcPts val="0"/>
                        </a:spcBef>
                        <a:spcAft>
                          <a:spcPts val="0"/>
                        </a:spcAft>
                      </a:pPr>
                      <a:r>
                        <a:rPr lang="en-US" sz="1200" dirty="0">
                          <a:solidFill>
                            <a:srgbClr val="000000"/>
                          </a:solidFill>
                          <a:effectLst/>
                          <a:latin typeface="+mn-lt"/>
                          <a:ea typeface="Times New Roman"/>
                          <a:cs typeface="Times New Roman"/>
                        </a:rPr>
                        <a:t>a. Based on what my mentee has shared, I believe the mentee uses strategies that help him/her become better organized.</a:t>
                      </a:r>
                      <a:endParaRPr lang="en-US" sz="1200" dirty="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4.20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Good</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mn-lt"/>
                        </a:rPr>
                        <a:t>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13%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07">
                <a:tc>
                  <a:txBody>
                    <a:bodyPr/>
                    <a:lstStyle/>
                    <a:p>
                      <a:pPr marL="0" marR="0">
                        <a:lnSpc>
                          <a:spcPct val="115000"/>
                        </a:lnSpc>
                        <a:spcBef>
                          <a:spcPts val="0"/>
                        </a:spcBef>
                        <a:spcAft>
                          <a:spcPts val="0"/>
                        </a:spcAft>
                      </a:pPr>
                      <a:r>
                        <a:rPr lang="en-US" sz="1200" dirty="0">
                          <a:solidFill>
                            <a:srgbClr val="000000"/>
                          </a:solidFill>
                          <a:effectLst/>
                          <a:latin typeface="+mn-lt"/>
                          <a:ea typeface="Times New Roman"/>
                          <a:cs typeface="Times New Roman"/>
                        </a:rPr>
                        <a:t>b. The mentee and I have discussed how to communicate his/her disability needs to others.</a:t>
                      </a:r>
                      <a:endParaRPr lang="en-US" sz="1200" dirty="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3.93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Attention</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a:solidFill>
                            <a:srgbClr val="000000"/>
                          </a:solidFill>
                          <a:effectLst/>
                          <a:latin typeface="+mn-lt"/>
                        </a:rPr>
                        <a:t>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13%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07">
                <a:tc>
                  <a:txBody>
                    <a:bodyPr/>
                    <a:lstStyle/>
                    <a:p>
                      <a:pPr marL="0" marR="0">
                        <a:lnSpc>
                          <a:spcPct val="115000"/>
                        </a:lnSpc>
                        <a:spcBef>
                          <a:spcPts val="0"/>
                        </a:spcBef>
                        <a:spcAft>
                          <a:spcPts val="0"/>
                        </a:spcAft>
                      </a:pPr>
                      <a:r>
                        <a:rPr lang="en-US" sz="1200" dirty="0">
                          <a:solidFill>
                            <a:srgbClr val="000000"/>
                          </a:solidFill>
                          <a:effectLst/>
                          <a:latin typeface="+mn-lt"/>
                          <a:ea typeface="Times New Roman"/>
                          <a:cs typeface="Times New Roman"/>
                        </a:rPr>
                        <a:t>c. My mentee and I have discussed STEM opportunities. </a:t>
                      </a:r>
                      <a:endParaRPr lang="en-US" sz="1200" dirty="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29</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4.17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Good</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mn-lt"/>
                        </a:rPr>
                        <a:t>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41%</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45%</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07">
                <a:tc>
                  <a:txBody>
                    <a:bodyPr/>
                    <a:lstStyle/>
                    <a:p>
                      <a:pPr marL="0" marR="0">
                        <a:lnSpc>
                          <a:spcPct val="115000"/>
                        </a:lnSpc>
                        <a:spcBef>
                          <a:spcPts val="0"/>
                        </a:spcBef>
                        <a:spcAft>
                          <a:spcPts val="0"/>
                        </a:spcAft>
                      </a:pPr>
                      <a:r>
                        <a:rPr lang="en-US" sz="1200">
                          <a:solidFill>
                            <a:srgbClr val="000000"/>
                          </a:solidFill>
                          <a:effectLst/>
                          <a:latin typeface="+mn-lt"/>
                          <a:ea typeface="Times New Roman"/>
                          <a:cs typeface="Times New Roman"/>
                        </a:rPr>
                        <a:t>d. The mentee seems to have more confidence in his/her ability to be successful in STEM courses than when we first began working together. </a:t>
                      </a:r>
                      <a:endParaRPr lang="en-US" sz="120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mn-lt"/>
                        </a:rPr>
                        <a:t>30</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mn-lt"/>
                        </a:rPr>
                        <a:t>4.07</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Good</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mn-lt"/>
                        </a:rPr>
                        <a:t>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13%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07">
                <a:tc>
                  <a:txBody>
                    <a:bodyPr/>
                    <a:lstStyle/>
                    <a:p>
                      <a:pPr marL="0" marR="0">
                        <a:lnSpc>
                          <a:spcPct val="115000"/>
                        </a:lnSpc>
                        <a:spcBef>
                          <a:spcPts val="0"/>
                        </a:spcBef>
                        <a:spcAft>
                          <a:spcPts val="0"/>
                        </a:spcAft>
                      </a:pPr>
                      <a:r>
                        <a:rPr lang="en-US" sz="1200">
                          <a:solidFill>
                            <a:srgbClr val="000000"/>
                          </a:solidFill>
                          <a:effectLst/>
                          <a:latin typeface="+mn-lt"/>
                          <a:ea typeface="Times New Roman"/>
                          <a:cs typeface="Times New Roman"/>
                        </a:rPr>
                        <a:t>e. Over the time we have worked together, my mentee has become more interested in STEM classes. </a:t>
                      </a:r>
                      <a:endParaRPr lang="en-US" sz="120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3.87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Attention</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a:solidFill>
                            <a:srgbClr val="000000"/>
                          </a:solidFill>
                          <a:effectLst/>
                          <a:latin typeface="+mn-lt"/>
                        </a:rPr>
                        <a:t>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27%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07">
                <a:tc>
                  <a:txBody>
                    <a:bodyPr/>
                    <a:lstStyle/>
                    <a:p>
                      <a:pPr marL="0" marR="0">
                        <a:lnSpc>
                          <a:spcPct val="115000"/>
                        </a:lnSpc>
                        <a:spcBef>
                          <a:spcPts val="0"/>
                        </a:spcBef>
                        <a:spcAft>
                          <a:spcPts val="0"/>
                        </a:spcAft>
                      </a:pPr>
                      <a:r>
                        <a:rPr lang="en-US" sz="1200">
                          <a:solidFill>
                            <a:srgbClr val="000000"/>
                          </a:solidFill>
                          <a:effectLst/>
                          <a:latin typeface="+mn-lt"/>
                          <a:ea typeface="Times New Roman"/>
                          <a:cs typeface="Times New Roman"/>
                        </a:rPr>
                        <a:t>f. My mentee has talked with me about career and life goals. </a:t>
                      </a:r>
                      <a:endParaRPr lang="en-US" sz="120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4.33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Good</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dirty="0">
                          <a:solidFill>
                            <a:srgbClr val="000000"/>
                          </a:solidFill>
                          <a:effectLst/>
                          <a:latin typeface="+mn-lt"/>
                        </a:rPr>
                        <a:t>0%</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mn-lt"/>
                        </a:rPr>
                        <a:t>7%</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10%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27%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mn-lt"/>
                        </a:rPr>
                        <a:t>57%</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290652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Satisfaction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7718656"/>
              </p:ext>
            </p:extLst>
          </p:nvPr>
        </p:nvGraphicFramePr>
        <p:xfrm>
          <a:off x="609601" y="1371600"/>
          <a:ext cx="7772399" cy="4641284"/>
        </p:xfrm>
        <a:graphic>
          <a:graphicData uri="http://schemas.openxmlformats.org/drawingml/2006/table">
            <a:tbl>
              <a:tblPr firstRow="1" firstCol="1" bandRow="1"/>
              <a:tblGrid>
                <a:gridCol w="2532789"/>
                <a:gridCol w="326811"/>
                <a:gridCol w="569399"/>
                <a:gridCol w="914400"/>
                <a:gridCol w="838200"/>
                <a:gridCol w="685800"/>
                <a:gridCol w="609600"/>
                <a:gridCol w="609600"/>
                <a:gridCol w="685800"/>
              </a:tblGrid>
              <a:tr h="515616">
                <a:tc>
                  <a:txBody>
                    <a:bodyPr/>
                    <a:lstStyle/>
                    <a:p>
                      <a:pPr algn="ctr">
                        <a:lnSpc>
                          <a:spcPct val="115000"/>
                        </a:lnSpc>
                        <a:spcAft>
                          <a:spcPts val="0"/>
                        </a:spcAft>
                      </a:pPr>
                      <a:r>
                        <a:rPr lang="en-US" sz="1200" b="1" dirty="0">
                          <a:solidFill>
                            <a:srgbClr val="000000"/>
                          </a:solidFill>
                          <a:effectLst/>
                          <a:latin typeface="Calibri"/>
                          <a:ea typeface="Times New Roman"/>
                          <a:cs typeface="Calibri"/>
                        </a:rPr>
                        <a:t>Satisfaction</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n</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smtClean="0">
                          <a:solidFill>
                            <a:srgbClr val="000000"/>
                          </a:solidFill>
                          <a:effectLst/>
                          <a:latin typeface="Calibri"/>
                          <a:ea typeface="Times New Roman"/>
                          <a:cs typeface="Calibri"/>
                        </a:rPr>
                        <a:t>Mean</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Assessment</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ea typeface="Times New Roman"/>
                          <a:cs typeface="Calibri"/>
                        </a:rPr>
                        <a:t>Strongly Disagree (1)</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Disagree (2)</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Neutral (3)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Agree (4)</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Strongly Agree</a:t>
                      </a:r>
                      <a:endParaRPr lang="en-US" sz="1200">
                        <a:effectLst/>
                        <a:latin typeface="Calibri"/>
                      </a:endParaRPr>
                    </a:p>
                    <a:p>
                      <a:pPr algn="ctr">
                        <a:lnSpc>
                          <a:spcPct val="115000"/>
                        </a:lnSpc>
                        <a:spcAft>
                          <a:spcPts val="0"/>
                        </a:spcAft>
                      </a:pPr>
                      <a:r>
                        <a:rPr lang="en-US" sz="1200" b="1">
                          <a:solidFill>
                            <a:srgbClr val="000000"/>
                          </a:solidFill>
                          <a:effectLst/>
                          <a:latin typeface="Calibri"/>
                          <a:ea typeface="Times New Roman"/>
                          <a:cs typeface="Calibri"/>
                        </a:rPr>
                        <a:t> (5)</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02587">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a. During mentoring, my mentee has been comfortable asking any questions he/she might have had. </a:t>
                      </a:r>
                      <a:endParaRPr lang="en-US" sz="1200" dirty="0">
                        <a:effectLst/>
                        <a:latin typeface="Calibri"/>
                        <a:ea typeface="Times New Roman"/>
                        <a:cs typeface="Times New Roman"/>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4.13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10%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13%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47%</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2587">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b. Through the mentoring experience, my mentee has learned and grown as a STEM student. </a:t>
                      </a:r>
                      <a:endParaRPr lang="en-US" sz="1200" dirty="0">
                        <a:effectLst/>
                        <a:latin typeface="Calibri"/>
                        <a:ea typeface="Times New Roman"/>
                        <a:cs typeface="Times New Roman"/>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30</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3.93</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Attention</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37%</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2587">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c. I understand the struggles my mentee faces. </a:t>
                      </a:r>
                      <a:endParaRPr lang="en-US" sz="1200">
                        <a:effectLst/>
                        <a:latin typeface="Calibri"/>
                        <a:ea typeface="Times New Roman"/>
                        <a:cs typeface="Times New Roman"/>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4.23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dirty="0">
                          <a:solidFill>
                            <a:srgbClr val="000000"/>
                          </a:solidFill>
                          <a:effectLst/>
                          <a:latin typeface="Calibri"/>
                        </a:rPr>
                        <a:t>0%</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13%</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2587">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 My mentee and I are a good match for each other. </a:t>
                      </a:r>
                      <a:endParaRPr lang="en-US" sz="1200">
                        <a:effectLst/>
                        <a:latin typeface="Calibri"/>
                        <a:ea typeface="Times New Roman"/>
                        <a:cs typeface="Times New Roman"/>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4.07</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7%</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23%</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27%</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43%</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21830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 Quantity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3723823"/>
              </p:ext>
            </p:extLst>
          </p:nvPr>
        </p:nvGraphicFramePr>
        <p:xfrm>
          <a:off x="609600" y="1371600"/>
          <a:ext cx="8001000" cy="2103120"/>
        </p:xfrm>
        <a:graphic>
          <a:graphicData uri="http://schemas.openxmlformats.org/drawingml/2006/table">
            <a:tbl>
              <a:tblPr firstRow="1" firstCol="1" bandRow="1"/>
              <a:tblGrid>
                <a:gridCol w="1752600"/>
                <a:gridCol w="304800"/>
                <a:gridCol w="609600"/>
                <a:gridCol w="889000"/>
                <a:gridCol w="889000"/>
                <a:gridCol w="889000"/>
                <a:gridCol w="889000"/>
                <a:gridCol w="889000"/>
                <a:gridCol w="889000"/>
              </a:tblGrid>
              <a:tr h="187960">
                <a:tc>
                  <a:txBody>
                    <a:bodyPr/>
                    <a:lstStyle/>
                    <a:p>
                      <a:pPr algn="ctr">
                        <a:lnSpc>
                          <a:spcPct val="115000"/>
                        </a:lnSpc>
                        <a:spcAft>
                          <a:spcPts val="0"/>
                        </a:spcAft>
                      </a:pPr>
                      <a:r>
                        <a:rPr lang="en-US" sz="1200" dirty="0">
                          <a:effectLst/>
                          <a:latin typeface="Calibri"/>
                        </a:rPr>
                        <a:t>  </a:t>
                      </a:r>
                      <a:r>
                        <a:rPr lang="en-US" sz="1200" b="1" dirty="0">
                          <a:solidFill>
                            <a:srgbClr val="000000"/>
                          </a:solidFill>
                          <a:effectLst/>
                          <a:latin typeface="Calibri"/>
                          <a:ea typeface="Times New Roman"/>
                          <a:cs typeface="Calibri"/>
                        </a:rPr>
                        <a:t>Communication</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ea typeface="Times New Roman"/>
                          <a:cs typeface="Calibri"/>
                        </a:rPr>
                        <a:t>n</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smtClean="0">
                          <a:solidFill>
                            <a:srgbClr val="000000"/>
                          </a:solidFill>
                          <a:effectLst/>
                          <a:latin typeface="Calibri"/>
                          <a:ea typeface="Times New Roman"/>
                          <a:cs typeface="Calibri"/>
                        </a:rPr>
                        <a:t>Mean</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Assessment</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rPr>
                        <a:t>Not at all Satisfied</a:t>
                      </a:r>
                      <a:endParaRPr lang="en-US" sz="1200" dirty="0">
                        <a:effectLst/>
                        <a:latin typeface="Calibri"/>
                      </a:endParaRPr>
                    </a:p>
                    <a:p>
                      <a:pPr algn="ctr">
                        <a:lnSpc>
                          <a:spcPct val="115000"/>
                        </a:lnSpc>
                        <a:spcAft>
                          <a:spcPts val="0"/>
                        </a:spcAft>
                      </a:pPr>
                      <a:r>
                        <a:rPr lang="en-US" sz="1200" b="1" dirty="0">
                          <a:solidFill>
                            <a:srgbClr val="000000"/>
                          </a:solidFill>
                          <a:effectLst/>
                          <a:latin typeface="Calibri"/>
                        </a:rPr>
                        <a:t> (1)</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rPr>
                        <a:t>Dissatisfied (2)</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rPr>
                        <a:t>Neutral (3)</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rPr>
                        <a:t>Satisfied (4)</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rPr>
                        <a:t>Very Satisfied (5)</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9550">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Calibri"/>
                        </a:rPr>
                        <a:t>a. How satisfied were you with the number of times you communicated with your mentee each week?</a:t>
                      </a:r>
                      <a:endParaRPr lang="en-US" sz="1200" dirty="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30</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3.67</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Attention</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dirty="0">
                          <a:solidFill>
                            <a:srgbClr val="000000"/>
                          </a:solidFill>
                          <a:effectLst/>
                          <a:latin typeface="Calibri"/>
                        </a:rPr>
                        <a:t>0%</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23%</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17%</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25">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Calibri"/>
                        </a:rPr>
                        <a:t>b. How satisfied were you with the length of the mentoring sessions?</a:t>
                      </a:r>
                      <a:endParaRPr lang="en-US" sz="120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4.03</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13%</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7%</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43%</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37%</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137087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 Quality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7747127"/>
              </p:ext>
            </p:extLst>
          </p:nvPr>
        </p:nvGraphicFramePr>
        <p:xfrm>
          <a:off x="381000" y="1295400"/>
          <a:ext cx="8382000" cy="3370218"/>
        </p:xfrm>
        <a:graphic>
          <a:graphicData uri="http://schemas.openxmlformats.org/drawingml/2006/table">
            <a:tbl>
              <a:tblPr firstRow="1" firstCol="1" bandRow="1"/>
              <a:tblGrid>
                <a:gridCol w="2794234"/>
                <a:gridCol w="316089"/>
                <a:gridCol w="426371"/>
                <a:gridCol w="910338"/>
                <a:gridCol w="973557"/>
                <a:gridCol w="774771"/>
                <a:gridCol w="710148"/>
                <a:gridCol w="611810"/>
                <a:gridCol w="864682"/>
              </a:tblGrid>
              <a:tr h="403082">
                <a:tc>
                  <a:txBody>
                    <a:bodyPr/>
                    <a:lstStyle/>
                    <a:p>
                      <a:pPr algn="ctr">
                        <a:spcAft>
                          <a:spcPts val="0"/>
                        </a:spcAft>
                      </a:pPr>
                      <a:r>
                        <a:rPr lang="en-US" sz="1200" dirty="0">
                          <a:effectLst/>
                          <a:latin typeface="Calibri"/>
                        </a:rPr>
                        <a:t>  </a:t>
                      </a:r>
                      <a:r>
                        <a:rPr lang="en-US" sz="1200" b="1" dirty="0">
                          <a:solidFill>
                            <a:srgbClr val="000000"/>
                          </a:solidFill>
                          <a:effectLst/>
                          <a:latin typeface="Calibri"/>
                          <a:ea typeface="Times New Roman"/>
                          <a:cs typeface="Calibri"/>
                        </a:rPr>
                        <a:t>Communication</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n</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solidFill>
                            <a:srgbClr val="000000"/>
                          </a:solidFill>
                          <a:effectLst/>
                          <a:latin typeface="Calibri"/>
                          <a:ea typeface="Times New Roman"/>
                          <a:cs typeface="Calibri"/>
                        </a:rPr>
                        <a:t> </a:t>
                      </a:r>
                      <a:endParaRPr lang="en-US" sz="1200" dirty="0">
                        <a:effectLst/>
                        <a:latin typeface="Calibri"/>
                      </a:endParaRPr>
                    </a:p>
                  </a:txBody>
                  <a:tcPr marL="60462" marR="604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Assessment</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solidFill>
                            <a:srgbClr val="000000"/>
                          </a:solidFill>
                          <a:effectLst/>
                          <a:latin typeface="Calibri"/>
                          <a:ea typeface="Times New Roman"/>
                          <a:cs typeface="Calibri"/>
                        </a:rPr>
                        <a:t>Strongly Disagree</a:t>
                      </a:r>
                      <a:endParaRPr lang="en-US" sz="1200" dirty="0">
                        <a:effectLst/>
                        <a:latin typeface="Calibri"/>
                      </a:endParaRPr>
                    </a:p>
                    <a:p>
                      <a:pPr algn="ctr">
                        <a:spcAft>
                          <a:spcPts val="0"/>
                        </a:spcAft>
                      </a:pPr>
                      <a:r>
                        <a:rPr lang="en-US" sz="1200" b="1" dirty="0">
                          <a:solidFill>
                            <a:srgbClr val="000000"/>
                          </a:solidFill>
                          <a:effectLst/>
                          <a:latin typeface="Calibri"/>
                          <a:ea typeface="Times New Roman"/>
                          <a:cs typeface="Calibri"/>
                        </a:rPr>
                        <a:t> (1)</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Disagree (2)</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Neutral (3)</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Agree (4)</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Strongly Agree </a:t>
                      </a:r>
                      <a:endParaRPr lang="en-US" sz="1200">
                        <a:effectLst/>
                        <a:latin typeface="Calibri"/>
                      </a:endParaRPr>
                    </a:p>
                    <a:p>
                      <a:pPr algn="ctr">
                        <a:spcAft>
                          <a:spcPts val="0"/>
                        </a:spcAft>
                      </a:pPr>
                      <a:r>
                        <a:rPr lang="en-US" sz="1200" b="1">
                          <a:solidFill>
                            <a:srgbClr val="000000"/>
                          </a:solidFill>
                          <a:effectLst/>
                          <a:latin typeface="Calibri"/>
                          <a:ea typeface="Times New Roman"/>
                          <a:cs typeface="Calibri"/>
                        </a:rPr>
                        <a:t>(5)</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40526">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a. The mentee is open and honest in communicating with me. </a:t>
                      </a:r>
                      <a:endParaRPr lang="en-US" sz="1200" dirty="0">
                        <a:effectLst/>
                        <a:latin typeface="Calibri"/>
                        <a:ea typeface="Times New Roman"/>
                        <a:cs typeface="Times New Roman"/>
                      </a:endParaRPr>
                    </a:p>
                  </a:txBody>
                  <a:tcPr marL="60462" marR="6046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30</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4.33</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US" sz="1200">
                          <a:solidFill>
                            <a:srgbClr val="000000"/>
                          </a:solidFill>
                          <a:effectLst/>
                          <a:latin typeface="Calibri"/>
                        </a:rPr>
                        <a:t>0%</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10%</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27%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57%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526">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b. The mentee seeks help from me when needed. </a:t>
                      </a:r>
                      <a:endParaRPr lang="en-US" sz="1200" dirty="0">
                        <a:effectLst/>
                        <a:latin typeface="Calibri"/>
                        <a:ea typeface="Times New Roman"/>
                        <a:cs typeface="Times New Roman"/>
                      </a:endParaRPr>
                    </a:p>
                  </a:txBody>
                  <a:tcPr marL="60462" marR="6046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30</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4.17</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US" sz="1200" dirty="0">
                          <a:solidFill>
                            <a:srgbClr val="000000"/>
                          </a:solidFill>
                          <a:effectLst/>
                          <a:latin typeface="Calibri"/>
                        </a:rPr>
                        <a:t>0%</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17%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30%</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47%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526">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c. The mentee is engaged and receptive to assistance. </a:t>
                      </a:r>
                      <a:endParaRPr lang="en-US" sz="1200">
                        <a:effectLst/>
                        <a:latin typeface="Calibri"/>
                        <a:ea typeface="Times New Roman"/>
                        <a:cs typeface="Times New Roman"/>
                      </a:endParaRPr>
                    </a:p>
                  </a:txBody>
                  <a:tcPr marL="60462" marR="6046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30</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4.23</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US" sz="1200" dirty="0">
                          <a:solidFill>
                            <a:srgbClr val="000000"/>
                          </a:solidFill>
                          <a:effectLst/>
                          <a:latin typeface="Calibri"/>
                        </a:rPr>
                        <a:t>3%</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7%</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10%</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23%</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57%</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415311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Seeking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8878814"/>
              </p:ext>
            </p:extLst>
          </p:nvPr>
        </p:nvGraphicFramePr>
        <p:xfrm>
          <a:off x="381000" y="1219200"/>
          <a:ext cx="8481573" cy="4734786"/>
        </p:xfrm>
        <a:graphic>
          <a:graphicData uri="http://schemas.openxmlformats.org/drawingml/2006/table">
            <a:tbl>
              <a:tblPr firstRow="1" firstCol="1" bandRow="1"/>
              <a:tblGrid>
                <a:gridCol w="3026175"/>
                <a:gridCol w="310377"/>
                <a:gridCol w="569511"/>
                <a:gridCol w="968771"/>
                <a:gridCol w="867139"/>
                <a:gridCol w="722151"/>
                <a:gridCol w="674545"/>
                <a:gridCol w="543160"/>
                <a:gridCol w="799744"/>
              </a:tblGrid>
              <a:tr h="422111">
                <a:tc>
                  <a:txBody>
                    <a:bodyPr/>
                    <a:lstStyle/>
                    <a:p>
                      <a:pPr algn="ctr">
                        <a:lnSpc>
                          <a:spcPct val="115000"/>
                        </a:lnSpc>
                        <a:spcAft>
                          <a:spcPts val="0"/>
                        </a:spcAft>
                      </a:pPr>
                      <a:r>
                        <a:rPr lang="en-US" sz="1200" b="1" dirty="0">
                          <a:solidFill>
                            <a:srgbClr val="000000"/>
                          </a:solidFill>
                          <a:effectLst/>
                          <a:latin typeface="Calibri"/>
                          <a:ea typeface="Times New Roman"/>
                          <a:cs typeface="Calibri"/>
                        </a:rPr>
                        <a:t>Support Seeking</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n</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smtClean="0">
                          <a:solidFill>
                            <a:srgbClr val="000000"/>
                          </a:solidFill>
                          <a:effectLst/>
                          <a:latin typeface="Calibri"/>
                          <a:ea typeface="Times New Roman"/>
                          <a:cs typeface="Calibri"/>
                        </a:rPr>
                        <a:t>Mean</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Assessment</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ea typeface="Times New Roman"/>
                          <a:cs typeface="Calibri"/>
                        </a:rPr>
                        <a:t>Strongly</a:t>
                      </a:r>
                      <a:endParaRPr lang="en-US" sz="1200" dirty="0">
                        <a:effectLst/>
                        <a:latin typeface="Calibri"/>
                      </a:endParaRPr>
                    </a:p>
                    <a:p>
                      <a:pPr algn="ctr">
                        <a:lnSpc>
                          <a:spcPct val="115000"/>
                        </a:lnSpc>
                        <a:spcAft>
                          <a:spcPts val="0"/>
                        </a:spcAft>
                      </a:pPr>
                      <a:r>
                        <a:rPr lang="en-US" sz="1200" b="1" dirty="0">
                          <a:solidFill>
                            <a:srgbClr val="000000"/>
                          </a:solidFill>
                          <a:effectLst/>
                          <a:latin typeface="Calibri"/>
                          <a:ea typeface="Times New Roman"/>
                          <a:cs typeface="Calibri"/>
                        </a:rPr>
                        <a:t>Disagree</a:t>
                      </a:r>
                      <a:endParaRPr lang="en-US" sz="1200" dirty="0">
                        <a:effectLst/>
                        <a:latin typeface="Calibri"/>
                      </a:endParaRPr>
                    </a:p>
                    <a:p>
                      <a:pPr algn="ctr">
                        <a:lnSpc>
                          <a:spcPct val="115000"/>
                        </a:lnSpc>
                        <a:spcAft>
                          <a:spcPts val="0"/>
                        </a:spcAft>
                      </a:pPr>
                      <a:r>
                        <a:rPr lang="en-US" sz="1200" b="1" dirty="0">
                          <a:solidFill>
                            <a:srgbClr val="000000"/>
                          </a:solidFill>
                          <a:effectLst/>
                          <a:latin typeface="Calibri"/>
                          <a:ea typeface="Times New Roman"/>
                          <a:cs typeface="Calibri"/>
                        </a:rPr>
                        <a:t> (1)</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ea typeface="Times New Roman"/>
                          <a:cs typeface="Calibri"/>
                        </a:rPr>
                        <a:t>Disagree </a:t>
                      </a:r>
                      <a:endParaRPr lang="en-US" sz="1200" dirty="0">
                        <a:effectLst/>
                        <a:latin typeface="Calibri"/>
                      </a:endParaRPr>
                    </a:p>
                    <a:p>
                      <a:pPr algn="ctr">
                        <a:lnSpc>
                          <a:spcPct val="115000"/>
                        </a:lnSpc>
                        <a:spcAft>
                          <a:spcPts val="0"/>
                        </a:spcAft>
                      </a:pPr>
                      <a:r>
                        <a:rPr lang="en-US" sz="1200" b="1" dirty="0">
                          <a:solidFill>
                            <a:srgbClr val="000000"/>
                          </a:solidFill>
                          <a:effectLst/>
                          <a:latin typeface="Calibri"/>
                          <a:ea typeface="Times New Roman"/>
                          <a:cs typeface="Calibri"/>
                        </a:rPr>
                        <a:t>(2)</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ea typeface="Times New Roman"/>
                          <a:cs typeface="Calibri"/>
                        </a:rPr>
                        <a:t>Neither</a:t>
                      </a:r>
                      <a:endParaRPr lang="en-US" sz="1200" dirty="0">
                        <a:effectLst/>
                        <a:latin typeface="Calibri"/>
                      </a:endParaRPr>
                    </a:p>
                    <a:p>
                      <a:pPr algn="ctr">
                        <a:lnSpc>
                          <a:spcPct val="115000"/>
                        </a:lnSpc>
                        <a:spcAft>
                          <a:spcPts val="0"/>
                        </a:spcAft>
                      </a:pPr>
                      <a:r>
                        <a:rPr lang="en-US" sz="1200" b="1" dirty="0">
                          <a:solidFill>
                            <a:srgbClr val="000000"/>
                          </a:solidFill>
                          <a:effectLst/>
                          <a:latin typeface="Calibri"/>
                          <a:ea typeface="Times New Roman"/>
                          <a:cs typeface="Calibri"/>
                        </a:rPr>
                        <a:t> (3)</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Agree </a:t>
                      </a:r>
                      <a:endParaRPr lang="en-US" sz="1200">
                        <a:effectLst/>
                        <a:latin typeface="Calibri"/>
                      </a:endParaRPr>
                    </a:p>
                    <a:p>
                      <a:pPr algn="ctr">
                        <a:lnSpc>
                          <a:spcPct val="115000"/>
                        </a:lnSpc>
                        <a:spcAft>
                          <a:spcPts val="0"/>
                        </a:spcAft>
                      </a:pPr>
                      <a:r>
                        <a:rPr lang="en-US" sz="1200" b="1">
                          <a:solidFill>
                            <a:srgbClr val="000000"/>
                          </a:solidFill>
                          <a:effectLst/>
                          <a:latin typeface="Calibri"/>
                          <a:ea typeface="Times New Roman"/>
                          <a:cs typeface="Calibri"/>
                        </a:rPr>
                        <a:t>(4)</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Strongly Agree (5)</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20770">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a. The mentoring experience has enabled the mentee to push beyond what is comfortable or easy. </a:t>
                      </a:r>
                      <a:endParaRPr lang="en-US" sz="1200" dirty="0">
                        <a:effectLst/>
                        <a:latin typeface="Calibri"/>
                        <a:ea typeface="Times New Roman"/>
                        <a:cs typeface="Times New Roman"/>
                      </a:endParaRPr>
                    </a:p>
                  </a:txBody>
                  <a:tcPr marL="45882" marR="458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3.93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Attention</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770">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b. During mentoring, my mentee shares his/her thoughts and feelings. </a:t>
                      </a:r>
                      <a:endParaRPr lang="en-US" sz="1200" dirty="0">
                        <a:effectLst/>
                        <a:latin typeface="Calibri"/>
                        <a:ea typeface="Times New Roman"/>
                        <a:cs typeface="Times New Roman"/>
                      </a:endParaRPr>
                    </a:p>
                  </a:txBody>
                  <a:tcPr marL="45882" marR="458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30</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4.10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Calibri"/>
                        </a:rPr>
                        <a:t>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7%</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7%</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770">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c. I have been able to help my mentee get the information and resources he/she needs. </a:t>
                      </a:r>
                      <a:endParaRPr lang="en-US" sz="1200">
                        <a:effectLst/>
                        <a:latin typeface="Calibri"/>
                        <a:ea typeface="Times New Roman"/>
                        <a:cs typeface="Times New Roman"/>
                      </a:endParaRPr>
                    </a:p>
                  </a:txBody>
                  <a:tcPr marL="45882" marR="458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4.33</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10%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47%</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770">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 The mentoring experience has helped my mentee solve problems. </a:t>
                      </a:r>
                      <a:endParaRPr lang="en-US" sz="1200">
                        <a:effectLst/>
                        <a:latin typeface="Calibri"/>
                        <a:ea typeface="Times New Roman"/>
                        <a:cs typeface="Times New Roman"/>
                      </a:endParaRPr>
                    </a:p>
                  </a:txBody>
                  <a:tcPr marL="45882" marR="458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4.07</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dirty="0">
                          <a:solidFill>
                            <a:srgbClr val="000000"/>
                          </a:solidFill>
                          <a:effectLst/>
                          <a:latin typeface="Calibri"/>
                        </a:rPr>
                        <a:t>0%</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23%</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37%</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37%</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770">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e. The mentoring experience has helped my mentee make life decisions. </a:t>
                      </a:r>
                      <a:endParaRPr lang="en-US" sz="1200">
                        <a:effectLst/>
                        <a:latin typeface="Calibri"/>
                        <a:ea typeface="Times New Roman"/>
                        <a:cs typeface="Times New Roman"/>
                      </a:endParaRPr>
                    </a:p>
                  </a:txBody>
                  <a:tcPr marL="45882" marR="458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3.93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Attention</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37%</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30%</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183131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Georgia STEM Accessibility Alliance (GSAA)</a:t>
            </a:r>
          </a:p>
        </p:txBody>
      </p:sp>
      <p:sp>
        <p:nvSpPr>
          <p:cNvPr id="14339" name="Content Placeholder 2"/>
          <p:cNvSpPr>
            <a:spLocks noGrp="1"/>
          </p:cNvSpPr>
          <p:nvPr>
            <p:ph idx="1"/>
          </p:nvPr>
        </p:nvSpPr>
        <p:spPr/>
        <p:txBody>
          <a:bodyPr/>
          <a:lstStyle/>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r>
              <a:rPr lang="en-US" altLang="en-US" sz="2400" smtClean="0">
                <a:solidFill>
                  <a:srgbClr val="404040"/>
                </a:solidFill>
              </a:rPr>
              <a:t>	</a:t>
            </a:r>
            <a:r>
              <a:rPr lang="en-US" altLang="en-US" sz="2000" smtClean="0">
                <a:solidFill>
                  <a:srgbClr val="303030"/>
                </a:solidFill>
              </a:rPr>
              <a:t>Funded by a grant from the National Science Foundation (NSF), Research in Disabilities Education (RDE), Grant Nos. 1027635 and 1027655. BreakThru is a collaboration between the </a:t>
            </a:r>
            <a:r>
              <a:rPr lang="en-US" altLang="en-US" sz="2000" smtClean="0">
                <a:solidFill>
                  <a:srgbClr val="303030"/>
                </a:solidFill>
                <a:hlinkClick r:id="rId3"/>
              </a:rPr>
              <a:t>Georgia Institute of Technology</a:t>
            </a:r>
            <a:r>
              <a:rPr lang="en-US" altLang="en-US" sz="2000" smtClean="0">
                <a:solidFill>
                  <a:srgbClr val="303030"/>
                </a:solidFill>
              </a:rPr>
              <a:t> and the </a:t>
            </a:r>
            <a:r>
              <a:rPr lang="en-US" altLang="en-US" sz="2000" smtClean="0">
                <a:solidFill>
                  <a:srgbClr val="303030"/>
                </a:solidFill>
                <a:hlinkClick r:id="rId4"/>
              </a:rPr>
              <a:t>University of Georgia</a:t>
            </a:r>
            <a:r>
              <a:rPr lang="en-US" altLang="en-US" sz="2000" smtClean="0">
                <a:solidFill>
                  <a:srgbClr val="303030"/>
                </a:solidFill>
              </a:rPr>
              <a:t>.</a:t>
            </a:r>
          </a:p>
        </p:txBody>
      </p:sp>
      <p:sp>
        <p:nvSpPr>
          <p:cNvPr id="4" name="Footer Placeholder 3"/>
          <p:cNvSpPr>
            <a:spLocks noGrp="1"/>
          </p:cNvSpPr>
          <p:nvPr>
            <p:ph type="ftr" sz="quarter" idx="12"/>
          </p:nvPr>
        </p:nvSpPr>
        <p:spPr/>
        <p:txBody>
          <a:bodyPr/>
          <a:lstStyle/>
          <a:p>
            <a:pPr>
              <a:defRPr/>
            </a:pPr>
            <a:r>
              <a:rPr lang="en-US" dirty="0"/>
              <a:t>www.georgiabreakthru.org</a:t>
            </a:r>
          </a:p>
        </p:txBody>
      </p:sp>
      <p:pic>
        <p:nvPicPr>
          <p:cNvPr id="1434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044700"/>
            <a:ext cx="28194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905000"/>
            <a:ext cx="3162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8829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Student Characteristics</a:t>
            </a:r>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tx1"/>
                </a:solidFill>
              </a:rPr>
              <a:t>Five Measures of Changes in Student Internal Characteristics</a:t>
            </a:r>
          </a:p>
          <a:p>
            <a:pPr marL="514350" indent="-514350">
              <a:buFont typeface="+mj-lt"/>
              <a:buAutoNum type="arabicPeriod"/>
            </a:pPr>
            <a:r>
              <a:rPr lang="en-US" sz="2800" dirty="0" smtClean="0">
                <a:solidFill>
                  <a:schemeClr val="tx1"/>
                </a:solidFill>
              </a:rPr>
              <a:t>Intent to Persist</a:t>
            </a:r>
          </a:p>
          <a:p>
            <a:pPr marL="514350" indent="-514350">
              <a:buFont typeface="+mj-lt"/>
              <a:buAutoNum type="arabicPeriod"/>
            </a:pPr>
            <a:r>
              <a:rPr lang="en-US" sz="2800" dirty="0" smtClean="0">
                <a:solidFill>
                  <a:schemeClr val="tx1"/>
                </a:solidFill>
              </a:rPr>
              <a:t>Self-Advocacy</a:t>
            </a:r>
          </a:p>
          <a:p>
            <a:pPr marL="514350" indent="-514350">
              <a:buFont typeface="+mj-lt"/>
              <a:buAutoNum type="arabicPeriod"/>
            </a:pPr>
            <a:r>
              <a:rPr lang="en-US" sz="2800" dirty="0" smtClean="0">
                <a:solidFill>
                  <a:schemeClr val="tx1"/>
                </a:solidFill>
              </a:rPr>
              <a:t>Self Determination</a:t>
            </a:r>
          </a:p>
          <a:p>
            <a:pPr marL="514350" indent="-514350">
              <a:buFont typeface="+mj-lt"/>
              <a:buAutoNum type="arabicPeriod"/>
            </a:pPr>
            <a:r>
              <a:rPr lang="en-US" sz="2800" dirty="0" smtClean="0">
                <a:solidFill>
                  <a:schemeClr val="tx1"/>
                </a:solidFill>
              </a:rPr>
              <a:t>Science Affect (Positive and Negative)</a:t>
            </a:r>
          </a:p>
          <a:p>
            <a:pPr marL="514350" indent="-514350">
              <a:buFont typeface="+mj-lt"/>
              <a:buAutoNum type="arabicPeriod"/>
            </a:pPr>
            <a:r>
              <a:rPr lang="en-US" sz="2800" dirty="0" smtClean="0">
                <a:solidFill>
                  <a:schemeClr val="tx1"/>
                </a:solidFill>
              </a:rPr>
              <a:t>Math Affect (Positive and Negative)</a:t>
            </a:r>
            <a:endParaRPr lang="en-US" sz="2400" dirty="0"/>
          </a:p>
          <a:p>
            <a:pPr marL="514350" indent="-514350">
              <a:buFont typeface="+mj-lt"/>
              <a:buAutoNum type="arabicPeriod"/>
            </a:pPr>
            <a:endParaRPr lang="en-US" dirty="0" smtClean="0"/>
          </a:p>
          <a:p>
            <a:pPr marL="514350" indent="-514350">
              <a:buFont typeface="+mj-lt"/>
              <a:buAutoNum type="arabicPeriod"/>
            </a:pPr>
            <a:endParaRPr lang="en-US" sz="2800" dirty="0">
              <a:solidFill>
                <a:schemeClr val="tx1"/>
              </a:solidFill>
            </a:endParaRPr>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265080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Change – In Brief</a:t>
            </a:r>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pic>
        <p:nvPicPr>
          <p:cNvPr id="5" name="Content Placeholder 4" descr="TOC_2no_title.jpg"/>
          <p:cNvPicPr>
            <a:picLocks noGrp="1"/>
          </p:cNvPicPr>
          <p:nvPr>
            <p:ph idx="1"/>
          </p:nvPr>
        </p:nvPicPr>
        <p:blipFill>
          <a:blip r:embed="rId2"/>
          <a:stretch>
            <a:fillRect/>
          </a:stretch>
        </p:blipFill>
        <p:spPr>
          <a:xfrm>
            <a:off x="1143000" y="1219200"/>
            <a:ext cx="6754078" cy="4525963"/>
          </a:xfrm>
          <a:prstGeom prst="rect">
            <a:avLst/>
          </a:prstGeom>
        </p:spPr>
      </p:pic>
    </p:spTree>
    <p:extLst>
      <p:ext uri="{BB962C8B-B14F-4D97-AF65-F5344CB8AC3E}">
        <p14:creationId xmlns:p14="http://schemas.microsoft.com/office/powerpoint/2010/main" val="2452202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Internal Characteristics	Postsecondary - Overall</a:t>
            </a:r>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35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Internal Characteristics</a:t>
            </a:r>
            <a:br>
              <a:rPr lang="en-US" dirty="0" smtClean="0"/>
            </a:br>
            <a:r>
              <a:rPr lang="en-US" dirty="0" smtClean="0"/>
              <a:t>Secondary – Overall</a:t>
            </a:r>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graphicFrame>
        <p:nvGraphicFramePr>
          <p:cNvPr id="6" name="Content Placeholder 5"/>
          <p:cNvGraphicFramePr>
            <a:graphicFrameLocks noGrp="1"/>
          </p:cNvGraphicFramePr>
          <p:nvPr>
            <p:ph idx="1"/>
            <p:extLst/>
          </p:nvPr>
        </p:nvGraphicFramePr>
        <p:xfrm>
          <a:off x="685800" y="1524001"/>
          <a:ext cx="80772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4759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Virtual Worlds and Communications Platforms</a:t>
            </a:r>
            <a:endParaRPr lang="en-US" dirty="0"/>
          </a:p>
        </p:txBody>
      </p:sp>
      <p:sp>
        <p:nvSpPr>
          <p:cNvPr id="3" name="Content Placeholder 2"/>
          <p:cNvSpPr>
            <a:spLocks noGrp="1"/>
          </p:cNvSpPr>
          <p:nvPr>
            <p:ph idx="1"/>
          </p:nvPr>
        </p:nvSpPr>
        <p:spPr/>
        <p:txBody>
          <a:bodyPr/>
          <a:lstStyle/>
          <a:p>
            <a:pPr marL="571500" indent="-514350">
              <a:buAutoNum type="arabicPeriod"/>
            </a:pPr>
            <a:r>
              <a:rPr lang="en-US" dirty="0" smtClean="0">
                <a:solidFill>
                  <a:schemeClr val="tx1"/>
                </a:solidFill>
              </a:rPr>
              <a:t>Selection of Communications Platform</a:t>
            </a:r>
          </a:p>
          <a:p>
            <a:pPr marL="514350" indent="-457200"/>
            <a:r>
              <a:rPr lang="en-US" dirty="0" smtClean="0">
                <a:solidFill>
                  <a:schemeClr val="tx1"/>
                </a:solidFill>
              </a:rPr>
              <a:t>Text (E-mail, Facebook, SMS)</a:t>
            </a:r>
          </a:p>
          <a:p>
            <a:pPr marL="514350" indent="-457200"/>
            <a:r>
              <a:rPr lang="en-US" dirty="0" smtClean="0">
                <a:solidFill>
                  <a:schemeClr val="tx1"/>
                </a:solidFill>
              </a:rPr>
              <a:t>Voice (Second Life, Skype, Telephone)</a:t>
            </a:r>
          </a:p>
          <a:p>
            <a:pPr marL="514350" indent="-457200"/>
            <a:r>
              <a:rPr lang="en-US" dirty="0" smtClean="0">
                <a:solidFill>
                  <a:schemeClr val="tx1"/>
                </a:solidFill>
              </a:rPr>
              <a:t>In-person</a:t>
            </a:r>
          </a:p>
          <a:p>
            <a:pPr marL="57150" indent="0">
              <a:buNone/>
            </a:pPr>
            <a:r>
              <a:rPr lang="en-US" dirty="0" smtClean="0">
                <a:solidFill>
                  <a:schemeClr val="tx1"/>
                </a:solidFill>
              </a:rPr>
              <a:t>2. Usage Characteristics for Second Life</a:t>
            </a:r>
          </a:p>
          <a:p>
            <a:pPr marL="514350" indent="-457200"/>
            <a:r>
              <a:rPr lang="en-US" dirty="0" smtClean="0">
                <a:solidFill>
                  <a:schemeClr val="tx1"/>
                </a:solidFill>
              </a:rPr>
              <a:t>Frequency and Concurrency</a:t>
            </a:r>
          </a:p>
          <a:p>
            <a:pPr marL="514350" indent="-457200"/>
            <a:r>
              <a:rPr lang="en-US" dirty="0" smtClean="0">
                <a:solidFill>
                  <a:schemeClr val="tx1"/>
                </a:solidFill>
              </a:rPr>
              <a:t>Use of Badging and Features</a:t>
            </a:r>
          </a:p>
          <a:p>
            <a:pPr marL="514350" indent="-457200">
              <a:buFontTx/>
              <a:buChar char="-"/>
            </a:pPr>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266301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Methods</a:t>
            </a:r>
            <a:endParaRPr lang="en-US" dirty="0"/>
          </a:p>
        </p:txBody>
      </p:sp>
      <p:sp>
        <p:nvSpPr>
          <p:cNvPr id="3" name="Content Placeholder 2"/>
          <p:cNvSpPr>
            <a:spLocks noGrp="1"/>
          </p:cNvSpPr>
          <p:nvPr>
            <p:ph idx="1"/>
          </p:nvPr>
        </p:nvSpPr>
        <p:spPr/>
        <p:txBody>
          <a:bodyPr/>
          <a:lstStyle/>
          <a:p>
            <a:r>
              <a:rPr lang="de-DE" sz="2000" b="1" dirty="0">
                <a:solidFill>
                  <a:schemeClr val="tx1"/>
                </a:solidFill>
              </a:rPr>
              <a:t>Table 1.</a:t>
            </a:r>
            <a:r>
              <a:rPr lang="de-DE" sz="2000" dirty="0">
                <a:solidFill>
                  <a:schemeClr val="tx1"/>
                </a:solidFill>
              </a:rPr>
              <a:t> Communications Methods Utilized Across 5 Reporting Periods</a:t>
            </a:r>
            <a:endParaRPr lang="en-US" sz="2000" dirty="0">
              <a:solidFill>
                <a:schemeClr val="tx1"/>
              </a:solidFill>
            </a:endParaRPr>
          </a:p>
          <a:p>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91707749"/>
              </p:ext>
            </p:extLst>
          </p:nvPr>
        </p:nvGraphicFramePr>
        <p:xfrm>
          <a:off x="762000" y="2133599"/>
          <a:ext cx="7467599" cy="3429000"/>
        </p:xfrm>
        <a:graphic>
          <a:graphicData uri="http://schemas.openxmlformats.org/drawingml/2006/table">
            <a:tbl>
              <a:tblPr firstRow="1" firstCol="1" bandRow="1">
                <a:tableStyleId>{5C22544A-7EE6-4342-B048-85BDC9FD1C3A}</a:tableStyleId>
              </a:tblPr>
              <a:tblGrid>
                <a:gridCol w="1273693"/>
                <a:gridCol w="1096087"/>
                <a:gridCol w="1096087"/>
                <a:gridCol w="822065"/>
                <a:gridCol w="822065"/>
                <a:gridCol w="822065"/>
                <a:gridCol w="730725"/>
                <a:gridCol w="804812"/>
              </a:tblGrid>
              <a:tr h="194159">
                <a:tc rowSpan="2">
                  <a:txBody>
                    <a:bodyPr/>
                    <a:lstStyle/>
                    <a:p>
                      <a:pPr marL="0" marR="0" indent="0" algn="just" hangingPunct="0">
                        <a:lnSpc>
                          <a:spcPts val="1200"/>
                        </a:lnSpc>
                        <a:spcBef>
                          <a:spcPts val="0"/>
                        </a:spcBef>
                        <a:spcAft>
                          <a:spcPts val="0"/>
                        </a:spcAft>
                      </a:pPr>
                      <a:r>
                        <a:rPr lang="de-DE" sz="1600" dirty="0">
                          <a:solidFill>
                            <a:schemeClr val="tx1"/>
                          </a:solidFill>
                          <a:effectLst/>
                        </a:rPr>
                        <a:t>Survey Responses</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hangingPunct="0">
                        <a:lnSpc>
                          <a:spcPts val="1200"/>
                        </a:lnSpc>
                        <a:spcBef>
                          <a:spcPts val="0"/>
                        </a:spcBef>
                        <a:spcAft>
                          <a:spcPts val="0"/>
                        </a:spcAft>
                      </a:pPr>
                      <a:r>
                        <a:rPr lang="de-DE" sz="1600" u="sng" dirty="0">
                          <a:solidFill>
                            <a:schemeClr val="tx1"/>
                          </a:solidFill>
                          <a:effectLst/>
                        </a:rPr>
                        <a:t>Text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marL="0" marR="0" indent="0" algn="ctr" hangingPunct="0">
                        <a:lnSpc>
                          <a:spcPts val="1200"/>
                        </a:lnSpc>
                        <a:spcBef>
                          <a:spcPts val="0"/>
                        </a:spcBef>
                        <a:spcAft>
                          <a:spcPts val="0"/>
                        </a:spcAft>
                      </a:pPr>
                      <a:r>
                        <a:rPr lang="de-DE" sz="1600" u="sng">
                          <a:solidFill>
                            <a:schemeClr val="tx1"/>
                          </a:solidFill>
                          <a:effectLst/>
                        </a:rPr>
                        <a:t>Voice</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a:tc>
                <a:tc rowSpan="2">
                  <a:txBody>
                    <a:bodyPr/>
                    <a:lstStyle/>
                    <a:p>
                      <a:pPr marL="0" marR="0" indent="0" algn="just" hangingPunct="0">
                        <a:lnSpc>
                          <a:spcPts val="1200"/>
                        </a:lnSpc>
                        <a:spcBef>
                          <a:spcPts val="0"/>
                        </a:spcBef>
                        <a:spcAft>
                          <a:spcPts val="0"/>
                        </a:spcAft>
                      </a:pPr>
                      <a:r>
                        <a:rPr lang="de-DE" sz="1600">
                          <a:solidFill>
                            <a:schemeClr val="tx1"/>
                          </a:solidFill>
                          <a:effectLst/>
                        </a:rPr>
                        <a:t>In Person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81">
                <a:tc vMerge="1">
                  <a:txBody>
                    <a:bodyPr/>
                    <a:lstStyle/>
                    <a:p>
                      <a:endParaRPr lang="en-US"/>
                    </a:p>
                  </a:txBody>
                  <a:tcPr/>
                </a:tc>
                <a:tc>
                  <a:txBody>
                    <a:bodyPr/>
                    <a:lstStyle/>
                    <a:p>
                      <a:pPr marL="0" marR="0" indent="0" algn="ctr" hangingPunct="0">
                        <a:lnSpc>
                          <a:spcPts val="1200"/>
                        </a:lnSpc>
                        <a:spcBef>
                          <a:spcPts val="0"/>
                        </a:spcBef>
                        <a:spcAft>
                          <a:spcPts val="0"/>
                        </a:spcAft>
                      </a:pPr>
                      <a:r>
                        <a:rPr lang="de-DE" sz="1600" b="1" dirty="0">
                          <a:solidFill>
                            <a:schemeClr val="tx1"/>
                          </a:solidFill>
                          <a:effectLst/>
                        </a:rPr>
                        <a:t>Email</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Facebook</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SMS</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Second Life</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Skype</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Phone</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r>
              <a:tr h="605804">
                <a:tc>
                  <a:txBody>
                    <a:bodyPr/>
                    <a:lstStyle/>
                    <a:p>
                      <a:pPr marL="0" marR="0" indent="0" algn="just" hangingPunct="0">
                        <a:lnSpc>
                          <a:spcPts val="1200"/>
                        </a:lnSpc>
                        <a:spcBef>
                          <a:spcPts val="0"/>
                        </a:spcBef>
                        <a:spcAft>
                          <a:spcPts val="0"/>
                        </a:spcAft>
                      </a:pPr>
                      <a:r>
                        <a:rPr lang="de-DE" sz="1600">
                          <a:solidFill>
                            <a:schemeClr val="tx1"/>
                          </a:solidFill>
                          <a:effectLst/>
                        </a:rPr>
                        <a:t>Secondary Mentees Total (=36)</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81%</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8%</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75%</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47%</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11%</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69%</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61%</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11626">
                <a:tc>
                  <a:txBody>
                    <a:bodyPr/>
                    <a:lstStyle/>
                    <a:p>
                      <a:pPr marL="0" marR="0" indent="0" algn="just" hangingPunct="0">
                        <a:lnSpc>
                          <a:spcPts val="1200"/>
                        </a:lnSpc>
                        <a:spcBef>
                          <a:spcPts val="0"/>
                        </a:spcBef>
                        <a:spcAft>
                          <a:spcPts val="0"/>
                        </a:spcAft>
                      </a:pPr>
                      <a:r>
                        <a:rPr lang="de-DE" sz="1600">
                          <a:solidFill>
                            <a:schemeClr val="tx1"/>
                          </a:solidFill>
                          <a:effectLst/>
                        </a:rPr>
                        <a:t>Post-Secondary Mentees Total (n=61)</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97%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31%</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57%</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52%</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20%</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69%</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15%</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5804">
                <a:tc>
                  <a:txBody>
                    <a:bodyPr/>
                    <a:lstStyle/>
                    <a:p>
                      <a:pPr marL="0" marR="0" indent="0" algn="just" hangingPunct="0">
                        <a:lnSpc>
                          <a:spcPts val="1200"/>
                        </a:lnSpc>
                        <a:spcBef>
                          <a:spcPts val="0"/>
                        </a:spcBef>
                        <a:spcAft>
                          <a:spcPts val="0"/>
                        </a:spcAft>
                      </a:pPr>
                      <a:r>
                        <a:rPr lang="de-DE" sz="1600">
                          <a:solidFill>
                            <a:schemeClr val="tx1"/>
                          </a:solidFill>
                          <a:effectLst/>
                        </a:rPr>
                        <a:t>Secondary Mentors Total (n=43)</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84%</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5%</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44%</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16%</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70%</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44%</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11626">
                <a:tc>
                  <a:txBody>
                    <a:bodyPr/>
                    <a:lstStyle/>
                    <a:p>
                      <a:pPr marL="0" marR="0" indent="0" algn="just" hangingPunct="0">
                        <a:lnSpc>
                          <a:spcPts val="1200"/>
                        </a:lnSpc>
                        <a:spcBef>
                          <a:spcPts val="0"/>
                        </a:spcBef>
                        <a:spcAft>
                          <a:spcPts val="0"/>
                        </a:spcAft>
                      </a:pPr>
                      <a:r>
                        <a:rPr lang="de-DE" sz="1600" dirty="0">
                          <a:solidFill>
                            <a:schemeClr val="tx1"/>
                          </a:solidFill>
                          <a:effectLst/>
                        </a:rPr>
                        <a:t>Post-Secondary Mentors Total (n=61)</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97%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31%</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57%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32%</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20%</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69%</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15%</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890218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VLR Users Per Month</a:t>
            </a:r>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
        <p:nvSpPr>
          <p:cNvPr id="5" name="Rectangle 2"/>
          <p:cNvSpPr>
            <a:spLocks noChangeArrowheads="1"/>
          </p:cNvSpPr>
          <p:nvPr/>
        </p:nvSpPr>
        <p:spPr bwMode="auto">
          <a:xfrm>
            <a:off x="228600" y="5384885"/>
            <a:ext cx="8915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Fig. 1.</a:t>
            </a:r>
            <a:r>
              <a:rPr kumimoji="0" lang="en-US" altLang="en-US" sz="9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 Fall 2012 – Fall 2014 Total VLR Users per Month</a:t>
            </a:r>
            <a:endParaRPr kumimoji="0" lang="en-US" altLang="en-US" sz="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p:txBody>
      </p:sp>
      <p:graphicFrame>
        <p:nvGraphicFramePr>
          <p:cNvPr id="6" name="Chart 5"/>
          <p:cNvGraphicFramePr/>
          <p:nvPr>
            <p:extLst>
              <p:ext uri="{D42A27DB-BD31-4B8C-83A1-F6EECF244321}">
                <p14:modId xmlns:p14="http://schemas.microsoft.com/office/powerpoint/2010/main" val="949496074"/>
              </p:ext>
            </p:extLst>
          </p:nvPr>
        </p:nvGraphicFramePr>
        <p:xfrm>
          <a:off x="152400" y="1295400"/>
          <a:ext cx="8686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4327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Concurrency</a:t>
            </a:r>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
        <p:nvSpPr>
          <p:cNvPr id="7" name="Rectangle 4"/>
          <p:cNvSpPr>
            <a:spLocks noChangeArrowheads="1"/>
          </p:cNvSpPr>
          <p:nvPr/>
        </p:nvSpPr>
        <p:spPr bwMode="auto">
          <a:xfrm>
            <a:off x="457200" y="5283369"/>
            <a:ext cx="8686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Fig. 2.</a:t>
            </a:r>
            <a:r>
              <a:rPr kumimoji="0" lang="en-US" altLang="en-US" sz="9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 Sep – Nov 2012 Peak Concurrency by Day</a:t>
            </a:r>
            <a:endParaRPr kumimoji="0" lang="en-US" altLang="en-US" sz="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p:txBody>
      </p:sp>
      <p:graphicFrame>
        <p:nvGraphicFramePr>
          <p:cNvPr id="8" name="Chart 7"/>
          <p:cNvGraphicFramePr/>
          <p:nvPr>
            <p:extLst>
              <p:ext uri="{D42A27DB-BD31-4B8C-83A1-F6EECF244321}">
                <p14:modId xmlns:p14="http://schemas.microsoft.com/office/powerpoint/2010/main" val="3011457006"/>
              </p:ext>
            </p:extLst>
          </p:nvPr>
        </p:nvGraphicFramePr>
        <p:xfrm>
          <a:off x="304800" y="1219200"/>
          <a:ext cx="8229600" cy="4114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437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Gamification</a:t>
            </a:r>
            <a:endParaRPr lang="en-US" dirty="0"/>
          </a:p>
        </p:txBody>
      </p:sp>
      <p:sp>
        <p:nvSpPr>
          <p:cNvPr id="3" name="Content Placeholder 2"/>
          <p:cNvSpPr>
            <a:spLocks noGrp="1"/>
          </p:cNvSpPr>
          <p:nvPr>
            <p:ph idx="1"/>
          </p:nvPr>
        </p:nvSpPr>
        <p:spPr/>
        <p:txBody>
          <a:bodyPr/>
          <a:lstStyle/>
          <a:p>
            <a:r>
              <a:rPr lang="en-US" sz="2800" dirty="0" smtClean="0">
                <a:solidFill>
                  <a:schemeClr val="tx1"/>
                </a:solidFill>
              </a:rPr>
              <a:t>The intent was to direct more users to the VLR through the use of interactive elements, giving students something to do besides mentoring.</a:t>
            </a:r>
            <a:endParaRPr lang="en-US" sz="2800" dirty="0">
              <a:solidFill>
                <a:schemeClr val="tx1"/>
              </a:solidFill>
            </a:endParaRPr>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pic>
        <p:nvPicPr>
          <p:cNvPr id="5" name="Picture 4" descr="E:\Cloud\Drive\Work\HCII\second life hud.jpg"/>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29806"/>
            <a:ext cx="6934200" cy="1270794"/>
          </a:xfrm>
          <a:prstGeom prst="rect">
            <a:avLst/>
          </a:prstGeom>
          <a:noFill/>
          <a:ln>
            <a:noFill/>
          </a:ln>
        </p:spPr>
      </p:pic>
    </p:spTree>
    <p:extLst>
      <p:ext uri="{BB962C8B-B14F-4D97-AF65-F5344CB8AC3E}">
        <p14:creationId xmlns:p14="http://schemas.microsoft.com/office/powerpoint/2010/main" val="4167164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Badge Interactions</a:t>
            </a:r>
            <a:endParaRPr lang="en-US" dirty="0"/>
          </a:p>
        </p:txBody>
      </p:sp>
      <p:sp>
        <p:nvSpPr>
          <p:cNvPr id="4" name="Footer Placeholder 3"/>
          <p:cNvSpPr>
            <a:spLocks noGrp="1"/>
          </p:cNvSpPr>
          <p:nvPr>
            <p:ph type="ftr" sz="quarter" idx="12"/>
          </p:nvPr>
        </p:nvSpPr>
        <p:spPr/>
        <p:txBody>
          <a:bodyPr/>
          <a:lstStyle/>
          <a:p>
            <a:pPr>
              <a:defRPr/>
            </a:pPr>
            <a:r>
              <a:rPr lang="en-US" dirty="0" smtClean="0"/>
              <a:t>www.georgiabreakthru.org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4431398"/>
              </p:ext>
            </p:extLst>
          </p:nvPr>
        </p:nvGraphicFramePr>
        <p:xfrm>
          <a:off x="3810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037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GSAA Collaborative Leaders</a:t>
            </a:r>
          </a:p>
        </p:txBody>
      </p:sp>
      <p:sp>
        <p:nvSpPr>
          <p:cNvPr id="62466" name="Content Placeholder 2"/>
          <p:cNvSpPr>
            <a:spLocks noGrp="1"/>
          </p:cNvSpPr>
          <p:nvPr>
            <p:ph idx="1"/>
          </p:nvPr>
        </p:nvSpPr>
        <p:spPr>
          <a:xfrm>
            <a:off x="457200" y="1417638"/>
            <a:ext cx="8229600" cy="4525962"/>
          </a:xfrm>
        </p:spPr>
        <p:txBody>
          <a:bodyPr/>
          <a:lstStyle/>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University of Georgia</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Noel </a:t>
            </a:r>
            <a:r>
              <a:rPr lang="en-US" sz="2800" dirty="0">
                <a:solidFill>
                  <a:srgbClr val="303030"/>
                </a:solidFill>
                <a:ea typeface="ＭＳ Ｐゴシック" charset="0"/>
                <a:cs typeface="ＭＳ Ｐゴシック" charset="0"/>
              </a:rPr>
              <a:t>Gregg (</a:t>
            </a:r>
            <a:r>
              <a:rPr lang="en-US" sz="2800" u="sng" dirty="0">
                <a:solidFill>
                  <a:srgbClr val="303030"/>
                </a:solidFill>
                <a:ea typeface="ＭＳ Ｐゴシック" charset="0"/>
                <a:cs typeface="ＭＳ Ｐゴシック" charset="0"/>
                <a:hlinkClick r:id="rId2"/>
              </a:rPr>
              <a:t>ngregg@uga.edu</a:t>
            </a:r>
            <a:r>
              <a:rPr lang="en-US" sz="2800" u="sng"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Gerri Wolfe (</a:t>
            </a:r>
            <a:r>
              <a:rPr lang="en-US" sz="2800" dirty="0" smtClean="0">
                <a:solidFill>
                  <a:srgbClr val="303030"/>
                </a:solidFill>
                <a:ea typeface="ＭＳ Ｐゴシック" charset="0"/>
                <a:cs typeface="ＭＳ Ｐゴシック" charset="0"/>
                <a:hlinkClick r:id="rId3"/>
              </a:rPr>
              <a:t>gwolfe@uga.edu</a:t>
            </a:r>
            <a:r>
              <a:rPr lang="en-US" sz="2800" dirty="0" smtClean="0">
                <a:solidFill>
                  <a:srgbClr val="303030"/>
                </a:solidFill>
                <a:ea typeface="ＭＳ Ｐゴシック" charset="0"/>
                <a:cs typeface="ＭＳ Ｐゴシック" charset="0"/>
              </a:rPr>
              <a:t>)</a:t>
            </a:r>
            <a:endParaRPr lang="en-US" sz="2800" dirty="0">
              <a:solidFill>
                <a:srgbClr val="303030"/>
              </a:solidFill>
              <a:ea typeface="ＭＳ Ｐゴシック" charset="0"/>
              <a:cs typeface="ＭＳ Ｐゴシック" charset="0"/>
            </a:endParaRPr>
          </a:p>
          <a:p>
            <a:pPr marL="0" indent="0" algn="ctr">
              <a:buFont typeface="Arial" panose="020B0604020202020204" pitchFamily="34" charset="0"/>
              <a:buNone/>
              <a:defRPr/>
            </a:pPr>
            <a:endParaRPr lang="en-US" sz="2800" dirty="0" smtClean="0">
              <a:solidFill>
                <a:srgbClr val="303030"/>
              </a:solidFill>
              <a:ea typeface="ＭＳ Ｐゴシック" charset="0"/>
              <a:cs typeface="ＭＳ Ｐゴシック" charset="0"/>
            </a:endParaRP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Georgia Institute of Technology</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Robert L. Todd (</a:t>
            </a:r>
            <a:r>
              <a:rPr lang="en-US" sz="2800" u="sng" dirty="0" smtClean="0">
                <a:solidFill>
                  <a:srgbClr val="303030"/>
                </a:solidFill>
                <a:ea typeface="ＭＳ Ｐゴシック" charset="0"/>
                <a:cs typeface="ＭＳ Ｐゴシック" charset="0"/>
                <a:hlinkClick r:id="rId4"/>
              </a:rPr>
              <a:t>robert.todd@coa.gatech.edu</a:t>
            </a:r>
            <a:r>
              <a:rPr lang="en-US" sz="2800" u="sng"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Chris L. Langston (</a:t>
            </a:r>
            <a:r>
              <a:rPr lang="en-US" sz="2800" dirty="0" smtClean="0">
                <a:solidFill>
                  <a:srgbClr val="303030"/>
                </a:solidFill>
                <a:ea typeface="ＭＳ Ｐゴシック" charset="0"/>
                <a:cs typeface="ＭＳ Ｐゴシック" charset="0"/>
                <a:hlinkClick r:id="rId5"/>
              </a:rPr>
              <a:t>chris.Langston@coa.gatech.edu</a:t>
            </a:r>
            <a:r>
              <a:rPr lang="en-US" sz="2800"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Nathan W. Moon (</a:t>
            </a:r>
            <a:r>
              <a:rPr lang="en-US" sz="2800" dirty="0" smtClean="0">
                <a:solidFill>
                  <a:srgbClr val="303030"/>
                </a:solidFill>
                <a:ea typeface="ＭＳ Ｐゴシック" charset="0"/>
                <a:cs typeface="ＭＳ Ｐゴシック" charset="0"/>
                <a:hlinkClick r:id="rId6"/>
              </a:rPr>
              <a:t>nathan.moon@cacp.gatech.edu</a:t>
            </a:r>
            <a:r>
              <a:rPr lang="en-US" sz="2800" dirty="0" smtClean="0">
                <a:solidFill>
                  <a:srgbClr val="303030"/>
                </a:solidFill>
                <a:ea typeface="ＭＳ Ｐゴシック" charset="0"/>
                <a:cs typeface="ＭＳ Ｐゴシック" charset="0"/>
              </a:rPr>
              <a:t>) </a:t>
            </a:r>
          </a:p>
          <a:p>
            <a:pPr marL="0" indent="0">
              <a:buFont typeface="Arial" charset="0"/>
              <a:buNone/>
              <a:defRPr/>
            </a:pPr>
            <a:endParaRPr lang="en-US" u="sng" dirty="0">
              <a:solidFill>
                <a:srgbClr val="303030"/>
              </a:solidFill>
              <a:ea typeface="ＭＳ Ｐゴシック" charset="0"/>
              <a:cs typeface="ＭＳ Ｐゴシック" charset="0"/>
            </a:endParaRPr>
          </a:p>
          <a:p>
            <a:pPr>
              <a:buFont typeface="Arial" charset="0"/>
              <a:buNone/>
              <a:defRPr/>
            </a:pPr>
            <a:endParaRPr lang="en-US" dirty="0">
              <a:ea typeface="ＭＳ Ｐゴシック" charset="0"/>
              <a:cs typeface="ＭＳ Ｐゴシック" charset="0"/>
            </a:endParaRPr>
          </a:p>
        </p:txBody>
      </p:sp>
      <p:sp>
        <p:nvSpPr>
          <p:cNvPr id="15364"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solidFill>
                  <a:srgbClr val="3E3E3E"/>
                </a:solidFill>
                <a:latin typeface="Century Gothic" panose="020B0502020202020204" pitchFamily="34" charset="0"/>
              </a:rPr>
              <a:t>www.georgiabreakthru.org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Logins 2012 - 2014</a:t>
            </a:r>
            <a:endParaRPr lang="en-US" dirty="0"/>
          </a:p>
        </p:txBody>
      </p:sp>
      <p:sp>
        <p:nvSpPr>
          <p:cNvPr id="4" name="Footer Placeholder 3"/>
          <p:cNvSpPr>
            <a:spLocks noGrp="1"/>
          </p:cNvSpPr>
          <p:nvPr>
            <p:ph type="ftr" sz="quarter" idx="12"/>
          </p:nvPr>
        </p:nvSpPr>
        <p:spPr/>
        <p:txBody>
          <a:bodyPr/>
          <a:lstStyle/>
          <a:p>
            <a:pPr>
              <a:defRPr/>
            </a:pPr>
            <a:r>
              <a:rPr lang="en-US" dirty="0" smtClean="0"/>
              <a:t>www.georgiabreakthru.org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7505305"/>
              </p:ext>
            </p:extLst>
          </p:nvPr>
        </p:nvGraphicFramePr>
        <p:xfrm>
          <a:off x="457200" y="1295401"/>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431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Broader Impacts</a:t>
            </a:r>
            <a:endParaRPr lang="en-US" dirty="0"/>
          </a:p>
        </p:txBody>
      </p:sp>
      <p:sp>
        <p:nvSpPr>
          <p:cNvPr id="3" name="Content Placeholder 2"/>
          <p:cNvSpPr>
            <a:spLocks noGrp="1"/>
          </p:cNvSpPr>
          <p:nvPr>
            <p:ph idx="1"/>
          </p:nvPr>
        </p:nvSpPr>
        <p:spPr/>
        <p:txBody>
          <a:bodyPr/>
          <a:lstStyle/>
          <a:p>
            <a:pPr marL="0" indent="0">
              <a:buNone/>
            </a:pPr>
            <a:r>
              <a:rPr lang="en-US" sz="2600" dirty="0" err="1">
                <a:solidFill>
                  <a:srgbClr val="000000"/>
                </a:solidFill>
              </a:rPr>
              <a:t>BreakThru</a:t>
            </a:r>
            <a:r>
              <a:rPr lang="en-US" sz="2600" dirty="0">
                <a:solidFill>
                  <a:srgbClr val="000000"/>
                </a:solidFill>
              </a:rPr>
              <a:t> </a:t>
            </a:r>
            <a:r>
              <a:rPr lang="en-US" sz="2600" dirty="0" smtClean="0">
                <a:solidFill>
                  <a:srgbClr val="000000"/>
                </a:solidFill>
              </a:rPr>
              <a:t>is intended to </a:t>
            </a:r>
            <a:r>
              <a:rPr lang="en-US" sz="2600" dirty="0">
                <a:solidFill>
                  <a:srgbClr val="000000"/>
                </a:solidFill>
              </a:rPr>
              <a:t>provide broad impact </a:t>
            </a:r>
            <a:r>
              <a:rPr lang="en-US" sz="2600" dirty="0" smtClean="0">
                <a:solidFill>
                  <a:srgbClr val="000000"/>
                </a:solidFill>
              </a:rPr>
              <a:t>through:</a:t>
            </a:r>
          </a:p>
          <a:p>
            <a:r>
              <a:rPr lang="en-US" sz="2600" dirty="0" smtClean="0">
                <a:solidFill>
                  <a:srgbClr val="000000"/>
                </a:solidFill>
              </a:rPr>
              <a:t>its </a:t>
            </a:r>
            <a:r>
              <a:rPr lang="en-US" sz="2600" dirty="0">
                <a:solidFill>
                  <a:srgbClr val="000000"/>
                </a:solidFill>
              </a:rPr>
              <a:t>applicability to students and faculty who are separated </a:t>
            </a:r>
            <a:r>
              <a:rPr lang="en-US" sz="2600" dirty="0" smtClean="0">
                <a:solidFill>
                  <a:srgbClr val="000000"/>
                </a:solidFill>
              </a:rPr>
              <a:t>geographically, </a:t>
            </a:r>
            <a:r>
              <a:rPr lang="en-US" sz="2600" dirty="0">
                <a:solidFill>
                  <a:srgbClr val="000000"/>
                </a:solidFill>
              </a:rPr>
              <a:t>and </a:t>
            </a:r>
            <a:endParaRPr lang="en-US" sz="2600" dirty="0" smtClean="0">
              <a:solidFill>
                <a:srgbClr val="000000"/>
              </a:solidFill>
            </a:endParaRPr>
          </a:p>
          <a:p>
            <a:r>
              <a:rPr lang="en-US" sz="2600" dirty="0" smtClean="0">
                <a:solidFill>
                  <a:srgbClr val="000000"/>
                </a:solidFill>
              </a:rPr>
              <a:t>through </a:t>
            </a:r>
            <a:r>
              <a:rPr lang="en-US" sz="2600" dirty="0">
                <a:solidFill>
                  <a:srgbClr val="000000"/>
                </a:solidFill>
              </a:rPr>
              <a:t>its potential to gather a national/international network of STEM </a:t>
            </a:r>
            <a:r>
              <a:rPr lang="en-US" sz="2600" dirty="0" smtClean="0">
                <a:solidFill>
                  <a:srgbClr val="000000"/>
                </a:solidFill>
              </a:rPr>
              <a:t>stakeholders </a:t>
            </a:r>
          </a:p>
          <a:p>
            <a:pPr marL="0" indent="0">
              <a:buNone/>
            </a:pPr>
            <a:r>
              <a:rPr lang="en-US" sz="2600" dirty="0" smtClean="0">
                <a:solidFill>
                  <a:srgbClr val="000000"/>
                </a:solidFill>
              </a:rPr>
              <a:t>The </a:t>
            </a:r>
            <a:r>
              <a:rPr lang="en-US" sz="2600" dirty="0">
                <a:solidFill>
                  <a:srgbClr val="000000"/>
                </a:solidFill>
              </a:rPr>
              <a:t>digital media model is scalable to secondary and postsecondary institutions broadly. Its foci on </a:t>
            </a:r>
            <a:r>
              <a:rPr lang="en-US" sz="2600" b="1" dirty="0">
                <a:solidFill>
                  <a:srgbClr val="000000"/>
                </a:solidFill>
              </a:rPr>
              <a:t>universal design for learning </a:t>
            </a:r>
            <a:r>
              <a:rPr lang="en-US" sz="2600" dirty="0">
                <a:solidFill>
                  <a:srgbClr val="000000"/>
                </a:solidFill>
              </a:rPr>
              <a:t>and inclusion of accessible materials are aimed at assisting all students in need. </a:t>
            </a:r>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004948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In Brief: Benefits of Virtual Worlds</a:t>
            </a:r>
          </a:p>
        </p:txBody>
      </p:sp>
      <p:sp>
        <p:nvSpPr>
          <p:cNvPr id="23555" name="Content Placeholder 2"/>
          <p:cNvSpPr>
            <a:spLocks noGrp="1"/>
          </p:cNvSpPr>
          <p:nvPr>
            <p:ph idx="1"/>
          </p:nvPr>
        </p:nvSpPr>
        <p:spPr/>
        <p:txBody>
          <a:bodyPr/>
          <a:lstStyle/>
          <a:p>
            <a:r>
              <a:rPr lang="en-US" altLang="en-US" sz="2800" smtClean="0">
                <a:solidFill>
                  <a:srgbClr val="303030"/>
                </a:solidFill>
              </a:rPr>
              <a:t>Mediated consequences</a:t>
            </a:r>
          </a:p>
          <a:p>
            <a:r>
              <a:rPr lang="en-US" altLang="en-US" sz="2800" smtClean="0">
                <a:solidFill>
                  <a:srgbClr val="303030"/>
                </a:solidFill>
              </a:rPr>
              <a:t>Individualization</a:t>
            </a:r>
          </a:p>
          <a:p>
            <a:r>
              <a:rPr lang="en-US" altLang="en-US" sz="2800" smtClean="0">
                <a:solidFill>
                  <a:srgbClr val="303030"/>
                </a:solidFill>
              </a:rPr>
              <a:t>Creative Solutions</a:t>
            </a:r>
          </a:p>
          <a:p>
            <a:r>
              <a:rPr lang="en-US" altLang="en-US" sz="2800" smtClean="0">
                <a:solidFill>
                  <a:srgbClr val="303030"/>
                </a:solidFill>
              </a:rPr>
              <a:t>Immersion</a:t>
            </a:r>
          </a:p>
          <a:p>
            <a:r>
              <a:rPr lang="en-US" altLang="en-US" sz="2800" smtClean="0">
                <a:solidFill>
                  <a:srgbClr val="303030"/>
                </a:solidFill>
              </a:rPr>
              <a:t>Collaborative Learning</a:t>
            </a:r>
          </a:p>
          <a:p>
            <a:r>
              <a:rPr lang="en-US" altLang="en-US" sz="2800" smtClean="0">
                <a:solidFill>
                  <a:srgbClr val="303030"/>
                </a:solidFill>
              </a:rPr>
              <a:t>Control over Personal Representation</a:t>
            </a:r>
          </a:p>
          <a:p>
            <a:r>
              <a:rPr lang="en-US" altLang="en-US" sz="2800" smtClean="0">
                <a:solidFill>
                  <a:srgbClr val="303030"/>
                </a:solidFill>
              </a:rPr>
              <a:t>Access to Mentors</a:t>
            </a:r>
          </a:p>
        </p:txBody>
      </p:sp>
      <p:sp>
        <p:nvSpPr>
          <p:cNvPr id="23556"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solidFill>
                  <a:srgbClr val="3E3E3E"/>
                </a:solidFill>
                <a:latin typeface="Century Gothic" panose="020B0502020202020204" pitchFamily="34" charset="0"/>
              </a:rPr>
              <a:t>www.georgiabreakthru.org</a:t>
            </a:r>
          </a:p>
        </p:txBody>
      </p:sp>
      <p:pic>
        <p:nvPicPr>
          <p:cNvPr id="23557" name="Picture 6" descr="http://secondlife.com/whatis/avatar/h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988" y="2309813"/>
            <a:ext cx="3908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617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the Bad – the Avatars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00"/>
                </a:solidFill>
              </a:rPr>
              <a:t>Avatars in virtual worlds and other forms of online engagement can offer important affordances:</a:t>
            </a:r>
            <a:r>
              <a:rPr lang="en-US" dirty="0">
                <a:solidFill>
                  <a:srgbClr val="000000"/>
                </a:solidFill>
              </a:rPr>
              <a:t> </a:t>
            </a:r>
            <a:endParaRPr lang="en-US" dirty="0" smtClean="0">
              <a:solidFill>
                <a:srgbClr val="000000"/>
              </a:solidFill>
            </a:endParaRPr>
          </a:p>
          <a:p>
            <a:r>
              <a:rPr lang="en-US" dirty="0" smtClean="0">
                <a:solidFill>
                  <a:schemeClr val="tx1"/>
                </a:solidFill>
              </a:rPr>
              <a:t>Immersion</a:t>
            </a:r>
          </a:p>
          <a:p>
            <a:r>
              <a:rPr lang="en-US" dirty="0" smtClean="0">
                <a:solidFill>
                  <a:schemeClr val="tx1"/>
                </a:solidFill>
              </a:rPr>
              <a:t>Active engagement</a:t>
            </a:r>
          </a:p>
          <a:p>
            <a:r>
              <a:rPr lang="en-US" dirty="0" smtClean="0">
                <a:solidFill>
                  <a:schemeClr val="tx1"/>
                </a:solidFill>
              </a:rPr>
              <a:t>Creating</a:t>
            </a:r>
          </a:p>
          <a:p>
            <a:r>
              <a:rPr lang="en-US" dirty="0" smtClean="0">
                <a:solidFill>
                  <a:schemeClr val="tx1"/>
                </a:solidFill>
              </a:rPr>
              <a:t>Making real-world disabilities - disappear</a:t>
            </a:r>
            <a:endParaRPr lang="en-US" dirty="0">
              <a:solidFill>
                <a:schemeClr val="tx1"/>
              </a:solidFill>
            </a:endParaRPr>
          </a:p>
          <a:p>
            <a:pPr marL="0" indent="0">
              <a:buNone/>
            </a:pPr>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2755080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Good, the Bad – the Avatars</a:t>
            </a:r>
          </a:p>
        </p:txBody>
      </p:sp>
      <p:sp>
        <p:nvSpPr>
          <p:cNvPr id="3" name="Content Placeholder 2"/>
          <p:cNvSpPr>
            <a:spLocks noGrp="1"/>
          </p:cNvSpPr>
          <p:nvPr>
            <p:ph idx="1"/>
          </p:nvPr>
        </p:nvSpPr>
        <p:spPr/>
        <p:txBody>
          <a:bodyPr/>
          <a:lstStyle/>
          <a:p>
            <a:pPr marL="0" indent="0">
              <a:buNone/>
            </a:pPr>
            <a:r>
              <a:rPr lang="en-US" dirty="0" smtClean="0">
                <a:solidFill>
                  <a:srgbClr val="000000"/>
                </a:solidFill>
              </a:rPr>
              <a:t>But virtual avatars and other online tools can create significant barriers:</a:t>
            </a:r>
          </a:p>
          <a:p>
            <a:r>
              <a:rPr lang="en-US" dirty="0" smtClean="0">
                <a:solidFill>
                  <a:srgbClr val="000000"/>
                </a:solidFill>
              </a:rPr>
              <a:t>Complexity of access and use</a:t>
            </a:r>
          </a:p>
          <a:p>
            <a:r>
              <a:rPr lang="en-US" dirty="0" smtClean="0">
                <a:solidFill>
                  <a:srgbClr val="000000"/>
                </a:solidFill>
              </a:rPr>
              <a:t>Student and teacher reluctance to accept as educational tools</a:t>
            </a:r>
          </a:p>
          <a:p>
            <a:r>
              <a:rPr lang="en-US" dirty="0" smtClean="0">
                <a:solidFill>
                  <a:srgbClr val="000000"/>
                </a:solidFill>
              </a:rPr>
              <a:t>Information technology issues</a:t>
            </a:r>
          </a:p>
          <a:p>
            <a:r>
              <a:rPr lang="en-US" dirty="0" smtClean="0">
                <a:solidFill>
                  <a:srgbClr val="000000"/>
                </a:solidFill>
              </a:rPr>
              <a:t>Privacy, security, distraction</a:t>
            </a:r>
            <a:endParaRPr lang="en-US" dirty="0">
              <a:solidFill>
                <a:srgbClr val="000000"/>
              </a:solidFill>
            </a:endParaRPr>
          </a:p>
          <a:p>
            <a:pPr marL="0" indent="0">
              <a:buNone/>
            </a:pPr>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2818783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Technology Considerations</a:t>
            </a:r>
          </a:p>
        </p:txBody>
      </p:sp>
      <p:sp>
        <p:nvSpPr>
          <p:cNvPr id="35843" name="Content Placeholder 2"/>
          <p:cNvSpPr>
            <a:spLocks noGrp="1"/>
          </p:cNvSpPr>
          <p:nvPr>
            <p:ph idx="1"/>
          </p:nvPr>
        </p:nvSpPr>
        <p:spPr/>
        <p:txBody>
          <a:bodyPr/>
          <a:lstStyle/>
          <a:p>
            <a:r>
              <a:rPr lang="en-US" altLang="en-US" sz="2800" dirty="0" smtClean="0">
                <a:solidFill>
                  <a:schemeClr val="tx1"/>
                </a:solidFill>
              </a:rPr>
              <a:t>Platforms evolve faster than research projects</a:t>
            </a:r>
          </a:p>
          <a:p>
            <a:r>
              <a:rPr lang="en-US" altLang="en-US" sz="2800" dirty="0" smtClean="0">
                <a:solidFill>
                  <a:schemeClr val="tx1"/>
                </a:solidFill>
              </a:rPr>
              <a:t>Hardware requirements sometimes cause a barrier</a:t>
            </a:r>
          </a:p>
          <a:p>
            <a:r>
              <a:rPr lang="en-US" altLang="en-US" sz="2800" dirty="0" smtClean="0">
                <a:solidFill>
                  <a:schemeClr val="tx1"/>
                </a:solidFill>
              </a:rPr>
              <a:t>Participants increasingly rely on mobile technology</a:t>
            </a:r>
          </a:p>
          <a:p>
            <a:r>
              <a:rPr lang="en-US" altLang="en-US" sz="2800" dirty="0">
                <a:solidFill>
                  <a:schemeClr val="tx1"/>
                </a:solidFill>
              </a:rPr>
              <a:t>Convenience and costs as drivers</a:t>
            </a:r>
          </a:p>
          <a:p>
            <a:r>
              <a:rPr lang="en-US" altLang="en-US" sz="2800" dirty="0" smtClean="0">
                <a:solidFill>
                  <a:schemeClr val="tx1"/>
                </a:solidFill>
              </a:rPr>
              <a:t>Most readily available platform is typically chosen</a:t>
            </a:r>
          </a:p>
          <a:p>
            <a:pPr lvl="1"/>
            <a:r>
              <a:rPr lang="en-US" altLang="en-US" sz="2400" dirty="0" smtClean="0"/>
              <a:t>89</a:t>
            </a:r>
            <a:r>
              <a:rPr lang="en-US" altLang="en-US" sz="2400" dirty="0"/>
              <a:t>% of Americans age 18-29 use social media.</a:t>
            </a:r>
          </a:p>
          <a:p>
            <a:pPr lvl="1"/>
            <a:r>
              <a:rPr lang="en-US" altLang="en-US" sz="2400" dirty="0"/>
              <a:t>Students are best reached through tools they already know.</a:t>
            </a:r>
          </a:p>
          <a:p>
            <a:endParaRPr lang="en-US" altLang="en-US" sz="2800" dirty="0" smtClean="0">
              <a:solidFill>
                <a:schemeClr val="tx1"/>
              </a:solidFill>
            </a:endParaRPr>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387777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Mentoring Conclusions</a:t>
            </a:r>
          </a:p>
        </p:txBody>
      </p:sp>
      <p:sp>
        <p:nvSpPr>
          <p:cNvPr id="38915" name="Content Placeholder 2"/>
          <p:cNvSpPr>
            <a:spLocks noGrp="1"/>
          </p:cNvSpPr>
          <p:nvPr>
            <p:ph idx="1"/>
          </p:nvPr>
        </p:nvSpPr>
        <p:spPr/>
        <p:txBody>
          <a:bodyPr/>
          <a:lstStyle/>
          <a:p>
            <a:r>
              <a:rPr lang="en-US" altLang="en-US" sz="2800" dirty="0" smtClean="0">
                <a:solidFill>
                  <a:srgbClr val="303030"/>
                </a:solidFill>
              </a:rPr>
              <a:t>Mentoring in Second Life and other virtual worlds holds great promise</a:t>
            </a:r>
          </a:p>
          <a:p>
            <a:r>
              <a:rPr lang="en-US" altLang="en-US" sz="2800" dirty="0" smtClean="0">
                <a:solidFill>
                  <a:srgbClr val="303030"/>
                </a:solidFill>
              </a:rPr>
              <a:t>Careful development of environment with disability-related tools is essential</a:t>
            </a:r>
          </a:p>
          <a:p>
            <a:r>
              <a:rPr lang="en-US" altLang="en-US" sz="2800" dirty="0" smtClean="0">
                <a:solidFill>
                  <a:srgbClr val="303030"/>
                </a:solidFill>
              </a:rPr>
              <a:t>Supplement with additional communication methods</a:t>
            </a:r>
          </a:p>
          <a:p>
            <a:r>
              <a:rPr lang="en-US" sz="2800" dirty="0">
                <a:solidFill>
                  <a:schemeClr val="tx1"/>
                </a:solidFill>
              </a:rPr>
              <a:t>Giving students passive activities wasn’t effective.</a:t>
            </a:r>
          </a:p>
          <a:p>
            <a:r>
              <a:rPr lang="en-US" sz="2800" dirty="0">
                <a:solidFill>
                  <a:schemeClr val="tx1"/>
                </a:solidFill>
              </a:rPr>
              <a:t>Providing live training, guest speakers, or special events drove traffic to the VLR.</a:t>
            </a:r>
          </a:p>
          <a:p>
            <a:endParaRPr lang="en-US" altLang="en-US" sz="2800" dirty="0" smtClean="0">
              <a:solidFill>
                <a:srgbClr val="303030"/>
              </a:solidFill>
            </a:endParaRPr>
          </a:p>
        </p:txBody>
      </p:sp>
      <p:sp>
        <p:nvSpPr>
          <p:cNvPr id="38916"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6F6F6F"/>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800" smtClean="0">
                <a:solidFill>
                  <a:srgbClr val="3E3E3E"/>
                </a:solidFill>
                <a:latin typeface="Century Gothic" pitchFamily="34" charset="0"/>
              </a:rPr>
              <a:t>www.georgiabreakthru.org</a:t>
            </a:r>
          </a:p>
        </p:txBody>
      </p:sp>
    </p:spTree>
    <p:extLst>
      <p:ext uri="{BB962C8B-B14F-4D97-AF65-F5344CB8AC3E}">
        <p14:creationId xmlns:p14="http://schemas.microsoft.com/office/powerpoint/2010/main" val="1952077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Mentoring Conclusions</a:t>
            </a:r>
          </a:p>
        </p:txBody>
      </p:sp>
      <p:sp>
        <p:nvSpPr>
          <p:cNvPr id="33795" name="Content Placeholder 2"/>
          <p:cNvSpPr>
            <a:spLocks noGrp="1"/>
          </p:cNvSpPr>
          <p:nvPr>
            <p:ph idx="1"/>
          </p:nvPr>
        </p:nvSpPr>
        <p:spPr/>
        <p:txBody>
          <a:bodyPr/>
          <a:lstStyle/>
          <a:p>
            <a:r>
              <a:rPr lang="en-US" altLang="en-US" sz="2800" dirty="0" smtClean="0">
                <a:solidFill>
                  <a:schemeClr val="tx1"/>
                </a:solidFill>
              </a:rPr>
              <a:t>Imperative that students and mentors form a lasting mentoring relationship.</a:t>
            </a:r>
          </a:p>
          <a:p>
            <a:r>
              <a:rPr lang="en-US" altLang="en-US" sz="2800" dirty="0" smtClean="0">
                <a:solidFill>
                  <a:schemeClr val="tx1"/>
                </a:solidFill>
              </a:rPr>
              <a:t>Retention starts early by choosing the right participants.</a:t>
            </a:r>
          </a:p>
          <a:p>
            <a:r>
              <a:rPr lang="en-US" altLang="en-US" sz="2800" dirty="0" smtClean="0">
                <a:solidFill>
                  <a:schemeClr val="tx1"/>
                </a:solidFill>
              </a:rPr>
              <a:t>Mentor and mentee applicants are screened and matched through an active process</a:t>
            </a:r>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860187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altLang="en-US" sz="2800" dirty="0">
                <a:solidFill>
                  <a:schemeClr val="tx1"/>
                </a:solidFill>
              </a:rPr>
              <a:t>Deeper research on efficacy of e-mentoring</a:t>
            </a:r>
          </a:p>
          <a:p>
            <a:r>
              <a:rPr lang="en-US" altLang="en-US" sz="2800" dirty="0">
                <a:solidFill>
                  <a:schemeClr val="tx1"/>
                </a:solidFill>
              </a:rPr>
              <a:t>Increased focus on duration and modes of communication and quality of mentoring relationship</a:t>
            </a:r>
          </a:p>
          <a:p>
            <a:r>
              <a:rPr lang="en-US" altLang="en-US" sz="2800" dirty="0">
                <a:solidFill>
                  <a:schemeClr val="tx1"/>
                </a:solidFill>
              </a:rPr>
              <a:t>Wider range of communications technologies, especially mobile technologies</a:t>
            </a:r>
          </a:p>
          <a:p>
            <a:r>
              <a:rPr lang="en-US" altLang="en-US" sz="2800" dirty="0">
                <a:solidFill>
                  <a:schemeClr val="tx1"/>
                </a:solidFill>
              </a:rPr>
              <a:t>Focus on understanding qualitative factors rather than just increasing enrollment, retention, and </a:t>
            </a:r>
            <a:r>
              <a:rPr lang="en-US" altLang="en-US" sz="2800" dirty="0" smtClean="0">
                <a:solidFill>
                  <a:schemeClr val="tx1"/>
                </a:solidFill>
              </a:rPr>
              <a:t>graduation</a:t>
            </a:r>
            <a:endParaRPr lang="en-US" altLang="en-US" sz="2800" dirty="0">
              <a:solidFill>
                <a:schemeClr val="tx1"/>
              </a:solidFill>
            </a:endParaRPr>
          </a:p>
          <a:p>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435466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Questions?</a:t>
            </a:r>
          </a:p>
        </p:txBody>
      </p:sp>
      <p:sp>
        <p:nvSpPr>
          <p:cNvPr id="39939"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6F6F6F"/>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800" smtClean="0">
                <a:solidFill>
                  <a:srgbClr val="3E3E3E"/>
                </a:solidFill>
                <a:latin typeface="Century Gothic" pitchFamily="34" charset="0"/>
              </a:rPr>
              <a:t>www.georgiabreakthru.org</a:t>
            </a:r>
          </a:p>
        </p:txBody>
      </p:sp>
      <p:pic>
        <p:nvPicPr>
          <p:cNvPr id="39940"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 y="1295400"/>
            <a:ext cx="9039225" cy="4294188"/>
          </a:xfrm>
        </p:spPr>
      </p:pic>
    </p:spTree>
    <p:extLst>
      <p:ext uri="{BB962C8B-B14F-4D97-AF65-F5344CB8AC3E}">
        <p14:creationId xmlns:p14="http://schemas.microsoft.com/office/powerpoint/2010/main" val="2301792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What is </a:t>
            </a:r>
            <a:r>
              <a:rPr lang="en-US" altLang="en-US" dirty="0" err="1" smtClean="0"/>
              <a:t>BreakThru</a:t>
            </a:r>
            <a:r>
              <a:rPr lang="en-US" altLang="en-US" dirty="0" smtClean="0"/>
              <a:t>?</a:t>
            </a:r>
          </a:p>
        </p:txBody>
      </p:sp>
      <p:sp>
        <p:nvSpPr>
          <p:cNvPr id="17411" name="Content Placeholder 2"/>
          <p:cNvSpPr>
            <a:spLocks noGrp="1"/>
          </p:cNvSpPr>
          <p:nvPr>
            <p:ph idx="1"/>
          </p:nvPr>
        </p:nvSpPr>
        <p:spPr/>
        <p:txBody>
          <a:bodyPr/>
          <a:lstStyle/>
          <a:p>
            <a:pPr eaLnBrk="1" hangingPunct="1"/>
            <a:r>
              <a:rPr lang="en-US" altLang="en-US" dirty="0" smtClean="0">
                <a:solidFill>
                  <a:srgbClr val="303030"/>
                </a:solidFill>
              </a:rPr>
              <a:t>Online learning and mentoring community</a:t>
            </a:r>
          </a:p>
          <a:p>
            <a:pPr eaLnBrk="1" hangingPunct="1"/>
            <a:r>
              <a:rPr lang="en-US" altLang="en-US" dirty="0" smtClean="0">
                <a:solidFill>
                  <a:srgbClr val="303030"/>
                </a:solidFill>
              </a:rPr>
              <a:t>Connects </a:t>
            </a:r>
            <a:r>
              <a:rPr lang="en-US" altLang="en-US" b="1" dirty="0" smtClean="0">
                <a:solidFill>
                  <a:srgbClr val="303030"/>
                </a:solidFill>
              </a:rPr>
              <a:t>students and mentors </a:t>
            </a:r>
            <a:r>
              <a:rPr lang="en-US" altLang="en-US" dirty="0" smtClean="0">
                <a:solidFill>
                  <a:srgbClr val="303030"/>
                </a:solidFill>
              </a:rPr>
              <a:t>virtually</a:t>
            </a:r>
          </a:p>
          <a:p>
            <a:pPr eaLnBrk="1" hangingPunct="1"/>
            <a:r>
              <a:rPr lang="en-US" altLang="en-US" dirty="0" smtClean="0">
                <a:solidFill>
                  <a:srgbClr val="303030"/>
                </a:solidFill>
              </a:rPr>
              <a:t>Promotes accessibility and achievement in </a:t>
            </a:r>
            <a:r>
              <a:rPr lang="en-US" altLang="en-US" b="1" dirty="0" smtClean="0">
                <a:solidFill>
                  <a:srgbClr val="303030"/>
                </a:solidFill>
              </a:rPr>
              <a:t>S</a:t>
            </a:r>
            <a:r>
              <a:rPr lang="en-US" altLang="en-US" dirty="0" smtClean="0">
                <a:solidFill>
                  <a:srgbClr val="303030"/>
                </a:solidFill>
              </a:rPr>
              <a:t>cience, </a:t>
            </a:r>
            <a:r>
              <a:rPr lang="en-US" altLang="en-US" b="1" dirty="0" smtClean="0">
                <a:solidFill>
                  <a:srgbClr val="303030"/>
                </a:solidFill>
              </a:rPr>
              <a:t>T</a:t>
            </a:r>
            <a:r>
              <a:rPr lang="en-US" altLang="en-US" dirty="0" smtClean="0">
                <a:solidFill>
                  <a:srgbClr val="303030"/>
                </a:solidFill>
              </a:rPr>
              <a:t>echnology, </a:t>
            </a:r>
            <a:r>
              <a:rPr lang="en-US" altLang="en-US" b="1" dirty="0" smtClean="0">
                <a:solidFill>
                  <a:srgbClr val="303030"/>
                </a:solidFill>
              </a:rPr>
              <a:t>E</a:t>
            </a:r>
            <a:r>
              <a:rPr lang="en-US" altLang="en-US" dirty="0" smtClean="0">
                <a:solidFill>
                  <a:srgbClr val="303030"/>
                </a:solidFill>
              </a:rPr>
              <a:t>ngineering, and </a:t>
            </a:r>
            <a:r>
              <a:rPr lang="en-US" altLang="en-US" b="1" dirty="0" smtClean="0">
                <a:solidFill>
                  <a:srgbClr val="303030"/>
                </a:solidFill>
              </a:rPr>
              <a:t>M</a:t>
            </a:r>
            <a:r>
              <a:rPr lang="en-US" altLang="en-US" dirty="0" smtClean="0">
                <a:solidFill>
                  <a:srgbClr val="303030"/>
                </a:solidFill>
              </a:rPr>
              <a:t>ath (</a:t>
            </a:r>
            <a:r>
              <a:rPr lang="en-US" altLang="en-US" b="1" dirty="0" smtClean="0">
                <a:solidFill>
                  <a:srgbClr val="303030"/>
                </a:solidFill>
              </a:rPr>
              <a:t>STEM</a:t>
            </a:r>
            <a:r>
              <a:rPr lang="en-US" altLang="en-US" dirty="0" smtClean="0">
                <a:solidFill>
                  <a:srgbClr val="303030"/>
                </a:solidFill>
              </a:rPr>
              <a:t>) courses</a:t>
            </a:r>
          </a:p>
          <a:p>
            <a:pPr eaLnBrk="1" hangingPunct="1">
              <a:buFont typeface="Arial" panose="020B0604020202020204" pitchFamily="34" charset="0"/>
              <a:buNone/>
            </a:pPr>
            <a:endParaRPr lang="en-US" altLang="en-US" dirty="0" smtClean="0"/>
          </a:p>
        </p:txBody>
      </p:sp>
      <p:sp>
        <p:nvSpPr>
          <p:cNvPr id="4" name="Footer Placeholder 3"/>
          <p:cNvSpPr>
            <a:spLocks noGrp="1"/>
          </p:cNvSpPr>
          <p:nvPr>
            <p:ph type="ftr" sz="quarter" idx="12"/>
          </p:nvPr>
        </p:nvSpPr>
        <p:spPr/>
        <p:txBody>
          <a:bodyPr/>
          <a:lstStyle/>
          <a:p>
            <a:pPr>
              <a:defRPr/>
            </a:pPr>
            <a:r>
              <a:rPr lang="en-US" dirty="0"/>
              <a:t>www.georgiabreakthru.org</a:t>
            </a:r>
          </a:p>
        </p:txBody>
      </p:sp>
      <p:pic>
        <p:nvPicPr>
          <p:cNvPr id="174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8988" y="4054475"/>
            <a:ext cx="30988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BreakThru Contacts</a:t>
            </a:r>
          </a:p>
        </p:txBody>
      </p:sp>
      <p:sp>
        <p:nvSpPr>
          <p:cNvPr id="62466" name="Content Placeholder 2"/>
          <p:cNvSpPr>
            <a:spLocks noGrp="1"/>
          </p:cNvSpPr>
          <p:nvPr>
            <p:ph idx="1"/>
          </p:nvPr>
        </p:nvSpPr>
        <p:spPr>
          <a:xfrm>
            <a:off x="457200" y="1417638"/>
            <a:ext cx="8229600" cy="4525962"/>
          </a:xfrm>
        </p:spPr>
        <p:txBody>
          <a:bodyPr/>
          <a:lstStyle/>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University of Georgia</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Noel </a:t>
            </a:r>
            <a:r>
              <a:rPr lang="en-US" sz="2800" dirty="0">
                <a:solidFill>
                  <a:srgbClr val="303030"/>
                </a:solidFill>
                <a:ea typeface="ＭＳ Ｐゴシック" charset="0"/>
                <a:cs typeface="ＭＳ Ｐゴシック" charset="0"/>
              </a:rPr>
              <a:t>Gregg (</a:t>
            </a:r>
            <a:r>
              <a:rPr lang="en-US" sz="2800" u="sng" dirty="0">
                <a:solidFill>
                  <a:srgbClr val="303030"/>
                </a:solidFill>
                <a:ea typeface="ＭＳ Ｐゴシック" charset="0"/>
                <a:cs typeface="ＭＳ Ｐゴシック" charset="0"/>
                <a:hlinkClick r:id="rId2"/>
              </a:rPr>
              <a:t>ngregg@uga.edu</a:t>
            </a:r>
            <a:r>
              <a:rPr lang="en-US" sz="2800" u="sng"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Gerri Wolfe (</a:t>
            </a:r>
            <a:r>
              <a:rPr lang="en-US" sz="2800" dirty="0" smtClean="0">
                <a:solidFill>
                  <a:srgbClr val="303030"/>
                </a:solidFill>
                <a:ea typeface="ＭＳ Ｐゴシック" charset="0"/>
                <a:cs typeface="ＭＳ Ｐゴシック" charset="0"/>
                <a:hlinkClick r:id="rId3"/>
              </a:rPr>
              <a:t>gwolfe@uga.edu</a:t>
            </a:r>
            <a:r>
              <a:rPr lang="en-US" sz="2800" dirty="0" smtClean="0">
                <a:solidFill>
                  <a:srgbClr val="303030"/>
                </a:solidFill>
                <a:ea typeface="ＭＳ Ｐゴシック" charset="0"/>
                <a:cs typeface="ＭＳ Ｐゴシック" charset="0"/>
              </a:rPr>
              <a:t>)</a:t>
            </a:r>
            <a:endParaRPr lang="en-US" sz="2800" dirty="0">
              <a:solidFill>
                <a:srgbClr val="303030"/>
              </a:solidFill>
              <a:ea typeface="ＭＳ Ｐゴシック" charset="0"/>
              <a:cs typeface="ＭＳ Ｐゴシック" charset="0"/>
            </a:endParaRPr>
          </a:p>
          <a:p>
            <a:pPr marL="0" indent="0" algn="ctr">
              <a:buFont typeface="Arial" panose="020B0604020202020204" pitchFamily="34" charset="0"/>
              <a:buNone/>
              <a:defRPr/>
            </a:pPr>
            <a:endParaRPr lang="en-US" sz="2800" dirty="0" smtClean="0">
              <a:solidFill>
                <a:srgbClr val="303030"/>
              </a:solidFill>
              <a:ea typeface="ＭＳ Ｐゴシック" charset="0"/>
              <a:cs typeface="ＭＳ Ｐゴシック" charset="0"/>
            </a:endParaRP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Georgia Institute of Technology</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Robert Todd (</a:t>
            </a:r>
            <a:r>
              <a:rPr lang="en-US" sz="2800" u="sng" dirty="0" smtClean="0">
                <a:solidFill>
                  <a:srgbClr val="303030"/>
                </a:solidFill>
                <a:ea typeface="ＭＳ Ｐゴシック" charset="0"/>
                <a:cs typeface="ＭＳ Ｐゴシック" charset="0"/>
                <a:hlinkClick r:id="rId4"/>
              </a:rPr>
              <a:t>robert.todd@coa.gatech.edu</a:t>
            </a:r>
            <a:r>
              <a:rPr lang="en-US" sz="2800" u="sng"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Chris Langston (</a:t>
            </a:r>
            <a:r>
              <a:rPr lang="en-US" sz="2800" dirty="0" smtClean="0">
                <a:solidFill>
                  <a:srgbClr val="303030"/>
                </a:solidFill>
                <a:ea typeface="ＭＳ Ｐゴシック" charset="0"/>
                <a:cs typeface="ＭＳ Ｐゴシック" charset="0"/>
                <a:hlinkClick r:id="rId5"/>
              </a:rPr>
              <a:t>chris.Langston@coa.gatech.edu</a:t>
            </a:r>
            <a:r>
              <a:rPr lang="en-US" sz="2800"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Nathan Moon (</a:t>
            </a:r>
            <a:r>
              <a:rPr lang="en-US" sz="2800" dirty="0" smtClean="0">
                <a:solidFill>
                  <a:srgbClr val="303030"/>
                </a:solidFill>
                <a:ea typeface="ＭＳ Ｐゴシック" charset="0"/>
                <a:cs typeface="ＭＳ Ｐゴシック" charset="0"/>
                <a:hlinkClick r:id="rId6"/>
              </a:rPr>
              <a:t>Nathan.moon@cacp.gatech.edu</a:t>
            </a:r>
            <a:r>
              <a:rPr lang="en-US" sz="2800" dirty="0" smtClean="0">
                <a:solidFill>
                  <a:srgbClr val="303030"/>
                </a:solidFill>
                <a:ea typeface="ＭＳ Ｐゴシック" charset="0"/>
                <a:cs typeface="ＭＳ Ｐゴシック" charset="0"/>
              </a:rPr>
              <a:t>)</a:t>
            </a:r>
          </a:p>
          <a:p>
            <a:pPr marL="0" indent="0">
              <a:buFont typeface="Arial" charset="0"/>
              <a:buNone/>
              <a:defRPr/>
            </a:pPr>
            <a:endParaRPr lang="en-US" u="sng" dirty="0">
              <a:solidFill>
                <a:srgbClr val="303030"/>
              </a:solidFill>
              <a:ea typeface="ＭＳ Ｐゴシック" charset="0"/>
              <a:cs typeface="ＭＳ Ｐゴシック" charset="0"/>
            </a:endParaRPr>
          </a:p>
          <a:p>
            <a:pPr>
              <a:buFont typeface="Arial" charset="0"/>
              <a:buNone/>
              <a:defRPr/>
            </a:pPr>
            <a:endParaRPr lang="en-US" dirty="0">
              <a:ea typeface="ＭＳ Ｐゴシック" charset="0"/>
              <a:cs typeface="ＭＳ Ｐゴシック" charset="0"/>
            </a:endParaRPr>
          </a:p>
        </p:txBody>
      </p:sp>
      <p:sp>
        <p:nvSpPr>
          <p:cNvPr id="43012"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solidFill>
                  <a:srgbClr val="3E3E3E"/>
                </a:solidFill>
                <a:latin typeface="Century Gothic" panose="020B0502020202020204" pitchFamily="34" charset="0"/>
              </a:rPr>
              <a:t>www.georgiabreakthru.org</a:t>
            </a:r>
          </a:p>
        </p:txBody>
      </p:sp>
    </p:spTree>
    <p:extLst>
      <p:ext uri="{BB962C8B-B14F-4D97-AF65-F5344CB8AC3E}">
        <p14:creationId xmlns:p14="http://schemas.microsoft.com/office/powerpoint/2010/main" val="2340938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Content Placeholder 2"/>
          <p:cNvSpPr>
            <a:spLocks noGrp="1"/>
          </p:cNvSpPr>
          <p:nvPr>
            <p:ph idx="1"/>
          </p:nvPr>
        </p:nvSpPr>
        <p:spPr/>
        <p:txBody>
          <a:bodyPr/>
          <a:lstStyle/>
          <a:p>
            <a:pPr marL="0" indent="0">
              <a:spcBef>
                <a:spcPts val="0"/>
              </a:spcBef>
              <a:buNone/>
            </a:pPr>
            <a:r>
              <a:rPr lang="en-US" sz="2400" dirty="0" smtClean="0">
                <a:solidFill>
                  <a:schemeClr val="tx1"/>
                </a:solidFill>
              </a:rPr>
              <a:t>The </a:t>
            </a:r>
            <a:r>
              <a:rPr lang="en-US" sz="2400" dirty="0">
                <a:solidFill>
                  <a:schemeClr val="tx1"/>
                </a:solidFill>
              </a:rPr>
              <a:t>project serves as a pipeline between secondary and postsecondary institutions to strengthen students with disabilities’ capacities to access and succeed in STEM programs across critical junctures: </a:t>
            </a:r>
            <a:r>
              <a:rPr lang="en-US" sz="2400" b="1" dirty="0">
                <a:solidFill>
                  <a:schemeClr val="tx1"/>
                </a:solidFill>
              </a:rPr>
              <a:t>high school </a:t>
            </a:r>
            <a:r>
              <a:rPr lang="en-US" sz="2400" b="1" dirty="0">
                <a:solidFill>
                  <a:schemeClr val="tx1"/>
                </a:solidFill>
                <a:sym typeface="WP IconicSymbolsA"/>
              </a:rPr>
              <a:t>&gt;</a:t>
            </a:r>
            <a:r>
              <a:rPr lang="en-US" sz="2400" b="1" dirty="0" smtClean="0">
                <a:solidFill>
                  <a:schemeClr val="tx1"/>
                </a:solidFill>
              </a:rPr>
              <a:t> </a:t>
            </a:r>
            <a:r>
              <a:rPr lang="en-US" sz="2400" b="1" dirty="0">
                <a:solidFill>
                  <a:schemeClr val="tx1"/>
                </a:solidFill>
              </a:rPr>
              <a:t>two-year </a:t>
            </a:r>
            <a:r>
              <a:rPr lang="en-US" sz="2400" b="1" dirty="0" smtClean="0">
                <a:solidFill>
                  <a:schemeClr val="tx1"/>
                </a:solidFill>
              </a:rPr>
              <a:t>college </a:t>
            </a:r>
            <a:r>
              <a:rPr lang="en-US" sz="2400" b="1" dirty="0" smtClean="0">
                <a:solidFill>
                  <a:schemeClr val="tx1"/>
                </a:solidFill>
                <a:sym typeface="WP IconicSymbolsA"/>
              </a:rPr>
              <a:t>&gt;</a:t>
            </a:r>
            <a:r>
              <a:rPr lang="en-US" sz="2400" b="1" dirty="0" smtClean="0">
                <a:solidFill>
                  <a:schemeClr val="tx1"/>
                </a:solidFill>
              </a:rPr>
              <a:t> </a:t>
            </a:r>
            <a:r>
              <a:rPr lang="en-US" sz="2400" b="1" dirty="0">
                <a:solidFill>
                  <a:schemeClr val="tx1"/>
                </a:solidFill>
              </a:rPr>
              <a:t>four-year college </a:t>
            </a:r>
            <a:r>
              <a:rPr lang="en-US" sz="2400" b="1" dirty="0">
                <a:solidFill>
                  <a:schemeClr val="tx1"/>
                </a:solidFill>
                <a:sym typeface="WP IconicSymbolsA"/>
              </a:rPr>
              <a:t>&gt;</a:t>
            </a:r>
            <a:r>
              <a:rPr lang="en-US" sz="2400" b="1" dirty="0" smtClean="0">
                <a:solidFill>
                  <a:schemeClr val="tx1"/>
                </a:solidFill>
              </a:rPr>
              <a:t> </a:t>
            </a:r>
            <a:r>
              <a:rPr lang="en-US" sz="2400" b="1" dirty="0">
                <a:solidFill>
                  <a:schemeClr val="tx1"/>
                </a:solidFill>
              </a:rPr>
              <a:t>graduate school. </a:t>
            </a:r>
            <a:endParaRPr lang="en-US" sz="2400" b="1" dirty="0" smtClean="0">
              <a:solidFill>
                <a:schemeClr val="tx1"/>
              </a:solidFill>
            </a:endParaRPr>
          </a:p>
          <a:p>
            <a:pPr marL="0" indent="0">
              <a:spcBef>
                <a:spcPts val="0"/>
              </a:spcBef>
              <a:buNone/>
            </a:pPr>
            <a:endParaRPr lang="en-US" sz="2400" dirty="0">
              <a:solidFill>
                <a:schemeClr val="tx1"/>
              </a:solidFill>
            </a:endParaRPr>
          </a:p>
          <a:p>
            <a:pPr marL="0" indent="0">
              <a:spcBef>
                <a:spcPts val="0"/>
              </a:spcBef>
              <a:buNone/>
            </a:pPr>
            <a:r>
              <a:rPr lang="en-US" sz="2400" dirty="0" smtClean="0">
                <a:solidFill>
                  <a:schemeClr val="tx1"/>
                </a:solidFill>
              </a:rPr>
              <a:t>The </a:t>
            </a:r>
            <a:r>
              <a:rPr lang="en-US" sz="2400" dirty="0">
                <a:solidFill>
                  <a:schemeClr val="tx1"/>
                </a:solidFill>
              </a:rPr>
              <a:t>overall project goals are to increase the retention of students with disabilities who are enrolled in STEM classes and majors and the number of </a:t>
            </a:r>
            <a:r>
              <a:rPr lang="en-US" sz="2400" dirty="0" smtClean="0">
                <a:solidFill>
                  <a:schemeClr val="tx1"/>
                </a:solidFill>
              </a:rPr>
              <a:t>students participating </a:t>
            </a:r>
            <a:r>
              <a:rPr lang="en-US" sz="2400" dirty="0">
                <a:solidFill>
                  <a:schemeClr val="tx1"/>
                </a:solidFill>
              </a:rPr>
              <a:t>in </a:t>
            </a:r>
            <a:r>
              <a:rPr lang="en-US" sz="2400" dirty="0" err="1" smtClean="0">
                <a:solidFill>
                  <a:schemeClr val="tx1"/>
                </a:solidFill>
              </a:rPr>
              <a:t>BreakThru</a:t>
            </a:r>
            <a:r>
              <a:rPr lang="en-US" sz="2400" dirty="0" smtClean="0">
                <a:solidFill>
                  <a:schemeClr val="tx1"/>
                </a:solidFill>
              </a:rPr>
              <a:t> mentoring activities.</a:t>
            </a:r>
            <a:endParaRPr lang="en-US" dirty="0">
              <a:solidFill>
                <a:schemeClr val="tx1"/>
              </a:solidFill>
            </a:endParaRPr>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1049799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Project Goals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sz="2400" b="1" dirty="0">
                <a:solidFill>
                  <a:srgbClr val="000000"/>
                </a:solidFill>
              </a:rPr>
              <a:t>Retain Students in Virtual Mentoring and STEM </a:t>
            </a:r>
            <a:r>
              <a:rPr lang="en-US" sz="2400" b="1" dirty="0" smtClean="0">
                <a:solidFill>
                  <a:srgbClr val="000000"/>
                </a:solidFill>
              </a:rPr>
              <a:t>Majors</a:t>
            </a:r>
            <a:r>
              <a:rPr lang="en-US" sz="2400" dirty="0" smtClean="0">
                <a:solidFill>
                  <a:srgbClr val="000000"/>
                </a:solidFill>
              </a:rPr>
              <a:t>:</a:t>
            </a:r>
          </a:p>
          <a:p>
            <a:pPr lvl="1" indent="-342900"/>
            <a:r>
              <a:rPr lang="en-US" sz="2400" dirty="0" smtClean="0">
                <a:solidFill>
                  <a:srgbClr val="000000"/>
                </a:solidFill>
              </a:rPr>
              <a:t>Year-to-year </a:t>
            </a:r>
            <a:r>
              <a:rPr lang="en-US" sz="2400" dirty="0">
                <a:solidFill>
                  <a:srgbClr val="000000"/>
                </a:solidFill>
              </a:rPr>
              <a:t>persistence rate of at least 50</a:t>
            </a:r>
            <a:r>
              <a:rPr lang="en-US" sz="2400" dirty="0" smtClean="0">
                <a:solidFill>
                  <a:srgbClr val="000000"/>
                </a:solidFill>
              </a:rPr>
              <a:t>%.</a:t>
            </a:r>
          </a:p>
          <a:p>
            <a:pPr marL="457200" lvl="0" indent="-457200">
              <a:buFont typeface="+mj-lt"/>
              <a:buAutoNum type="arabicPeriod"/>
            </a:pPr>
            <a:endParaRPr lang="en-US" sz="2400" dirty="0">
              <a:solidFill>
                <a:srgbClr val="000000"/>
              </a:solidFill>
            </a:endParaRPr>
          </a:p>
          <a:p>
            <a:pPr marL="457200" lvl="0" indent="-457200">
              <a:buFont typeface="+mj-lt"/>
              <a:buAutoNum type="arabicPeriod" startAt="2"/>
            </a:pPr>
            <a:r>
              <a:rPr lang="en-US" sz="2400" b="1" dirty="0">
                <a:solidFill>
                  <a:srgbClr val="000000"/>
                </a:solidFill>
              </a:rPr>
              <a:t>Enroll to Virtual Mentoring:</a:t>
            </a:r>
          </a:p>
          <a:p>
            <a:pPr lvl="1" algn="just"/>
            <a:r>
              <a:rPr lang="en-US" sz="2400" dirty="0" smtClean="0">
                <a:solidFill>
                  <a:prstClr val="black"/>
                </a:solidFill>
              </a:rPr>
              <a:t>105 </a:t>
            </a:r>
            <a:r>
              <a:rPr lang="en-US" sz="2400" dirty="0">
                <a:solidFill>
                  <a:prstClr val="black"/>
                </a:solidFill>
              </a:rPr>
              <a:t>unduplicated high school students with disabilities </a:t>
            </a:r>
            <a:r>
              <a:rPr lang="en-US" sz="2400" dirty="0" smtClean="0">
                <a:solidFill>
                  <a:prstClr val="black"/>
                </a:solidFill>
              </a:rPr>
              <a:t>by end of project period</a:t>
            </a:r>
            <a:r>
              <a:rPr lang="en-US" sz="2400" dirty="0">
                <a:solidFill>
                  <a:prstClr val="black"/>
                </a:solidFill>
              </a:rPr>
              <a:t>. </a:t>
            </a:r>
          </a:p>
          <a:p>
            <a:pPr lvl="1" algn="just"/>
            <a:r>
              <a:rPr lang="en-US" sz="2400" dirty="0" smtClean="0">
                <a:solidFill>
                  <a:prstClr val="black"/>
                </a:solidFill>
              </a:rPr>
              <a:t>65 </a:t>
            </a:r>
            <a:r>
              <a:rPr lang="en-US" sz="2400" dirty="0">
                <a:solidFill>
                  <a:prstClr val="black"/>
                </a:solidFill>
              </a:rPr>
              <a:t>unduplicated two-year students with disabilities </a:t>
            </a:r>
            <a:r>
              <a:rPr lang="en-US" sz="2400" dirty="0" smtClean="0">
                <a:solidFill>
                  <a:prstClr val="black"/>
                </a:solidFill>
              </a:rPr>
              <a:t>by </a:t>
            </a:r>
            <a:r>
              <a:rPr lang="en-US" sz="2400" dirty="0">
                <a:solidFill>
                  <a:prstClr val="black"/>
                </a:solidFill>
              </a:rPr>
              <a:t>end </a:t>
            </a:r>
            <a:r>
              <a:rPr lang="en-US" sz="2400" dirty="0" smtClean="0">
                <a:solidFill>
                  <a:prstClr val="black"/>
                </a:solidFill>
              </a:rPr>
              <a:t>of </a:t>
            </a:r>
            <a:r>
              <a:rPr lang="en-US" sz="2400" dirty="0">
                <a:solidFill>
                  <a:prstClr val="black"/>
                </a:solidFill>
              </a:rPr>
              <a:t>project </a:t>
            </a:r>
            <a:r>
              <a:rPr lang="en-US" sz="2400" dirty="0" smtClean="0">
                <a:solidFill>
                  <a:prstClr val="black"/>
                </a:solidFill>
              </a:rPr>
              <a:t>period</a:t>
            </a:r>
            <a:r>
              <a:rPr lang="en-US" sz="2400" dirty="0">
                <a:solidFill>
                  <a:prstClr val="black"/>
                </a:solidFill>
              </a:rPr>
              <a:t>. 	</a:t>
            </a:r>
          </a:p>
          <a:p>
            <a:pPr lvl="1" algn="just"/>
            <a:r>
              <a:rPr lang="en-US" sz="2400" dirty="0" smtClean="0">
                <a:solidFill>
                  <a:prstClr val="black"/>
                </a:solidFill>
              </a:rPr>
              <a:t>55 </a:t>
            </a:r>
            <a:r>
              <a:rPr lang="en-US" sz="2400" dirty="0">
                <a:solidFill>
                  <a:prstClr val="black"/>
                </a:solidFill>
              </a:rPr>
              <a:t>unduplicated four-year students with </a:t>
            </a:r>
            <a:r>
              <a:rPr lang="en-US" sz="2400" dirty="0" smtClean="0">
                <a:solidFill>
                  <a:prstClr val="black"/>
                </a:solidFill>
              </a:rPr>
              <a:t>disabilities by end </a:t>
            </a:r>
            <a:r>
              <a:rPr lang="en-US" sz="2400" dirty="0">
                <a:solidFill>
                  <a:prstClr val="black"/>
                </a:solidFill>
              </a:rPr>
              <a:t>of the </a:t>
            </a:r>
            <a:r>
              <a:rPr lang="en-US" sz="2400" dirty="0" smtClean="0">
                <a:solidFill>
                  <a:prstClr val="black"/>
                </a:solidFill>
              </a:rPr>
              <a:t>project period</a:t>
            </a:r>
            <a:r>
              <a:rPr lang="en-US" sz="2400" dirty="0">
                <a:solidFill>
                  <a:prstClr val="black"/>
                </a:solidFill>
              </a:rPr>
              <a:t>. </a:t>
            </a:r>
          </a:p>
          <a:p>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87392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087582"/>
            <a:ext cx="9144000" cy="4876800"/>
          </a:xfrm>
          <a:prstGeom prst="rect">
            <a:avLst/>
          </a:prstGeom>
        </p:spPr>
      </p:pic>
      <p:sp>
        <p:nvSpPr>
          <p:cNvPr id="3" name="Title 2"/>
          <p:cNvSpPr>
            <a:spLocks noGrp="1"/>
          </p:cNvSpPr>
          <p:nvPr>
            <p:ph type="title"/>
          </p:nvPr>
        </p:nvSpPr>
        <p:spPr/>
        <p:txBody>
          <a:bodyPr/>
          <a:lstStyle/>
          <a:p>
            <a:r>
              <a:rPr lang="en-US" dirty="0" smtClean="0"/>
              <a:t>GSAA Total Participation</a:t>
            </a:r>
            <a:endParaRPr lang="en-US" dirty="0"/>
          </a:p>
        </p:txBody>
      </p:sp>
    </p:spTree>
    <p:extLst>
      <p:ext uri="{BB962C8B-B14F-4D97-AF65-F5344CB8AC3E}">
        <p14:creationId xmlns:p14="http://schemas.microsoft.com/office/powerpoint/2010/main" val="3019616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6400" y="1177637"/>
            <a:ext cx="6553200" cy="5040924"/>
          </a:xfrm>
          <a:prstGeom prst="rect">
            <a:avLst/>
          </a:prstGeom>
        </p:spPr>
      </p:pic>
      <p:sp>
        <p:nvSpPr>
          <p:cNvPr id="3" name="Title 2"/>
          <p:cNvSpPr>
            <a:spLocks noGrp="1"/>
          </p:cNvSpPr>
          <p:nvPr>
            <p:ph type="title"/>
          </p:nvPr>
        </p:nvSpPr>
        <p:spPr/>
        <p:txBody>
          <a:bodyPr/>
          <a:lstStyle/>
          <a:p>
            <a:r>
              <a:rPr lang="en-US" dirty="0" smtClean="0"/>
              <a:t>GSAA Participation by Disability</a:t>
            </a:r>
            <a:endParaRPr lang="en-US" dirty="0"/>
          </a:p>
        </p:txBody>
      </p:sp>
    </p:spTree>
    <p:extLst>
      <p:ext uri="{BB962C8B-B14F-4D97-AF65-F5344CB8AC3E}">
        <p14:creationId xmlns:p14="http://schemas.microsoft.com/office/powerpoint/2010/main" val="457573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9382" y="1219200"/>
            <a:ext cx="8715375" cy="4648200"/>
          </a:xfrm>
          <a:prstGeom prst="rect">
            <a:avLst/>
          </a:prstGeom>
        </p:spPr>
      </p:pic>
      <p:sp>
        <p:nvSpPr>
          <p:cNvPr id="3" name="Title 2"/>
          <p:cNvSpPr>
            <a:spLocks noGrp="1"/>
          </p:cNvSpPr>
          <p:nvPr>
            <p:ph type="title"/>
          </p:nvPr>
        </p:nvSpPr>
        <p:spPr/>
        <p:txBody>
          <a:bodyPr/>
          <a:lstStyle/>
          <a:p>
            <a:r>
              <a:rPr lang="en-US" dirty="0" smtClean="0"/>
              <a:t>GSAA Participation by Gender</a:t>
            </a:r>
            <a:endParaRPr lang="en-US" dirty="0"/>
          </a:p>
        </p:txBody>
      </p:sp>
    </p:spTree>
    <p:extLst>
      <p:ext uri="{BB962C8B-B14F-4D97-AF65-F5344CB8AC3E}">
        <p14:creationId xmlns:p14="http://schemas.microsoft.com/office/powerpoint/2010/main" val="749111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2940</TotalTime>
  <Words>2404</Words>
  <Application>Microsoft Office PowerPoint</Application>
  <PresentationFormat>On-screen Show (4:3)</PresentationFormat>
  <Paragraphs>555</Paragraphs>
  <Slides>40</Slides>
  <Notes>14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Georgia STEM Accessibility Alliance (GSAA)</vt:lpstr>
      <vt:lpstr>GSAA Collaborative Leaders</vt:lpstr>
      <vt:lpstr>What is BreakThru?</vt:lpstr>
      <vt:lpstr>Project Goals</vt:lpstr>
      <vt:lpstr>NSF Project Goals</vt:lpstr>
      <vt:lpstr>GSAA Total Participation</vt:lpstr>
      <vt:lpstr>GSAA Participation by Disability</vt:lpstr>
      <vt:lpstr>GSAA Participation by Gender</vt:lpstr>
      <vt:lpstr>Goal 1: Retain Students in Virtual Mentoring</vt:lpstr>
      <vt:lpstr>Continuing vs. New Students</vt:lpstr>
      <vt:lpstr>Goal 2: Enroll to Virtual Mentoring</vt:lpstr>
      <vt:lpstr>E-Mentoring Effectiveness</vt:lpstr>
      <vt:lpstr>E-Mentoring Constructs -Spring 2015</vt:lpstr>
      <vt:lpstr>Personal Responsibility </vt:lpstr>
      <vt:lpstr>Satisfaction</vt:lpstr>
      <vt:lpstr>Communication - Quantity</vt:lpstr>
      <vt:lpstr>Communication - Quality</vt:lpstr>
      <vt:lpstr>Support Seeking</vt:lpstr>
      <vt:lpstr>Changes in Student Characteristics</vt:lpstr>
      <vt:lpstr>Theory of Change – In Brief</vt:lpstr>
      <vt:lpstr>Changes in Internal Characteristics Postsecondary - Overall</vt:lpstr>
      <vt:lpstr>Changes in Internal Characteristics Secondary – Overall</vt:lpstr>
      <vt:lpstr>Effectiveness of Virtual Worlds and Communications Platforms</vt:lpstr>
      <vt:lpstr>Communication Methods</vt:lpstr>
      <vt:lpstr>Total VLR Users Per Month</vt:lpstr>
      <vt:lpstr>Peak Concurrency</vt:lpstr>
      <vt:lpstr>Gamification</vt:lpstr>
      <vt:lpstr>2013 Badge Interactions</vt:lpstr>
      <vt:lpstr>Total Logins 2012 - 2014</vt:lpstr>
      <vt:lpstr>Broader Impacts</vt:lpstr>
      <vt:lpstr>In Brief: Benefits of Virtual Worlds</vt:lpstr>
      <vt:lpstr>The Good, the Bad – the Avatars</vt:lpstr>
      <vt:lpstr>The Good, the Bad – the Avatars</vt:lpstr>
      <vt:lpstr>Technology Considerations</vt:lpstr>
      <vt:lpstr>Mentoring Conclusions</vt:lpstr>
      <vt:lpstr>Mentoring Conclusions</vt:lpstr>
      <vt:lpstr>Final Thoughts</vt:lpstr>
      <vt:lpstr>Questions?</vt:lpstr>
      <vt:lpstr>BreakThru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coaadmin</dc:creator>
  <cp:lastModifiedBy>Nathan Moon</cp:lastModifiedBy>
  <cp:revision>176</cp:revision>
  <dcterms:created xsi:type="dcterms:W3CDTF">2011-12-02T19:30:23Z</dcterms:created>
  <dcterms:modified xsi:type="dcterms:W3CDTF">2015-10-01T17:03:50Z</dcterms:modified>
</cp:coreProperties>
</file>