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1"/>
  </p:sldMasterIdLst>
  <p:notesMasterIdLst>
    <p:notesMasterId r:id="rId15"/>
  </p:notesMasterIdLst>
  <p:sldIdLst>
    <p:sldId id="256" r:id="rId2"/>
    <p:sldId id="271" r:id="rId3"/>
    <p:sldId id="273" r:id="rId4"/>
    <p:sldId id="269" r:id="rId5"/>
    <p:sldId id="261" r:id="rId6"/>
    <p:sldId id="264" r:id="rId7"/>
    <p:sldId id="262" r:id="rId8"/>
    <p:sldId id="275" r:id="rId9"/>
    <p:sldId id="266" r:id="rId10"/>
    <p:sldId id="277" r:id="rId11"/>
    <p:sldId id="274" r:id="rId12"/>
    <p:sldId id="276" r:id="rId13"/>
    <p:sldId id="27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0" autoAdjust="0"/>
    <p:restoredTop sz="62536" autoAdjust="0"/>
  </p:normalViewPr>
  <p:slideViewPr>
    <p:cSldViewPr snapToGrid="0">
      <p:cViewPr varScale="1">
        <p:scale>
          <a:sx n="47" d="100"/>
          <a:sy n="47" d="100"/>
        </p:scale>
        <p:origin x="7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A14CA-D2A5-449F-A5D5-432DCBD751C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91C6AA-84E2-48F4-8994-E9B8FA607A01}">
      <dgm:prSet phldrT="[Text]"/>
      <dgm:spPr/>
      <dgm:t>
        <a:bodyPr/>
        <a:lstStyle/>
        <a:p>
          <a:r>
            <a:rPr lang="en-US" dirty="0" smtClean="0"/>
            <a:t>itAccessibility Steering Committee</a:t>
          </a:r>
          <a:endParaRPr lang="en-US" dirty="0"/>
        </a:p>
      </dgm:t>
    </dgm:pt>
    <dgm:pt modelId="{32AE7342-5161-46F0-B162-6E246F75B2F6}" type="parTrans" cxnId="{9114161E-45A2-4809-B024-F7A8925A6B05}">
      <dgm:prSet/>
      <dgm:spPr/>
      <dgm:t>
        <a:bodyPr/>
        <a:lstStyle/>
        <a:p>
          <a:endParaRPr lang="en-US"/>
        </a:p>
      </dgm:t>
    </dgm:pt>
    <dgm:pt modelId="{E9A3E14F-FB03-447F-80B1-CC24D3F22768}" type="sibTrans" cxnId="{9114161E-45A2-4809-B024-F7A8925A6B05}">
      <dgm:prSet/>
      <dgm:spPr/>
      <dgm:t>
        <a:bodyPr/>
        <a:lstStyle/>
        <a:p>
          <a:endParaRPr lang="en-US"/>
        </a:p>
      </dgm:t>
    </dgm:pt>
    <dgm:pt modelId="{883E8421-973E-4B0D-A0DC-BB031833CFF5}">
      <dgm:prSet phldrT="[Text]"/>
      <dgm:spPr/>
      <dgm:t>
        <a:bodyPr/>
        <a:lstStyle/>
        <a:p>
          <a:r>
            <a:rPr lang="en-US" dirty="0" smtClean="0"/>
            <a:t>Chief Information Officer</a:t>
          </a:r>
          <a:endParaRPr lang="en-US" dirty="0"/>
        </a:p>
      </dgm:t>
    </dgm:pt>
    <dgm:pt modelId="{A4750D9F-9F18-4977-A6AF-64C48893D6A7}" type="parTrans" cxnId="{B8435DE4-CE2E-4EDF-A76D-3E8B6E3C722D}">
      <dgm:prSet/>
      <dgm:spPr/>
      <dgm:t>
        <a:bodyPr/>
        <a:lstStyle/>
        <a:p>
          <a:endParaRPr lang="en-US"/>
        </a:p>
      </dgm:t>
    </dgm:pt>
    <dgm:pt modelId="{6D904614-DE2B-4D83-9B30-02B2762506D6}" type="sibTrans" cxnId="{B8435DE4-CE2E-4EDF-A76D-3E8B6E3C722D}">
      <dgm:prSet/>
      <dgm:spPr/>
      <dgm:t>
        <a:bodyPr/>
        <a:lstStyle/>
        <a:p>
          <a:endParaRPr lang="en-US"/>
        </a:p>
      </dgm:t>
    </dgm:pt>
    <dgm:pt modelId="{2A4DE54A-71D1-4ECB-AF7D-E9E51AE0BA0F}">
      <dgm:prSet phldrT="[Text]" phldr="1"/>
      <dgm:spPr/>
      <dgm:t>
        <a:bodyPr/>
        <a:lstStyle/>
        <a:p>
          <a:endParaRPr lang="en-US" dirty="0"/>
        </a:p>
      </dgm:t>
    </dgm:pt>
    <dgm:pt modelId="{E19EE770-AC49-49F3-A460-F31FB136401D}" type="parTrans" cxnId="{1ED79E79-C5D3-43ED-8B37-EA52A5337802}">
      <dgm:prSet/>
      <dgm:spPr/>
      <dgm:t>
        <a:bodyPr/>
        <a:lstStyle/>
        <a:p>
          <a:endParaRPr lang="en-US"/>
        </a:p>
      </dgm:t>
    </dgm:pt>
    <dgm:pt modelId="{A25FD0B7-D88A-44B8-8809-D4798F569BA9}" type="sibTrans" cxnId="{1ED79E79-C5D3-43ED-8B37-EA52A5337802}">
      <dgm:prSet/>
      <dgm:spPr/>
      <dgm:t>
        <a:bodyPr/>
        <a:lstStyle/>
        <a:p>
          <a:endParaRPr lang="en-US"/>
        </a:p>
      </dgm:t>
    </dgm:pt>
    <dgm:pt modelId="{99179531-4009-49FE-A40A-B41A54BDDC28}">
      <dgm:prSet phldrT="[Text]" phldr="1"/>
      <dgm:spPr/>
      <dgm:t>
        <a:bodyPr/>
        <a:lstStyle/>
        <a:p>
          <a:endParaRPr lang="en-US"/>
        </a:p>
      </dgm:t>
    </dgm:pt>
    <dgm:pt modelId="{552A1DD1-CCA6-41F0-AB7D-AFAEE94909E1}" type="parTrans" cxnId="{BBBED0C0-CFB0-43D0-9242-B1AEBE4D5D71}">
      <dgm:prSet/>
      <dgm:spPr/>
      <dgm:t>
        <a:bodyPr/>
        <a:lstStyle/>
        <a:p>
          <a:endParaRPr lang="en-US"/>
        </a:p>
      </dgm:t>
    </dgm:pt>
    <dgm:pt modelId="{2289ED8B-3036-4D8D-8ED3-5706343515C7}" type="sibTrans" cxnId="{BBBED0C0-CFB0-43D0-9242-B1AEBE4D5D71}">
      <dgm:prSet/>
      <dgm:spPr/>
      <dgm:t>
        <a:bodyPr/>
        <a:lstStyle/>
        <a:p>
          <a:endParaRPr lang="en-US"/>
        </a:p>
      </dgm:t>
    </dgm:pt>
    <dgm:pt modelId="{CA76B93A-C106-4678-B6F5-865030F84863}">
      <dgm:prSet phldrT="[Text]" phldr="1"/>
      <dgm:spPr/>
      <dgm:t>
        <a:bodyPr/>
        <a:lstStyle/>
        <a:p>
          <a:endParaRPr lang="en-US" dirty="0"/>
        </a:p>
      </dgm:t>
    </dgm:pt>
    <dgm:pt modelId="{602FF5B2-BA65-407E-A688-AE5224562690}" type="parTrans" cxnId="{F5321EC6-422D-407E-B827-AC05AF5F0D00}">
      <dgm:prSet/>
      <dgm:spPr/>
      <dgm:t>
        <a:bodyPr/>
        <a:lstStyle/>
        <a:p>
          <a:endParaRPr lang="en-US"/>
        </a:p>
      </dgm:t>
    </dgm:pt>
    <dgm:pt modelId="{7F1CFF2E-0872-4350-B875-9F94B995DB6D}" type="sibTrans" cxnId="{F5321EC6-422D-407E-B827-AC05AF5F0D00}">
      <dgm:prSet/>
      <dgm:spPr/>
      <dgm:t>
        <a:bodyPr/>
        <a:lstStyle/>
        <a:p>
          <a:endParaRPr lang="en-US"/>
        </a:p>
      </dgm:t>
    </dgm:pt>
    <dgm:pt modelId="{1D9E775F-DB31-4A45-9089-4602E4D1EFAF}">
      <dgm:prSet phldrT="[Text]" phldr="1"/>
      <dgm:spPr/>
      <dgm:t>
        <a:bodyPr/>
        <a:lstStyle/>
        <a:p>
          <a:endParaRPr lang="en-US"/>
        </a:p>
      </dgm:t>
    </dgm:pt>
    <dgm:pt modelId="{A7EBD095-361A-4B3F-8D34-A667DDF44EA6}" type="parTrans" cxnId="{793C8BCF-A301-429C-81EB-5E8F14436421}">
      <dgm:prSet/>
      <dgm:spPr/>
      <dgm:t>
        <a:bodyPr/>
        <a:lstStyle/>
        <a:p>
          <a:endParaRPr lang="en-US"/>
        </a:p>
      </dgm:t>
    </dgm:pt>
    <dgm:pt modelId="{1C9EDC35-5F8C-4BD5-A636-D27979B7B86D}" type="sibTrans" cxnId="{793C8BCF-A301-429C-81EB-5E8F14436421}">
      <dgm:prSet/>
      <dgm:spPr/>
      <dgm:t>
        <a:bodyPr/>
        <a:lstStyle/>
        <a:p>
          <a:endParaRPr lang="en-US"/>
        </a:p>
      </dgm:t>
    </dgm:pt>
    <dgm:pt modelId="{2ADC8BCD-5C76-4B77-8612-038F38E40D32}">
      <dgm:prSet phldrT="[Text]" phldr="1"/>
      <dgm:spPr/>
      <dgm:t>
        <a:bodyPr/>
        <a:lstStyle/>
        <a:p>
          <a:endParaRPr lang="en-US"/>
        </a:p>
      </dgm:t>
    </dgm:pt>
    <dgm:pt modelId="{936CA459-738D-4E8F-BD38-C538126952EB}" type="parTrans" cxnId="{6FD66EB4-F629-4FBA-BDA9-19F55C45D911}">
      <dgm:prSet/>
      <dgm:spPr/>
      <dgm:t>
        <a:bodyPr/>
        <a:lstStyle/>
        <a:p>
          <a:endParaRPr lang="en-US"/>
        </a:p>
      </dgm:t>
    </dgm:pt>
    <dgm:pt modelId="{E1CFADA4-B0E5-4A88-83ED-EAD65580D52D}" type="sibTrans" cxnId="{6FD66EB4-F629-4FBA-BDA9-19F55C45D911}">
      <dgm:prSet/>
      <dgm:spPr/>
      <dgm:t>
        <a:bodyPr/>
        <a:lstStyle/>
        <a:p>
          <a:endParaRPr lang="en-US"/>
        </a:p>
      </dgm:t>
    </dgm:pt>
    <dgm:pt modelId="{A757E4D5-1E25-43A3-BD5B-36573D933143}">
      <dgm:prSet/>
      <dgm:spPr/>
      <dgm:t>
        <a:bodyPr/>
        <a:lstStyle/>
        <a:p>
          <a:r>
            <a:rPr lang="en-US" dirty="0" smtClean="0"/>
            <a:t>Chief Security Officer</a:t>
          </a:r>
        </a:p>
      </dgm:t>
    </dgm:pt>
    <dgm:pt modelId="{D60AB7AF-9935-4B8C-8C31-F1623876A570}" type="parTrans" cxnId="{6209AD04-BE18-407D-BA86-07FEF6B46BF3}">
      <dgm:prSet/>
      <dgm:spPr/>
      <dgm:t>
        <a:bodyPr/>
        <a:lstStyle/>
        <a:p>
          <a:endParaRPr lang="en-US"/>
        </a:p>
      </dgm:t>
    </dgm:pt>
    <dgm:pt modelId="{44D8624B-9605-4FCE-94B9-8E22160B3736}" type="sibTrans" cxnId="{6209AD04-BE18-407D-BA86-07FEF6B46BF3}">
      <dgm:prSet/>
      <dgm:spPr/>
      <dgm:t>
        <a:bodyPr/>
        <a:lstStyle/>
        <a:p>
          <a:endParaRPr lang="en-US"/>
        </a:p>
      </dgm:t>
    </dgm:pt>
    <dgm:pt modelId="{A930B8CE-EEAB-4391-9417-C7D0DE9090E5}">
      <dgm:prSet/>
      <dgm:spPr/>
      <dgm:t>
        <a:bodyPr/>
        <a:lstStyle/>
        <a:p>
          <a:r>
            <a:rPr lang="en-US" dirty="0" smtClean="0"/>
            <a:t>ADA/504 Coordinator</a:t>
          </a:r>
        </a:p>
      </dgm:t>
    </dgm:pt>
    <dgm:pt modelId="{D38D7CA2-31FA-44C8-80E4-942578A4064B}" type="parTrans" cxnId="{40B7BD30-D214-41B3-9F09-D0CB01774640}">
      <dgm:prSet/>
      <dgm:spPr/>
      <dgm:t>
        <a:bodyPr/>
        <a:lstStyle/>
        <a:p>
          <a:endParaRPr lang="en-US"/>
        </a:p>
      </dgm:t>
    </dgm:pt>
    <dgm:pt modelId="{7C7C7D0A-314C-49AD-9949-2383EB53CF2C}" type="sibTrans" cxnId="{40B7BD30-D214-41B3-9F09-D0CB01774640}">
      <dgm:prSet/>
      <dgm:spPr/>
      <dgm:t>
        <a:bodyPr/>
        <a:lstStyle/>
        <a:p>
          <a:endParaRPr lang="en-US"/>
        </a:p>
      </dgm:t>
    </dgm:pt>
    <dgm:pt modelId="{E50DF399-A3B4-4FA4-B760-E90FB8031539}">
      <dgm:prSet/>
      <dgm:spPr/>
      <dgm:t>
        <a:bodyPr/>
        <a:lstStyle/>
        <a:p>
          <a:r>
            <a:rPr lang="en-US" smtClean="0"/>
            <a:t>Office of Institutional Equity</a:t>
          </a:r>
          <a:endParaRPr lang="en-US" dirty="0" smtClean="0"/>
        </a:p>
      </dgm:t>
    </dgm:pt>
    <dgm:pt modelId="{5B51B267-2411-48CC-9D0A-4BB51D2C9F5F}" type="parTrans" cxnId="{E8E59B41-F8A0-4DB0-B1B0-2FBF5220E763}">
      <dgm:prSet/>
      <dgm:spPr/>
      <dgm:t>
        <a:bodyPr/>
        <a:lstStyle/>
        <a:p>
          <a:endParaRPr lang="en-US"/>
        </a:p>
      </dgm:t>
    </dgm:pt>
    <dgm:pt modelId="{71A09A08-8BD3-41A8-83D7-FCA5D42944C1}" type="sibTrans" cxnId="{E8E59B41-F8A0-4DB0-B1B0-2FBF5220E763}">
      <dgm:prSet/>
      <dgm:spPr/>
      <dgm:t>
        <a:bodyPr/>
        <a:lstStyle/>
        <a:p>
          <a:endParaRPr lang="en-US"/>
        </a:p>
      </dgm:t>
    </dgm:pt>
    <dgm:pt modelId="{E294FB78-5326-40B2-956D-262F64CB73EE}">
      <dgm:prSet/>
      <dgm:spPr/>
      <dgm:t>
        <a:bodyPr/>
        <a:lstStyle/>
        <a:p>
          <a:r>
            <a:rPr lang="en-US" smtClean="0"/>
            <a:t>Office of General Counsel</a:t>
          </a:r>
          <a:endParaRPr lang="en-US" dirty="0" smtClean="0"/>
        </a:p>
      </dgm:t>
    </dgm:pt>
    <dgm:pt modelId="{1918D177-14C9-40EB-A1E3-F91E10049617}" type="parTrans" cxnId="{893F1D11-CE2C-4DB3-AC87-C564256F2117}">
      <dgm:prSet/>
      <dgm:spPr/>
      <dgm:t>
        <a:bodyPr/>
        <a:lstStyle/>
        <a:p>
          <a:endParaRPr lang="en-US"/>
        </a:p>
      </dgm:t>
    </dgm:pt>
    <dgm:pt modelId="{B88DDBF6-1FE2-49E8-9118-4E7DB456BA26}" type="sibTrans" cxnId="{893F1D11-CE2C-4DB3-AC87-C564256F2117}">
      <dgm:prSet/>
      <dgm:spPr/>
      <dgm:t>
        <a:bodyPr/>
        <a:lstStyle/>
        <a:p>
          <a:endParaRPr lang="en-US"/>
        </a:p>
      </dgm:t>
    </dgm:pt>
    <dgm:pt modelId="{765F8220-AC51-4061-AA25-6C3D60D3DDDB}">
      <dgm:prSet/>
      <dgm:spPr/>
      <dgm:t>
        <a:bodyPr/>
        <a:lstStyle/>
        <a:p>
          <a:r>
            <a:rPr lang="en-US" dirty="0" smtClean="0"/>
            <a:t>Disability Resources</a:t>
          </a:r>
        </a:p>
      </dgm:t>
    </dgm:pt>
    <dgm:pt modelId="{9F0ECFD1-1FAC-4DBB-84D5-293DC5DA502D}" type="parTrans" cxnId="{DF082392-0E68-4542-BA95-544584C85AD3}">
      <dgm:prSet/>
      <dgm:spPr/>
      <dgm:t>
        <a:bodyPr/>
        <a:lstStyle/>
        <a:p>
          <a:endParaRPr lang="en-US"/>
        </a:p>
      </dgm:t>
    </dgm:pt>
    <dgm:pt modelId="{F7F94ECA-D1AF-4540-82FD-969B33A84714}" type="sibTrans" cxnId="{DF082392-0E68-4542-BA95-544584C85AD3}">
      <dgm:prSet/>
      <dgm:spPr/>
      <dgm:t>
        <a:bodyPr/>
        <a:lstStyle/>
        <a:p>
          <a:endParaRPr lang="en-US"/>
        </a:p>
      </dgm:t>
    </dgm:pt>
    <dgm:pt modelId="{20101D32-1BF5-4820-9691-E3A43AFD0313}">
      <dgm:prSet/>
      <dgm:spPr/>
      <dgm:t>
        <a:bodyPr/>
        <a:lstStyle/>
        <a:p>
          <a:r>
            <a:rPr lang="en-US" dirty="0" smtClean="0"/>
            <a:t>Dean of Libraries</a:t>
          </a:r>
          <a:endParaRPr lang="en-US" dirty="0"/>
        </a:p>
      </dgm:t>
    </dgm:pt>
    <dgm:pt modelId="{3DC31231-04CA-4860-BA64-86C992E5FA18}" type="parTrans" cxnId="{9E79ABC3-9B96-482F-A5C1-2B71C710F1E3}">
      <dgm:prSet/>
      <dgm:spPr/>
      <dgm:t>
        <a:bodyPr/>
        <a:lstStyle/>
        <a:p>
          <a:endParaRPr lang="en-US"/>
        </a:p>
      </dgm:t>
    </dgm:pt>
    <dgm:pt modelId="{34F7D36B-A3B9-4BED-A1BB-9E102984997F}" type="sibTrans" cxnId="{9E79ABC3-9B96-482F-A5C1-2B71C710F1E3}">
      <dgm:prSet/>
      <dgm:spPr/>
      <dgm:t>
        <a:bodyPr/>
        <a:lstStyle/>
        <a:p>
          <a:endParaRPr lang="en-US"/>
        </a:p>
      </dgm:t>
    </dgm:pt>
    <dgm:pt modelId="{83A5C865-B10E-4082-B896-E9E5F19E9B18}" type="pres">
      <dgm:prSet presAssocID="{AA7A14CA-D2A5-449F-A5D5-432DCBD751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771D60-693D-457C-9443-40296C887211}" type="pres">
      <dgm:prSet presAssocID="{5F91C6AA-84E2-48F4-8994-E9B8FA607A01}" presName="centerShape" presStyleLbl="node0" presStyleIdx="0" presStyleCnt="1" custLinFactNeighborX="-1054" custLinFactNeighborY="-2813"/>
      <dgm:spPr/>
      <dgm:t>
        <a:bodyPr/>
        <a:lstStyle/>
        <a:p>
          <a:endParaRPr lang="en-US"/>
        </a:p>
      </dgm:t>
    </dgm:pt>
    <dgm:pt modelId="{1B544D40-E45F-4317-A9B7-6ADD32BE6D40}" type="pres">
      <dgm:prSet presAssocID="{A4750D9F-9F18-4977-A6AF-64C48893D6A7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6B766199-8AC5-40CD-BA58-3D54359656CA}" type="pres">
      <dgm:prSet presAssocID="{883E8421-973E-4B0D-A0DC-BB031833CFF5}" presName="node" presStyleLbl="node1" presStyleIdx="0" presStyleCnt="7" custRadScaleRad="121947" custRadScaleInc="25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597B-563A-468E-BA9C-88FECE405658}" type="pres">
      <dgm:prSet presAssocID="{3DC31231-04CA-4860-BA64-86C992E5FA1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C3513AF3-8821-4870-9290-01E15CE758D2}" type="pres">
      <dgm:prSet presAssocID="{20101D32-1BF5-4820-9691-E3A43AFD0313}" presName="node" presStyleLbl="node1" presStyleIdx="1" presStyleCnt="7" custRadScaleRad="132905" custRadScaleInc="-25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D0965-F3E1-4C11-85EB-346E99AC73D9}" type="pres">
      <dgm:prSet presAssocID="{D60AB7AF-9935-4B8C-8C31-F1623876A570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0D643051-85A4-4B09-85F4-9EA90ED16FA1}" type="pres">
      <dgm:prSet presAssocID="{A757E4D5-1E25-43A3-BD5B-36573D93314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58751-7ABD-4BFB-9197-74F8C739E326}" type="pres">
      <dgm:prSet presAssocID="{D38D7CA2-31FA-44C8-80E4-942578A4064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69DDAA51-E3BC-43D5-B9ED-9AF58093D64F}" type="pres">
      <dgm:prSet presAssocID="{A930B8CE-EEAB-4391-9417-C7D0DE9090E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4CF7E-90AB-4E1F-81D0-0A7727FB93EF}" type="pres">
      <dgm:prSet presAssocID="{5B51B267-2411-48CC-9D0A-4BB51D2C9F5F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67F5E08C-F0E5-487A-B6C1-9F8BC6E5BEB1}" type="pres">
      <dgm:prSet presAssocID="{E50DF399-A3B4-4FA4-B760-E90FB803153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70F1A-FE0F-4349-AA4C-DF9D9EC3E098}" type="pres">
      <dgm:prSet presAssocID="{1918D177-14C9-40EB-A1E3-F91E10049617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FE005B8E-521B-4440-A3AA-88BD9F8FFCF8}" type="pres">
      <dgm:prSet presAssocID="{E294FB78-5326-40B2-956D-262F64CB73E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C5C17-EF98-4CF9-BDE2-841B3D33B822}" type="pres">
      <dgm:prSet presAssocID="{9F0ECFD1-1FAC-4DBB-84D5-293DC5DA502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0037D937-B9F2-4688-ADE6-ED66AA1DDF8C}" type="pres">
      <dgm:prSet presAssocID="{765F8220-AC51-4061-AA25-6C3D60D3DDD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B7E2F1-FC0C-4AF7-A0EA-B75DBD17C64B}" type="presOf" srcId="{20101D32-1BF5-4820-9691-E3A43AFD0313}" destId="{C3513AF3-8821-4870-9290-01E15CE758D2}" srcOrd="0" destOrd="0" presId="urn:microsoft.com/office/officeart/2005/8/layout/radial4"/>
    <dgm:cxn modelId="{6FD66EB4-F629-4FBA-BDA9-19F55C45D911}" srcId="{CA76B93A-C106-4678-B6F5-865030F84863}" destId="{2ADC8BCD-5C76-4B77-8612-038F38E40D32}" srcOrd="1" destOrd="0" parTransId="{936CA459-738D-4E8F-BD38-C538126952EB}" sibTransId="{E1CFADA4-B0E5-4A88-83ED-EAD65580D52D}"/>
    <dgm:cxn modelId="{B8435DE4-CE2E-4EDF-A76D-3E8B6E3C722D}" srcId="{5F91C6AA-84E2-48F4-8994-E9B8FA607A01}" destId="{883E8421-973E-4B0D-A0DC-BB031833CFF5}" srcOrd="0" destOrd="0" parTransId="{A4750D9F-9F18-4977-A6AF-64C48893D6A7}" sibTransId="{6D904614-DE2B-4D83-9B30-02B2762506D6}"/>
    <dgm:cxn modelId="{A74F1215-68D2-4340-96C1-8A6283A2DF14}" type="presOf" srcId="{AA7A14CA-D2A5-449F-A5D5-432DCBD751CD}" destId="{83A5C865-B10E-4082-B896-E9E5F19E9B18}" srcOrd="0" destOrd="0" presId="urn:microsoft.com/office/officeart/2005/8/layout/radial4"/>
    <dgm:cxn modelId="{328D72C6-C2C7-4C41-BBDF-2C918E94990B}" type="presOf" srcId="{5F91C6AA-84E2-48F4-8994-E9B8FA607A01}" destId="{1F771D60-693D-457C-9443-40296C887211}" srcOrd="0" destOrd="0" presId="urn:microsoft.com/office/officeart/2005/8/layout/radial4"/>
    <dgm:cxn modelId="{F5321EC6-422D-407E-B827-AC05AF5F0D00}" srcId="{AA7A14CA-D2A5-449F-A5D5-432DCBD751CD}" destId="{CA76B93A-C106-4678-B6F5-865030F84863}" srcOrd="2" destOrd="0" parTransId="{602FF5B2-BA65-407E-A688-AE5224562690}" sibTransId="{7F1CFF2E-0872-4350-B875-9F94B995DB6D}"/>
    <dgm:cxn modelId="{6EA431CC-9ECA-4AF8-B041-85B3EAEC1D06}" type="presOf" srcId="{5B51B267-2411-48CC-9D0A-4BB51D2C9F5F}" destId="{5AF4CF7E-90AB-4E1F-81D0-0A7727FB93EF}" srcOrd="0" destOrd="0" presId="urn:microsoft.com/office/officeart/2005/8/layout/radial4"/>
    <dgm:cxn modelId="{40B7BD30-D214-41B3-9F09-D0CB01774640}" srcId="{5F91C6AA-84E2-48F4-8994-E9B8FA607A01}" destId="{A930B8CE-EEAB-4391-9417-C7D0DE9090E5}" srcOrd="3" destOrd="0" parTransId="{D38D7CA2-31FA-44C8-80E4-942578A4064B}" sibTransId="{7C7C7D0A-314C-49AD-9949-2383EB53CF2C}"/>
    <dgm:cxn modelId="{9A33E8D1-57A5-4216-B246-85C69EC8E9BF}" type="presOf" srcId="{765F8220-AC51-4061-AA25-6C3D60D3DDDB}" destId="{0037D937-B9F2-4688-ADE6-ED66AA1DDF8C}" srcOrd="0" destOrd="0" presId="urn:microsoft.com/office/officeart/2005/8/layout/radial4"/>
    <dgm:cxn modelId="{893F1D11-CE2C-4DB3-AC87-C564256F2117}" srcId="{5F91C6AA-84E2-48F4-8994-E9B8FA607A01}" destId="{E294FB78-5326-40B2-956D-262F64CB73EE}" srcOrd="5" destOrd="0" parTransId="{1918D177-14C9-40EB-A1E3-F91E10049617}" sibTransId="{B88DDBF6-1FE2-49E8-9118-4E7DB456BA26}"/>
    <dgm:cxn modelId="{7F243857-D215-4C80-942B-8505FCDA0793}" type="presOf" srcId="{D60AB7AF-9935-4B8C-8C31-F1623876A570}" destId="{C3CD0965-F3E1-4C11-85EB-346E99AC73D9}" srcOrd="0" destOrd="0" presId="urn:microsoft.com/office/officeart/2005/8/layout/radial4"/>
    <dgm:cxn modelId="{9E79ABC3-9B96-482F-A5C1-2B71C710F1E3}" srcId="{5F91C6AA-84E2-48F4-8994-E9B8FA607A01}" destId="{20101D32-1BF5-4820-9691-E3A43AFD0313}" srcOrd="1" destOrd="0" parTransId="{3DC31231-04CA-4860-BA64-86C992E5FA18}" sibTransId="{34F7D36B-A3B9-4BED-A1BB-9E102984997F}"/>
    <dgm:cxn modelId="{39CDC72F-1720-465A-A7C6-A768695F1F4B}" type="presOf" srcId="{A757E4D5-1E25-43A3-BD5B-36573D933143}" destId="{0D643051-85A4-4B09-85F4-9EA90ED16FA1}" srcOrd="0" destOrd="0" presId="urn:microsoft.com/office/officeart/2005/8/layout/radial4"/>
    <dgm:cxn modelId="{1ED79E79-C5D3-43ED-8B37-EA52A5337802}" srcId="{AA7A14CA-D2A5-449F-A5D5-432DCBD751CD}" destId="{2A4DE54A-71D1-4ECB-AF7D-E9E51AE0BA0F}" srcOrd="1" destOrd="0" parTransId="{E19EE770-AC49-49F3-A460-F31FB136401D}" sibTransId="{A25FD0B7-D88A-44B8-8809-D4798F569BA9}"/>
    <dgm:cxn modelId="{6209AD04-BE18-407D-BA86-07FEF6B46BF3}" srcId="{5F91C6AA-84E2-48F4-8994-E9B8FA607A01}" destId="{A757E4D5-1E25-43A3-BD5B-36573D933143}" srcOrd="2" destOrd="0" parTransId="{D60AB7AF-9935-4B8C-8C31-F1623876A570}" sibTransId="{44D8624B-9605-4FCE-94B9-8E22160B3736}"/>
    <dgm:cxn modelId="{BBBED0C0-CFB0-43D0-9242-B1AEBE4D5D71}" srcId="{2A4DE54A-71D1-4ECB-AF7D-E9E51AE0BA0F}" destId="{99179531-4009-49FE-A40A-B41A54BDDC28}" srcOrd="0" destOrd="0" parTransId="{552A1DD1-CCA6-41F0-AB7D-AFAEE94909E1}" sibTransId="{2289ED8B-3036-4D8D-8ED3-5706343515C7}"/>
    <dgm:cxn modelId="{4B8AFE18-D7B2-4D2E-BF66-93E5480D0E69}" type="presOf" srcId="{883E8421-973E-4B0D-A0DC-BB031833CFF5}" destId="{6B766199-8AC5-40CD-BA58-3D54359656CA}" srcOrd="0" destOrd="0" presId="urn:microsoft.com/office/officeart/2005/8/layout/radial4"/>
    <dgm:cxn modelId="{693BD7DF-216C-43A5-A374-A7D8592EF198}" type="presOf" srcId="{D38D7CA2-31FA-44C8-80E4-942578A4064B}" destId="{D0D58751-7ABD-4BFB-9197-74F8C739E326}" srcOrd="0" destOrd="0" presId="urn:microsoft.com/office/officeart/2005/8/layout/radial4"/>
    <dgm:cxn modelId="{5DFB56CB-BC0B-467A-84DC-FF9F04104F9A}" type="presOf" srcId="{9F0ECFD1-1FAC-4DBB-84D5-293DC5DA502D}" destId="{976C5C17-EF98-4CF9-BDE2-841B3D33B822}" srcOrd="0" destOrd="0" presId="urn:microsoft.com/office/officeart/2005/8/layout/radial4"/>
    <dgm:cxn modelId="{9180A836-AD1B-403D-A095-73313A6BE06B}" type="presOf" srcId="{A4750D9F-9F18-4977-A6AF-64C48893D6A7}" destId="{1B544D40-E45F-4317-A9B7-6ADD32BE6D40}" srcOrd="0" destOrd="0" presId="urn:microsoft.com/office/officeart/2005/8/layout/radial4"/>
    <dgm:cxn modelId="{793C8BCF-A301-429C-81EB-5E8F14436421}" srcId="{CA76B93A-C106-4678-B6F5-865030F84863}" destId="{1D9E775F-DB31-4A45-9089-4602E4D1EFAF}" srcOrd="0" destOrd="0" parTransId="{A7EBD095-361A-4B3F-8D34-A667DDF44EA6}" sibTransId="{1C9EDC35-5F8C-4BD5-A636-D27979B7B86D}"/>
    <dgm:cxn modelId="{DF082392-0E68-4542-BA95-544584C85AD3}" srcId="{5F91C6AA-84E2-48F4-8994-E9B8FA607A01}" destId="{765F8220-AC51-4061-AA25-6C3D60D3DDDB}" srcOrd="6" destOrd="0" parTransId="{9F0ECFD1-1FAC-4DBB-84D5-293DC5DA502D}" sibTransId="{F7F94ECA-D1AF-4540-82FD-969B33A84714}"/>
    <dgm:cxn modelId="{AA0A4A12-9E8A-472D-BD2E-E5C0993762B6}" type="presOf" srcId="{A930B8CE-EEAB-4391-9417-C7D0DE9090E5}" destId="{69DDAA51-E3BC-43D5-B9ED-9AF58093D64F}" srcOrd="0" destOrd="0" presId="urn:microsoft.com/office/officeart/2005/8/layout/radial4"/>
    <dgm:cxn modelId="{76AD2D39-C45C-4717-921D-15B62AC0F43A}" type="presOf" srcId="{1918D177-14C9-40EB-A1E3-F91E10049617}" destId="{6C270F1A-FE0F-4349-AA4C-DF9D9EC3E098}" srcOrd="0" destOrd="0" presId="urn:microsoft.com/office/officeart/2005/8/layout/radial4"/>
    <dgm:cxn modelId="{E8E59B41-F8A0-4DB0-B1B0-2FBF5220E763}" srcId="{5F91C6AA-84E2-48F4-8994-E9B8FA607A01}" destId="{E50DF399-A3B4-4FA4-B760-E90FB8031539}" srcOrd="4" destOrd="0" parTransId="{5B51B267-2411-48CC-9D0A-4BB51D2C9F5F}" sibTransId="{71A09A08-8BD3-41A8-83D7-FCA5D42944C1}"/>
    <dgm:cxn modelId="{B452B6AD-0D33-4468-8712-A6E1CB3BCB0F}" type="presOf" srcId="{E294FB78-5326-40B2-956D-262F64CB73EE}" destId="{FE005B8E-521B-4440-A3AA-88BD9F8FFCF8}" srcOrd="0" destOrd="0" presId="urn:microsoft.com/office/officeart/2005/8/layout/radial4"/>
    <dgm:cxn modelId="{4DE7D00C-010F-456C-9BB3-896E565051AE}" type="presOf" srcId="{E50DF399-A3B4-4FA4-B760-E90FB8031539}" destId="{67F5E08C-F0E5-487A-B6C1-9F8BC6E5BEB1}" srcOrd="0" destOrd="0" presId="urn:microsoft.com/office/officeart/2005/8/layout/radial4"/>
    <dgm:cxn modelId="{14ED9F2A-4935-4FF2-A8B8-08DFEE254F88}" type="presOf" srcId="{3DC31231-04CA-4860-BA64-86C992E5FA18}" destId="{3B4E597B-563A-468E-BA9C-88FECE405658}" srcOrd="0" destOrd="0" presId="urn:microsoft.com/office/officeart/2005/8/layout/radial4"/>
    <dgm:cxn modelId="{9114161E-45A2-4809-B024-F7A8925A6B05}" srcId="{AA7A14CA-D2A5-449F-A5D5-432DCBD751CD}" destId="{5F91C6AA-84E2-48F4-8994-E9B8FA607A01}" srcOrd="0" destOrd="0" parTransId="{32AE7342-5161-46F0-B162-6E246F75B2F6}" sibTransId="{E9A3E14F-FB03-447F-80B1-CC24D3F22768}"/>
    <dgm:cxn modelId="{D9D62B39-FD4F-41B6-B19A-8430BDE30226}" type="presParOf" srcId="{83A5C865-B10E-4082-B896-E9E5F19E9B18}" destId="{1F771D60-693D-457C-9443-40296C887211}" srcOrd="0" destOrd="0" presId="urn:microsoft.com/office/officeart/2005/8/layout/radial4"/>
    <dgm:cxn modelId="{7889AE0A-9A24-41DC-967F-021A0A94FB52}" type="presParOf" srcId="{83A5C865-B10E-4082-B896-E9E5F19E9B18}" destId="{1B544D40-E45F-4317-A9B7-6ADD32BE6D40}" srcOrd="1" destOrd="0" presId="urn:microsoft.com/office/officeart/2005/8/layout/radial4"/>
    <dgm:cxn modelId="{17B8474E-3BED-49CA-A062-380A674766E1}" type="presParOf" srcId="{83A5C865-B10E-4082-B896-E9E5F19E9B18}" destId="{6B766199-8AC5-40CD-BA58-3D54359656CA}" srcOrd="2" destOrd="0" presId="urn:microsoft.com/office/officeart/2005/8/layout/radial4"/>
    <dgm:cxn modelId="{5991D173-8E51-413B-8CA4-DB5EF2923C75}" type="presParOf" srcId="{83A5C865-B10E-4082-B896-E9E5F19E9B18}" destId="{3B4E597B-563A-468E-BA9C-88FECE405658}" srcOrd="3" destOrd="0" presId="urn:microsoft.com/office/officeart/2005/8/layout/radial4"/>
    <dgm:cxn modelId="{B8B6656A-2488-4EE8-8B89-61F905B38E4E}" type="presParOf" srcId="{83A5C865-B10E-4082-B896-E9E5F19E9B18}" destId="{C3513AF3-8821-4870-9290-01E15CE758D2}" srcOrd="4" destOrd="0" presId="urn:microsoft.com/office/officeart/2005/8/layout/radial4"/>
    <dgm:cxn modelId="{FCC37E2B-5B6C-4292-89A8-F8AB98A82477}" type="presParOf" srcId="{83A5C865-B10E-4082-B896-E9E5F19E9B18}" destId="{C3CD0965-F3E1-4C11-85EB-346E99AC73D9}" srcOrd="5" destOrd="0" presId="urn:microsoft.com/office/officeart/2005/8/layout/radial4"/>
    <dgm:cxn modelId="{D9DF4570-431B-4098-AD6F-254274BE3378}" type="presParOf" srcId="{83A5C865-B10E-4082-B896-E9E5F19E9B18}" destId="{0D643051-85A4-4B09-85F4-9EA90ED16FA1}" srcOrd="6" destOrd="0" presId="urn:microsoft.com/office/officeart/2005/8/layout/radial4"/>
    <dgm:cxn modelId="{9353E129-7BC0-4C7C-A96B-40B541B8DAFC}" type="presParOf" srcId="{83A5C865-B10E-4082-B896-E9E5F19E9B18}" destId="{D0D58751-7ABD-4BFB-9197-74F8C739E326}" srcOrd="7" destOrd="0" presId="urn:microsoft.com/office/officeart/2005/8/layout/radial4"/>
    <dgm:cxn modelId="{29D91625-F5B8-414A-BD87-7887FBCDDD49}" type="presParOf" srcId="{83A5C865-B10E-4082-B896-E9E5F19E9B18}" destId="{69DDAA51-E3BC-43D5-B9ED-9AF58093D64F}" srcOrd="8" destOrd="0" presId="urn:microsoft.com/office/officeart/2005/8/layout/radial4"/>
    <dgm:cxn modelId="{73EA017D-0E5D-405A-9202-1A9116915436}" type="presParOf" srcId="{83A5C865-B10E-4082-B896-E9E5F19E9B18}" destId="{5AF4CF7E-90AB-4E1F-81D0-0A7727FB93EF}" srcOrd="9" destOrd="0" presId="urn:microsoft.com/office/officeart/2005/8/layout/radial4"/>
    <dgm:cxn modelId="{83469619-2D9E-4791-87D8-34F8D718B91C}" type="presParOf" srcId="{83A5C865-B10E-4082-B896-E9E5F19E9B18}" destId="{67F5E08C-F0E5-487A-B6C1-9F8BC6E5BEB1}" srcOrd="10" destOrd="0" presId="urn:microsoft.com/office/officeart/2005/8/layout/radial4"/>
    <dgm:cxn modelId="{347A62D3-7D96-470A-A56E-F5666D804EFA}" type="presParOf" srcId="{83A5C865-B10E-4082-B896-E9E5F19E9B18}" destId="{6C270F1A-FE0F-4349-AA4C-DF9D9EC3E098}" srcOrd="11" destOrd="0" presId="urn:microsoft.com/office/officeart/2005/8/layout/radial4"/>
    <dgm:cxn modelId="{42326EDC-DCAC-4A66-A558-DE0E4DE60DFB}" type="presParOf" srcId="{83A5C865-B10E-4082-B896-E9E5F19E9B18}" destId="{FE005B8E-521B-4440-A3AA-88BD9F8FFCF8}" srcOrd="12" destOrd="0" presId="urn:microsoft.com/office/officeart/2005/8/layout/radial4"/>
    <dgm:cxn modelId="{E6C70784-7308-445B-AE13-428C4974607D}" type="presParOf" srcId="{83A5C865-B10E-4082-B896-E9E5F19E9B18}" destId="{976C5C17-EF98-4CF9-BDE2-841B3D33B822}" srcOrd="13" destOrd="0" presId="urn:microsoft.com/office/officeart/2005/8/layout/radial4"/>
    <dgm:cxn modelId="{2B2B1ECD-EF05-4CC4-982C-4146646D66B0}" type="presParOf" srcId="{83A5C865-B10E-4082-B896-E9E5F19E9B18}" destId="{0037D937-B9F2-4688-ADE6-ED66AA1DDF8C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71D60-693D-457C-9443-40296C887211}">
      <dsp:nvSpPr>
        <dsp:cNvPr id="0" name=""/>
        <dsp:cNvSpPr/>
      </dsp:nvSpPr>
      <dsp:spPr>
        <a:xfrm>
          <a:off x="4113829" y="2894307"/>
          <a:ext cx="2137727" cy="2137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itAccessibility Steering Committee</a:t>
          </a:r>
          <a:endParaRPr lang="en-US" sz="2000" kern="1200" dirty="0"/>
        </a:p>
      </dsp:txBody>
      <dsp:txXfrm>
        <a:off x="4426892" y="3207370"/>
        <a:ext cx="1511601" cy="1511601"/>
      </dsp:txXfrm>
    </dsp:sp>
    <dsp:sp modelId="{1B544D40-E45F-4317-A9B7-6ADD32BE6D40}">
      <dsp:nvSpPr>
        <dsp:cNvPr id="0" name=""/>
        <dsp:cNvSpPr/>
      </dsp:nvSpPr>
      <dsp:spPr>
        <a:xfrm rot="11037767">
          <a:off x="937517" y="3468646"/>
          <a:ext cx="3007823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766199-8AC5-40CD-BA58-3D54359656CA}">
      <dsp:nvSpPr>
        <dsp:cNvPr id="0" name=""/>
        <dsp:cNvSpPr/>
      </dsp:nvSpPr>
      <dsp:spPr>
        <a:xfrm>
          <a:off x="192908" y="3070776"/>
          <a:ext cx="1496408" cy="119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Chief Information Officer</a:t>
          </a:r>
          <a:endParaRPr lang="en-US" sz="2100" kern="1200" dirty="0"/>
        </a:p>
      </dsp:txBody>
      <dsp:txXfrm>
        <a:off x="227971" y="3105839"/>
        <a:ext cx="1426282" cy="1127001"/>
      </dsp:txXfrm>
    </dsp:sp>
    <dsp:sp modelId="{3B4E597B-563A-468E-BA9C-88FECE405658}">
      <dsp:nvSpPr>
        <dsp:cNvPr id="0" name=""/>
        <dsp:cNvSpPr/>
      </dsp:nvSpPr>
      <dsp:spPr>
        <a:xfrm rot="12088276">
          <a:off x="796367" y="2587551"/>
          <a:ext cx="3326890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513AF3-8821-4870-9290-01E15CE758D2}">
      <dsp:nvSpPr>
        <dsp:cNvPr id="0" name=""/>
        <dsp:cNvSpPr/>
      </dsp:nvSpPr>
      <dsp:spPr>
        <a:xfrm>
          <a:off x="163604" y="1684735"/>
          <a:ext cx="1496408" cy="11971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Dean of Libraries</a:t>
          </a:r>
          <a:endParaRPr lang="en-US" sz="2100" kern="1200" dirty="0"/>
        </a:p>
      </dsp:txBody>
      <dsp:txXfrm>
        <a:off x="198667" y="1719798"/>
        <a:ext cx="1426282" cy="1127001"/>
      </dsp:txXfrm>
    </dsp:sp>
    <dsp:sp modelId="{C3CD0965-F3E1-4C11-85EB-346E99AC73D9}">
      <dsp:nvSpPr>
        <dsp:cNvPr id="0" name=""/>
        <dsp:cNvSpPr/>
      </dsp:nvSpPr>
      <dsp:spPr>
        <a:xfrm rot="14363918">
          <a:off x="2946723" y="1701931"/>
          <a:ext cx="2157537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643051-85A4-4B09-85F4-9EA90ED16FA1}">
      <dsp:nvSpPr>
        <dsp:cNvPr id="0" name=""/>
        <dsp:cNvSpPr/>
      </dsp:nvSpPr>
      <dsp:spPr>
        <a:xfrm>
          <a:off x="2728127" y="479465"/>
          <a:ext cx="1496408" cy="11971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Chief Security Officer</a:t>
          </a:r>
        </a:p>
      </dsp:txBody>
      <dsp:txXfrm>
        <a:off x="2763190" y="514528"/>
        <a:ext cx="1426282" cy="1127001"/>
      </dsp:txXfrm>
    </dsp:sp>
    <dsp:sp modelId="{D0D58751-7ABD-4BFB-9197-74F8C739E326}">
      <dsp:nvSpPr>
        <dsp:cNvPr id="0" name=""/>
        <dsp:cNvSpPr/>
      </dsp:nvSpPr>
      <dsp:spPr>
        <a:xfrm rot="16276775">
          <a:off x="4149457" y="1379922"/>
          <a:ext cx="2168265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DDAA51-E3BC-43D5-B9ED-9AF58093D64F}">
      <dsp:nvSpPr>
        <dsp:cNvPr id="0" name=""/>
        <dsp:cNvSpPr/>
      </dsp:nvSpPr>
      <dsp:spPr>
        <a:xfrm>
          <a:off x="4509595" y="2122"/>
          <a:ext cx="1496408" cy="11971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ADA/504 Coordinator</a:t>
          </a:r>
        </a:p>
      </dsp:txBody>
      <dsp:txXfrm>
        <a:off x="4544658" y="37185"/>
        <a:ext cx="1426282" cy="1127001"/>
      </dsp:txXfrm>
    </dsp:sp>
    <dsp:sp modelId="{5AF4CF7E-90AB-4E1F-81D0-0A7727FB93EF}">
      <dsp:nvSpPr>
        <dsp:cNvPr id="0" name=""/>
        <dsp:cNvSpPr/>
      </dsp:nvSpPr>
      <dsp:spPr>
        <a:xfrm rot="18165665">
          <a:off x="5319279" y="1711928"/>
          <a:ext cx="2232102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F5E08C-F0E5-487A-B6C1-9F8BC6E5BEB1}">
      <dsp:nvSpPr>
        <dsp:cNvPr id="0" name=""/>
        <dsp:cNvSpPr/>
      </dsp:nvSpPr>
      <dsp:spPr>
        <a:xfrm>
          <a:off x="6291063" y="479465"/>
          <a:ext cx="1496408" cy="11971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Office of Institutional Equity</a:t>
          </a:r>
          <a:endParaRPr lang="en-US" sz="2100" kern="1200" dirty="0" smtClean="0"/>
        </a:p>
      </dsp:txBody>
      <dsp:txXfrm>
        <a:off x="6326126" y="514528"/>
        <a:ext cx="1426282" cy="1127001"/>
      </dsp:txXfrm>
    </dsp:sp>
    <dsp:sp modelId="{6C270F1A-FE0F-4349-AA4C-DF9D9EC3E098}">
      <dsp:nvSpPr>
        <dsp:cNvPr id="0" name=""/>
        <dsp:cNvSpPr/>
      </dsp:nvSpPr>
      <dsp:spPr>
        <a:xfrm rot="20005516">
          <a:off x="6136834" y="2598622"/>
          <a:ext cx="2329618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005B8E-521B-4440-A3AA-88BD9F8FFCF8}">
      <dsp:nvSpPr>
        <dsp:cNvPr id="0" name=""/>
        <dsp:cNvSpPr/>
      </dsp:nvSpPr>
      <dsp:spPr>
        <a:xfrm>
          <a:off x="7595188" y="1783590"/>
          <a:ext cx="1496408" cy="1197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Office of General Counsel</a:t>
          </a:r>
          <a:endParaRPr lang="en-US" sz="2100" kern="1200" dirty="0" smtClean="0"/>
        </a:p>
      </dsp:txBody>
      <dsp:txXfrm>
        <a:off x="7630251" y="1818653"/>
        <a:ext cx="1426282" cy="1127001"/>
      </dsp:txXfrm>
    </dsp:sp>
    <dsp:sp modelId="{976C5C17-EF98-4CF9-BDE2-841B3D33B822}">
      <dsp:nvSpPr>
        <dsp:cNvPr id="0" name=""/>
        <dsp:cNvSpPr/>
      </dsp:nvSpPr>
      <dsp:spPr>
        <a:xfrm rot="189223">
          <a:off x="6389489" y="3792067"/>
          <a:ext cx="2433088" cy="60925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37D937-B9F2-4688-ADE6-ED66AA1DDF8C}">
      <dsp:nvSpPr>
        <dsp:cNvPr id="0" name=""/>
        <dsp:cNvSpPr/>
      </dsp:nvSpPr>
      <dsp:spPr>
        <a:xfrm>
          <a:off x="8072531" y="3565058"/>
          <a:ext cx="1496408" cy="11971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Disability Resources</a:t>
          </a:r>
        </a:p>
      </dsp:txBody>
      <dsp:txXfrm>
        <a:off x="8107594" y="3600121"/>
        <a:ext cx="1426282" cy="1127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82A2F8-522E-416C-B412-68F10B37F7D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1265C1-408C-4D82-93F6-16485277D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7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5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9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7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2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65C1-408C-4D82-93F6-16485277D4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6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1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90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7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4A28811-664B-4FF2-8B11-68D2CAF7133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DFA845D-5408-4774-BA4C-5E10466D4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taccessibility.arizona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taccessibility@email.arizona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accessibility.arizona.edu/guidelines-standards/captioning-commit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Campus Collaborations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348286"/>
          </a:xfrm>
        </p:spPr>
        <p:txBody>
          <a:bodyPr/>
          <a:lstStyle/>
          <a:p>
            <a:r>
              <a:rPr lang="en-US" dirty="0"/>
              <a:t>Advancing Knowledge about Accessibility at The University of </a:t>
            </a:r>
            <a:r>
              <a:rPr lang="en-US" dirty="0" smtClean="0"/>
              <a:t>Arizona</a:t>
            </a:r>
          </a:p>
          <a:p>
            <a:endParaRPr lang="en-US" dirty="0"/>
          </a:p>
          <a:p>
            <a:r>
              <a:rPr lang="en-US" dirty="0" smtClean="0"/>
              <a:t>Dawn Hunziker</a:t>
            </a:r>
          </a:p>
          <a:p>
            <a:r>
              <a:rPr lang="en-US" dirty="0" smtClean="0"/>
              <a:t>IT Accessibility Consultant</a:t>
            </a:r>
          </a:p>
          <a:p>
            <a:r>
              <a:rPr lang="en-US" dirty="0" smtClean="0"/>
              <a:t>University of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7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VPAT information in RFP process</a:t>
            </a:r>
          </a:p>
          <a:p>
            <a:pPr lvl="1"/>
            <a:r>
              <a:rPr lang="en-US" dirty="0" smtClean="0"/>
              <a:t>Includes adding accessibility into contract agreement in specific instances</a:t>
            </a:r>
          </a:p>
          <a:p>
            <a:r>
              <a:rPr lang="en-US" dirty="0" smtClean="0"/>
              <a:t>Involvement in campus-wide technology decisions and purchases</a:t>
            </a:r>
          </a:p>
          <a:p>
            <a:r>
              <a:rPr lang="en-US" dirty="0" smtClean="0"/>
              <a:t>Established a process to facilitate captioning across campus</a:t>
            </a:r>
          </a:p>
          <a:p>
            <a:r>
              <a:rPr lang="en-US" dirty="0" smtClean="0"/>
              <a:t>Access is part of the process rather than an end consideration with multiple departments who are now serving as  models</a:t>
            </a:r>
          </a:p>
          <a:p>
            <a:r>
              <a:rPr lang="en-US" dirty="0" smtClean="0"/>
              <a:t>Our circle of accessibility champions has grown significantly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27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Faculty/Instructors, Instructional Designers and Grad TAs</a:t>
            </a:r>
          </a:p>
          <a:p>
            <a:r>
              <a:rPr lang="en-US" sz="2400" dirty="0" smtClean="0"/>
              <a:t>Continue outreach across campus</a:t>
            </a:r>
          </a:p>
          <a:p>
            <a:r>
              <a:rPr lang="en-US" sz="2400" dirty="0" smtClean="0"/>
              <a:t>Fine-Tuning provision of campus-wide captioning service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69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that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– Communication!</a:t>
            </a:r>
          </a:p>
          <a:p>
            <a:r>
              <a:rPr lang="en-US" dirty="0" smtClean="0"/>
              <a:t>Attend those optional meetings and information sessions</a:t>
            </a:r>
          </a:p>
          <a:p>
            <a:r>
              <a:rPr lang="en-US" dirty="0" smtClean="0"/>
              <a:t>Sign up for campus-wide communications so you are “in the know”</a:t>
            </a:r>
          </a:p>
          <a:p>
            <a:r>
              <a:rPr lang="en-US" dirty="0" smtClean="0"/>
              <a:t>Reach out when you see an issue, offer to help / provide resources</a:t>
            </a:r>
          </a:p>
          <a:p>
            <a:r>
              <a:rPr lang="en-US" dirty="0" smtClean="0"/>
              <a:t>Use a carrot, not a stick</a:t>
            </a:r>
          </a:p>
          <a:p>
            <a:r>
              <a:rPr lang="en-US" dirty="0" smtClean="0"/>
              <a:t>Be prepared to fully participate to find a solution</a:t>
            </a:r>
          </a:p>
          <a:p>
            <a:r>
              <a:rPr lang="en-US" dirty="0" smtClean="0"/>
              <a:t>Don’t be afraid to say “We should be involved in this project!”</a:t>
            </a:r>
          </a:p>
          <a:p>
            <a:r>
              <a:rPr lang="en-US" dirty="0" smtClean="0"/>
              <a:t>Create your team – include others from across campus to champion accessibility</a:t>
            </a:r>
          </a:p>
        </p:txBody>
      </p:sp>
    </p:spTree>
    <p:extLst>
      <p:ext uri="{BB962C8B-B14F-4D97-AF65-F5344CB8AC3E}">
        <p14:creationId xmlns:p14="http://schemas.microsoft.com/office/powerpoint/2010/main" val="164972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2800" dirty="0" err="1" smtClean="0"/>
              <a:t>itAccessibility</a:t>
            </a:r>
            <a:r>
              <a:rPr lang="en-US" sz="2800" dirty="0" smtClean="0"/>
              <a:t> Team – </a:t>
            </a:r>
            <a:r>
              <a:rPr lang="en-US" sz="2800" dirty="0" smtClean="0">
                <a:hlinkClick r:id="rId3"/>
              </a:rPr>
              <a:t>http://itaccessibility.arizona.edu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Email: </a:t>
            </a:r>
            <a:r>
              <a:rPr lang="en-US" sz="2800" dirty="0" smtClean="0">
                <a:hlinkClick r:id="rId4"/>
              </a:rPr>
              <a:t>itaccessibility@email.arizona.edu</a:t>
            </a:r>
            <a:endParaRPr lang="en-US" sz="2800" dirty="0" smtClean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2800" dirty="0" smtClean="0"/>
              <a:t>Dawn Hunziker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IT Accessibility Consultant</a:t>
            </a:r>
            <a:br>
              <a:rPr lang="en-US" sz="2800" dirty="0" smtClean="0"/>
            </a:br>
            <a:r>
              <a:rPr lang="en-US" sz="2800" dirty="0" smtClean="0"/>
              <a:t>University of Arizona</a:t>
            </a:r>
            <a:br>
              <a:rPr lang="en-US" sz="2800" dirty="0" smtClean="0"/>
            </a:br>
            <a:r>
              <a:rPr lang="en-US" sz="2800" dirty="0" smtClean="0"/>
              <a:t>Disability Resources</a:t>
            </a:r>
            <a:br>
              <a:rPr lang="en-US" sz="2800" dirty="0" smtClean="0"/>
            </a:br>
            <a:r>
              <a:rPr lang="en-US" sz="2800" dirty="0" smtClean="0"/>
              <a:t>hunziker@email.arizona.edu</a:t>
            </a:r>
          </a:p>
        </p:txBody>
      </p:sp>
    </p:spTree>
    <p:extLst>
      <p:ext uri="{BB962C8B-B14F-4D97-AF65-F5344CB8AC3E}">
        <p14:creationId xmlns:p14="http://schemas.microsoft.com/office/powerpoint/2010/main" val="11645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about the University of Arizona’s itAccessibility Team structure and our top-down/bottom-up approach</a:t>
            </a:r>
          </a:p>
          <a:p>
            <a:endParaRPr lang="en-US" dirty="0" smtClean="0"/>
          </a:p>
          <a:p>
            <a:r>
              <a:rPr lang="en-US" dirty="0" smtClean="0"/>
              <a:t>Learn </a:t>
            </a:r>
            <a:r>
              <a:rPr lang="en-US" dirty="0"/>
              <a:t>how strategic collaborations and participation in campus projects increase accessibility and networking</a:t>
            </a:r>
          </a:p>
          <a:p>
            <a:endParaRPr lang="en-US" dirty="0" smtClean="0"/>
          </a:p>
          <a:p>
            <a:r>
              <a:rPr lang="en-US" dirty="0" smtClean="0"/>
              <a:t>Learn </a:t>
            </a:r>
            <a:r>
              <a:rPr lang="en-US" dirty="0"/>
              <a:t>about the impact achieved in the academic and electronic and </a:t>
            </a:r>
            <a:r>
              <a:rPr lang="en-US" dirty="0" smtClean="0"/>
              <a:t>information </a:t>
            </a:r>
            <a:r>
              <a:rPr lang="en-US" dirty="0"/>
              <a:t>technology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3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43376"/>
          </a:xfrm>
        </p:spPr>
        <p:txBody>
          <a:bodyPr/>
          <a:lstStyle/>
          <a:p>
            <a:r>
              <a:rPr lang="en-US" dirty="0" smtClean="0"/>
              <a:t>itAccessibility Steering Committee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279572"/>
              </p:ext>
            </p:extLst>
          </p:nvPr>
        </p:nvGraphicFramePr>
        <p:xfrm>
          <a:off x="838200" y="1457740"/>
          <a:ext cx="10515600" cy="523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1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31763"/>
            <a:ext cx="9905998" cy="698660"/>
          </a:xfrm>
        </p:spPr>
        <p:txBody>
          <a:bodyPr/>
          <a:lstStyle/>
          <a:p>
            <a:r>
              <a:rPr lang="en-US" dirty="0" smtClean="0"/>
              <a:t>Purchasing and Business </a:t>
            </a:r>
            <a:r>
              <a:rPr lang="en-US" dirty="0"/>
              <a:t>M</a:t>
            </a:r>
            <a:r>
              <a:rPr lang="en-US" dirty="0" smtClean="0"/>
              <a:t>anagers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2700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7622"/>
            <a:ext cx="5249796" cy="3486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1201392"/>
            <a:ext cx="2543175" cy="1952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94" y="1317178"/>
            <a:ext cx="3117212" cy="29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15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206101"/>
            <a:ext cx="11913704" cy="985201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Information Technology Services (UITS)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37525" r="22974" b="35435"/>
          <a:stretch/>
        </p:blipFill>
        <p:spPr>
          <a:xfrm>
            <a:off x="7446668" y="5220696"/>
            <a:ext cx="3287564" cy="1036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68" y="1278237"/>
            <a:ext cx="4403092" cy="2864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1367420"/>
            <a:ext cx="4903304" cy="3677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479" y="5365695"/>
            <a:ext cx="2517866" cy="938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5233"/>
          <a:stretch/>
        </p:blipFill>
        <p:spPr>
          <a:xfrm>
            <a:off x="4092154" y="4322677"/>
            <a:ext cx="2236054" cy="863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10513" r="50407"/>
          <a:stretch/>
        </p:blipFill>
        <p:spPr>
          <a:xfrm>
            <a:off x="324677" y="1936475"/>
            <a:ext cx="3352800" cy="41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udent Affairs and Enrollment Management; Academic Initiatives and Student Success"/>
          <p:cNvPicPr>
            <a:picLocks noChangeAspect="1"/>
          </p:cNvPicPr>
          <p:nvPr/>
        </p:nvPicPr>
        <p:blipFill rotWithShape="1">
          <a:blip r:embed="rId3"/>
          <a:srcRect l="60266" t="16889" r="1635" b="15157"/>
          <a:stretch/>
        </p:blipFill>
        <p:spPr>
          <a:xfrm>
            <a:off x="6066058" y="1278927"/>
            <a:ext cx="4466126" cy="704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363"/>
            <a:ext cx="10515600" cy="976533"/>
          </a:xfrm>
        </p:spPr>
        <p:txBody>
          <a:bodyPr>
            <a:normAutofit/>
          </a:bodyPr>
          <a:lstStyle/>
          <a:p>
            <a:r>
              <a:rPr lang="en-US" dirty="0" smtClean="0"/>
              <a:t>Non-Academic Department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IA: Office of Instruction and Assessment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093" y="1498721"/>
            <a:ext cx="3706418" cy="809448"/>
          </a:xfrm>
          <a:prstGeom prst="rect">
            <a:avLst/>
          </a:prstGeom>
        </p:spPr>
      </p:pic>
      <p:pic>
        <p:nvPicPr>
          <p:cNvPr id="11" name="Picture 10" descr="Division of Human Resources"/>
          <p:cNvPicPr>
            <a:picLocks noChangeAspect="1"/>
          </p:cNvPicPr>
          <p:nvPr/>
        </p:nvPicPr>
        <p:blipFill rotWithShape="1">
          <a:blip r:embed="rId5"/>
          <a:srcRect t="1840"/>
          <a:stretch/>
        </p:blipFill>
        <p:spPr>
          <a:xfrm>
            <a:off x="6096000" y="2456712"/>
            <a:ext cx="2124658" cy="988540"/>
          </a:xfrm>
          <a:prstGeom prst="rect">
            <a:avLst/>
          </a:prstGeom>
        </p:spPr>
      </p:pic>
      <p:pic>
        <p:nvPicPr>
          <p:cNvPr id="12" name="Picture 11" descr="UA News"/>
          <p:cNvPicPr>
            <a:picLocks noChangeAspect="1"/>
          </p:cNvPicPr>
          <p:nvPr/>
        </p:nvPicPr>
        <p:blipFill rotWithShape="1">
          <a:blip r:embed="rId6"/>
          <a:srcRect l="33053" t="11355"/>
          <a:stretch/>
        </p:blipFill>
        <p:spPr>
          <a:xfrm>
            <a:off x="8812285" y="2613937"/>
            <a:ext cx="1771635" cy="805638"/>
          </a:xfrm>
          <a:prstGeom prst="rect">
            <a:avLst/>
          </a:prstGeom>
        </p:spPr>
      </p:pic>
      <p:pic>
        <p:nvPicPr>
          <p:cNvPr id="14" name="Picture 13" descr="University Librari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215" y="2748041"/>
            <a:ext cx="2702237" cy="760369"/>
          </a:xfrm>
          <a:prstGeom prst="rect">
            <a:avLst/>
          </a:prstGeom>
        </p:spPr>
      </p:pic>
      <p:pic>
        <p:nvPicPr>
          <p:cNvPr id="15" name="Picture 14" descr="University Analytics and Institutional Researc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661" y="3889957"/>
            <a:ext cx="5580850" cy="697607"/>
          </a:xfrm>
          <a:prstGeom prst="rect">
            <a:avLst/>
          </a:prstGeom>
        </p:spPr>
      </p:pic>
      <p:pic>
        <p:nvPicPr>
          <p:cNvPr id="17" name="Picture 16" descr="Research Gatewa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4114" y="4589492"/>
            <a:ext cx="2338070" cy="797825"/>
          </a:xfrm>
          <a:prstGeom prst="rect">
            <a:avLst/>
          </a:prstGeom>
        </p:spPr>
      </p:pic>
      <p:pic>
        <p:nvPicPr>
          <p:cNvPr id="1034" name="Picture 10" descr="UAcces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24" y="5429060"/>
            <a:ext cx="2575268" cy="7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University of Arizona BookStore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8" t="22752" b="27098"/>
          <a:stretch/>
        </p:blipFill>
        <p:spPr bwMode="auto">
          <a:xfrm>
            <a:off x="2689629" y="4938423"/>
            <a:ext cx="2356993" cy="8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nk Tank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" y="4159867"/>
            <a:ext cx="1181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0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2"/>
          <a:stretch/>
        </p:blipFill>
        <p:spPr>
          <a:xfrm>
            <a:off x="1061457" y="4076700"/>
            <a:ext cx="3518511" cy="2467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8074"/>
            <a:ext cx="10515600" cy="917122"/>
          </a:xfrm>
        </p:spPr>
        <p:txBody>
          <a:bodyPr/>
          <a:lstStyle/>
          <a:p>
            <a:r>
              <a:rPr lang="en-US" dirty="0" smtClean="0"/>
              <a:t>itAccessibility in the Curriculum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</a:p>
          <a:p>
            <a:r>
              <a:rPr lang="en-US" dirty="0" smtClean="0"/>
              <a:t>Instructors / Graduate </a:t>
            </a:r>
            <a:br>
              <a:rPr lang="en-US" dirty="0" smtClean="0"/>
            </a:br>
            <a:r>
              <a:rPr lang="en-US" dirty="0" smtClean="0"/>
              <a:t>Teaching Assistants</a:t>
            </a:r>
          </a:p>
          <a:p>
            <a:r>
              <a:rPr lang="en-US" dirty="0"/>
              <a:t>Instructional Designers</a:t>
            </a:r>
          </a:p>
          <a:p>
            <a:r>
              <a:rPr lang="en-US" dirty="0"/>
              <a:t>Support </a:t>
            </a:r>
            <a:r>
              <a:rPr lang="en-US" dirty="0" smtClean="0"/>
              <a:t>Staff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68" y="1480633"/>
            <a:ext cx="6195982" cy="4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17" y="4326632"/>
            <a:ext cx="20193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391" y="1331445"/>
            <a:ext cx="3984994" cy="2543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592" y="5188426"/>
            <a:ext cx="1167679" cy="113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t="8552" b="10354"/>
          <a:stretch/>
        </p:blipFill>
        <p:spPr>
          <a:xfrm>
            <a:off x="9537809" y="5228091"/>
            <a:ext cx="1478062" cy="11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048"/>
          </a:xfrm>
        </p:spPr>
        <p:txBody>
          <a:bodyPr/>
          <a:lstStyle/>
          <a:p>
            <a:r>
              <a:rPr lang="en-US" dirty="0" smtClean="0"/>
              <a:t>itAccessibility in the Learning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UA Online and Hybrid</a:t>
            </a:r>
          </a:p>
          <a:p>
            <a:r>
              <a:rPr lang="en-US" dirty="0"/>
              <a:t>MOOCs</a:t>
            </a:r>
          </a:p>
          <a:p>
            <a:r>
              <a:rPr lang="en-US" dirty="0"/>
              <a:t>Collaborative </a:t>
            </a:r>
            <a:r>
              <a:rPr lang="en-US" dirty="0" smtClean="0"/>
              <a:t>Learning Spaces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2" y="5651768"/>
            <a:ext cx="3463496" cy="729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0353"/>
          <a:stretch/>
        </p:blipFill>
        <p:spPr>
          <a:xfrm>
            <a:off x="7962608" y="3237057"/>
            <a:ext cx="3636358" cy="34079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03" y="3227323"/>
            <a:ext cx="7815470" cy="2155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4" y="5448508"/>
            <a:ext cx="1639680" cy="1096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899524" y="1222635"/>
            <a:ext cx="5699442" cy="2036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757" y="5705517"/>
            <a:ext cx="301168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6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awareness of benefits of captioning </a:t>
            </a:r>
          </a:p>
          <a:p>
            <a:r>
              <a:rPr lang="en-US" dirty="0" smtClean="0"/>
              <a:t>UA created a guidelines for </a:t>
            </a:r>
            <a:r>
              <a:rPr lang="en-US" dirty="0"/>
              <a:t>our </a:t>
            </a:r>
            <a:r>
              <a:rPr lang="en-US" dirty="0" smtClean="0"/>
              <a:t> “University </a:t>
            </a:r>
            <a:r>
              <a:rPr lang="en-US" dirty="0"/>
              <a:t>Commitment to </a:t>
            </a:r>
            <a:r>
              <a:rPr lang="en-US" dirty="0" smtClean="0"/>
              <a:t>Captioning”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itaccessibility.arizona.edu/guidelines-standards/captioning-commitment</a:t>
            </a:r>
            <a:endParaRPr lang="en-US" dirty="0" smtClean="0"/>
          </a:p>
          <a:p>
            <a:r>
              <a:rPr lang="en-US" dirty="0" smtClean="0"/>
              <a:t>Increased outreach </a:t>
            </a:r>
            <a:r>
              <a:rPr lang="en-US" dirty="0" smtClean="0">
                <a:sym typeface="Wingdings" panose="05000000000000000000" pitchFamily="2" charset="2"/>
              </a:rPr>
              <a:t> Collaborations for itAccessibility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950" y="488633"/>
            <a:ext cx="246697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363" y="3513508"/>
            <a:ext cx="39909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6971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3811</TotalTime>
  <Words>324</Words>
  <Application>Microsoft Office PowerPoint</Application>
  <PresentationFormat>Widescreen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Basis</vt:lpstr>
      <vt:lpstr>Strategic Campus Collaborations</vt:lpstr>
      <vt:lpstr>Objectives</vt:lpstr>
      <vt:lpstr>itAccessibility Steering Committee</vt:lpstr>
      <vt:lpstr>Purchasing and Business Managers</vt:lpstr>
      <vt:lpstr>University Information Technology Services (UITS)</vt:lpstr>
      <vt:lpstr>Non-Academic Department Collaborations</vt:lpstr>
      <vt:lpstr>itAccessibility in the Curriculum</vt:lpstr>
      <vt:lpstr>itAccessibility in the Learning Spaces</vt:lpstr>
      <vt:lpstr>Captioning</vt:lpstr>
      <vt:lpstr>Accomplishments</vt:lpstr>
      <vt:lpstr>Continuing to Grow</vt:lpstr>
      <vt:lpstr>Methods that Work</vt:lpstr>
      <vt:lpstr>Contact Information</vt:lpstr>
    </vt:vector>
  </TitlesOfParts>
  <Company>University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Hunziker</dc:creator>
  <cp:lastModifiedBy>Dawn Hunziker</cp:lastModifiedBy>
  <cp:revision>92</cp:revision>
  <cp:lastPrinted>2015-11-16T19:18:31Z</cp:lastPrinted>
  <dcterms:created xsi:type="dcterms:W3CDTF">2015-11-02T17:32:56Z</dcterms:created>
  <dcterms:modified xsi:type="dcterms:W3CDTF">2015-11-19T05:02:30Z</dcterms:modified>
</cp:coreProperties>
</file>