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1"/>
  </p:notesMasterIdLst>
  <p:sldIdLst>
    <p:sldId id="256" r:id="rId2"/>
    <p:sldId id="513" r:id="rId3"/>
    <p:sldId id="458" r:id="rId4"/>
    <p:sldId id="459" r:id="rId5"/>
    <p:sldId id="460" r:id="rId6"/>
    <p:sldId id="434" r:id="rId7"/>
    <p:sldId id="435" r:id="rId8"/>
    <p:sldId id="401" r:id="rId9"/>
    <p:sldId id="445" r:id="rId10"/>
    <p:sldId id="403" r:id="rId11"/>
    <p:sldId id="404" r:id="rId12"/>
    <p:sldId id="405" r:id="rId13"/>
    <p:sldId id="444" r:id="rId14"/>
    <p:sldId id="406" r:id="rId15"/>
    <p:sldId id="449" r:id="rId16"/>
    <p:sldId id="450" r:id="rId17"/>
    <p:sldId id="452" r:id="rId18"/>
    <p:sldId id="454" r:id="rId19"/>
    <p:sldId id="468" r:id="rId20"/>
    <p:sldId id="469" r:id="rId21"/>
    <p:sldId id="470" r:id="rId22"/>
    <p:sldId id="516" r:id="rId23"/>
    <p:sldId id="472" r:id="rId24"/>
    <p:sldId id="473" r:id="rId25"/>
    <p:sldId id="474" r:id="rId26"/>
    <p:sldId id="501" r:id="rId27"/>
    <p:sldId id="351" r:id="rId28"/>
    <p:sldId id="383" r:id="rId29"/>
    <p:sldId id="379" r:id="rId30"/>
    <p:sldId id="378" r:id="rId31"/>
    <p:sldId id="307" r:id="rId32"/>
    <p:sldId id="382" r:id="rId33"/>
    <p:sldId id="384" r:id="rId34"/>
    <p:sldId id="306" r:id="rId35"/>
    <p:sldId id="386" r:id="rId36"/>
    <p:sldId id="388" r:id="rId37"/>
    <p:sldId id="391" r:id="rId38"/>
    <p:sldId id="308" r:id="rId39"/>
    <p:sldId id="390" r:id="rId40"/>
    <p:sldId id="309" r:id="rId41"/>
    <p:sldId id="393" r:id="rId42"/>
    <p:sldId id="517" r:id="rId43"/>
    <p:sldId id="392" r:id="rId44"/>
    <p:sldId id="512" r:id="rId45"/>
    <p:sldId id="511" r:id="rId46"/>
    <p:sldId id="395" r:id="rId47"/>
    <p:sldId id="396" r:id="rId48"/>
    <p:sldId id="503" r:id="rId49"/>
    <p:sldId id="505" r:id="rId50"/>
    <p:sldId id="397" r:id="rId51"/>
    <p:sldId id="456" r:id="rId52"/>
    <p:sldId id="477" r:id="rId53"/>
    <p:sldId id="480" r:id="rId54"/>
    <p:sldId id="482" r:id="rId55"/>
    <p:sldId id="485" r:id="rId56"/>
    <p:sldId id="487" r:id="rId57"/>
    <p:sldId id="490" r:id="rId58"/>
    <p:sldId id="509" r:id="rId59"/>
    <p:sldId id="49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F81F42-F2E4-475F-A825-5A5678EE82A4}">
          <p14:sldIdLst>
            <p14:sldId id="256"/>
            <p14:sldId id="513"/>
            <p14:sldId id="458"/>
            <p14:sldId id="459"/>
            <p14:sldId id="460"/>
            <p14:sldId id="434"/>
            <p14:sldId id="435"/>
            <p14:sldId id="401"/>
            <p14:sldId id="445"/>
            <p14:sldId id="403"/>
            <p14:sldId id="404"/>
            <p14:sldId id="405"/>
            <p14:sldId id="444"/>
            <p14:sldId id="406"/>
            <p14:sldId id="449"/>
            <p14:sldId id="450"/>
            <p14:sldId id="452"/>
            <p14:sldId id="454"/>
            <p14:sldId id="468"/>
            <p14:sldId id="469"/>
            <p14:sldId id="470"/>
            <p14:sldId id="516"/>
            <p14:sldId id="472"/>
            <p14:sldId id="473"/>
            <p14:sldId id="474"/>
            <p14:sldId id="501"/>
            <p14:sldId id="351"/>
            <p14:sldId id="383"/>
            <p14:sldId id="379"/>
            <p14:sldId id="378"/>
            <p14:sldId id="307"/>
            <p14:sldId id="382"/>
            <p14:sldId id="384"/>
            <p14:sldId id="306"/>
            <p14:sldId id="386"/>
            <p14:sldId id="388"/>
            <p14:sldId id="391"/>
            <p14:sldId id="308"/>
            <p14:sldId id="390"/>
            <p14:sldId id="309"/>
            <p14:sldId id="393"/>
            <p14:sldId id="517"/>
            <p14:sldId id="392"/>
            <p14:sldId id="512"/>
            <p14:sldId id="511"/>
            <p14:sldId id="395"/>
            <p14:sldId id="396"/>
            <p14:sldId id="503"/>
            <p14:sldId id="505"/>
            <p14:sldId id="397"/>
            <p14:sldId id="456"/>
            <p14:sldId id="477"/>
            <p14:sldId id="480"/>
            <p14:sldId id="482"/>
            <p14:sldId id="485"/>
            <p14:sldId id="487"/>
            <p14:sldId id="490"/>
            <p14:sldId id="509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80842" autoAdjust="0"/>
  </p:normalViewPr>
  <p:slideViewPr>
    <p:cSldViewPr snapToGrid="0">
      <p:cViewPr varScale="1">
        <p:scale>
          <a:sx n="74" d="100"/>
          <a:sy n="74" d="100"/>
        </p:scale>
        <p:origin x="10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fontaine\Documents\Grants\POD\Spreadsheet%20for%20creating%20graphs_Administrato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Sheet2!$B$147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Sheet2!$C$142:$C$147</c:f>
              <c:strCache>
                <c:ptCount val="6"/>
                <c:pt idx="0">
                  <c:v>Fully online programs</c:v>
                </c:pt>
                <c:pt idx="1">
                  <c:v>Fully online courses </c:v>
                </c:pt>
                <c:pt idx="2">
                  <c:v>Hybrid/blended courses</c:v>
                </c:pt>
                <c:pt idx="3">
                  <c:v>Technology enhanced courses</c:v>
                </c:pt>
                <c:pt idx="4">
                  <c:v>I don't know</c:v>
                </c:pt>
                <c:pt idx="5">
                  <c:v>Other </c:v>
                </c:pt>
              </c:strCache>
            </c:strRef>
          </c:cat>
          <c:val>
            <c:numRef>
              <c:f>Sheet2!$B$142:$B$147</c:f>
              <c:numCache>
                <c:formatCode>General</c:formatCode>
                <c:ptCount val="6"/>
                <c:pt idx="0">
                  <c:v>80</c:v>
                </c:pt>
                <c:pt idx="1">
                  <c:v>137</c:v>
                </c:pt>
                <c:pt idx="2">
                  <c:v>149</c:v>
                </c:pt>
                <c:pt idx="3">
                  <c:v>124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479880"/>
        <c:axId val="540464592"/>
      </c:barChart>
      <c:catAx>
        <c:axId val="540479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40464592"/>
        <c:crosses val="autoZero"/>
        <c:auto val="1"/>
        <c:lblAlgn val="ctr"/>
        <c:lblOffset val="100"/>
        <c:noMultiLvlLbl val="0"/>
      </c:catAx>
      <c:valAx>
        <c:axId val="5404645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Respondents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0479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77084-74E1-4962-AC17-AA9CA90579F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693D4B-C125-4CC1-B6FE-E9C7635D1AD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Learning Management Systems</a:t>
          </a:r>
          <a:endParaRPr lang="en-US" sz="2000" b="1" dirty="0">
            <a:solidFill>
              <a:schemeClr val="bg1"/>
            </a:solidFill>
          </a:endParaRPr>
        </a:p>
      </dgm:t>
    </dgm:pt>
    <dgm:pt modelId="{A6E2D572-F58D-4FC6-899A-B775427B1210}" type="parTrans" cxnId="{6B2B7CE2-DA76-49C4-9029-DFA0B8E5EF27}">
      <dgm:prSet/>
      <dgm:spPr/>
      <dgm:t>
        <a:bodyPr/>
        <a:lstStyle/>
        <a:p>
          <a:endParaRPr lang="en-US"/>
        </a:p>
      </dgm:t>
    </dgm:pt>
    <dgm:pt modelId="{381279DB-89FB-4030-AB55-0D51D159612F}" type="sibTrans" cxnId="{6B2B7CE2-DA76-49C4-9029-DFA0B8E5EF27}">
      <dgm:prSet/>
      <dgm:spPr/>
      <dgm:t>
        <a:bodyPr/>
        <a:lstStyle/>
        <a:p>
          <a:endParaRPr lang="en-US"/>
        </a:p>
      </dgm:t>
    </dgm:pt>
    <dgm:pt modelId="{E196F1C8-DAF1-4D02-AF76-D50D57317FFC}">
      <dgm:prSet phldrT="[Text]" custT="1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Publisher Content </a:t>
          </a:r>
          <a:endParaRPr lang="en-US" sz="2000" b="1" dirty="0">
            <a:solidFill>
              <a:schemeClr val="bg1"/>
            </a:solidFill>
          </a:endParaRPr>
        </a:p>
      </dgm:t>
    </dgm:pt>
    <dgm:pt modelId="{16E945FB-40B7-4CEC-B2A3-0785728A580C}" type="parTrans" cxnId="{9727C488-EFA8-419E-B9D6-F3E907448B62}">
      <dgm:prSet/>
      <dgm:spPr/>
      <dgm:t>
        <a:bodyPr/>
        <a:lstStyle/>
        <a:p>
          <a:endParaRPr lang="en-US"/>
        </a:p>
      </dgm:t>
    </dgm:pt>
    <dgm:pt modelId="{64ACFECE-CFD7-48BC-8D23-2D622F642EEC}" type="sibTrans" cxnId="{9727C488-EFA8-419E-B9D6-F3E907448B62}">
      <dgm:prSet/>
      <dgm:spPr/>
      <dgm:t>
        <a:bodyPr/>
        <a:lstStyle/>
        <a:p>
          <a:endParaRPr lang="en-US"/>
        </a:p>
      </dgm:t>
    </dgm:pt>
    <dgm:pt modelId="{4EA15C86-506E-4538-B12A-372E5694D58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Faculty Content</a:t>
          </a:r>
          <a:endParaRPr lang="en-US" sz="2000" b="1" dirty="0">
            <a:solidFill>
              <a:schemeClr val="bg1"/>
            </a:solidFill>
          </a:endParaRPr>
        </a:p>
      </dgm:t>
    </dgm:pt>
    <dgm:pt modelId="{0A506CFE-67CA-4AB3-A9D3-5AF121E164CB}" type="parTrans" cxnId="{8ACDE97D-F17A-4590-8743-86253A4181D9}">
      <dgm:prSet/>
      <dgm:spPr/>
      <dgm:t>
        <a:bodyPr/>
        <a:lstStyle/>
        <a:p>
          <a:endParaRPr lang="en-US"/>
        </a:p>
      </dgm:t>
    </dgm:pt>
    <dgm:pt modelId="{17701287-04F1-42F7-8B59-DCDCDF71FEE3}" type="sibTrans" cxnId="{8ACDE97D-F17A-4590-8743-86253A4181D9}">
      <dgm:prSet/>
      <dgm:spPr/>
      <dgm:t>
        <a:bodyPr/>
        <a:lstStyle/>
        <a:p>
          <a:endParaRPr lang="en-US"/>
        </a:p>
      </dgm:t>
    </dgm:pt>
    <dgm:pt modelId="{6A8CDF7B-1B54-4734-8372-0E01BC489329}" type="pres">
      <dgm:prSet presAssocID="{A2377084-74E1-4962-AC17-AA9CA90579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E519F3-0051-4016-B379-F778EDF220A3}" type="pres">
      <dgm:prSet presAssocID="{A2377084-74E1-4962-AC17-AA9CA90579FD}" presName="comp1" presStyleCnt="0"/>
      <dgm:spPr/>
    </dgm:pt>
    <dgm:pt modelId="{A39D3D89-2723-4591-9915-ECB2142D6059}" type="pres">
      <dgm:prSet presAssocID="{A2377084-74E1-4962-AC17-AA9CA90579FD}" presName="circle1" presStyleLbl="node1" presStyleIdx="0" presStyleCnt="3"/>
      <dgm:spPr/>
      <dgm:t>
        <a:bodyPr/>
        <a:lstStyle/>
        <a:p>
          <a:endParaRPr lang="en-US"/>
        </a:p>
      </dgm:t>
    </dgm:pt>
    <dgm:pt modelId="{EE522FAE-4CBE-4A73-ABB8-CC8FB0E1FFBC}" type="pres">
      <dgm:prSet presAssocID="{A2377084-74E1-4962-AC17-AA9CA90579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35B99-79CA-4D4E-9C64-D9A0F0E76656}" type="pres">
      <dgm:prSet presAssocID="{A2377084-74E1-4962-AC17-AA9CA90579FD}" presName="comp2" presStyleCnt="0"/>
      <dgm:spPr/>
    </dgm:pt>
    <dgm:pt modelId="{DF35A9D0-C15E-4947-82B0-411FB304BF30}" type="pres">
      <dgm:prSet presAssocID="{A2377084-74E1-4962-AC17-AA9CA90579FD}" presName="circle2" presStyleLbl="node1" presStyleIdx="1" presStyleCnt="3" custLinFactNeighborX="-338" custLinFactNeighborY="338"/>
      <dgm:spPr/>
      <dgm:t>
        <a:bodyPr/>
        <a:lstStyle/>
        <a:p>
          <a:endParaRPr lang="en-US"/>
        </a:p>
      </dgm:t>
    </dgm:pt>
    <dgm:pt modelId="{FFB635D6-F6FA-4158-9165-FA857AA26D22}" type="pres">
      <dgm:prSet presAssocID="{A2377084-74E1-4962-AC17-AA9CA90579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25AA8-72C4-477B-9F78-E73EB693C709}" type="pres">
      <dgm:prSet presAssocID="{A2377084-74E1-4962-AC17-AA9CA90579FD}" presName="comp3" presStyleCnt="0"/>
      <dgm:spPr/>
    </dgm:pt>
    <dgm:pt modelId="{6F2BC031-5E04-4F50-9D2B-CB526B81CE67}" type="pres">
      <dgm:prSet presAssocID="{A2377084-74E1-4962-AC17-AA9CA90579FD}" presName="circle3" presStyleLbl="node1" presStyleIdx="2" presStyleCnt="3"/>
      <dgm:spPr/>
      <dgm:t>
        <a:bodyPr/>
        <a:lstStyle/>
        <a:p>
          <a:endParaRPr lang="en-US"/>
        </a:p>
      </dgm:t>
    </dgm:pt>
    <dgm:pt modelId="{18C3A5D0-5D51-4171-A2EA-C19935309FA6}" type="pres">
      <dgm:prSet presAssocID="{A2377084-74E1-4962-AC17-AA9CA90579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4ABFFC-63D9-43FD-AECB-F8B2272A7B72}" type="presOf" srcId="{E4693D4B-C125-4CC1-B6FE-E9C7635D1AD2}" destId="{EE522FAE-4CBE-4A73-ABB8-CC8FB0E1FFBC}" srcOrd="1" destOrd="0" presId="urn:microsoft.com/office/officeart/2005/8/layout/venn2"/>
    <dgm:cxn modelId="{4F91FB2B-8DDB-4944-AE27-D3DAD4DF96F4}" type="presOf" srcId="{E196F1C8-DAF1-4D02-AF76-D50D57317FFC}" destId="{DF35A9D0-C15E-4947-82B0-411FB304BF30}" srcOrd="0" destOrd="0" presId="urn:microsoft.com/office/officeart/2005/8/layout/venn2"/>
    <dgm:cxn modelId="{8A45B755-BC6A-4B9F-86D3-EB9EC093B5C0}" type="presOf" srcId="{A2377084-74E1-4962-AC17-AA9CA90579FD}" destId="{6A8CDF7B-1B54-4734-8372-0E01BC489329}" srcOrd="0" destOrd="0" presId="urn:microsoft.com/office/officeart/2005/8/layout/venn2"/>
    <dgm:cxn modelId="{6963D1E4-917F-49EA-9565-A905354CEFF7}" type="presOf" srcId="{4EA15C86-506E-4538-B12A-372E5694D582}" destId="{18C3A5D0-5D51-4171-A2EA-C19935309FA6}" srcOrd="1" destOrd="0" presId="urn:microsoft.com/office/officeart/2005/8/layout/venn2"/>
    <dgm:cxn modelId="{B53B29BE-8DDB-4315-AC0A-D053F1178C61}" type="presOf" srcId="{4EA15C86-506E-4538-B12A-372E5694D582}" destId="{6F2BC031-5E04-4F50-9D2B-CB526B81CE67}" srcOrd="0" destOrd="0" presId="urn:microsoft.com/office/officeart/2005/8/layout/venn2"/>
    <dgm:cxn modelId="{A526E7E3-ED36-4926-9658-4515349CBC50}" type="presOf" srcId="{E196F1C8-DAF1-4D02-AF76-D50D57317FFC}" destId="{FFB635D6-F6FA-4158-9165-FA857AA26D22}" srcOrd="1" destOrd="0" presId="urn:microsoft.com/office/officeart/2005/8/layout/venn2"/>
    <dgm:cxn modelId="{8ACDE97D-F17A-4590-8743-86253A4181D9}" srcId="{A2377084-74E1-4962-AC17-AA9CA90579FD}" destId="{4EA15C86-506E-4538-B12A-372E5694D582}" srcOrd="2" destOrd="0" parTransId="{0A506CFE-67CA-4AB3-A9D3-5AF121E164CB}" sibTransId="{17701287-04F1-42F7-8B59-DCDCDF71FEE3}"/>
    <dgm:cxn modelId="{6B2B7CE2-DA76-49C4-9029-DFA0B8E5EF27}" srcId="{A2377084-74E1-4962-AC17-AA9CA90579FD}" destId="{E4693D4B-C125-4CC1-B6FE-E9C7635D1AD2}" srcOrd="0" destOrd="0" parTransId="{A6E2D572-F58D-4FC6-899A-B775427B1210}" sibTransId="{381279DB-89FB-4030-AB55-0D51D159612F}"/>
    <dgm:cxn modelId="{9727C488-EFA8-419E-B9D6-F3E907448B62}" srcId="{A2377084-74E1-4962-AC17-AA9CA90579FD}" destId="{E196F1C8-DAF1-4D02-AF76-D50D57317FFC}" srcOrd="1" destOrd="0" parTransId="{16E945FB-40B7-4CEC-B2A3-0785728A580C}" sibTransId="{64ACFECE-CFD7-48BC-8D23-2D622F642EEC}"/>
    <dgm:cxn modelId="{15E0C9D7-0923-4CA6-BF9D-C09FEF5FE603}" type="presOf" srcId="{E4693D4B-C125-4CC1-B6FE-E9C7635D1AD2}" destId="{A39D3D89-2723-4591-9915-ECB2142D6059}" srcOrd="0" destOrd="0" presId="urn:microsoft.com/office/officeart/2005/8/layout/venn2"/>
    <dgm:cxn modelId="{89866104-3C17-4EE5-84D6-E2029EB6F114}" type="presParOf" srcId="{6A8CDF7B-1B54-4734-8372-0E01BC489329}" destId="{8AE519F3-0051-4016-B379-F778EDF220A3}" srcOrd="0" destOrd="0" presId="urn:microsoft.com/office/officeart/2005/8/layout/venn2"/>
    <dgm:cxn modelId="{59915343-8BA8-443F-B19E-BADCCD3233A4}" type="presParOf" srcId="{8AE519F3-0051-4016-B379-F778EDF220A3}" destId="{A39D3D89-2723-4591-9915-ECB2142D6059}" srcOrd="0" destOrd="0" presId="urn:microsoft.com/office/officeart/2005/8/layout/venn2"/>
    <dgm:cxn modelId="{352668EC-98A2-4A27-AC69-2AB714FE2854}" type="presParOf" srcId="{8AE519F3-0051-4016-B379-F778EDF220A3}" destId="{EE522FAE-4CBE-4A73-ABB8-CC8FB0E1FFBC}" srcOrd="1" destOrd="0" presId="urn:microsoft.com/office/officeart/2005/8/layout/venn2"/>
    <dgm:cxn modelId="{406D89EE-F464-4CDD-AE43-78F3693796F9}" type="presParOf" srcId="{6A8CDF7B-1B54-4734-8372-0E01BC489329}" destId="{A4D35B99-79CA-4D4E-9C64-D9A0F0E76656}" srcOrd="1" destOrd="0" presId="urn:microsoft.com/office/officeart/2005/8/layout/venn2"/>
    <dgm:cxn modelId="{A10CB23E-EEED-4782-BE9B-D9D21E7C247A}" type="presParOf" srcId="{A4D35B99-79CA-4D4E-9C64-D9A0F0E76656}" destId="{DF35A9D0-C15E-4947-82B0-411FB304BF30}" srcOrd="0" destOrd="0" presId="urn:microsoft.com/office/officeart/2005/8/layout/venn2"/>
    <dgm:cxn modelId="{50E70D7E-CFDE-4C9E-912B-701233EB050E}" type="presParOf" srcId="{A4D35B99-79CA-4D4E-9C64-D9A0F0E76656}" destId="{FFB635D6-F6FA-4158-9165-FA857AA26D22}" srcOrd="1" destOrd="0" presId="urn:microsoft.com/office/officeart/2005/8/layout/venn2"/>
    <dgm:cxn modelId="{08E51F97-8EC9-4738-81A4-C54AF998D680}" type="presParOf" srcId="{6A8CDF7B-1B54-4734-8372-0E01BC489329}" destId="{B9A25AA8-72C4-477B-9F78-E73EB693C709}" srcOrd="2" destOrd="0" presId="urn:microsoft.com/office/officeart/2005/8/layout/venn2"/>
    <dgm:cxn modelId="{CFB4DBCE-5D98-4059-B9CF-87DD1EECA60F}" type="presParOf" srcId="{B9A25AA8-72C4-477B-9F78-E73EB693C709}" destId="{6F2BC031-5E04-4F50-9D2B-CB526B81CE67}" srcOrd="0" destOrd="0" presId="urn:microsoft.com/office/officeart/2005/8/layout/venn2"/>
    <dgm:cxn modelId="{2B146A2E-FB32-40FB-8CD0-08F8DF52D6E6}" type="presParOf" srcId="{B9A25AA8-72C4-477B-9F78-E73EB693C709}" destId="{18C3A5D0-5D51-4171-A2EA-C19935309FA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FC87E-49E9-4303-A64B-821B02C64BC1}" type="doc">
      <dgm:prSet loTypeId="urn:microsoft.com/office/officeart/2005/8/layout/arrow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83BC4B-EADE-48A7-8DF9-36EE1D695CF0}">
      <dgm:prSet phldrT="[Text]" custT="1"/>
      <dgm:spPr/>
      <dgm:t>
        <a:bodyPr/>
        <a:lstStyle/>
        <a:p>
          <a:endParaRPr lang="en-US" sz="1100" dirty="0"/>
        </a:p>
        <a:p>
          <a:r>
            <a:rPr lang="en-US" sz="1400" dirty="0" smtClean="0"/>
            <a:t>Created online resources for faculty re: accessibility [45]</a:t>
          </a:r>
          <a:endParaRPr lang="en-US" sz="1400" dirty="0"/>
        </a:p>
      </dgm:t>
    </dgm:pt>
    <dgm:pt modelId="{D8A2EEE0-56E5-4079-A339-D6696724B486}" type="parTrans" cxnId="{A4B3D89A-FD0F-4C54-AEDB-DE4EA0F4F8A7}">
      <dgm:prSet/>
      <dgm:spPr/>
      <dgm:t>
        <a:bodyPr/>
        <a:lstStyle/>
        <a:p>
          <a:endParaRPr lang="en-US"/>
        </a:p>
      </dgm:t>
    </dgm:pt>
    <dgm:pt modelId="{7F552222-D553-471A-93E6-5FC55451D685}" type="sibTrans" cxnId="{A4B3D89A-FD0F-4C54-AEDB-DE4EA0F4F8A7}">
      <dgm:prSet/>
      <dgm:spPr/>
      <dgm:t>
        <a:bodyPr/>
        <a:lstStyle/>
        <a:p>
          <a:endParaRPr lang="en-US"/>
        </a:p>
      </dgm:t>
    </dgm:pt>
    <dgm:pt modelId="{988591C1-30F0-4859-8E33-A2AC43669ABF}">
      <dgm:prSet phldrT="[Text]" custT="1"/>
      <dgm:spPr/>
      <dgm:t>
        <a:bodyPr/>
        <a:lstStyle/>
        <a:p>
          <a:r>
            <a:rPr lang="en-US" sz="1400" dirty="0" smtClean="0"/>
            <a:t>Syllabus statement about accessibility [73]</a:t>
          </a:r>
          <a:endParaRPr lang="en-US" sz="1400" dirty="0"/>
        </a:p>
      </dgm:t>
    </dgm:pt>
    <dgm:pt modelId="{20891C65-AC4D-4027-9DDA-DD0FD2A796EF}" type="parTrans" cxnId="{EECA26F8-4911-476A-A8FC-B99EB7B3A449}">
      <dgm:prSet/>
      <dgm:spPr/>
      <dgm:t>
        <a:bodyPr/>
        <a:lstStyle/>
        <a:p>
          <a:endParaRPr lang="en-US"/>
        </a:p>
      </dgm:t>
    </dgm:pt>
    <dgm:pt modelId="{A49040B3-A58C-48D2-AA3F-B0B60BE4BCF5}" type="sibTrans" cxnId="{EECA26F8-4911-476A-A8FC-B99EB7B3A449}">
      <dgm:prSet/>
      <dgm:spPr/>
      <dgm:t>
        <a:bodyPr/>
        <a:lstStyle/>
        <a:p>
          <a:endParaRPr lang="en-US"/>
        </a:p>
      </dgm:t>
    </dgm:pt>
    <dgm:pt modelId="{58A14E50-A1D1-4805-A36A-23A642A22E31}">
      <dgm:prSet phldrT="[Text]" custT="1"/>
      <dgm:spPr/>
      <dgm:t>
        <a:bodyPr/>
        <a:lstStyle/>
        <a:p>
          <a:pPr algn="l"/>
          <a:r>
            <a:rPr lang="en-US" sz="1400" b="0" dirty="0" smtClean="0"/>
            <a:t>Worked with faculty one-on-one [111]</a:t>
          </a:r>
          <a:endParaRPr lang="en-US" sz="1400" b="0" dirty="0"/>
        </a:p>
      </dgm:t>
    </dgm:pt>
    <dgm:pt modelId="{F80DAC3A-0968-47B0-8C7F-48F7C093BFEB}" type="parTrans" cxnId="{D93C510D-0AEF-4279-B4B0-266C5B0F864F}">
      <dgm:prSet/>
      <dgm:spPr/>
      <dgm:t>
        <a:bodyPr/>
        <a:lstStyle/>
        <a:p>
          <a:endParaRPr lang="en-US"/>
        </a:p>
      </dgm:t>
    </dgm:pt>
    <dgm:pt modelId="{B59CAC32-B3D4-410D-A300-FE65DEF45B87}" type="sibTrans" cxnId="{D93C510D-0AEF-4279-B4B0-266C5B0F864F}">
      <dgm:prSet/>
      <dgm:spPr/>
      <dgm:t>
        <a:bodyPr/>
        <a:lstStyle/>
        <a:p>
          <a:endParaRPr lang="en-US"/>
        </a:p>
      </dgm:t>
    </dgm:pt>
    <dgm:pt modelId="{6EC94FC0-5032-4C11-A5EF-B8DC22A085FE}">
      <dgm:prSet custT="1"/>
      <dgm:spPr/>
      <dgm:t>
        <a:bodyPr/>
        <a:lstStyle/>
        <a:p>
          <a:r>
            <a:rPr lang="en-US" sz="1400" dirty="0" smtClean="0"/>
            <a:t>General training for faculty in online or hybrid/blended teaching [62]</a:t>
          </a:r>
          <a:endParaRPr lang="en-US" sz="1400" dirty="0"/>
        </a:p>
      </dgm:t>
    </dgm:pt>
    <dgm:pt modelId="{C2832AD0-6AC7-4BCA-8F48-0C018714D324}" type="parTrans" cxnId="{6E2456C4-A46D-415C-89A7-1D0BCC016914}">
      <dgm:prSet/>
      <dgm:spPr/>
      <dgm:t>
        <a:bodyPr/>
        <a:lstStyle/>
        <a:p>
          <a:endParaRPr lang="en-US"/>
        </a:p>
      </dgm:t>
    </dgm:pt>
    <dgm:pt modelId="{44D07452-EF33-40CC-82D5-FCAED4F0066E}" type="sibTrans" cxnId="{6E2456C4-A46D-415C-89A7-1D0BCC016914}">
      <dgm:prSet/>
      <dgm:spPr/>
      <dgm:t>
        <a:bodyPr/>
        <a:lstStyle/>
        <a:p>
          <a:endParaRPr lang="en-US"/>
        </a:p>
      </dgm:t>
    </dgm:pt>
    <dgm:pt modelId="{1BB002AD-F1B8-4C15-A2B2-77E4B3703565}" type="pres">
      <dgm:prSet presAssocID="{405FC87E-49E9-4303-A64B-821B02C64BC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2FB44-7206-4717-A3C6-0AC94DAF9A54}" type="pres">
      <dgm:prSet presAssocID="{405FC87E-49E9-4303-A64B-821B02C64BC1}" presName="arrow" presStyleLbl="bgShp" presStyleIdx="0" presStyleCnt="1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his spectral arrow conveys initiatives that institutions are doing to support online learning. The most frequent initiaitve being LMS training for faculty teaching hybrid/blended courses, and the less frequent options being those listed in the text box alongside the arrow. " title="What has your institution developed to support online learning?"/>
        </a:ext>
      </dgm:extLst>
    </dgm:pt>
    <dgm:pt modelId="{15899532-7C31-4A03-B09C-6B8767398685}" type="pres">
      <dgm:prSet presAssocID="{405FC87E-49E9-4303-A64B-821B02C64BC1}" presName="arrowDiagram4" presStyleCnt="0"/>
      <dgm:spPr/>
    </dgm:pt>
    <dgm:pt modelId="{45FBD6F6-E394-41EE-B5DF-50A4759BA88D}" type="pres">
      <dgm:prSet presAssocID="{3D83BC4B-EADE-48A7-8DF9-36EE1D695CF0}" presName="bullet4a" presStyleLbl="node1" presStyleIdx="0" presStyleCnt="4" custLinFactX="391707" custLinFactY="-300000" custLinFactNeighborX="400000" custLinFactNeighborY="-302385"/>
      <dgm:spPr/>
      <dgm:t>
        <a:bodyPr/>
        <a:lstStyle/>
        <a:p>
          <a:endParaRPr lang="en-US"/>
        </a:p>
      </dgm:t>
    </dgm:pt>
    <dgm:pt modelId="{8C03C96A-18C4-4075-8966-6416603399BA}" type="pres">
      <dgm:prSet presAssocID="{3D83BC4B-EADE-48A7-8DF9-36EE1D695CF0}" presName="textBox4a" presStyleLbl="revTx" presStyleIdx="0" presStyleCnt="4" custScaleX="114603" custLinFactNeighborX="82449" custLinFactNeighborY="-44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A52D8-5A53-4A9D-AB24-6223C3871509}" type="pres">
      <dgm:prSet presAssocID="{6EC94FC0-5032-4C11-A5EF-B8DC22A085FE}" presName="bullet4b" presStyleLbl="node1" presStyleIdx="1" presStyleCnt="4" custLinFactX="222500" custLinFactY="-100000" custLinFactNeighborX="300000" custLinFactNeighborY="-119693"/>
      <dgm:spPr/>
    </dgm:pt>
    <dgm:pt modelId="{A7706523-8D0F-45BA-9CAB-76A110443A54}" type="pres">
      <dgm:prSet presAssocID="{6EC94FC0-5032-4C11-A5EF-B8DC22A085FE}" presName="textBox4b" presStyleLbl="revTx" presStyleIdx="1" presStyleCnt="4" custScaleY="72244" custLinFactNeighborX="69957" custLinFactNeighborY="-11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A291C-D88D-4845-9F13-B79919CCB591}" type="pres">
      <dgm:prSet presAssocID="{988591C1-30F0-4859-8E33-A2AC43669ABF}" presName="bullet4c" presStyleLbl="node1" presStyleIdx="2" presStyleCnt="4" custLinFactX="140348" custLinFactNeighborX="200000" custLinFactNeighborY="-62954"/>
      <dgm:spPr/>
    </dgm:pt>
    <dgm:pt modelId="{7ABB20BE-3668-4DE0-9570-28CAB7FEF998}" type="pres">
      <dgm:prSet presAssocID="{988591C1-30F0-4859-8E33-A2AC43669ABF}" presName="textBox4c" presStyleLbl="revTx" presStyleIdx="2" presStyleCnt="4" custScaleY="63000" custLinFactNeighborX="68268" custLinFactNeighborY="-4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69CF4-7EC3-4AAB-BE28-86CB7759EB77}" type="pres">
      <dgm:prSet presAssocID="{58A14E50-A1D1-4805-A36A-23A642A22E31}" presName="bullet4d" presStyleLbl="node1" presStyleIdx="3" presStyleCnt="4" custLinFactX="100000" custLinFactNeighborX="117344" custLinFactNeighborY="-36093"/>
      <dgm:spPr/>
    </dgm:pt>
    <dgm:pt modelId="{73CA0940-ED84-497A-957A-F4FEB74731EE}" type="pres">
      <dgm:prSet presAssocID="{58A14E50-A1D1-4805-A36A-23A642A22E31}" presName="textBox4d" presStyleLbl="revTx" presStyleIdx="3" presStyleCnt="4" custScaleX="91471" custScaleY="74536" custLinFactNeighborX="71610" custLinFactNeighborY="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AF11F-46D7-4406-BF9F-1B9377CDB685}" type="presOf" srcId="{405FC87E-49E9-4303-A64B-821B02C64BC1}" destId="{1BB002AD-F1B8-4C15-A2B2-77E4B3703565}" srcOrd="0" destOrd="0" presId="urn:microsoft.com/office/officeart/2005/8/layout/arrow2"/>
    <dgm:cxn modelId="{EECA26F8-4911-476A-A8FC-B99EB7B3A449}" srcId="{405FC87E-49E9-4303-A64B-821B02C64BC1}" destId="{988591C1-30F0-4859-8E33-A2AC43669ABF}" srcOrd="2" destOrd="0" parTransId="{20891C65-AC4D-4027-9DDA-DD0FD2A796EF}" sibTransId="{A49040B3-A58C-48D2-AA3F-B0B60BE4BCF5}"/>
    <dgm:cxn modelId="{D976C0CB-275A-45D3-8501-D2580B8D33E5}" type="presOf" srcId="{6EC94FC0-5032-4C11-A5EF-B8DC22A085FE}" destId="{A7706523-8D0F-45BA-9CAB-76A110443A54}" srcOrd="0" destOrd="0" presId="urn:microsoft.com/office/officeart/2005/8/layout/arrow2"/>
    <dgm:cxn modelId="{A4B3D89A-FD0F-4C54-AEDB-DE4EA0F4F8A7}" srcId="{405FC87E-49E9-4303-A64B-821B02C64BC1}" destId="{3D83BC4B-EADE-48A7-8DF9-36EE1D695CF0}" srcOrd="0" destOrd="0" parTransId="{D8A2EEE0-56E5-4079-A339-D6696724B486}" sibTransId="{7F552222-D553-471A-93E6-5FC55451D685}"/>
    <dgm:cxn modelId="{6E2456C4-A46D-415C-89A7-1D0BCC016914}" srcId="{405FC87E-49E9-4303-A64B-821B02C64BC1}" destId="{6EC94FC0-5032-4C11-A5EF-B8DC22A085FE}" srcOrd="1" destOrd="0" parTransId="{C2832AD0-6AC7-4BCA-8F48-0C018714D324}" sibTransId="{44D07452-EF33-40CC-82D5-FCAED4F0066E}"/>
    <dgm:cxn modelId="{D7348618-1CD4-4326-9DD2-045ABD5D5482}" type="presOf" srcId="{3D83BC4B-EADE-48A7-8DF9-36EE1D695CF0}" destId="{8C03C96A-18C4-4075-8966-6416603399BA}" srcOrd="0" destOrd="0" presId="urn:microsoft.com/office/officeart/2005/8/layout/arrow2"/>
    <dgm:cxn modelId="{D93C510D-0AEF-4279-B4B0-266C5B0F864F}" srcId="{405FC87E-49E9-4303-A64B-821B02C64BC1}" destId="{58A14E50-A1D1-4805-A36A-23A642A22E31}" srcOrd="3" destOrd="0" parTransId="{F80DAC3A-0968-47B0-8C7F-48F7C093BFEB}" sibTransId="{B59CAC32-B3D4-410D-A300-FE65DEF45B87}"/>
    <dgm:cxn modelId="{1E007114-909C-463F-ACDB-6AB69814B1D9}" type="presOf" srcId="{988591C1-30F0-4859-8E33-A2AC43669ABF}" destId="{7ABB20BE-3668-4DE0-9570-28CAB7FEF998}" srcOrd="0" destOrd="0" presId="urn:microsoft.com/office/officeart/2005/8/layout/arrow2"/>
    <dgm:cxn modelId="{FD0F462D-2E3C-4D3E-8414-6FBDC6EECCF0}" type="presOf" srcId="{58A14E50-A1D1-4805-A36A-23A642A22E31}" destId="{73CA0940-ED84-497A-957A-F4FEB74731EE}" srcOrd="0" destOrd="0" presId="urn:microsoft.com/office/officeart/2005/8/layout/arrow2"/>
    <dgm:cxn modelId="{2577A639-F9A2-41A7-B9F8-C4F729DA7A27}" type="presParOf" srcId="{1BB002AD-F1B8-4C15-A2B2-77E4B3703565}" destId="{D242FB44-7206-4717-A3C6-0AC94DAF9A54}" srcOrd="0" destOrd="0" presId="urn:microsoft.com/office/officeart/2005/8/layout/arrow2"/>
    <dgm:cxn modelId="{FA1C1D3B-9F0D-482A-97D3-5A5227DA477D}" type="presParOf" srcId="{1BB002AD-F1B8-4C15-A2B2-77E4B3703565}" destId="{15899532-7C31-4A03-B09C-6B8767398685}" srcOrd="1" destOrd="0" presId="urn:microsoft.com/office/officeart/2005/8/layout/arrow2"/>
    <dgm:cxn modelId="{B711A10D-2D32-45D7-B75A-8CFF18D8367A}" type="presParOf" srcId="{15899532-7C31-4A03-B09C-6B8767398685}" destId="{45FBD6F6-E394-41EE-B5DF-50A4759BA88D}" srcOrd="0" destOrd="0" presId="urn:microsoft.com/office/officeart/2005/8/layout/arrow2"/>
    <dgm:cxn modelId="{0E0BC330-679E-49D0-AB85-C1735AB13E83}" type="presParOf" srcId="{15899532-7C31-4A03-B09C-6B8767398685}" destId="{8C03C96A-18C4-4075-8966-6416603399BA}" srcOrd="1" destOrd="0" presId="urn:microsoft.com/office/officeart/2005/8/layout/arrow2"/>
    <dgm:cxn modelId="{C2D2A488-23A1-4E67-B9F8-650B3A31B24E}" type="presParOf" srcId="{15899532-7C31-4A03-B09C-6B8767398685}" destId="{D58A52D8-5A53-4A9D-AB24-6223C3871509}" srcOrd="2" destOrd="0" presId="urn:microsoft.com/office/officeart/2005/8/layout/arrow2"/>
    <dgm:cxn modelId="{87BC60AD-95D4-4AE6-B7EF-7A2AC6E51D89}" type="presParOf" srcId="{15899532-7C31-4A03-B09C-6B8767398685}" destId="{A7706523-8D0F-45BA-9CAB-76A110443A54}" srcOrd="3" destOrd="0" presId="urn:microsoft.com/office/officeart/2005/8/layout/arrow2"/>
    <dgm:cxn modelId="{70FC0156-EE20-45CA-B144-174F6EB001B3}" type="presParOf" srcId="{15899532-7C31-4A03-B09C-6B8767398685}" destId="{E2BA291C-D88D-4845-9F13-B79919CCB591}" srcOrd="4" destOrd="0" presId="urn:microsoft.com/office/officeart/2005/8/layout/arrow2"/>
    <dgm:cxn modelId="{FB0C18BB-843C-47AC-90EB-6B9209CBA31D}" type="presParOf" srcId="{15899532-7C31-4A03-B09C-6B8767398685}" destId="{7ABB20BE-3668-4DE0-9570-28CAB7FEF998}" srcOrd="5" destOrd="0" presId="urn:microsoft.com/office/officeart/2005/8/layout/arrow2"/>
    <dgm:cxn modelId="{2707B8CA-DEB9-49CE-AAA2-9E456015ADA7}" type="presParOf" srcId="{15899532-7C31-4A03-B09C-6B8767398685}" destId="{53969CF4-7EC3-4AAB-BE28-86CB7759EB77}" srcOrd="6" destOrd="0" presId="urn:microsoft.com/office/officeart/2005/8/layout/arrow2"/>
    <dgm:cxn modelId="{642C9F81-2348-415A-8C13-9ACEF545B95F}" type="presParOf" srcId="{15899532-7C31-4A03-B09C-6B8767398685}" destId="{73CA0940-ED84-497A-957A-F4FEB74731E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D3D89-2723-4591-9915-ECB2142D6059}">
      <dsp:nvSpPr>
        <dsp:cNvPr id="0" name=""/>
        <dsp:cNvSpPr/>
      </dsp:nvSpPr>
      <dsp:spPr>
        <a:xfrm>
          <a:off x="1197735" y="0"/>
          <a:ext cx="5074276" cy="507427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Learning Management Systems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848143" y="253713"/>
        <a:ext cx="1773459" cy="761141"/>
      </dsp:txXfrm>
    </dsp:sp>
    <dsp:sp modelId="{DF35A9D0-C15E-4947-82B0-411FB304BF30}">
      <dsp:nvSpPr>
        <dsp:cNvPr id="0" name=""/>
        <dsp:cNvSpPr/>
      </dsp:nvSpPr>
      <dsp:spPr>
        <a:xfrm>
          <a:off x="1819156" y="1268568"/>
          <a:ext cx="3805707" cy="3805707"/>
        </a:xfrm>
        <a:prstGeom prst="ellipse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Publisher Content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835280" y="1506425"/>
        <a:ext cx="1773459" cy="713570"/>
      </dsp:txXfrm>
    </dsp:sp>
    <dsp:sp modelId="{6F2BC031-5E04-4F50-9D2B-CB526B81CE67}">
      <dsp:nvSpPr>
        <dsp:cNvPr id="0" name=""/>
        <dsp:cNvSpPr/>
      </dsp:nvSpPr>
      <dsp:spPr>
        <a:xfrm>
          <a:off x="2466304" y="2537138"/>
          <a:ext cx="2537138" cy="25371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Faculty Content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837859" y="3171422"/>
        <a:ext cx="1794027" cy="1268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2FB44-7206-4717-A3C6-0AC94DAF9A54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BD6F6-E394-41EE-B5DF-50A4759BA88D}">
      <dsp:nvSpPr>
        <dsp:cNvPr id="0" name=""/>
        <dsp:cNvSpPr/>
      </dsp:nvSpPr>
      <dsp:spPr>
        <a:xfrm>
          <a:off x="2525952" y="2362201"/>
          <a:ext cx="166555" cy="1665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03C96A-18C4-4075-8966-6416603399BA}">
      <dsp:nvSpPr>
        <dsp:cNvPr id="0" name=""/>
        <dsp:cNvSpPr/>
      </dsp:nvSpPr>
      <dsp:spPr>
        <a:xfrm>
          <a:off x="2221153" y="2971798"/>
          <a:ext cx="1419132" cy="10771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Created online resources for faculty re: accessibility [45]</a:t>
          </a:r>
          <a:endParaRPr lang="en-US" sz="1400" kern="1200" dirty="0"/>
        </a:p>
      </dsp:txBody>
      <dsp:txXfrm>
        <a:off x="2221153" y="2971798"/>
        <a:ext cx="1419132" cy="1077179"/>
      </dsp:txXfrm>
    </dsp:sp>
    <dsp:sp modelId="{D58A52D8-5A53-4A9D-AB24-6223C3871509}">
      <dsp:nvSpPr>
        <dsp:cNvPr id="0" name=""/>
        <dsp:cNvSpPr/>
      </dsp:nvSpPr>
      <dsp:spPr>
        <a:xfrm>
          <a:off x="3897553" y="1676400"/>
          <a:ext cx="289661" cy="28966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06523-8D0F-45BA-9CAB-76A110443A54}">
      <dsp:nvSpPr>
        <dsp:cNvPr id="0" name=""/>
        <dsp:cNvSpPr/>
      </dsp:nvSpPr>
      <dsp:spPr>
        <a:xfrm>
          <a:off x="3592755" y="2514602"/>
          <a:ext cx="1520723" cy="14942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General training for faculty in online or hybrid/blended teaching [62]</a:t>
          </a:r>
          <a:endParaRPr lang="en-US" sz="1400" kern="1200" dirty="0"/>
        </a:p>
      </dsp:txBody>
      <dsp:txXfrm>
        <a:off x="3592755" y="2514602"/>
        <a:ext cx="1520723" cy="1494269"/>
      </dsp:txXfrm>
    </dsp:sp>
    <dsp:sp modelId="{E2BA291C-D88D-4845-9F13-B79919CCB591}">
      <dsp:nvSpPr>
        <dsp:cNvPr id="0" name=""/>
        <dsp:cNvSpPr/>
      </dsp:nvSpPr>
      <dsp:spPr>
        <a:xfrm>
          <a:off x="5192952" y="1295398"/>
          <a:ext cx="383801" cy="38380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B20BE-3668-4DE0-9570-28CAB7FEF998}">
      <dsp:nvSpPr>
        <dsp:cNvPr id="0" name=""/>
        <dsp:cNvSpPr/>
      </dsp:nvSpPr>
      <dsp:spPr>
        <a:xfrm>
          <a:off x="5116759" y="2133594"/>
          <a:ext cx="1520723" cy="176213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Syllabus statement about accessibility [73]</a:t>
          </a:r>
          <a:endParaRPr lang="en-US" sz="1400" kern="1200" dirty="0"/>
        </a:p>
      </dsp:txBody>
      <dsp:txXfrm>
        <a:off x="5116759" y="2133594"/>
        <a:ext cx="1520723" cy="1762138"/>
      </dsp:txXfrm>
    </dsp:sp>
    <dsp:sp modelId="{53969CF4-7EC3-4AAB-BE28-86CB7759EB77}">
      <dsp:nvSpPr>
        <dsp:cNvPr id="0" name=""/>
        <dsp:cNvSpPr/>
      </dsp:nvSpPr>
      <dsp:spPr>
        <a:xfrm>
          <a:off x="6640752" y="838200"/>
          <a:ext cx="514149" cy="51414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A0940-ED84-497A-957A-F4FEB74731EE}">
      <dsp:nvSpPr>
        <dsp:cNvPr id="0" name=""/>
        <dsp:cNvSpPr/>
      </dsp:nvSpPr>
      <dsp:spPr>
        <a:xfrm>
          <a:off x="6838578" y="1905013"/>
          <a:ext cx="1391021" cy="24187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Worked with faculty one-on-one [111]</a:t>
          </a:r>
          <a:endParaRPr lang="en-US" sz="1400" b="0" kern="1200" dirty="0"/>
        </a:p>
      </dsp:txBody>
      <dsp:txXfrm>
        <a:off x="6838578" y="1905013"/>
        <a:ext cx="1391021" cy="2418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69813-1D37-460E-B37B-5A30B7E4654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1588-FD8B-4017-A88E-A82520EF9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9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version of</a:t>
            </a:r>
            <a:r>
              <a:rPr lang="en-US" baseline="0" dirty="0" smtClean="0"/>
              <a:t> the PPT includes all relevant content. It omits the transition and activity based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http://www.d.umn.edu/~lcarlson/atteam/lawsuits.html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00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4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8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4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Allen, I.E., &amp; Seaman, J.  (2007). </a:t>
            </a:r>
            <a:r>
              <a:rPr lang="en-US" sz="1200" i="1" dirty="0" smtClean="0"/>
              <a:t>Online nation: Five years of growth in online learning</a:t>
            </a:r>
            <a:r>
              <a:rPr lang="en-US" sz="1200" dirty="0" smtClean="0"/>
              <a:t>. Needham, MA: Sloan Consortium.  Retrieved 25 June 2015, http://</a:t>
            </a:r>
            <a:r>
              <a:rPr lang="en-US" sz="1200" dirty="0" smtClean="0"/>
              <a:t>www.babson.edu/Academics/Documents/babson-survey-research-group/online-nation.pdf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06AD-0097-4AAD-A534-42EA20F88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10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3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9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http://www.karlgroves.com/2013/09/05/the-6-simplest-web-accessibility-tests-anyone-can-do/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4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rgbClr val="C0504D"/>
              </a:buClr>
              <a:buSzPct val="60000"/>
              <a:buFont typeface="Wingdings" charset="0"/>
              <a:buNone/>
              <a:defRPr/>
            </a:pPr>
            <a:endParaRPr lang="en-US" sz="1200" dirty="0" smtClean="0">
              <a:latin typeface="Tw Cen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8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05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60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1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 data,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9D0DB-12DA-4487-AAAA-6E626F8A80C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3DD9-4DDE-4AAC-871C-51B25F4DF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2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4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7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4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1A813-6521-48AF-B5CC-8D7439592E6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87A305A-FCC2-473F-B8A3-7A9758BCD127}" type="slidenum">
              <a:rPr lang="en-US" smtClean="0">
                <a:latin typeface="Arial" charset="0"/>
              </a:rPr>
              <a:pPr/>
              <a:t>59</a:t>
            </a:fld>
            <a:endParaRPr lang="en-US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 dirty="0" smtClean="0"/>
              <a:t>Included on this slide is a picture of me, Kirsten Behling. </a:t>
            </a:r>
          </a:p>
        </p:txBody>
      </p:sp>
    </p:spTree>
    <p:extLst>
      <p:ext uri="{BB962C8B-B14F-4D97-AF65-F5344CB8AC3E}">
        <p14:creationId xmlns:p14="http://schemas.microsoft.com/office/powerpoint/2010/main" val="26218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 data,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23DD9-4DDE-4AAC-871C-51B25F4DF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 data,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Allen, I.E., &amp; Seaman, J.  (2007). </a:t>
            </a:r>
            <a:r>
              <a:rPr lang="en-US" sz="1200" i="1" dirty="0" smtClean="0"/>
              <a:t>Online nation: Five years of growth in online learning</a:t>
            </a:r>
            <a:r>
              <a:rPr lang="en-US" sz="1200" dirty="0" smtClean="0"/>
              <a:t>. Needham, MA: Sloan Consortium.  Retrieved 25 June 2015, http://www.babson.edu/Academics/Documents/babson-survey-research-group/online-nation.pdf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6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Allen, I.E., &amp; Seaman, J.  (2007). </a:t>
            </a:r>
            <a:r>
              <a:rPr lang="en-US" sz="1200" i="1" dirty="0" smtClean="0"/>
              <a:t>Online nation: Five years of growth in online learning</a:t>
            </a:r>
            <a:r>
              <a:rPr lang="en-US" sz="1200" dirty="0" smtClean="0"/>
              <a:t>. Needham, MA: Sloan Consortium.  Retrieved 25 June 2015, http://www.babson.edu/Academics/Documents/babson-survey-research-group/online-nation.pdf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Allen, I.E., &amp; Seaman, J.  (2007). </a:t>
            </a:r>
            <a:r>
              <a:rPr lang="en-US" sz="1200" i="1" dirty="0" smtClean="0"/>
              <a:t>Online nation: Five years of growth in online learning</a:t>
            </a:r>
            <a:r>
              <a:rPr lang="en-US" sz="1200" dirty="0" smtClean="0"/>
              <a:t>. Needham, MA: Sloan Consortium.  Retrieved 25 June 2015, http://www.babson.edu/Academics/Documents/babson-survey-research-group/online-nation.pdf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1588-FD8B-4017-A88E-A82520EF91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3694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3"/>
          </p:nvPr>
        </p:nvSpPr>
        <p:spPr>
          <a:xfrm>
            <a:off x="723336" y="1600201"/>
            <a:ext cx="107200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2826-95E5-4C62-B1C0-0F01DDB1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D985-F7C7-4480-B62B-1C442C7469A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6EE7-459A-4017-81B4-113FFF71B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4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.nytimes.com/2015/10/17/business/media/googles-digital-library-wins-court-of-appeals-ruling.html?emc=edit_th_20151017&amp;nl=todaysheadlines&amp;nlid=69972560&amp;_r=2&amp;refer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.campuscruiser.com/q?pg=home_welcomeRedirected&amp;cx=22.16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0F31G-i9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LMS%20Comparisons.pp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xqFQoTCN_S3cnO1sgCFYNuPgodCdsLIA&amp;url=http://www.slideshare.net/adaptabit/a-proposal-for-the-inclusion-of-accessibility-criteria-in-the-publishing-workflow-of-images-in-biomedical-academic-articles&amp;bvm=bv.105814755,d.cWw&amp;psig=AFQjCNHyD9A9CDTo5UG6vQyIq5TmCpmBVg&amp;ust=1445621643331703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kbehling@suffolk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</a:t>
            </a:r>
            <a:r>
              <a:rPr lang="en-US" b="1" dirty="0" smtClean="0"/>
              <a:t>Inclusivity </a:t>
            </a:r>
            <a:r>
              <a:rPr lang="en-US" b="1" dirty="0"/>
              <a:t>into </a:t>
            </a:r>
            <a:r>
              <a:rPr lang="en-US" b="1" dirty="0" smtClean="0"/>
              <a:t>Online </a:t>
            </a:r>
            <a:r>
              <a:rPr lang="en-US" b="1" dirty="0" smtClean="0"/>
              <a:t>Learning</a:t>
            </a:r>
            <a:br>
              <a:rPr lang="en-US" b="1" dirty="0" smtClean="0"/>
            </a:br>
            <a:r>
              <a:rPr lang="en-US" sz="3600" b="1" dirty="0" smtClean="0"/>
              <a:t>(abbreviated version)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Kirsten Behling, MA </a:t>
            </a:r>
          </a:p>
          <a:p>
            <a:r>
              <a:rPr lang="en-US" dirty="0" smtClean="0"/>
              <a:t>Suffolk University, Boston Massachusetts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Retention </a:t>
            </a:r>
            <a:r>
              <a:rPr lang="en-US" sz="3600" b="1" dirty="0" smtClean="0"/>
              <a:t>rates </a:t>
            </a:r>
            <a:r>
              <a:rPr lang="en-US" sz="3600" b="1" dirty="0"/>
              <a:t>in </a:t>
            </a:r>
            <a:r>
              <a:rPr lang="en-US" sz="3600" b="1" dirty="0" smtClean="0"/>
              <a:t>online learning are not great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58" y="1778823"/>
            <a:ext cx="11279437" cy="43245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Retention rates tend to be 10% – 20 % lower than face-to-face classes (depending on the institution).</a:t>
            </a:r>
          </a:p>
          <a:p>
            <a:endParaRPr lang="en-US" dirty="0" smtClean="0"/>
          </a:p>
          <a:p>
            <a:r>
              <a:rPr lang="en-US" dirty="0" smtClean="0"/>
              <a:t>College freshman who enroll in online courses their first semester are more likely to drop out of college. </a:t>
            </a:r>
          </a:p>
          <a:p>
            <a:endParaRPr lang="en-US" dirty="0" smtClean="0"/>
          </a:p>
          <a:p>
            <a:r>
              <a:rPr lang="en-US" dirty="0" smtClean="0"/>
              <a:t>Retention rates are higher among full-time students, than part-time students. </a:t>
            </a:r>
          </a:p>
          <a:p>
            <a:endParaRPr lang="en-US" dirty="0" smtClean="0"/>
          </a:p>
          <a:p>
            <a:r>
              <a:rPr lang="en-US" dirty="0" smtClean="0"/>
              <a:t>Students who are not as academically prepared for college have higher online drop out rates. </a:t>
            </a:r>
          </a:p>
          <a:p>
            <a:endParaRPr lang="en-US" dirty="0" smtClean="0"/>
          </a:p>
          <a:p>
            <a:r>
              <a:rPr lang="en-US" dirty="0" smtClean="0"/>
              <a:t>Retention rates are higher at institutions whose admission’s criteria is less selective.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9" y="274638"/>
            <a:ext cx="11964317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Retention rates may be the result of barriers to online courses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31" y="2011496"/>
            <a:ext cx="5902442" cy="3089314"/>
          </a:xfrm>
        </p:spPr>
        <p:txBody>
          <a:bodyPr>
            <a:normAutofit/>
          </a:bodyPr>
          <a:lstStyle/>
          <a:p>
            <a:r>
              <a:rPr lang="en-US" sz="2400" dirty="0"/>
              <a:t>Language-based issues </a:t>
            </a:r>
          </a:p>
          <a:p>
            <a:r>
              <a:rPr lang="en-US" sz="2400" dirty="0"/>
              <a:t>Limited access to technology </a:t>
            </a:r>
          </a:p>
          <a:p>
            <a:r>
              <a:rPr lang="en-US" sz="2400" dirty="0"/>
              <a:t>Lack self-motivation </a:t>
            </a:r>
          </a:p>
          <a:p>
            <a:r>
              <a:rPr lang="en-US" sz="2400" dirty="0"/>
              <a:t>The lack of supervised structure is difficult </a:t>
            </a:r>
          </a:p>
          <a:p>
            <a:r>
              <a:rPr lang="en-US" sz="2400" dirty="0"/>
              <a:t>Conflicting priorities </a:t>
            </a:r>
            <a:endParaRPr lang="en-US" sz="2400" dirty="0" smtClean="0"/>
          </a:p>
          <a:p>
            <a:r>
              <a:rPr lang="en-US" sz="2400" dirty="0" smtClean="0"/>
              <a:t>No clear path to accommodations </a:t>
            </a:r>
            <a:endParaRPr lang="en-US" sz="2400" dirty="0"/>
          </a:p>
        </p:txBody>
      </p:sp>
      <p:pic>
        <p:nvPicPr>
          <p:cNvPr id="5122" name="Picture 2" descr="Image of a student at a computer. " title="Image of student at a comput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43" y="2375053"/>
            <a:ext cx="421821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Students with disabilities </a:t>
            </a:r>
            <a:r>
              <a:rPr lang="en-US" sz="3600" b="1" dirty="0" smtClean="0"/>
              <a:t>and online courses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65" y="1981200"/>
            <a:ext cx="1130147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with these disabilities tend to take online courses: </a:t>
            </a:r>
          </a:p>
          <a:p>
            <a:pPr lvl="1"/>
            <a:r>
              <a:rPr lang="en-US" dirty="0" smtClean="0"/>
              <a:t>Chronic health disabilities </a:t>
            </a:r>
          </a:p>
          <a:p>
            <a:pPr lvl="1"/>
            <a:r>
              <a:rPr lang="en-US" dirty="0" smtClean="0"/>
              <a:t>Mental health </a:t>
            </a:r>
          </a:p>
          <a:p>
            <a:pPr lvl="1"/>
            <a:r>
              <a:rPr lang="en-US" dirty="0" smtClean="0"/>
              <a:t>Poor executive functioning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Online learning is attractive because: </a:t>
            </a:r>
          </a:p>
          <a:p>
            <a:pPr lvl="1"/>
            <a:r>
              <a:rPr lang="en-US" dirty="0" smtClean="0"/>
              <a:t>It can be done from anywhere</a:t>
            </a:r>
          </a:p>
          <a:p>
            <a:pPr lvl="1"/>
            <a:r>
              <a:rPr lang="en-US" dirty="0" smtClean="0"/>
              <a:t>It can be done at a different pace than face-to-face courses </a:t>
            </a:r>
          </a:p>
          <a:p>
            <a:pPr lvl="1"/>
            <a:r>
              <a:rPr lang="en-US" dirty="0" smtClean="0"/>
              <a:t>Participation is somewhat anonymous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Barriers to high retention for SWD in online courses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Choice of avoiding seeking help for disability – remaining anonymous</a:t>
            </a:r>
          </a:p>
          <a:p>
            <a:r>
              <a:rPr lang="en-US" dirty="0" smtClean="0"/>
              <a:t>Unwillingness to ask the professor for help</a:t>
            </a:r>
          </a:p>
          <a:p>
            <a:r>
              <a:rPr lang="en-US" dirty="0" smtClean="0"/>
              <a:t>Availability of the professor </a:t>
            </a:r>
          </a:p>
          <a:p>
            <a:r>
              <a:rPr lang="en-US" dirty="0" smtClean="0"/>
              <a:t>Lack of clear direction on how to receive accommodations </a:t>
            </a:r>
          </a:p>
          <a:p>
            <a:r>
              <a:rPr lang="en-US" dirty="0" smtClean="0"/>
              <a:t>Professor is unsure how to accommodate SWD</a:t>
            </a:r>
          </a:p>
          <a:p>
            <a:r>
              <a:rPr lang="en-US" dirty="0" smtClean="0"/>
              <a:t>Course content is inaccessible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Primary areas where access is an issue</a:t>
            </a:r>
            <a:endParaRPr lang="en-US" sz="3600" b="1" dirty="0"/>
          </a:p>
        </p:txBody>
      </p:sp>
      <p:graphicFrame>
        <p:nvGraphicFramePr>
          <p:cNvPr id="4" name="Diagram 3" descr="Three circles within a larger one: &#10;- smallest circle - faculty content &#10;- middle circle - publisher content &#10;- larger circle - learning management systems" title="Graphic representing problems with online learning "/>
          <p:cNvGraphicFramePr/>
          <p:nvPr>
            <p:extLst>
              <p:ext uri="{D42A27DB-BD31-4B8C-83A1-F6EECF244321}">
                <p14:modId xmlns:p14="http://schemas.microsoft.com/office/powerpoint/2010/main" val="3714682558"/>
              </p:ext>
            </p:extLst>
          </p:nvPr>
        </p:nvGraphicFramePr>
        <p:xfrm>
          <a:off x="2202286" y="1493949"/>
          <a:ext cx="7469747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9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Cases that have influenced online learning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9559" y="1970228"/>
            <a:ext cx="8184614" cy="4189585"/>
          </a:xfrm>
        </p:spPr>
        <p:txBody>
          <a:bodyPr>
            <a:normAutofit/>
          </a:bodyPr>
          <a:lstStyle/>
          <a:p>
            <a:r>
              <a:rPr lang="en-US" sz="2400" dirty="0"/>
              <a:t>Florida State – “Clickers/LMS”</a:t>
            </a:r>
          </a:p>
          <a:p>
            <a:r>
              <a:rPr lang="en-US" sz="2400" dirty="0"/>
              <a:t>Harvard - “Webcast Captions”</a:t>
            </a:r>
          </a:p>
          <a:p>
            <a:r>
              <a:rPr lang="en-US" sz="2400" dirty="0"/>
              <a:t>MIT – “Webcast Captions”</a:t>
            </a:r>
          </a:p>
          <a:p>
            <a:r>
              <a:rPr lang="en-US" sz="2400" dirty="0"/>
              <a:t>Louisiana Tech – “Online/Hybrid”</a:t>
            </a:r>
          </a:p>
          <a:p>
            <a:r>
              <a:rPr lang="en-US" sz="2400" dirty="0" smtClean="0"/>
              <a:t>Miami </a:t>
            </a:r>
            <a:r>
              <a:rPr lang="en-US" sz="2400" dirty="0"/>
              <a:t>University – “Alt format materials and LMS”</a:t>
            </a:r>
          </a:p>
          <a:p>
            <a:r>
              <a:rPr lang="en-US" sz="2400" dirty="0" smtClean="0"/>
              <a:t>Penn </a:t>
            </a:r>
            <a:r>
              <a:rPr lang="en-US" sz="2400" dirty="0"/>
              <a:t>State – “Course Management System”</a:t>
            </a:r>
          </a:p>
          <a:p>
            <a:r>
              <a:rPr lang="en-US" sz="2400" dirty="0"/>
              <a:t>University of Colorado – “Course Management System”</a:t>
            </a:r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9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Penn State </a:t>
            </a:r>
            <a:r>
              <a:rPr lang="en-US" sz="3600" b="1" dirty="0" smtClean="0"/>
              <a:t>Settlement – LMS focus 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48961" y="1730150"/>
            <a:ext cx="11549449" cy="4337017"/>
          </a:xfrm>
        </p:spPr>
        <p:txBody>
          <a:bodyPr>
            <a:normAutofit/>
          </a:bodyPr>
          <a:lstStyle/>
          <a:p>
            <a:r>
              <a:rPr lang="en-US" sz="2600" dirty="0"/>
              <a:t>National Federation of the Blind (NFB) complained that a variety of computer and technology-based websites were inaccessible.  </a:t>
            </a:r>
          </a:p>
          <a:p>
            <a:endParaRPr lang="en-US" sz="2600" dirty="0"/>
          </a:p>
          <a:p>
            <a:r>
              <a:rPr lang="en-US" sz="2600" dirty="0"/>
              <a:t>The settlement agreement included: </a:t>
            </a:r>
          </a:p>
          <a:p>
            <a:pPr lvl="1"/>
            <a:r>
              <a:rPr lang="en-US" sz="2200" dirty="0"/>
              <a:t>Complete a technology accessibility audit;  </a:t>
            </a:r>
          </a:p>
          <a:p>
            <a:pPr lvl="1"/>
            <a:r>
              <a:rPr lang="en-US" sz="2200" dirty="0"/>
              <a:t>Develop a corrective action strategy based on the audit findings;</a:t>
            </a:r>
          </a:p>
          <a:p>
            <a:pPr lvl="1"/>
            <a:r>
              <a:rPr lang="en-US" sz="2200" dirty="0"/>
              <a:t>Develop a policy and accompanying procedures; </a:t>
            </a:r>
          </a:p>
          <a:p>
            <a:pPr lvl="1"/>
            <a:r>
              <a:rPr lang="en-US" sz="2200" dirty="0"/>
              <a:t>Institute procurement procedures; </a:t>
            </a:r>
          </a:p>
          <a:p>
            <a:pPr lvl="1"/>
            <a:r>
              <a:rPr lang="en-US" sz="2200" dirty="0"/>
              <a:t>Bring all university websites up to WCAG 2.0; </a:t>
            </a:r>
          </a:p>
          <a:p>
            <a:pPr lvl="1"/>
            <a:r>
              <a:rPr lang="en-US" sz="2200" dirty="0">
                <a:solidFill>
                  <a:srgbClr val="FFC000"/>
                </a:solidFill>
              </a:rPr>
              <a:t>LMS must be accessible.</a:t>
            </a:r>
          </a:p>
        </p:txBody>
      </p:sp>
    </p:spTree>
    <p:extLst>
      <p:ext uri="{BB962C8B-B14F-4D97-AF65-F5344CB8AC3E}">
        <p14:creationId xmlns:p14="http://schemas.microsoft.com/office/powerpoint/2010/main" val="18622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Publishers </a:t>
            </a:r>
            <a:r>
              <a:rPr lang="en-US" sz="3600" b="1" dirty="0" smtClean="0"/>
              <a:t>are slowly getting into the game…. 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54045" y="2502246"/>
            <a:ext cx="6195036" cy="187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No legal settlements thus far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Closest </a:t>
            </a:r>
            <a:r>
              <a:rPr lang="en-US" sz="2200" dirty="0"/>
              <a:t>thing we have to a federally supported format is: NIMAC (National Instructional Materials Access Center) </a:t>
            </a:r>
            <a:r>
              <a:rPr lang="en-US" sz="2200" dirty="0">
                <a:sym typeface="Wingdings" panose="05000000000000000000" pitchFamily="2" charset="2"/>
              </a:rPr>
              <a:t></a:t>
            </a:r>
            <a:r>
              <a:rPr lang="en-US" sz="2200" dirty="0" smtClean="0"/>
              <a:t>IDEA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 descr="Screen shot of the article &quot;Google's Digital Library Wins Court of Appeals Ruling.&quot;" title="Screen shot of the Google's digital library article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31" y="1569908"/>
            <a:ext cx="4828232" cy="495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Harvard/ MIT </a:t>
            </a:r>
            <a:r>
              <a:rPr lang="en-US" sz="3600" b="1" dirty="0" smtClean="0"/>
              <a:t>Case – Faculty generated content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12404" y="2014012"/>
            <a:ext cx="10843455" cy="3521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National Association of the Deaf (NAD) sued MIT and Harvard for the </a:t>
            </a:r>
            <a:r>
              <a:rPr lang="en-US" dirty="0"/>
              <a:t>non-inclusive nature of </a:t>
            </a:r>
            <a:r>
              <a:rPr lang="en-US" dirty="0" smtClean="0"/>
              <a:t>their MOOCS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complaint: that they </a:t>
            </a:r>
            <a:r>
              <a:rPr lang="en-US" dirty="0" smtClean="0">
                <a:solidFill>
                  <a:srgbClr val="FFC000"/>
                </a:solidFill>
              </a:rPr>
              <a:t>failed </a:t>
            </a:r>
            <a:r>
              <a:rPr lang="en-US" dirty="0">
                <a:solidFill>
                  <a:srgbClr val="FFC000"/>
                </a:solidFill>
              </a:rPr>
              <a:t>to include captions on the materials </a:t>
            </a:r>
            <a:r>
              <a:rPr lang="en-US" dirty="0" smtClean="0">
                <a:solidFill>
                  <a:srgbClr val="FFC000"/>
                </a:solidFill>
              </a:rPr>
              <a:t>that they posted </a:t>
            </a:r>
            <a:r>
              <a:rPr lang="en-US" dirty="0">
                <a:solidFill>
                  <a:srgbClr val="FFC000"/>
                </a:solidFill>
              </a:rPr>
              <a:t>online for consumption by the general public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Those videos with captions, YouTube, are inaccurate. They are largely computer generated.</a:t>
            </a:r>
          </a:p>
          <a:p>
            <a:endParaRPr lang="en-US" dirty="0"/>
          </a:p>
          <a:p>
            <a:r>
              <a:rPr lang="en-US" dirty="0" smtClean="0"/>
              <a:t>NAD is seeking a </a:t>
            </a:r>
            <a:r>
              <a:rPr lang="en-US" dirty="0"/>
              <a:t>change in conduct, not money damages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6207" y="62670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How are some institutions handling online learning and access? </a:t>
            </a:r>
          </a:p>
        </p:txBody>
      </p:sp>
      <p:pic>
        <p:nvPicPr>
          <p:cNvPr id="6146" name="Picture 2" descr="Picture of a woman's head in front of a blackboard. Written on the BB is &quot;We can help you achieve your goals to earn a college education online.&quot;" title="Picture representing titl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42" y="2831438"/>
            <a:ext cx="3855530" cy="23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is online learning?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7020"/>
              </p:ext>
            </p:extLst>
          </p:nvPr>
        </p:nvGraphicFramePr>
        <p:xfrm>
          <a:off x="1752600" y="2120721"/>
          <a:ext cx="8458200" cy="267642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121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Traditional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Web-facilitated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Blended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Online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0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 of content delivered</a:t>
                      </a:r>
                      <a:r>
                        <a:rPr lang="en-US" sz="2400" baseline="0" dirty="0" smtClean="0"/>
                        <a:t> online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1-29% of</a:t>
                      </a:r>
                      <a:r>
                        <a:rPr lang="en-US" sz="2400" baseline="0" dirty="0" smtClean="0"/>
                        <a:t> content delivered online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30-70% of content</a:t>
                      </a:r>
                      <a:r>
                        <a:rPr lang="en-US" sz="2400" baseline="0" dirty="0" smtClean="0"/>
                        <a:t> delivered online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80% or more content delivered online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8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4345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Portland Community College</a:t>
            </a:r>
            <a:br>
              <a:rPr lang="en-US" sz="3200" b="1" dirty="0"/>
            </a:br>
            <a:r>
              <a:rPr lang="en-US" sz="3200" b="1" dirty="0"/>
              <a:t>“A Grass Roots Effort” </a:t>
            </a:r>
          </a:p>
        </p:txBody>
      </p:sp>
      <p:pic>
        <p:nvPicPr>
          <p:cNvPr id="7170" name="Picture 2" descr="A picture of a building on the PCC campus" title="Picture of Portland 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34" y="2367175"/>
            <a:ext cx="3851921" cy="25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4345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Temple University </a:t>
            </a:r>
            <a:br>
              <a:rPr lang="en-US" sz="3600" b="1" dirty="0"/>
            </a:br>
            <a:r>
              <a:rPr lang="en-US" sz="2400" b="1" dirty="0"/>
              <a:t>Forward Thinking </a:t>
            </a:r>
          </a:p>
        </p:txBody>
      </p:sp>
      <p:pic>
        <p:nvPicPr>
          <p:cNvPr id="8194" name="Picture 2" descr="This includes a picture of a pathway on Temple University" title="Picture of Temple Universit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6242"/>
            <a:ext cx="609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2" y="1976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 smtClean="0"/>
              <a:t>University of Central </a:t>
            </a:r>
            <a:r>
              <a:rPr lang="en-US" sz="4000" b="1" dirty="0"/>
              <a:t>Florida</a:t>
            </a:r>
            <a:br>
              <a:rPr lang="en-US" sz="4000" b="1" dirty="0"/>
            </a:br>
            <a:r>
              <a:rPr lang="en-US" sz="3600" b="1" dirty="0"/>
              <a:t>UDOIT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20" y="2009272"/>
            <a:ext cx="6129272" cy="4472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http://online.ucf.edu/teach-online/resources/udoit</a:t>
            </a:r>
            <a:r>
              <a:rPr lang="en-US" sz="2200" dirty="0" smtClean="0"/>
              <a:t>/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U</a:t>
            </a:r>
            <a:r>
              <a:rPr lang="en-US" sz="2200" b="1" dirty="0"/>
              <a:t>DO</a:t>
            </a:r>
            <a:r>
              <a:rPr lang="en-US" sz="2200" dirty="0"/>
              <a:t>IT will identify “errors” and provide “suggestions” in the following areas of your </a:t>
            </a:r>
            <a:r>
              <a:rPr lang="en-US" sz="2200" dirty="0" smtClean="0"/>
              <a:t>course (in Canvas):</a:t>
            </a:r>
            <a:endParaRPr lang="en-US" sz="2200" dirty="0"/>
          </a:p>
          <a:p>
            <a:pPr lvl="1"/>
            <a:r>
              <a:rPr lang="en-US" sz="2000" dirty="0"/>
              <a:t>Announcements</a:t>
            </a:r>
          </a:p>
          <a:p>
            <a:pPr lvl="1"/>
            <a:r>
              <a:rPr lang="en-US" sz="2000" dirty="0"/>
              <a:t>Assignments</a:t>
            </a:r>
          </a:p>
          <a:p>
            <a:pPr lvl="1"/>
            <a:r>
              <a:rPr lang="en-US" sz="2000" dirty="0"/>
              <a:t>Discussions</a:t>
            </a:r>
          </a:p>
          <a:p>
            <a:pPr lvl="1"/>
            <a:r>
              <a:rPr lang="en-US" sz="2000" dirty="0"/>
              <a:t>Files (i.e., .html files)</a:t>
            </a:r>
          </a:p>
          <a:p>
            <a:pPr lvl="1"/>
            <a:r>
              <a:rPr lang="en-US" sz="2000" dirty="0"/>
              <a:t>Pages</a:t>
            </a:r>
          </a:p>
          <a:p>
            <a:pPr lvl="1"/>
            <a:r>
              <a:rPr lang="en-US" sz="2000" dirty="0" smtClean="0"/>
              <a:t>Syllabus</a:t>
            </a:r>
            <a:endParaRPr lang="en-US" sz="2000" dirty="0"/>
          </a:p>
        </p:txBody>
      </p:sp>
      <p:pic>
        <p:nvPicPr>
          <p:cNvPr id="4" name="Picture 3" descr="Screen shot of the UDOIT home page. " title="Screen shot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62" y="2009272"/>
            <a:ext cx="5288746" cy="46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5823" y="651672"/>
            <a:ext cx="9726805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Suffolk University </a:t>
            </a:r>
            <a:br>
              <a:rPr lang="en-US" sz="3600" b="1" dirty="0"/>
            </a:br>
            <a:r>
              <a:rPr lang="en-US" sz="3200" b="1" dirty="0"/>
              <a:t>“This is an Opportunity, Not a Punishment”</a:t>
            </a:r>
          </a:p>
        </p:txBody>
      </p:sp>
      <p:pic>
        <p:nvPicPr>
          <p:cNvPr id="9218" name="Picture 2" descr="A screen shot of a Suffolk University building. " title="Screen shot of Suffolk build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99" y="2717556"/>
            <a:ext cx="4019519" cy="30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The Online Learning Check List</a:t>
            </a:r>
          </a:p>
        </p:txBody>
      </p:sp>
      <p:pic>
        <p:nvPicPr>
          <p:cNvPr id="1026" name="Picture 2" descr="This is a screen shot of the online learning best practice checklist." title="Screen shot of the Online Learning Checklis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6364"/>
            <a:ext cx="6915150" cy="476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1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Online Course Developed and Required</a:t>
            </a:r>
          </a:p>
        </p:txBody>
      </p:sp>
      <p:pic>
        <p:nvPicPr>
          <p:cNvPr id="10242" name="Picture 2" descr="A screen shot of the required SU' faculty ADA compliance course. " title="Screen shot of SU's online course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040671"/>
            <a:ext cx="8259762" cy="386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Faculty lack 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05" y="1847335"/>
            <a:ext cx="10657704" cy="4392826"/>
          </a:xfrm>
        </p:spPr>
        <p:txBody>
          <a:bodyPr>
            <a:normAutofit/>
          </a:bodyPr>
          <a:lstStyle/>
          <a:p>
            <a:r>
              <a:rPr lang="en-US" sz="2400" dirty="0"/>
              <a:t>Left to themselves, most faculty cut and paste their materials into their LMS with no attention to course design or accessibility. </a:t>
            </a:r>
          </a:p>
          <a:p>
            <a:endParaRPr lang="en-US" sz="2400" dirty="0"/>
          </a:p>
          <a:p>
            <a:r>
              <a:rPr lang="en-US" sz="2400" dirty="0"/>
              <a:t>Faculty often use software and websites that are not institutionally supported. </a:t>
            </a:r>
          </a:p>
          <a:p>
            <a:endParaRPr lang="en-US" sz="2400" dirty="0"/>
          </a:p>
          <a:p>
            <a:r>
              <a:rPr lang="en-US" sz="2400" dirty="0"/>
              <a:t>If course design assistance is offered, accessibility is largely absent from those conversations. </a:t>
            </a:r>
          </a:p>
          <a:p>
            <a:endParaRPr lang="en-US" sz="2400" dirty="0"/>
          </a:p>
          <a:p>
            <a:r>
              <a:rPr lang="en-US" sz="2400" dirty="0"/>
              <a:t>Poorly designed courses, with regards to content and access, lead to higher drop out rates.</a:t>
            </a:r>
          </a:p>
        </p:txBody>
      </p:sp>
    </p:spTree>
    <p:extLst>
      <p:ext uri="{BB962C8B-B14F-4D97-AF65-F5344CB8AC3E}">
        <p14:creationId xmlns:p14="http://schemas.microsoft.com/office/powerpoint/2010/main" val="35543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The importance of keeping it simple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cannot </a:t>
            </a:r>
            <a:r>
              <a:rPr lang="en-US" sz="4000" b="1" dirty="0"/>
              <a:t>be stressed enough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02061" y="1887195"/>
            <a:ext cx="11015582" cy="353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Minimum accessibility considerations that faculty can/ should handle: </a:t>
            </a:r>
            <a:endParaRPr lang="en-US" dirty="0"/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Animations</a:t>
            </a:r>
          </a:p>
          <a:p>
            <a:pPr lvl="1"/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Page/Site Navigation</a:t>
            </a:r>
            <a:endParaRPr lang="en-US" dirty="0"/>
          </a:p>
          <a:p>
            <a:pPr lvl="1"/>
            <a:r>
              <a:rPr lang="en-US" dirty="0" smtClean="0"/>
              <a:t>Links/URLs  </a:t>
            </a:r>
          </a:p>
        </p:txBody>
      </p:sp>
    </p:spTree>
    <p:extLst>
      <p:ext uri="{BB962C8B-B14F-4D97-AF65-F5344CB8AC3E}">
        <p14:creationId xmlns:p14="http://schemas.microsoft.com/office/powerpoint/2010/main" val="3556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1. Word Documents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/>
              <a:t>Potential uses 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Informational handouts</a:t>
            </a:r>
          </a:p>
          <a:p>
            <a:r>
              <a:rPr lang="en-US" sz="2400" dirty="0" smtClean="0"/>
              <a:t>Exams, quizzes, assessments </a:t>
            </a:r>
          </a:p>
          <a:p>
            <a:endParaRPr lang="en-US" sz="2400" dirty="0"/>
          </a:p>
          <a:p>
            <a:r>
              <a:rPr lang="en-US" sz="2400" dirty="0" smtClean="0"/>
              <a:t>Method of highlight certain links that a student might need to access</a:t>
            </a:r>
          </a:p>
          <a:p>
            <a:endParaRPr lang="en-US" sz="2400" dirty="0"/>
          </a:p>
          <a:p>
            <a:r>
              <a:rPr lang="en-US" sz="2400" dirty="0" smtClean="0"/>
              <a:t>Used for convey messages through images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Potential problems</a:t>
            </a:r>
            <a:endParaRPr lang="en-US" sz="28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Handouts are inaccessible</a:t>
            </a:r>
          </a:p>
          <a:p>
            <a:r>
              <a:rPr lang="en-US" sz="2400" dirty="0" smtClean="0"/>
              <a:t>Poor format, difficult to read through  </a:t>
            </a:r>
          </a:p>
          <a:p>
            <a:endParaRPr lang="en-US" sz="2400" dirty="0" smtClean="0"/>
          </a:p>
          <a:p>
            <a:r>
              <a:rPr lang="en-US" sz="2400" dirty="0" smtClean="0"/>
              <a:t>Links may break, be unexplained or inaccessible. </a:t>
            </a:r>
          </a:p>
          <a:p>
            <a:endParaRPr lang="en-US" sz="2400" dirty="0"/>
          </a:p>
          <a:p>
            <a:r>
              <a:rPr lang="en-US" sz="2400" dirty="0" smtClean="0"/>
              <a:t>Images are unreadable or are difficult to relate to the course w/o explanation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4451684" y="2020443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5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Checking previously made/ used </a:t>
            </a:r>
            <a:br>
              <a:rPr lang="en-US" sz="3600" b="1" dirty="0" smtClean="0"/>
            </a:br>
            <a:r>
              <a:rPr lang="en-US" sz="3600" b="1" dirty="0" smtClean="0"/>
              <a:t>Word docs for accessibility </a:t>
            </a:r>
            <a:endParaRPr lang="en-US" sz="3600" b="1" dirty="0"/>
          </a:p>
        </p:txBody>
      </p:sp>
      <p:pic>
        <p:nvPicPr>
          <p:cNvPr id="4" name="Picture 3" descr="Screen shot of &quot;How to Check Word Dcouments for Accessibility&quot;" title="Screen 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43" y="1690688"/>
            <a:ext cx="5393314" cy="5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types of online learning being offered </a:t>
            </a:r>
            <a:r>
              <a:rPr lang="en-US" sz="3600" b="1" dirty="0" smtClean="0"/>
              <a:t>– </a:t>
            </a:r>
            <a:r>
              <a:rPr lang="en-US" sz="1800" b="1" dirty="0" smtClean="0"/>
              <a:t>POD Data, 2014 </a:t>
            </a:r>
            <a:endParaRPr lang="en-US" sz="1800" b="1" dirty="0"/>
          </a:p>
        </p:txBody>
      </p:sp>
      <p:graphicFrame>
        <p:nvGraphicFramePr>
          <p:cNvPr id="5" name="Chart 4" descr="This bar graph shows a count of the number of institutions offering various online learning options such as fully online, hybrid/blended, technology enhanced courses, or fully online programs. " title="Types of online learning offered at institu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813083"/>
              </p:ext>
            </p:extLst>
          </p:nvPr>
        </p:nvGraphicFramePr>
        <p:xfrm>
          <a:off x="216244" y="1458096"/>
          <a:ext cx="8248134" cy="539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5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Quick tips for creating accessible Word documents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98" y="2038567"/>
            <a:ext cx="9332934" cy="47129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6 items to consider when creating a document are: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Using the “styles” feature</a:t>
            </a:r>
          </a:p>
          <a:p>
            <a:pPr lvl="1"/>
            <a:r>
              <a:rPr lang="en-US" dirty="0"/>
              <a:t>Font style and size </a:t>
            </a:r>
          </a:p>
          <a:p>
            <a:pPr lvl="1"/>
            <a:r>
              <a:rPr lang="en-US" dirty="0"/>
              <a:t>Spacing </a:t>
            </a:r>
          </a:p>
          <a:p>
            <a:pPr lvl="1"/>
            <a:r>
              <a:rPr lang="en-US" dirty="0"/>
              <a:t>Graphs/ charts/ images</a:t>
            </a:r>
          </a:p>
          <a:p>
            <a:pPr lvl="1"/>
            <a:r>
              <a:rPr lang="en-US" dirty="0"/>
              <a:t>Tables </a:t>
            </a:r>
          </a:p>
          <a:p>
            <a:pPr lvl="1"/>
            <a:r>
              <a:rPr lang="en-US" dirty="0"/>
              <a:t>Hyperlinks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2. PowerPoint Presentations 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9217" y="1690688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Con’s of PPTs: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9217" y="2557236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Reliance on a stand-alone tool </a:t>
            </a:r>
            <a:endParaRPr lang="en-US" sz="2400" dirty="0"/>
          </a:p>
          <a:p>
            <a:r>
              <a:rPr lang="en-US" sz="2400" dirty="0" smtClean="0"/>
              <a:t>Concern that PPT can over simplify material into bulleted lists</a:t>
            </a:r>
          </a:p>
          <a:p>
            <a:r>
              <a:rPr lang="en-US" sz="2400" dirty="0" smtClean="0"/>
              <a:t>Can be designed poorly, difficult to understand the message</a:t>
            </a:r>
          </a:p>
          <a:p>
            <a:r>
              <a:rPr lang="en-US" sz="2400" dirty="0" smtClean="0"/>
              <a:t>Graphics that are unexplained are difficult to comprehend without guidance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Pro’s of PPT: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56943" cy="36845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Graphically interesting </a:t>
            </a:r>
          </a:p>
          <a:p>
            <a:r>
              <a:rPr lang="en-US" sz="2400" dirty="0" smtClean="0"/>
              <a:t>Students can come back to it as needed </a:t>
            </a:r>
          </a:p>
          <a:p>
            <a:r>
              <a:rPr lang="en-US" sz="2400" dirty="0" smtClean="0"/>
              <a:t>Helps faculty to organize their teaching </a:t>
            </a:r>
          </a:p>
          <a:p>
            <a:r>
              <a:rPr lang="en-US" sz="2400" dirty="0" smtClean="0"/>
              <a:t>Allows for more of an interactive experience given the online environment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Checking previously made/ used </a:t>
            </a:r>
            <a:br>
              <a:rPr lang="en-US" sz="3600" b="1" dirty="0"/>
            </a:br>
            <a:r>
              <a:rPr lang="en-US" sz="3600" b="1" dirty="0" smtClean="0"/>
              <a:t>PPTs for </a:t>
            </a:r>
            <a:r>
              <a:rPr lang="en-US" sz="3600" b="1" dirty="0"/>
              <a:t>accessibility </a:t>
            </a:r>
            <a:endParaRPr lang="en-US" sz="3600" dirty="0"/>
          </a:p>
        </p:txBody>
      </p:sp>
      <p:pic>
        <p:nvPicPr>
          <p:cNvPr id="4" name="Picture 3" descr="Screen shot of &quot;How to check PPTs for accessibility&quot; document" title="Screen shot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16" y="1690688"/>
            <a:ext cx="6407967" cy="49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Quick tips </a:t>
            </a:r>
            <a:r>
              <a:rPr lang="en-US" sz="3600" b="1" dirty="0"/>
              <a:t>for creating accessible </a:t>
            </a:r>
            <a:r>
              <a:rPr lang="en-US" sz="3600" b="1" dirty="0" smtClean="0"/>
              <a:t>PPTs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6 items to consider when creating a document are: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Accessible backgrounds</a:t>
            </a:r>
          </a:p>
          <a:p>
            <a:pPr lvl="0"/>
            <a:r>
              <a:rPr lang="en-US" sz="2400" dirty="0"/>
              <a:t>Font style and size guidelines</a:t>
            </a:r>
          </a:p>
          <a:p>
            <a:pPr lvl="0"/>
            <a:r>
              <a:rPr lang="en-US" sz="2400" dirty="0"/>
              <a:t>Spacing, bullets, transitions </a:t>
            </a:r>
          </a:p>
          <a:p>
            <a:pPr lvl="0"/>
            <a:r>
              <a:rPr lang="en-US" sz="2400" dirty="0"/>
              <a:t>Hyperlinks  </a:t>
            </a:r>
          </a:p>
          <a:p>
            <a:pPr lvl="0"/>
            <a:r>
              <a:rPr lang="en-US" sz="2400" dirty="0"/>
              <a:t>Graphs/ charts/ images</a:t>
            </a:r>
          </a:p>
          <a:p>
            <a:pPr lvl="0"/>
            <a:r>
              <a:rPr lang="en-US" sz="2400" dirty="0"/>
              <a:t>Audio/ video transcripts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3. Excel Documents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8" y="1928656"/>
            <a:ext cx="9696718" cy="41501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Excel is being used in increasing frequency in college courses</a:t>
            </a:r>
          </a:p>
          <a:p>
            <a:endParaRPr lang="en-US" sz="2400" dirty="0" smtClean="0"/>
          </a:p>
          <a:p>
            <a:r>
              <a:rPr lang="en-US" sz="2400" dirty="0" smtClean="0"/>
              <a:t>Across subjects, no longer limited to math and business courses </a:t>
            </a:r>
          </a:p>
          <a:p>
            <a:endParaRPr lang="en-US" sz="2400" dirty="0" smtClean="0"/>
          </a:p>
          <a:p>
            <a:r>
              <a:rPr lang="en-US" sz="2400" dirty="0" smtClean="0"/>
              <a:t>Some courses actually teach students how to use Excel</a:t>
            </a:r>
          </a:p>
          <a:p>
            <a:endParaRPr lang="en-US" sz="2400" dirty="0" smtClean="0"/>
          </a:p>
          <a:p>
            <a:r>
              <a:rPr lang="en-US" sz="2400" dirty="0" smtClean="0"/>
              <a:t>Faculty argue that most careers will have some type of exposure to Excel, hence it’s importance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1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Checking previously made/ used </a:t>
            </a:r>
            <a:br>
              <a:rPr lang="en-US" sz="3600" b="1" dirty="0"/>
            </a:br>
            <a:r>
              <a:rPr lang="en-US" sz="3600" b="1" dirty="0" smtClean="0"/>
              <a:t>Excel </a:t>
            </a:r>
            <a:r>
              <a:rPr lang="en-US" sz="3600" b="1" dirty="0"/>
              <a:t>docs for accessibility </a:t>
            </a:r>
            <a:endParaRPr lang="en-US" sz="3600" dirty="0"/>
          </a:p>
        </p:txBody>
      </p:sp>
      <p:pic>
        <p:nvPicPr>
          <p:cNvPr id="4" name="Picture 3" descr="Screen shot of &quot;How to check excel documents for accessibility&quot;" title="Screen shot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11" y="1798972"/>
            <a:ext cx="5610178" cy="48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Quick tips for </a:t>
            </a:r>
            <a:r>
              <a:rPr lang="en-US" sz="3600" b="1" dirty="0"/>
              <a:t>Tips for creating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accessible Excel documents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4 items to consider when creating a document are: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Font style and size </a:t>
            </a:r>
          </a:p>
          <a:p>
            <a:pPr lvl="0"/>
            <a:r>
              <a:rPr lang="en-US" dirty="0"/>
              <a:t>Appropriate labeling </a:t>
            </a:r>
          </a:p>
          <a:p>
            <a:pPr lvl="0"/>
            <a:r>
              <a:rPr lang="en-US" dirty="0"/>
              <a:t>Graphs (color, labels, and alt-text tags)</a:t>
            </a:r>
          </a:p>
          <a:p>
            <a:pPr lvl="0"/>
            <a:r>
              <a:rPr lang="en-US" dirty="0"/>
              <a:t>Hyperlinks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4. PDF Documents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7361" y="1690688"/>
            <a:ext cx="5157787" cy="823912"/>
          </a:xfrm>
        </p:spPr>
        <p:txBody>
          <a:bodyPr/>
          <a:lstStyle/>
          <a:p>
            <a:r>
              <a:rPr lang="en-US" u="sng" dirty="0" smtClean="0"/>
              <a:t>Native PDFs: 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47361" y="2521174"/>
            <a:ext cx="5303434" cy="33258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Native </a:t>
            </a:r>
            <a:r>
              <a:rPr lang="en-US" sz="2400" dirty="0"/>
              <a:t>PDFs are </a:t>
            </a:r>
            <a:r>
              <a:rPr lang="en-US" sz="2400" dirty="0" smtClean="0"/>
              <a:t>generated </a:t>
            </a:r>
            <a:r>
              <a:rPr lang="en-US" sz="2400" dirty="0"/>
              <a:t>from an electronic source - such as a Word document, a computer generated report, or spreadsheet data.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have an internal structure that can be read and interpreted.</a:t>
            </a:r>
          </a:p>
          <a:p>
            <a:r>
              <a:rPr lang="en-US" sz="2400" dirty="0"/>
              <a:t>These </a:t>
            </a:r>
            <a:r>
              <a:rPr lang="en-US" sz="2400" dirty="0" smtClean="0"/>
              <a:t>PDFs are typically accessible or can be converted fairly easily.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008812" y="1690688"/>
            <a:ext cx="5183188" cy="823912"/>
          </a:xfrm>
        </p:spPr>
        <p:txBody>
          <a:bodyPr/>
          <a:lstStyle/>
          <a:p>
            <a:r>
              <a:rPr lang="en-US" u="sng" dirty="0" smtClean="0"/>
              <a:t>Scanned PDFs: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008812" y="2608106"/>
            <a:ext cx="5183188" cy="3684588"/>
          </a:xfrm>
        </p:spPr>
        <p:txBody>
          <a:bodyPr>
            <a:normAutofit/>
          </a:bodyPr>
          <a:lstStyle/>
          <a:p>
            <a:r>
              <a:rPr lang="en-US" sz="2400" dirty="0"/>
              <a:t>Scanned </a:t>
            </a:r>
            <a:r>
              <a:rPr lang="en-US" sz="2400" dirty="0" smtClean="0"/>
              <a:t>PDFs are documents that have been digitally captured. </a:t>
            </a:r>
          </a:p>
          <a:p>
            <a:r>
              <a:rPr lang="en-US" sz="2400" dirty="0" smtClean="0"/>
              <a:t>The quality of these documents may be questionable. </a:t>
            </a:r>
          </a:p>
          <a:p>
            <a:r>
              <a:rPr lang="en-US" sz="2400" dirty="0" smtClean="0"/>
              <a:t>These documents are largely not accessible.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Checking previously made/ used </a:t>
            </a:r>
            <a:br>
              <a:rPr lang="en-US" sz="3600" b="1" dirty="0"/>
            </a:br>
            <a:r>
              <a:rPr lang="en-US" sz="3600" b="1" dirty="0" smtClean="0"/>
              <a:t>PDFs for </a:t>
            </a:r>
            <a:r>
              <a:rPr lang="en-US" sz="3600" b="1" dirty="0"/>
              <a:t>accessibility </a:t>
            </a:r>
            <a:endParaRPr lang="en-US" sz="3600" dirty="0"/>
          </a:p>
        </p:txBody>
      </p:sp>
      <p:pic>
        <p:nvPicPr>
          <p:cNvPr id="4" name="Picture 3" descr="Screen shot of &quot;How to check PDF documents for accessibility&quot;" title="Screen shot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694" y="1882959"/>
            <a:ext cx="5070557" cy="48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Quick tips for Tips for creating </a:t>
            </a:r>
            <a:r>
              <a:rPr lang="en-US" sz="3600" b="1" dirty="0" smtClean="0"/>
              <a:t>accessible PDFs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1" y="19940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3 key things to consider when creating an accessible PDF are: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Transitioning from a Word document to a PDF </a:t>
            </a:r>
          </a:p>
          <a:p>
            <a:pPr lvl="0"/>
            <a:r>
              <a:rPr lang="en-US" dirty="0"/>
              <a:t>How to handle pre-made PDFs </a:t>
            </a:r>
          </a:p>
          <a:p>
            <a:pPr lvl="0"/>
            <a:r>
              <a:rPr lang="en-US" dirty="0"/>
              <a:t>Tagging PDFs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What are institutions doing to educate faculty </a:t>
            </a:r>
            <a:br>
              <a:rPr lang="en-US" sz="3600" b="1" dirty="0" smtClean="0"/>
            </a:br>
            <a:r>
              <a:rPr lang="en-US" sz="3600" b="1" dirty="0" smtClean="0"/>
              <a:t>about how to teach online?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19" y="2331956"/>
            <a:ext cx="11452761" cy="4953000"/>
          </a:xfrm>
        </p:spPr>
        <p:txBody>
          <a:bodyPr>
            <a:normAutofit/>
          </a:bodyPr>
          <a:lstStyle/>
          <a:p>
            <a:r>
              <a:rPr lang="en-US" sz="2400" dirty="0"/>
              <a:t>75% of institutions are providing LMS training for faculty. </a:t>
            </a:r>
          </a:p>
          <a:p>
            <a:endParaRPr lang="en-US" sz="2400" dirty="0"/>
          </a:p>
          <a:p>
            <a:r>
              <a:rPr lang="en-US" sz="2400" dirty="0"/>
              <a:t>70% have technology trainings for faculty. </a:t>
            </a:r>
          </a:p>
          <a:p>
            <a:endParaRPr lang="en-US" sz="2400" dirty="0"/>
          </a:p>
          <a:p>
            <a:r>
              <a:rPr lang="en-US" sz="2400" dirty="0"/>
              <a:t>69% provide training specific to blended or online courses.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5% of these trainings include information on building accessible courses. </a:t>
            </a:r>
          </a:p>
        </p:txBody>
      </p:sp>
    </p:spTree>
    <p:extLst>
      <p:ext uri="{BB962C8B-B14F-4D97-AF65-F5344CB8AC3E}">
        <p14:creationId xmlns:p14="http://schemas.microsoft.com/office/powerpoint/2010/main" val="21609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5. Audio/Visual Content 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0389" y="1690688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Instructor benefits: 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0390" y="2524527"/>
            <a:ext cx="5157787" cy="3684588"/>
          </a:xfrm>
        </p:spPr>
        <p:txBody>
          <a:bodyPr/>
          <a:lstStyle/>
          <a:p>
            <a:r>
              <a:rPr lang="en-US" sz="2400" dirty="0" smtClean="0"/>
              <a:t>Focus on a module </a:t>
            </a:r>
          </a:p>
          <a:p>
            <a:r>
              <a:rPr lang="en-US" sz="2400" dirty="0" smtClean="0"/>
              <a:t>The ability to demonstrate a concept</a:t>
            </a:r>
          </a:p>
          <a:p>
            <a:r>
              <a:rPr lang="en-US" sz="2400" dirty="0" smtClean="0"/>
              <a:t>Stimulate online discussion</a:t>
            </a:r>
          </a:p>
          <a:p>
            <a:r>
              <a:rPr lang="en-US" sz="2400" dirty="0" smtClean="0"/>
              <a:t>Provide a common base of knowledge among the students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2961" y="1700615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Student benefits: 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2961" y="2514600"/>
            <a:ext cx="5183188" cy="3684588"/>
          </a:xfrm>
        </p:spPr>
        <p:txBody>
          <a:bodyPr/>
          <a:lstStyle/>
          <a:p>
            <a:r>
              <a:rPr lang="en-US" sz="2400" dirty="0" smtClean="0"/>
              <a:t>Research has shown that classes with some video components lead to: </a:t>
            </a:r>
          </a:p>
          <a:p>
            <a:pPr lvl="1"/>
            <a:r>
              <a:rPr lang="en-US" dirty="0" smtClean="0"/>
              <a:t>Improved tests results</a:t>
            </a:r>
          </a:p>
          <a:p>
            <a:pPr lvl="1"/>
            <a:r>
              <a:rPr lang="en-US" dirty="0" smtClean="0"/>
              <a:t>Higher scores on writing assignments</a:t>
            </a:r>
          </a:p>
          <a:p>
            <a:pPr lvl="1"/>
            <a:r>
              <a:rPr lang="en-US" dirty="0" smtClean="0"/>
              <a:t>More active class discussions </a:t>
            </a:r>
          </a:p>
          <a:p>
            <a:pPr lvl="1"/>
            <a:r>
              <a:rPr lang="en-US" dirty="0" smtClean="0"/>
              <a:t>More creative approaches to problem solving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Be cautious of audio-captioning  </a:t>
            </a:r>
            <a:endParaRPr lang="en-US" sz="3600" b="1" dirty="0"/>
          </a:p>
        </p:txBody>
      </p:sp>
      <p:pic>
        <p:nvPicPr>
          <p:cNvPr id="4" name="Picture 3" descr="This is a screen shot of a poorly captioned video " title="Screen shot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506" y="1522245"/>
            <a:ext cx="7716987" cy="48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97735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variety of resources various from institution to institution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825625"/>
            <a:ext cx="1160386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One faculty’s experience: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“As </a:t>
            </a:r>
            <a:r>
              <a:rPr lang="en-US" sz="2600" dirty="0"/>
              <a:t>far as I have been told to date, it is my responsibility to ensure all of the videos I show are captioned. Thus, if I have one that needs captioned, then I need to figure out how to pay for it. At the moment, I am trying to make a case with my department to pay for it. I haven't received a response yet. If they don't pay for it, then I will use my own funds.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I </a:t>
            </a:r>
            <a:r>
              <a:rPr lang="en-US" sz="2600" dirty="0"/>
              <a:t>haven't received this specific request from DS or a student, I just want to be mindful of captioning. For now, I am not planning on sharing the video because it will not be captioned in time. </a:t>
            </a:r>
            <a:r>
              <a:rPr lang="en-US" sz="2600" dirty="0" smtClean="0"/>
              <a:t>This </a:t>
            </a:r>
            <a:r>
              <a:rPr lang="en-US" sz="2600" dirty="0"/>
              <a:t>example illustrates what many faculty experience, and I'm describing just to give you some </a:t>
            </a:r>
            <a:r>
              <a:rPr lang="en-US" sz="2600" dirty="0" smtClean="0"/>
              <a:t>perspective.”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706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Quick tips for </a:t>
            </a:r>
            <a:r>
              <a:rPr lang="en-US" sz="3600" b="1" dirty="0" smtClean="0"/>
              <a:t>tips </a:t>
            </a:r>
            <a:r>
              <a:rPr lang="en-US" sz="3600" b="1" dirty="0"/>
              <a:t>for </a:t>
            </a:r>
            <a:r>
              <a:rPr lang="en-US" sz="3600" b="1" dirty="0" smtClean="0"/>
              <a:t>using accessible audio/ video files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1" y="18737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a number of factors to consider when you are thinking through access in regards to audio and video files. They include: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Where is the file from? </a:t>
            </a:r>
          </a:p>
          <a:p>
            <a:pPr lvl="0"/>
            <a:r>
              <a:rPr lang="en-US" sz="2400" dirty="0"/>
              <a:t>What is your time frame? </a:t>
            </a:r>
          </a:p>
          <a:p>
            <a:pPr lvl="0"/>
            <a:r>
              <a:rPr lang="en-US" sz="2400" dirty="0"/>
              <a:t>What is your expertise with captioning and descriptive video? </a:t>
            </a:r>
          </a:p>
          <a:p>
            <a:pPr lvl="0"/>
            <a:r>
              <a:rPr lang="en-US" sz="2400" dirty="0"/>
              <a:t>What is your budget?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19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6. And then there are the websites </a:t>
            </a:r>
            <a:br>
              <a:rPr lang="en-US" sz="3600" b="1" dirty="0" smtClean="0"/>
            </a:br>
            <a:r>
              <a:rPr lang="en-US" sz="3600" b="1" dirty="0" smtClean="0"/>
              <a:t>faculty ask students to visit…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32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Websites </a:t>
            </a:r>
          </a:p>
          <a:p>
            <a:r>
              <a:rPr lang="en-US" sz="2400" dirty="0" smtClean="0"/>
              <a:t>Online journals</a:t>
            </a:r>
          </a:p>
          <a:p>
            <a:r>
              <a:rPr lang="en-US" sz="2400" dirty="0" smtClean="0"/>
              <a:t>Wikis </a:t>
            </a:r>
          </a:p>
          <a:p>
            <a:r>
              <a:rPr lang="en-US" sz="2400" dirty="0" smtClean="0"/>
              <a:t>Blogs </a:t>
            </a:r>
          </a:p>
          <a:p>
            <a:r>
              <a:rPr lang="en-US" sz="2400" dirty="0" smtClean="0"/>
              <a:t>Web searches</a:t>
            </a:r>
          </a:p>
          <a:p>
            <a:r>
              <a:rPr lang="en-US" sz="2400" dirty="0" smtClean="0"/>
              <a:t>Library databases</a:t>
            </a:r>
          </a:p>
          <a:p>
            <a:r>
              <a:rPr lang="en-US" sz="2400" dirty="0" smtClean="0"/>
              <a:t>Social media</a:t>
            </a:r>
          </a:p>
          <a:p>
            <a:r>
              <a:rPr lang="en-US" sz="2400" dirty="0" smtClean="0"/>
              <a:t>Alternative course websites </a:t>
            </a:r>
          </a:p>
          <a:p>
            <a:r>
              <a:rPr lang="en-US" sz="2400" dirty="0" smtClean="0"/>
              <a:t>Others?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6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“The </a:t>
            </a:r>
            <a:r>
              <a:rPr lang="en-US" sz="3600" b="1" dirty="0"/>
              <a:t>6 Simplest Web Accessibility Tests Anyone Can </a:t>
            </a:r>
            <a:r>
              <a:rPr lang="en-US" sz="3600" b="1" dirty="0" smtClean="0"/>
              <a:t>Do” 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1682" y="212183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Unplug </a:t>
            </a:r>
            <a:r>
              <a:rPr lang="en-US" sz="2600" dirty="0"/>
              <a:t>your mouse and/ or turn off your </a:t>
            </a:r>
            <a:r>
              <a:rPr lang="en-US" sz="2600" dirty="0" smtClean="0"/>
              <a:t>trackpad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Turn </a:t>
            </a:r>
            <a:r>
              <a:rPr lang="en-US" sz="2600" dirty="0"/>
              <a:t>on High Contrast </a:t>
            </a:r>
            <a:r>
              <a:rPr lang="en-US" sz="2600" dirty="0" smtClean="0"/>
              <a:t>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Turn </a:t>
            </a:r>
            <a:r>
              <a:rPr lang="en-US" sz="2600" dirty="0"/>
              <a:t>off </a:t>
            </a:r>
            <a:r>
              <a:rPr lang="en-US" sz="2600" dirty="0" smtClean="0"/>
              <a:t>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Check </a:t>
            </a:r>
            <a:r>
              <a:rPr lang="en-US" sz="2600" dirty="0"/>
              <a:t>for Captions or </a:t>
            </a:r>
            <a:r>
              <a:rPr lang="en-US" sz="2600" dirty="0" smtClean="0"/>
              <a:t>Transcripts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Click </a:t>
            </a:r>
            <a:r>
              <a:rPr lang="en-US" sz="2600" dirty="0"/>
              <a:t>on Field </a:t>
            </a:r>
            <a:r>
              <a:rPr lang="en-US" sz="2600" dirty="0" smtClean="0"/>
              <a:t>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Turn </a:t>
            </a:r>
            <a:r>
              <a:rPr lang="en-US" sz="2600" dirty="0"/>
              <a:t>off CSS</a:t>
            </a:r>
          </a:p>
          <a:p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919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LMS and Accessibility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0014" y="2422033"/>
            <a:ext cx="5369417" cy="4317597"/>
          </a:xfrm>
        </p:spPr>
        <p:txBody>
          <a:bodyPr/>
          <a:lstStyle/>
          <a:p>
            <a:r>
              <a:rPr lang="en-US" sz="2400" dirty="0" err="1"/>
              <a:t>Hadi</a:t>
            </a:r>
            <a:r>
              <a:rPr lang="en-US" sz="2400" dirty="0"/>
              <a:t> </a:t>
            </a:r>
            <a:r>
              <a:rPr lang="en-US" sz="2400" dirty="0" err="1"/>
              <a:t>Rangin's</a:t>
            </a:r>
            <a:r>
              <a:rPr lang="en-US" sz="2400" dirty="0"/>
              <a:t> </a:t>
            </a:r>
            <a:r>
              <a:rPr lang="en-US" sz="2400" dirty="0" smtClean="0"/>
              <a:t>2013 Blog </a:t>
            </a:r>
            <a:r>
              <a:rPr lang="en-US" sz="2400" i="1" dirty="0" smtClean="0"/>
              <a:t>“A </a:t>
            </a:r>
            <a:r>
              <a:rPr lang="en-US" sz="2400" i="1" dirty="0"/>
              <a:t>Comparison of Learning Management System </a:t>
            </a:r>
            <a:r>
              <a:rPr lang="en-US" sz="2400" i="1" dirty="0" smtClean="0"/>
              <a:t>Accessibility”</a:t>
            </a:r>
          </a:p>
          <a:p>
            <a:endParaRPr lang="en-US" sz="2400" dirty="0" smtClean="0"/>
          </a:p>
          <a:p>
            <a:r>
              <a:rPr lang="en-US" sz="2400" dirty="0" smtClean="0"/>
              <a:t>Looks at: BB, </a:t>
            </a:r>
            <a:r>
              <a:rPr lang="en-US" sz="2400" dirty="0"/>
              <a:t>Desired2Learn, </a:t>
            </a:r>
            <a:r>
              <a:rPr lang="en-US" sz="2400" dirty="0" err="1"/>
              <a:t>Moodel</a:t>
            </a:r>
            <a:r>
              <a:rPr lang="en-US" sz="2400" dirty="0"/>
              <a:t>, and SAKAI </a:t>
            </a:r>
            <a:endParaRPr lang="en-US" sz="24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 descr="This is a screen shot and hyperlink of a &quot;Comparosong of LMS accessibility.&quot;" title="Screen shot and hyperlink 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135" y="2125819"/>
            <a:ext cx="5303815" cy="3917489"/>
          </a:xfrm>
          <a:prstGeom prst="rect">
            <a:avLst/>
          </a:prstGeom>
          <a:ln w="50800" cmpd="sng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10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13" y="200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Influencing the procurement </a:t>
            </a:r>
            <a:r>
              <a:rPr lang="en-US" sz="3600" b="1" dirty="0"/>
              <a:t>p</a:t>
            </a:r>
            <a:r>
              <a:rPr lang="en-US" sz="3600" b="1" dirty="0" smtClean="0"/>
              <a:t>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26" y="1268874"/>
            <a:ext cx="12001574" cy="54667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Determine if the vendor has an accessibility statement.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if there is a contact at the vendor who deals with access </a:t>
            </a:r>
            <a:r>
              <a:rPr lang="en-US" dirty="0" smtClean="0"/>
              <a:t>issues.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Ask the vendor if they have filled out a </a:t>
            </a:r>
            <a:r>
              <a:rPr lang="en-US" dirty="0" smtClean="0"/>
              <a:t>VPAT.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the VPAT and </a:t>
            </a:r>
            <a:r>
              <a:rPr lang="en-US" dirty="0" smtClean="0"/>
              <a:t>ask </a:t>
            </a:r>
            <a:r>
              <a:rPr lang="en-US" dirty="0"/>
              <a:t>for next steps and timelines for fixing those issues.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Secure a testing site from the vendor to run in house tests.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Require an institutional employee to </a:t>
            </a:r>
            <a:r>
              <a:rPr lang="en-US" dirty="0"/>
              <a:t>test the usability and accessibility of the </a:t>
            </a:r>
            <a:r>
              <a:rPr lang="en-US" dirty="0" smtClean="0"/>
              <a:t>product with a screen reader.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Summarize </a:t>
            </a:r>
            <a:r>
              <a:rPr lang="en-US" dirty="0"/>
              <a:t>the findings from the vendor contact information, VPAT and </a:t>
            </a:r>
            <a:r>
              <a:rPr lang="en-US" dirty="0" smtClean="0"/>
              <a:t>self-test</a:t>
            </a:r>
            <a:r>
              <a:rPr lang="en-US" dirty="0"/>
              <a:t> </a:t>
            </a:r>
            <a:r>
              <a:rPr lang="en-US" dirty="0" smtClean="0"/>
              <a:t>and submit to CIO.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Influencing publishers </a:t>
            </a:r>
            <a:endParaRPr lang="en-US" sz="3600" b="1" dirty="0"/>
          </a:p>
        </p:txBody>
      </p:sp>
      <p:pic>
        <p:nvPicPr>
          <p:cNvPr id="2050" name="Picture 2" descr="This is a screen shot of a baby on a computer with a lock near by. The image says &quot;Born digital must be born accessible.:" title="Screen shot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57" y="184231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0681" y="1867569"/>
            <a:ext cx="4246605" cy="36559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Invite publishers to your school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Invite faculty using their materials to that meeting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Demo accessibility issues with </a:t>
            </a:r>
            <a:r>
              <a:rPr lang="en-US" sz="2000" dirty="0" smtClean="0"/>
              <a:t>screen reader </a:t>
            </a:r>
            <a:r>
              <a:rPr lang="en-US" sz="2000" dirty="0"/>
              <a:t>in front of them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Demand to know what their response will be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Don’t end the meeting until you have a timeframe and contact person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Meet/ write with publishers </a:t>
            </a:r>
          </a:p>
        </p:txBody>
      </p:sp>
      <p:pic>
        <p:nvPicPr>
          <p:cNvPr id="1026" name="Picture 2" descr="Screen shot of a letter to the publishers" title="Screen shot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72" y="1927915"/>
            <a:ext cx="6257648" cy="350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Bottom Line: Accessible </a:t>
            </a:r>
            <a:r>
              <a:rPr lang="en-US" sz="3600" b="1" dirty="0"/>
              <a:t>courses </a:t>
            </a:r>
            <a:r>
              <a:rPr lang="en-US" sz="3600" b="1" dirty="0" smtClean="0"/>
              <a:t>are </a:t>
            </a:r>
            <a:r>
              <a:rPr lang="en-US" sz="3600" b="1" u="sng" dirty="0"/>
              <a:t>not</a:t>
            </a:r>
            <a:r>
              <a:rPr lang="en-US" sz="3600" b="1" dirty="0"/>
              <a:t> a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96" y="1823292"/>
            <a:ext cx="11445607" cy="4555474"/>
          </a:xfrm>
        </p:spPr>
        <p:txBody>
          <a:bodyPr>
            <a:normAutofit/>
          </a:bodyPr>
          <a:lstStyle/>
          <a:p>
            <a:r>
              <a:rPr lang="en-US" sz="2400" dirty="0"/>
              <a:t>There is a lack of awareness of the importance of access. </a:t>
            </a:r>
          </a:p>
          <a:p>
            <a:endParaRPr lang="en-US" sz="2400" dirty="0"/>
          </a:p>
          <a:p>
            <a:r>
              <a:rPr lang="en-US" sz="2400" dirty="0"/>
              <a:t>It is assumed that SWD are taken care of by ODSs (but only 11% self-identify). </a:t>
            </a:r>
          </a:p>
          <a:p>
            <a:endParaRPr lang="en-US" sz="2400" dirty="0"/>
          </a:p>
          <a:p>
            <a:r>
              <a:rPr lang="en-US" sz="2400" dirty="0"/>
              <a:t>Faculty do not have time. </a:t>
            </a:r>
          </a:p>
          <a:p>
            <a:endParaRPr lang="en-US" sz="2400" dirty="0"/>
          </a:p>
          <a:p>
            <a:r>
              <a:rPr lang="en-US" sz="2400" dirty="0"/>
              <a:t>There is no incentive (financial or reduced course load) to participate in trainings. </a:t>
            </a:r>
          </a:p>
          <a:p>
            <a:endParaRPr lang="en-US" sz="2400" dirty="0"/>
          </a:p>
          <a:p>
            <a:r>
              <a:rPr lang="en-US" sz="2400" dirty="0"/>
              <a:t>Institutional buy-in is surface level only (there is an agreement that something needs to be done, but no directive). </a:t>
            </a:r>
          </a:p>
        </p:txBody>
      </p:sp>
    </p:spTree>
    <p:extLst>
      <p:ext uri="{BB962C8B-B14F-4D97-AF65-F5344CB8AC3E}">
        <p14:creationId xmlns:p14="http://schemas.microsoft.com/office/powerpoint/2010/main" val="40745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39368" y="2451973"/>
            <a:ext cx="6772589" cy="1396547"/>
          </a:xfrm>
        </p:spPr>
        <p:txBody>
          <a:bodyPr>
            <a:noAutofit/>
          </a:bodyPr>
          <a:lstStyle/>
          <a:p>
            <a:r>
              <a:rPr lang="en-US" sz="3600" b="1" dirty="0"/>
              <a:t>How do you get accessibility to become a staple in the minds of your colleagues? </a:t>
            </a:r>
          </a:p>
        </p:txBody>
      </p:sp>
    </p:spTree>
    <p:extLst>
      <p:ext uri="{BB962C8B-B14F-4D97-AF65-F5344CB8AC3E}">
        <p14:creationId xmlns:p14="http://schemas.microsoft.com/office/powerpoint/2010/main" val="11115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46314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Going back to the POD study: Institutions </a:t>
            </a:r>
            <a:r>
              <a:rPr lang="en-US" sz="3600" b="1" dirty="0"/>
              <a:t>support faculty in these ways: </a:t>
            </a:r>
          </a:p>
        </p:txBody>
      </p:sp>
      <p:graphicFrame>
        <p:nvGraphicFramePr>
          <p:cNvPr id="4" name="Content Placeholder 3" descr="This shooting arrow has 5 points: &#10;1 - Created a task force n = 44&#10;2 - Created online resources for faculty re: accessibility n = 45&#10;3 - General training for faculty in online or hybrid/blended teaching n = 62&#10;4 - Syllabus statement about accessibility n = 73&#10;5 - Worked with faculty one-on-one n = 111" title="Graphic of shooting arrow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888249"/>
              </p:ext>
            </p:extLst>
          </p:nvPr>
        </p:nvGraphicFramePr>
        <p:xfrm>
          <a:off x="1981200" y="2014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3200401" y="5482591"/>
            <a:ext cx="83277" cy="83278"/>
          </a:xfrm>
          <a:prstGeom prst="ellipse">
            <a:avLst/>
          </a:prstGeom>
          <a:solidFill>
            <a:schemeClr val="accent4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2895600" y="609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Created a task force [44]</a:t>
            </a:r>
          </a:p>
        </p:txBody>
      </p:sp>
    </p:spTree>
    <p:extLst>
      <p:ext uri="{BB962C8B-B14F-4D97-AF65-F5344CB8AC3E}">
        <p14:creationId xmlns:p14="http://schemas.microsoft.com/office/powerpoint/2010/main" val="34224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Strategies for gaining administrative and faculty support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357" y="21963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Step 1: Identify who can help you: </a:t>
            </a:r>
          </a:p>
          <a:p>
            <a:pPr marL="0" indent="0">
              <a:buNone/>
            </a:pPr>
            <a:endParaRPr lang="en-US" sz="2600" b="1" dirty="0"/>
          </a:p>
          <a:p>
            <a:pPr lvl="1"/>
            <a:r>
              <a:rPr lang="en-US" sz="2000" dirty="0"/>
              <a:t>Who are your allies on your campus? </a:t>
            </a:r>
          </a:p>
          <a:p>
            <a:pPr lvl="1"/>
            <a:r>
              <a:rPr lang="en-US" sz="2000" dirty="0"/>
              <a:t>Who else will be affected by online learning? </a:t>
            </a:r>
          </a:p>
          <a:p>
            <a:pPr lvl="1"/>
            <a:r>
              <a:rPr lang="en-US" sz="2000" dirty="0"/>
              <a:t>Who else has a vested interested in online success?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Strategies for gaining administrative and faculty support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9789" y="18874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Step 2: Pick one place to focus your efforts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lvl="1"/>
            <a:r>
              <a:rPr lang="en-US" sz="2200" dirty="0"/>
              <a:t>Among your group, whose concern seems the most pressing? </a:t>
            </a:r>
            <a:endParaRPr lang="en-US" sz="2200" dirty="0" smtClean="0"/>
          </a:p>
          <a:p>
            <a:pPr lvl="2"/>
            <a:r>
              <a:rPr lang="en-US" sz="1600" dirty="0"/>
              <a:t>Specific courses or programs that are being offered</a:t>
            </a:r>
          </a:p>
          <a:p>
            <a:pPr lvl="2"/>
            <a:r>
              <a:rPr lang="en-US" sz="1600" dirty="0"/>
              <a:t>Specific faculty or departments that are teaching</a:t>
            </a:r>
            <a:endParaRPr lang="en-US" sz="14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Can you combine your own concern with theirs?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Identify possible solutions to that concern (be detailed, who will do what, what finances are needed, what technologies, etc</a:t>
            </a:r>
            <a:r>
              <a:rPr lang="en-US" sz="2200" dirty="0" smtClean="0"/>
              <a:t>.)</a:t>
            </a:r>
          </a:p>
          <a:p>
            <a:endParaRPr lang="en-US" sz="24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07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Strategies for gaining administrative and faculty support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1957" y="20600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Step 3: Identify what you have </a:t>
            </a:r>
            <a:r>
              <a:rPr lang="en-US" sz="2400" b="1" u="sng" dirty="0"/>
              <a:t>and</a:t>
            </a:r>
            <a:r>
              <a:rPr lang="en-US" sz="2400" b="1" dirty="0"/>
              <a:t> do not have: </a:t>
            </a:r>
          </a:p>
          <a:p>
            <a:endParaRPr lang="en-US" dirty="0"/>
          </a:p>
          <a:p>
            <a:pPr lvl="1"/>
            <a:r>
              <a:rPr lang="en-US" sz="2000" dirty="0"/>
              <a:t>Given your primary concern, what is available (resources, staff, finances) at your institution to begin to address the problem?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Think outside of the box, how can you use the resources that you do have to increase awareness and action?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What is missing? In an ideal world, what do you need to fix your concern? (staff, resources and finances). Be exact in your needs. </a:t>
            </a:r>
          </a:p>
        </p:txBody>
      </p:sp>
    </p:spTree>
    <p:extLst>
      <p:ext uri="{BB962C8B-B14F-4D97-AF65-F5344CB8AC3E}">
        <p14:creationId xmlns:p14="http://schemas.microsoft.com/office/powerpoint/2010/main" val="4611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Strategies for gaining administrative and faculty support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6285" y="19862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Step 4: Establish agreed upon procedures for online courses: </a:t>
            </a:r>
          </a:p>
          <a:p>
            <a:pPr marL="0" indent="0">
              <a:buNone/>
            </a:pPr>
            <a:endParaRPr lang="en-US" sz="2400" b="1" dirty="0"/>
          </a:p>
          <a:p>
            <a:pPr lvl="1" fontAlgn="base"/>
            <a:r>
              <a:rPr lang="en-US" sz="2000" dirty="0"/>
              <a:t>How are courses approved? </a:t>
            </a:r>
          </a:p>
          <a:p>
            <a:pPr lvl="1" fontAlgn="base"/>
            <a:r>
              <a:rPr lang="en-US" sz="2000" dirty="0"/>
              <a:t>Do faculty need training? </a:t>
            </a:r>
          </a:p>
          <a:p>
            <a:pPr lvl="1" fontAlgn="base"/>
            <a:r>
              <a:rPr lang="en-US" sz="2000" dirty="0"/>
              <a:t>Do students need to take a readiness quiz? </a:t>
            </a:r>
          </a:p>
          <a:p>
            <a:pPr lvl="1" fontAlgn="base"/>
            <a:r>
              <a:rPr lang="en-US" sz="2000" dirty="0"/>
              <a:t>What software can and cannot be used? </a:t>
            </a:r>
          </a:p>
          <a:p>
            <a:pPr lvl="1" fontAlgn="base"/>
            <a:r>
              <a:rPr lang="en-US" sz="2000" dirty="0"/>
              <a:t>Who on campus is a resource to faculty? Students? </a:t>
            </a:r>
          </a:p>
          <a:p>
            <a:pPr lvl="1" fontAlgn="base"/>
            <a:r>
              <a:rPr lang="en-US" sz="2000" dirty="0"/>
              <a:t>How will accommodations be provided?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Strategies for gaining administrative and faculty support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714" y="18997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Step 5: Make the procedures known: </a:t>
            </a:r>
          </a:p>
          <a:p>
            <a:pPr marL="0" indent="0">
              <a:buNone/>
            </a:pPr>
            <a:endParaRPr lang="en-US" sz="2400" b="1" dirty="0"/>
          </a:p>
          <a:p>
            <a:pPr lvl="1"/>
            <a:r>
              <a:rPr lang="en-US" sz="2000" dirty="0"/>
              <a:t>Identify who the procedures affect </a:t>
            </a:r>
            <a:r>
              <a:rPr lang="en-US" sz="2000" dirty="0" smtClean="0"/>
              <a:t>the greatest population of students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Determine the best way to make faculty aware of </a:t>
            </a:r>
            <a:r>
              <a:rPr lang="en-US" sz="2000" dirty="0" smtClean="0"/>
              <a:t>them</a:t>
            </a:r>
          </a:p>
          <a:p>
            <a:pPr lvl="2"/>
            <a:r>
              <a:rPr lang="en-US" sz="1600" dirty="0" smtClean="0"/>
              <a:t>Universal Design increases access for more learners</a:t>
            </a:r>
          </a:p>
          <a:p>
            <a:pPr lvl="2"/>
            <a:r>
              <a:rPr lang="en-US" sz="1600" dirty="0" smtClean="0"/>
              <a:t> It’s the “right” thing to do</a:t>
            </a:r>
          </a:p>
          <a:p>
            <a:pPr lvl="2"/>
            <a:r>
              <a:rPr lang="en-US" sz="1600" dirty="0" smtClean="0"/>
              <a:t>Legally you have to!</a:t>
            </a:r>
            <a:endParaRPr lang="en-US" sz="16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Identify </a:t>
            </a:r>
            <a:r>
              <a:rPr lang="en-US" sz="2000" dirty="0"/>
              <a:t>who should be the messenger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Determine </a:t>
            </a:r>
            <a:r>
              <a:rPr lang="en-US" sz="2000" dirty="0"/>
              <a:t>where the procedures should “live” </a:t>
            </a:r>
          </a:p>
          <a:p>
            <a:endParaRPr lang="en-US" sz="2400" b="1" dirty="0"/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Strategies for gaining administrative and faculty support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432" y="20604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Step 6: Repeat all of the steps with a different area to focus on: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/>
              <a:t>Identify your next area of concern with your allies </a:t>
            </a:r>
            <a:r>
              <a:rPr lang="en-US" sz="2000" dirty="0" smtClean="0"/>
              <a:t>(another academic department, program or MOOC etc</a:t>
            </a:r>
            <a:r>
              <a:rPr lang="en-US" sz="2000" dirty="0"/>
              <a:t>.). 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Repeat the process.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Things </a:t>
            </a:r>
            <a:r>
              <a:rPr lang="en-US" sz="2000" dirty="0"/>
              <a:t>should be easier this time around if you’ve been successful.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0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Lessons learned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40" y="1928656"/>
            <a:ext cx="11564154" cy="45751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Online learning is an opportunity to be proactive in terms of access for all learners. </a:t>
            </a:r>
          </a:p>
          <a:p>
            <a:endParaRPr lang="en-US" sz="2400" dirty="0" smtClean="0"/>
          </a:p>
          <a:p>
            <a:r>
              <a:rPr lang="en-US" sz="2400" dirty="0" smtClean="0"/>
              <a:t>Don’t take on this task alone, form partnerships and find allies.</a:t>
            </a:r>
          </a:p>
          <a:p>
            <a:endParaRPr lang="en-US" sz="2400" dirty="0" smtClean="0"/>
          </a:p>
          <a:p>
            <a:r>
              <a:rPr lang="en-US" sz="2400" dirty="0" smtClean="0"/>
              <a:t>Baby steps count… baby steps can lead to rumors which can lead to larger buy-in. </a:t>
            </a:r>
          </a:p>
          <a:p>
            <a:endParaRPr lang="en-US" sz="2400" dirty="0" smtClean="0"/>
          </a:p>
          <a:p>
            <a:r>
              <a:rPr lang="en-US" sz="2400" dirty="0" smtClean="0"/>
              <a:t>Don’t be afraid to cite the law, but come to the table with solutions. </a:t>
            </a:r>
          </a:p>
          <a:p>
            <a:endParaRPr lang="en-US" sz="2400" dirty="0" smtClean="0"/>
          </a:p>
          <a:p>
            <a:r>
              <a:rPr lang="en-US" sz="2400" dirty="0" smtClean="0"/>
              <a:t>Be patient, but nag too.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7814"/>
            <a:ext cx="8686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For more information please contact: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590801"/>
            <a:ext cx="5715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/>
              <a:t>Kirsten Behling, 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/>
              <a:t>Suffolk University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/>
              <a:t>Office of Disability Services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/>
              <a:t>617-994-6820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>
                <a:hlinkClick r:id="rId3"/>
              </a:rPr>
              <a:t>kbehling@suffolk.edu</a:t>
            </a:r>
            <a:r>
              <a:rPr lang="en-US" sz="2400"/>
              <a:t> </a:t>
            </a:r>
          </a:p>
        </p:txBody>
      </p:sp>
      <p:pic>
        <p:nvPicPr>
          <p:cNvPr id="76804" name="Picture 5" descr="Screen shot of Kirsten Behling" title="Screen sho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286001"/>
            <a:ext cx="3228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533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Advocating for SWD and the law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-140167" y="2911207"/>
            <a:ext cx="1219262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“Although </a:t>
            </a:r>
            <a:r>
              <a:rPr lang="en-US" dirty="0"/>
              <a:t>the language of the ADA does not explicitly mention the Internet, the Department has taken the position that title III covers access to </a:t>
            </a:r>
            <a:r>
              <a:rPr lang="en-US" u="sng" dirty="0"/>
              <a:t>Web sites of public accommodations</a:t>
            </a:r>
            <a:r>
              <a:rPr lang="en-US" dirty="0" smtClean="0"/>
              <a:t>.” </a:t>
            </a:r>
          </a:p>
          <a:p>
            <a:endParaRPr lang="en-US" sz="2400" dirty="0"/>
          </a:p>
          <a:p>
            <a:pPr lvl="1" algn="r"/>
            <a:r>
              <a:rPr lang="en-US" dirty="0"/>
              <a:t>ADA Title III </a:t>
            </a:r>
            <a:r>
              <a:rPr lang="en-US" dirty="0" err="1"/>
              <a:t>regs</a:t>
            </a:r>
            <a:r>
              <a:rPr lang="en-US" dirty="0"/>
              <a:t>, Guidance and Analysis, DOJ</a:t>
            </a:r>
          </a:p>
        </p:txBody>
      </p:sp>
    </p:spTree>
    <p:extLst>
      <p:ext uri="{BB962C8B-B14F-4D97-AF65-F5344CB8AC3E}">
        <p14:creationId xmlns:p14="http://schemas.microsoft.com/office/powerpoint/2010/main" val="25577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4029" y="365125"/>
            <a:ext cx="11646201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Re-defining “</a:t>
            </a:r>
            <a:r>
              <a:rPr lang="en-US" sz="3600" b="1" u="sng" dirty="0"/>
              <a:t>Place of Public Accommodation</a:t>
            </a:r>
            <a:r>
              <a:rPr lang="en-US" sz="3600" b="1" dirty="0" smtClean="0"/>
              <a:t>” and our focus</a:t>
            </a:r>
            <a:endParaRPr lang="en-US" sz="36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4029" y="1690688"/>
            <a:ext cx="5157787" cy="823912"/>
          </a:xfrm>
        </p:spPr>
        <p:txBody>
          <a:bodyPr/>
          <a:lstStyle/>
          <a:p>
            <a:r>
              <a:rPr lang="en-US" u="sng" dirty="0" smtClean="0"/>
              <a:t>Big picture (university –wide):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4030" y="2540880"/>
            <a:ext cx="5049490" cy="347991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Institutional Webpage</a:t>
            </a:r>
          </a:p>
          <a:p>
            <a:r>
              <a:rPr lang="en-US" sz="2600" dirty="0" smtClean="0"/>
              <a:t>Internal portal</a:t>
            </a:r>
          </a:p>
          <a:p>
            <a:r>
              <a:rPr lang="en-US" sz="2600" dirty="0" smtClean="0"/>
              <a:t>Mass communication</a:t>
            </a:r>
          </a:p>
          <a:p>
            <a:r>
              <a:rPr lang="en-US" sz="2600" dirty="0" smtClean="0"/>
              <a:t>Databases</a:t>
            </a:r>
          </a:p>
          <a:p>
            <a:r>
              <a:rPr lang="en-US" sz="2600" dirty="0" smtClean="0"/>
              <a:t>Registration</a:t>
            </a:r>
          </a:p>
          <a:p>
            <a:r>
              <a:rPr lang="en-US" sz="2600" dirty="0" smtClean="0"/>
              <a:t>Library databases</a:t>
            </a:r>
          </a:p>
          <a:p>
            <a:r>
              <a:rPr lang="en-US" sz="2600" dirty="0"/>
              <a:t>Print release </a:t>
            </a:r>
            <a:r>
              <a:rPr lang="en-US" sz="2600" dirty="0" smtClean="0"/>
              <a:t>stations</a:t>
            </a:r>
          </a:p>
          <a:p>
            <a:r>
              <a:rPr lang="en-US" sz="2600" dirty="0"/>
              <a:t>Physical amenities with digital/online components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7307376" y="1703828"/>
            <a:ext cx="5183188" cy="823912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Narrower focus (courses):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307376" y="2514600"/>
            <a:ext cx="5183188" cy="3684588"/>
          </a:xfrm>
        </p:spPr>
        <p:txBody>
          <a:bodyPr>
            <a:normAutofit/>
          </a:bodyPr>
          <a:lstStyle/>
          <a:p>
            <a:r>
              <a:rPr lang="en-US" sz="2400" dirty="0"/>
              <a:t>LMS</a:t>
            </a:r>
          </a:p>
          <a:p>
            <a:r>
              <a:rPr lang="en-US" sz="2400" dirty="0"/>
              <a:t>Online learning</a:t>
            </a:r>
          </a:p>
          <a:p>
            <a:r>
              <a:rPr lang="en-US" sz="2400" dirty="0" smtClean="0"/>
              <a:t>MOOC/SPOC</a:t>
            </a:r>
            <a:endParaRPr lang="en-US" sz="2400" dirty="0"/>
          </a:p>
          <a:p>
            <a:r>
              <a:rPr lang="en-US" sz="2400" dirty="0" smtClean="0"/>
              <a:t>Webinar platforms</a:t>
            </a:r>
          </a:p>
          <a:p>
            <a:r>
              <a:rPr lang="en-US" sz="2400" dirty="0" smtClean="0"/>
              <a:t>Course/Lab simulation software</a:t>
            </a:r>
          </a:p>
          <a:p>
            <a:r>
              <a:rPr lang="en-US" sz="2400" dirty="0" smtClean="0"/>
              <a:t>Course specific infrastructure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93519" y="3840163"/>
            <a:ext cx="1408138" cy="6542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Online learning by the numbers</a:t>
            </a:r>
            <a:br>
              <a:rPr lang="en-US" sz="3600" b="1" dirty="0" smtClean="0"/>
            </a:br>
            <a:r>
              <a:rPr lang="en-US" sz="2800" b="1" dirty="0" smtClean="0"/>
              <a:t>As of 2012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04" y="2177576"/>
            <a:ext cx="11678392" cy="3629457"/>
          </a:xfrm>
        </p:spPr>
        <p:txBody>
          <a:bodyPr/>
          <a:lstStyle/>
          <a:p>
            <a:r>
              <a:rPr lang="en-US" dirty="0" smtClean="0"/>
              <a:t>94.5% of higher ed institutions had some form of online learning. </a:t>
            </a:r>
          </a:p>
          <a:p>
            <a:endParaRPr lang="en-US" dirty="0" smtClean="0"/>
          </a:p>
          <a:p>
            <a:r>
              <a:rPr lang="en-US" dirty="0" smtClean="0"/>
              <a:t>62.4% offer full online programs. </a:t>
            </a:r>
          </a:p>
          <a:p>
            <a:endParaRPr lang="en-US" dirty="0" smtClean="0"/>
          </a:p>
          <a:p>
            <a:r>
              <a:rPr lang="en-US" dirty="0" smtClean="0"/>
              <a:t>70% of chief academic officers think that online learning is “critical to their institution's long-term strategy.”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Students in the online environment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67" y="1771023"/>
            <a:ext cx="8269902" cy="3856055"/>
          </a:xfrm>
        </p:spPr>
        <p:txBody>
          <a:bodyPr/>
          <a:lstStyle/>
          <a:p>
            <a:r>
              <a:rPr lang="en-US" sz="2400" dirty="0"/>
              <a:t>In 2012 – 7.1 million students took at least one online course</a:t>
            </a:r>
          </a:p>
          <a:p>
            <a:endParaRPr lang="en-US" sz="2400" dirty="0"/>
          </a:p>
          <a:p>
            <a:r>
              <a:rPr lang="en-US" sz="2400" dirty="0"/>
              <a:t>Online courses attract: </a:t>
            </a:r>
          </a:p>
          <a:p>
            <a:pPr lvl="1"/>
            <a:r>
              <a:rPr lang="en-US" dirty="0"/>
              <a:t>Non-traditional students </a:t>
            </a:r>
          </a:p>
          <a:p>
            <a:pPr lvl="1"/>
            <a:r>
              <a:rPr lang="en-US" dirty="0"/>
              <a:t>Part-time students </a:t>
            </a:r>
          </a:p>
          <a:p>
            <a:pPr lvl="1"/>
            <a:r>
              <a:rPr lang="en-US" dirty="0"/>
              <a:t>Students with disabilities </a:t>
            </a:r>
          </a:p>
          <a:p>
            <a:endParaRPr lang="en-US" dirty="0"/>
          </a:p>
        </p:txBody>
      </p:sp>
      <p:pic>
        <p:nvPicPr>
          <p:cNvPr id="3074" name="Picture 2" descr="Image of a man looking at a computer screen that has written on it &quot;click here to toss cap into air&quot;. The cartoon is captioned at &quot;Graduating from an online university&quot;" title="Carto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903" y="2680969"/>
            <a:ext cx="2827355" cy="2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8276</TotalTime>
  <Words>2711</Words>
  <Application>Microsoft Office PowerPoint</Application>
  <PresentationFormat>Widescreen</PresentationFormat>
  <Paragraphs>443</Paragraphs>
  <Slides>59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Tw Cen MT</vt:lpstr>
      <vt:lpstr>Wingdings</vt:lpstr>
      <vt:lpstr>Office Theme</vt:lpstr>
      <vt:lpstr>Building Inclusivity into Online Learning (abbreviated version) </vt:lpstr>
      <vt:lpstr>What is online learning?</vt:lpstr>
      <vt:lpstr>The types of online learning being offered – POD Data, 2014 </vt:lpstr>
      <vt:lpstr>What are institutions doing to educate faculty  about how to teach online? </vt:lpstr>
      <vt:lpstr>Bottom Line: Accessible courses are not a concern</vt:lpstr>
      <vt:lpstr>Advocating for SWD and the law </vt:lpstr>
      <vt:lpstr>Re-defining “Place of Public Accommodation” and our focus</vt:lpstr>
      <vt:lpstr>Online learning by the numbers As of 2012</vt:lpstr>
      <vt:lpstr>Students in the online environment </vt:lpstr>
      <vt:lpstr>Retention rates in online learning are not great </vt:lpstr>
      <vt:lpstr>Retention rates may be the result of barriers to online courses</vt:lpstr>
      <vt:lpstr>Students with disabilities and online courses</vt:lpstr>
      <vt:lpstr>Barriers to high retention for SWD in online courses</vt:lpstr>
      <vt:lpstr>Primary areas where access is an issue</vt:lpstr>
      <vt:lpstr>Cases that have influenced online learning </vt:lpstr>
      <vt:lpstr>Penn State Settlement – LMS focus </vt:lpstr>
      <vt:lpstr>Publishers are slowly getting into the game…. </vt:lpstr>
      <vt:lpstr>Harvard/ MIT Case – Faculty generated content</vt:lpstr>
      <vt:lpstr>How are some institutions handling online learning and access? </vt:lpstr>
      <vt:lpstr>Portland Community College “A Grass Roots Effort” </vt:lpstr>
      <vt:lpstr>Temple University  Forward Thinking </vt:lpstr>
      <vt:lpstr> University of Central Florida UDOIT</vt:lpstr>
      <vt:lpstr>Suffolk University  “This is an Opportunity, Not a Punishment”</vt:lpstr>
      <vt:lpstr>The Online Learning Check List</vt:lpstr>
      <vt:lpstr>Online Course Developed and Required</vt:lpstr>
      <vt:lpstr>Faculty lack training </vt:lpstr>
      <vt:lpstr>The importance of keeping it simple  cannot be stressed enough  </vt:lpstr>
      <vt:lpstr>1. Word Documents</vt:lpstr>
      <vt:lpstr>Checking previously made/ used  Word docs for accessibility </vt:lpstr>
      <vt:lpstr>Quick tips for creating accessible Word documents </vt:lpstr>
      <vt:lpstr>2. PowerPoint Presentations </vt:lpstr>
      <vt:lpstr>Checking previously made/ used  PPTs for accessibility </vt:lpstr>
      <vt:lpstr>Quick tips for creating accessible PPTs</vt:lpstr>
      <vt:lpstr>3. Excel Documents</vt:lpstr>
      <vt:lpstr>Checking previously made/ used  Excel docs for accessibility </vt:lpstr>
      <vt:lpstr>Quick tips for Tips for creating  accessible Excel documents</vt:lpstr>
      <vt:lpstr>4. PDF Documents</vt:lpstr>
      <vt:lpstr>Checking previously made/ used  PDFs for accessibility </vt:lpstr>
      <vt:lpstr>Quick tips for Tips for creating accessible PDFs</vt:lpstr>
      <vt:lpstr>5. Audio/Visual Content </vt:lpstr>
      <vt:lpstr>Be cautious of audio-captioning  </vt:lpstr>
      <vt:lpstr>The variety of resources various from institution to institution </vt:lpstr>
      <vt:lpstr>Quick tips for tips for using accessible audio/ video files</vt:lpstr>
      <vt:lpstr>6. And then there are the websites  faculty ask students to visit… </vt:lpstr>
      <vt:lpstr>“The 6 Simplest Web Accessibility Tests Anyone Can Do” </vt:lpstr>
      <vt:lpstr>LMS and Accessibility</vt:lpstr>
      <vt:lpstr>Influencing the procurement process</vt:lpstr>
      <vt:lpstr>Influencing publishers </vt:lpstr>
      <vt:lpstr>Meet/ write with publishers </vt:lpstr>
      <vt:lpstr>How do you get accessibility to become a staple in the minds of your colleagues? </vt:lpstr>
      <vt:lpstr>Going back to the POD study: Institutions support faculty in these ways: </vt:lpstr>
      <vt:lpstr>Strategies for gaining administrative and faculty support</vt:lpstr>
      <vt:lpstr>Strategies for gaining administrative and faculty support</vt:lpstr>
      <vt:lpstr>Strategies for gaining administrative and faculty support</vt:lpstr>
      <vt:lpstr>Strategies for gaining administrative and faculty support</vt:lpstr>
      <vt:lpstr>Strategies for gaining administrative and faculty support</vt:lpstr>
      <vt:lpstr>Strategies for gaining administrative and faculty support</vt:lpstr>
      <vt:lpstr>Lessons learned</vt:lpstr>
      <vt:lpstr>For more information please contact:</vt:lpstr>
    </vt:vector>
  </TitlesOfParts>
  <Company>Suffolk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Behling</dc:creator>
  <cp:lastModifiedBy>Kirsten Behling</cp:lastModifiedBy>
  <cp:revision>65</cp:revision>
  <dcterms:created xsi:type="dcterms:W3CDTF">2015-10-20T15:36:05Z</dcterms:created>
  <dcterms:modified xsi:type="dcterms:W3CDTF">2015-11-11T14:37:42Z</dcterms:modified>
</cp:coreProperties>
</file>