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261" r:id="rId4"/>
    <p:sldId id="262" r:id="rId5"/>
    <p:sldId id="263" r:id="rId6"/>
    <p:sldId id="264" r:id="rId7"/>
    <p:sldId id="315" r:id="rId8"/>
    <p:sldId id="266" r:id="rId9"/>
    <p:sldId id="317" r:id="rId10"/>
    <p:sldId id="318" r:id="rId11"/>
    <p:sldId id="267" r:id="rId12"/>
    <p:sldId id="268" r:id="rId13"/>
    <p:sldId id="269" r:id="rId14"/>
    <p:sldId id="270" r:id="rId15"/>
    <p:sldId id="271" r:id="rId16"/>
    <p:sldId id="316" r:id="rId17"/>
    <p:sldId id="308" r:id="rId18"/>
    <p:sldId id="273" r:id="rId19"/>
    <p:sldId id="274" r:id="rId20"/>
    <p:sldId id="275" r:id="rId21"/>
    <p:sldId id="276" r:id="rId22"/>
    <p:sldId id="277" r:id="rId23"/>
    <p:sldId id="288" r:id="rId24"/>
    <p:sldId id="278" r:id="rId25"/>
    <p:sldId id="287" r:id="rId26"/>
    <p:sldId id="279" r:id="rId27"/>
    <p:sldId id="307" r:id="rId28"/>
    <p:sldId id="309" r:id="rId29"/>
    <p:sldId id="281" r:id="rId30"/>
    <p:sldId id="284" r:id="rId31"/>
    <p:sldId id="285" r:id="rId32"/>
    <p:sldId id="286" r:id="rId33"/>
    <p:sldId id="314" r:id="rId34"/>
    <p:sldId id="291" r:id="rId35"/>
    <p:sldId id="289" r:id="rId36"/>
    <p:sldId id="292" r:id="rId37"/>
    <p:sldId id="294" r:id="rId38"/>
    <p:sldId id="293" r:id="rId39"/>
    <p:sldId id="295" r:id="rId40"/>
    <p:sldId id="296" r:id="rId41"/>
    <p:sldId id="297" r:id="rId42"/>
    <p:sldId id="299" r:id="rId43"/>
    <p:sldId id="301" r:id="rId44"/>
    <p:sldId id="300" r:id="rId45"/>
    <p:sldId id="303" r:id="rId46"/>
    <p:sldId id="305" r:id="rId47"/>
    <p:sldId id="311" r:id="rId48"/>
    <p:sldId id="260" r:id="rId49"/>
    <p:sldId id="312" r:id="rId5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F5F4F0"/>
    <a:srgbClr val="0C533A"/>
    <a:srgbClr val="06433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6872" autoAdjust="0"/>
  </p:normalViewPr>
  <p:slideViewPr>
    <p:cSldViewPr snapToGrid="0" snapToObjects="1" showGuides="1">
      <p:cViewPr varScale="1">
        <p:scale>
          <a:sx n="59" d="100"/>
          <a:sy n="59" d="100"/>
        </p:scale>
        <p:origin x="2146" y="67"/>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8" d="100"/>
          <a:sy n="68" d="100"/>
        </p:scale>
        <p:origin x="3101"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CA8CA-0A42-469C-AD43-A4006C0E33B7}" type="datetimeFigureOut">
              <a:rPr lang="en-US" smtClean="0"/>
              <a:t>11/18/2015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7A1CD-242D-4848-9EEE-7346220AA439}" type="slidenum">
              <a:rPr lang="en-US" smtClean="0"/>
              <a:t>‹#›</a:t>
            </a:fld>
            <a:endParaRPr lang="en-US"/>
          </a:p>
        </p:txBody>
      </p:sp>
    </p:spTree>
    <p:extLst>
      <p:ext uri="{BB962C8B-B14F-4D97-AF65-F5344CB8AC3E}">
        <p14:creationId xmlns:p14="http://schemas.microsoft.com/office/powerpoint/2010/main" val="3981217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ebaccess.msu.edu/Tutorials/index.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w3.org/TR/WCAG20/" TargetMode="External"/><Relationship Id="rId4" Type="http://schemas.openxmlformats.org/officeDocument/2006/relationships/hyperlink" Target="http://webaccess.msu.edu/Policy_and_Guidelines/web-accessibility-policy.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ebaccess.msu.edu/Policy_and_Guidelines/web-accessibility-policy.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Nate introduces</a:t>
            </a:r>
            <a:r>
              <a:rPr lang="en-US" baseline="0" dirty="0" smtClean="0"/>
              <a:t> everyone</a:t>
            </a:r>
            <a:endParaRPr lang="en-US" dirty="0"/>
          </a:p>
        </p:txBody>
      </p:sp>
      <p:sp>
        <p:nvSpPr>
          <p:cNvPr id="4" name="Slide Number Placeholder 3"/>
          <p:cNvSpPr>
            <a:spLocks noGrp="1"/>
          </p:cNvSpPr>
          <p:nvPr>
            <p:ph type="sldNum" sz="quarter" idx="10"/>
          </p:nvPr>
        </p:nvSpPr>
        <p:spPr/>
        <p:txBody>
          <a:bodyPr/>
          <a:lstStyle/>
          <a:p>
            <a:fld id="{F717A1CD-242D-4848-9EEE-7346220AA439}" type="slidenum">
              <a:rPr lang="en-US" smtClean="0"/>
              <a:t>2</a:t>
            </a:fld>
            <a:endParaRPr lang="en-US"/>
          </a:p>
        </p:txBody>
      </p:sp>
    </p:spTree>
    <p:extLst>
      <p:ext uri="{BB962C8B-B14F-4D97-AF65-F5344CB8AC3E}">
        <p14:creationId xmlns:p14="http://schemas.microsoft.com/office/powerpoint/2010/main" val="1157746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checklist is intended to be </a:t>
            </a:r>
            <a:r>
              <a:rPr lang="en-US" sz="1200" b="1" i="0" u="none" strike="noStrike" kern="1200" dirty="0" smtClean="0">
                <a:solidFill>
                  <a:schemeClr val="tx1"/>
                </a:solidFill>
                <a:effectLst/>
                <a:latin typeface="+mn-lt"/>
                <a:ea typeface="+mn-ea"/>
                <a:cs typeface="+mn-cs"/>
              </a:rPr>
              <a:t>starting point</a:t>
            </a:r>
            <a:r>
              <a:rPr lang="en-US" sz="1200" b="0" i="0" u="none" strike="noStrike" kern="1200" dirty="0" smtClean="0">
                <a:solidFill>
                  <a:schemeClr val="tx1"/>
                </a:solidFill>
                <a:effectLst/>
                <a:latin typeface="+mn-lt"/>
                <a:ea typeface="+mn-ea"/>
                <a:cs typeface="+mn-cs"/>
              </a:rPr>
              <a:t> for making documents and websites accessible at MSU, and should be used in conjunction with the </a:t>
            </a:r>
            <a:r>
              <a:rPr lang="en-US" sz="1200" b="0" i="0" u="sng" strike="noStrike" kern="1200" dirty="0" smtClean="0">
                <a:solidFill>
                  <a:schemeClr val="tx1"/>
                </a:solidFill>
                <a:effectLst/>
                <a:latin typeface="+mn-lt"/>
                <a:ea typeface="+mn-ea"/>
                <a:cs typeface="+mn-cs"/>
                <a:hlinkClick r:id="rId3"/>
              </a:rPr>
              <a:t>tutorials on webaccess.msu.edu</a:t>
            </a:r>
            <a:r>
              <a:rPr lang="en-US" sz="1200" b="0" i="0" u="none" strike="noStrike" kern="1200" dirty="0" smtClean="0">
                <a:solidFill>
                  <a:schemeClr val="tx1"/>
                </a:solidFill>
                <a:effectLst/>
                <a:latin typeface="+mn-lt"/>
                <a:ea typeface="+mn-ea"/>
                <a:cs typeface="+mn-cs"/>
              </a:rPr>
              <a:t>. This checklist is not comprehensive-the MSU Web Accessibility Policy requires full conformance with the </a:t>
            </a:r>
            <a:r>
              <a:rPr lang="en-US" sz="1200" b="0" i="0" u="sng" strike="noStrike" kern="1200" dirty="0" smtClean="0">
                <a:solidFill>
                  <a:schemeClr val="tx1"/>
                </a:solidFill>
                <a:effectLst/>
                <a:latin typeface="+mn-lt"/>
                <a:ea typeface="+mn-ea"/>
                <a:cs typeface="+mn-cs"/>
                <a:hlinkClick r:id="rId4"/>
              </a:rPr>
              <a:t>Technical Guidelines</a:t>
            </a:r>
            <a:r>
              <a:rPr lang="en-US" sz="1200" b="0" i="0" u="none" strike="noStrike" kern="120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hlinkClick r:id="rId5"/>
              </a:rPr>
              <a:t>WCAG 2.0 AA</a:t>
            </a:r>
            <a:r>
              <a:rPr lang="en-US" sz="1200" b="0" i="0" u="none" strike="noStrike" kern="1200" dirty="0" smtClean="0">
                <a:solidFill>
                  <a:schemeClr val="tx1"/>
                </a:solidFill>
                <a:effectLst/>
                <a:latin typeface="+mn-lt"/>
                <a:ea typeface="+mn-ea"/>
                <a:cs typeface="+mn-cs"/>
              </a:rPr>
              <a:t>).</a:t>
            </a:r>
            <a:endParaRPr lang="en-US" b="0" dirty="0" smtClean="0">
              <a:effectLst/>
            </a:endParaRPr>
          </a:p>
        </p:txBody>
      </p:sp>
      <p:sp>
        <p:nvSpPr>
          <p:cNvPr id="4" name="Slide Number Placeholder 3"/>
          <p:cNvSpPr>
            <a:spLocks noGrp="1"/>
          </p:cNvSpPr>
          <p:nvPr>
            <p:ph type="sldNum" sz="quarter" idx="10"/>
          </p:nvPr>
        </p:nvSpPr>
        <p:spPr/>
        <p:txBody>
          <a:bodyPr/>
          <a:lstStyle/>
          <a:p>
            <a:fld id="{F717A1CD-242D-4848-9EEE-7346220AA439}" type="slidenum">
              <a:rPr lang="en-US" smtClean="0"/>
              <a:t>11</a:t>
            </a:fld>
            <a:endParaRPr lang="en-US"/>
          </a:p>
        </p:txBody>
      </p:sp>
    </p:spTree>
    <p:extLst>
      <p:ext uri="{BB962C8B-B14F-4D97-AF65-F5344CB8AC3E}">
        <p14:creationId xmlns:p14="http://schemas.microsoft.com/office/powerpoint/2010/main" val="253375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http://ce.cal.msu.edu/</a:t>
            </a:r>
            <a:endParaRPr lang="en-US" dirty="0"/>
          </a:p>
        </p:txBody>
      </p:sp>
      <p:sp>
        <p:nvSpPr>
          <p:cNvPr id="4" name="Slide Number Placeholder 3"/>
          <p:cNvSpPr>
            <a:spLocks noGrp="1"/>
          </p:cNvSpPr>
          <p:nvPr>
            <p:ph type="sldNum" sz="quarter" idx="10"/>
          </p:nvPr>
        </p:nvSpPr>
        <p:spPr/>
        <p:txBody>
          <a:bodyPr/>
          <a:lstStyle/>
          <a:p>
            <a:fld id="{F717A1CD-242D-4848-9EEE-7346220AA439}" type="slidenum">
              <a:rPr lang="en-US" smtClean="0"/>
              <a:t>13</a:t>
            </a:fld>
            <a:endParaRPr lang="en-US"/>
          </a:p>
        </p:txBody>
      </p:sp>
    </p:spTree>
    <p:extLst>
      <p:ext uri="{BB962C8B-B14F-4D97-AF65-F5344CB8AC3E}">
        <p14:creationId xmlns:p14="http://schemas.microsoft.com/office/powerpoint/2010/main" val="340236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2-3</a:t>
            </a:r>
            <a:r>
              <a:rPr lang="en-US" baseline="0" dirty="0" smtClean="0"/>
              <a:t> minutes of “I” time and reflect on where your institution is on this “culture continuum.”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Is accessibility at the forefront of thoughts as content is created? When products are procured?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get into groups of two or three and take 5-7 minutes to share your reflection, and brainstorm ways that you can move the line forward.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Lastly, share with the group. </a:t>
            </a:r>
            <a:endParaRPr lang="en-US" dirty="0" smtClean="0"/>
          </a:p>
        </p:txBody>
      </p:sp>
    </p:spTree>
    <p:extLst>
      <p:ext uri="{BB962C8B-B14F-4D97-AF65-F5344CB8AC3E}">
        <p14:creationId xmlns:p14="http://schemas.microsoft.com/office/powerpoint/2010/main" val="169653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17A1CD-242D-4848-9EEE-7346220AA439}" type="slidenum">
              <a:rPr lang="en-US" smtClean="0"/>
              <a:t>20</a:t>
            </a:fld>
            <a:endParaRPr lang="en-US"/>
          </a:p>
        </p:txBody>
      </p:sp>
    </p:spTree>
    <p:extLst>
      <p:ext uri="{BB962C8B-B14F-4D97-AF65-F5344CB8AC3E}">
        <p14:creationId xmlns:p14="http://schemas.microsoft.com/office/powerpoint/2010/main" val="389214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image in this post has been shared with the Creative Commons Attribution 2.0 Generic License (CC by 2.0).  This work is attributed to </a:t>
            </a:r>
            <a:r>
              <a:rPr lang="en-US" dirty="0" err="1" smtClean="0"/>
              <a:t>Kristiantiholov</a:t>
            </a:r>
            <a:r>
              <a:rPr lang="en-US" dirty="0" smtClean="0"/>
              <a:t>:</a:t>
            </a:r>
            <a:r>
              <a:rPr lang="en-US" baseline="0" dirty="0" smtClean="0"/>
              <a:t> https://upload.wikimedia.org/wikipedia/commons/thumb/7/71/Target_store_Scottsdale_Centre_in_Delta%2C_BC.jpg/1280px-Target_store_Scottsdale_Centre_in_Delta%2C_BC.jpg </a:t>
            </a:r>
            <a:endParaRPr lang="en-US" dirty="0" smtClean="0"/>
          </a:p>
        </p:txBody>
      </p:sp>
      <p:sp>
        <p:nvSpPr>
          <p:cNvPr id="4" name="Slide Number Placeholder 3"/>
          <p:cNvSpPr>
            <a:spLocks noGrp="1"/>
          </p:cNvSpPr>
          <p:nvPr>
            <p:ph type="sldNum" sz="quarter" idx="10"/>
          </p:nvPr>
        </p:nvSpPr>
        <p:spPr/>
        <p:txBody>
          <a:bodyPr/>
          <a:lstStyle/>
          <a:p>
            <a:fld id="{F717A1CD-242D-4848-9EEE-7346220AA439}" type="slidenum">
              <a:rPr lang="en-US" smtClean="0"/>
              <a:t>33</a:t>
            </a:fld>
            <a:endParaRPr lang="en-US"/>
          </a:p>
        </p:txBody>
      </p:sp>
    </p:spTree>
    <p:extLst>
      <p:ext uri="{BB962C8B-B14F-4D97-AF65-F5344CB8AC3E}">
        <p14:creationId xmlns:p14="http://schemas.microsoft.com/office/powerpoint/2010/main" val="81618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717A1CD-242D-4848-9EEE-7346220AA439}" type="slidenum">
              <a:rPr lang="en-US" smtClean="0"/>
              <a:t>34</a:t>
            </a:fld>
            <a:endParaRPr lang="en-US"/>
          </a:p>
        </p:txBody>
      </p:sp>
    </p:spTree>
    <p:extLst>
      <p:ext uri="{BB962C8B-B14F-4D97-AF65-F5344CB8AC3E}">
        <p14:creationId xmlns:p14="http://schemas.microsoft.com/office/powerpoint/2010/main" val="56120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Rose, D. H., </a:t>
            </a:r>
            <a:r>
              <a:rPr lang="en-US" sz="1200" b="0" i="0" u="none" strike="noStrike" kern="1200" dirty="0" err="1" smtClean="0">
                <a:solidFill>
                  <a:schemeClr val="tx1"/>
                </a:solidFill>
                <a:effectLst/>
                <a:latin typeface="+mn-lt"/>
                <a:ea typeface="+mn-ea"/>
                <a:cs typeface="+mn-cs"/>
              </a:rPr>
              <a:t>Hasselbring</a:t>
            </a:r>
            <a:r>
              <a:rPr lang="en-US" sz="1200" b="0" i="0" u="none" strike="noStrike" kern="1200" dirty="0" smtClean="0">
                <a:solidFill>
                  <a:schemeClr val="tx1"/>
                </a:solidFill>
                <a:effectLst/>
                <a:latin typeface="+mn-lt"/>
                <a:ea typeface="+mn-ea"/>
                <a:cs typeface="+mn-cs"/>
              </a:rPr>
              <a:t>, T. S., Stahl, S., &amp; </a:t>
            </a:r>
            <a:r>
              <a:rPr lang="en-US" sz="1200" b="0" i="0" u="none" strike="noStrike" kern="1200" dirty="0" err="1" smtClean="0">
                <a:solidFill>
                  <a:schemeClr val="tx1"/>
                </a:solidFill>
                <a:effectLst/>
                <a:latin typeface="+mn-lt"/>
                <a:ea typeface="+mn-ea"/>
                <a:cs typeface="+mn-cs"/>
              </a:rPr>
              <a:t>Zabala</a:t>
            </a:r>
            <a:r>
              <a:rPr lang="en-US" sz="1200" b="0" i="0" u="none" strike="noStrike" kern="1200" dirty="0" smtClean="0">
                <a:solidFill>
                  <a:schemeClr val="tx1"/>
                </a:solidFill>
                <a:effectLst/>
                <a:latin typeface="+mn-lt"/>
                <a:ea typeface="+mn-ea"/>
                <a:cs typeface="+mn-cs"/>
              </a:rPr>
              <a:t>, J. (2009). Assistive technology, </a:t>
            </a:r>
            <a:r>
              <a:rPr lang="en-US" sz="1200" b="0" i="0" u="none" strike="noStrike" kern="1200" dirty="0" err="1" smtClean="0">
                <a:solidFill>
                  <a:schemeClr val="tx1"/>
                </a:solidFill>
                <a:effectLst/>
                <a:latin typeface="+mn-lt"/>
                <a:ea typeface="+mn-ea"/>
                <a:cs typeface="+mn-cs"/>
              </a:rPr>
              <a:t>nimas</a:t>
            </a:r>
            <a:r>
              <a:rPr lang="en-US" sz="1200" b="0" i="0" u="none" strike="noStrike" kern="1200" dirty="0" smtClean="0">
                <a:solidFill>
                  <a:schemeClr val="tx1"/>
                </a:solidFill>
                <a:effectLst/>
                <a:latin typeface="+mn-lt"/>
                <a:ea typeface="+mn-ea"/>
                <a:cs typeface="+mn-cs"/>
              </a:rPr>
              <a:t>, and UDL. In Gordon, D. T., Gravel, J. W., &amp; </a:t>
            </a:r>
            <a:r>
              <a:rPr lang="en-US" sz="1200" b="0" i="0" u="none" strike="noStrike" kern="1200" dirty="0" err="1" smtClean="0">
                <a:solidFill>
                  <a:schemeClr val="tx1"/>
                </a:solidFill>
                <a:effectLst/>
                <a:latin typeface="+mn-lt"/>
                <a:ea typeface="+mn-ea"/>
                <a:cs typeface="+mn-cs"/>
              </a:rPr>
              <a:t>Schifter</a:t>
            </a:r>
            <a:r>
              <a:rPr lang="en-US" sz="1200" b="0" i="0" u="none" strike="noStrike" kern="1200" dirty="0" smtClean="0">
                <a:solidFill>
                  <a:schemeClr val="tx1"/>
                </a:solidFill>
                <a:effectLst/>
                <a:latin typeface="+mn-lt"/>
                <a:ea typeface="+mn-ea"/>
                <a:cs typeface="+mn-cs"/>
              </a:rPr>
              <a:t>, L. A., (Eds.), </a:t>
            </a:r>
            <a:r>
              <a:rPr lang="en-US" sz="1200" b="0" i="1" u="none" strike="noStrike" kern="1200" dirty="0" smtClean="0">
                <a:solidFill>
                  <a:schemeClr val="tx1"/>
                </a:solidFill>
                <a:effectLst/>
                <a:latin typeface="+mn-lt"/>
                <a:ea typeface="+mn-ea"/>
                <a:cs typeface="+mn-cs"/>
              </a:rPr>
              <a:t>A Policy Reader in Universal Design for Learning</a:t>
            </a:r>
            <a:r>
              <a:rPr lang="en-US" sz="1200" b="0" i="0" u="none" strike="noStrike" kern="1200" dirty="0" smtClean="0">
                <a:solidFill>
                  <a:schemeClr val="tx1"/>
                </a:solidFill>
                <a:effectLst/>
                <a:latin typeface="+mn-lt"/>
                <a:ea typeface="+mn-ea"/>
                <a:cs typeface="+mn-cs"/>
              </a:rPr>
              <a:t>. Harvard Education Press. 8 Story Street First Floor, Cambridge, MA.</a:t>
            </a:r>
            <a:endParaRPr lang="en-US" b="0" dirty="0" smtClean="0">
              <a:effectLst/>
            </a:endParaRPr>
          </a:p>
        </p:txBody>
      </p:sp>
      <p:sp>
        <p:nvSpPr>
          <p:cNvPr id="4" name="Slide Number Placeholder 3"/>
          <p:cNvSpPr>
            <a:spLocks noGrp="1"/>
          </p:cNvSpPr>
          <p:nvPr>
            <p:ph type="sldNum" sz="quarter" idx="10"/>
          </p:nvPr>
        </p:nvSpPr>
        <p:spPr/>
        <p:txBody>
          <a:bodyPr/>
          <a:lstStyle/>
          <a:p>
            <a:fld id="{F717A1CD-242D-4848-9EEE-7346220AA439}" type="slidenum">
              <a:rPr lang="en-US" smtClean="0"/>
              <a:t>36</a:t>
            </a:fld>
            <a:endParaRPr lang="en-US"/>
          </a:p>
        </p:txBody>
      </p:sp>
    </p:spTree>
    <p:extLst>
      <p:ext uri="{BB962C8B-B14F-4D97-AF65-F5344CB8AC3E}">
        <p14:creationId xmlns:p14="http://schemas.microsoft.com/office/powerpoint/2010/main" val="35853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http://www.w3.org/TR/UNDERSTANDING-WCAG20/conformance.html#uc-accessibility-supported-definition-head</a:t>
            </a:r>
            <a:r>
              <a:rPr lang="en-US" sz="1200" b="0" i="0" u="none" strike="noStrike" kern="1200" baseline="0" dirty="0" smtClean="0">
                <a:solidFill>
                  <a:schemeClr val="tx1"/>
                </a:solidFill>
                <a:effectLst/>
                <a:latin typeface="+mn-lt"/>
                <a:ea typeface="+mn-ea"/>
                <a:cs typeface="+mn-cs"/>
              </a:rPr>
              <a:t> </a:t>
            </a:r>
            <a:endParaRPr lang="en-US" b="0" dirty="0" smtClean="0">
              <a:effectLst/>
            </a:endParaRPr>
          </a:p>
        </p:txBody>
      </p:sp>
      <p:sp>
        <p:nvSpPr>
          <p:cNvPr id="4" name="Slide Number Placeholder 3"/>
          <p:cNvSpPr>
            <a:spLocks noGrp="1"/>
          </p:cNvSpPr>
          <p:nvPr>
            <p:ph type="sldNum" sz="quarter" idx="10"/>
          </p:nvPr>
        </p:nvSpPr>
        <p:spPr/>
        <p:txBody>
          <a:bodyPr/>
          <a:lstStyle/>
          <a:p>
            <a:fld id="{F717A1CD-242D-4848-9EEE-7346220AA439}" type="slidenum">
              <a:rPr lang="en-US" smtClean="0"/>
              <a:t>44</a:t>
            </a:fld>
            <a:endParaRPr lang="en-US"/>
          </a:p>
        </p:txBody>
      </p:sp>
    </p:spTree>
    <p:extLst>
      <p:ext uri="{BB962C8B-B14F-4D97-AF65-F5344CB8AC3E}">
        <p14:creationId xmlns:p14="http://schemas.microsoft.com/office/powerpoint/2010/main" val="121264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 think that recycling is a great metaphor for us to consider as we think about accessibility on our campuses. Do you remember recycling back in the early 1990’s? Pop tabs were the only part of a typical pop can that could be recycled. It was frustrating trying to gather those pop tabs,  keep track of them, and get them recycled, but we did it! Even though the process was not super friendly, we did it because we wanted to recycle, and it was the right thing to do. </a:t>
            </a:r>
          </a:p>
        </p:txBody>
      </p:sp>
    </p:spTree>
    <p:extLst>
      <p:ext uri="{BB962C8B-B14F-4D97-AF65-F5344CB8AC3E}">
        <p14:creationId xmlns:p14="http://schemas.microsoft.com/office/powerpoint/2010/main" val="257866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Fast forward to today: Recycling is as easy as ever. There is no need to separate plastic bottles, glass jars, or cardboard, and you don’t even need to leave your home in order to do your part! All you have to do today is throw all of your recyclables into a clear bag, and - in theory - the trash company will pick them with your garbage. </a:t>
            </a:r>
          </a:p>
        </p:txBody>
      </p:sp>
    </p:spTree>
    <p:extLst>
      <p:ext uri="{BB962C8B-B14F-4D97-AF65-F5344CB8AC3E}">
        <p14:creationId xmlns:p14="http://schemas.microsoft.com/office/powerpoint/2010/main" val="3578143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Taking this metaphor further: If you imagined continuum that begins with “not easy” and ends with “very easy,” where would you say that your institution’s culture is today in regards to “ease of use” for content creators to make their content more accessible? </a:t>
            </a:r>
          </a:p>
          <a:p>
            <a:pPr rtl="0">
              <a:spcBef>
                <a:spcPts val="0"/>
              </a:spcBef>
              <a:buNone/>
            </a:pPr>
            <a:endParaRPr/>
          </a:p>
          <a:p>
            <a:pPr rtl="0">
              <a:spcBef>
                <a:spcPts val="0"/>
              </a:spcBef>
              <a:buNone/>
            </a:pPr>
            <a:r>
              <a:rPr lang="en"/>
              <a:t>Is it not easy for your content creators to make their content more accessible?</a:t>
            </a:r>
          </a:p>
          <a:p>
            <a:pPr lvl="0" rtl="0">
              <a:spcBef>
                <a:spcPts val="0"/>
              </a:spcBef>
              <a:buNone/>
            </a:pPr>
            <a:r>
              <a:rPr lang="en"/>
              <a:t>Is it very easy for your content creators to make their content more accessible?</a:t>
            </a:r>
          </a:p>
        </p:txBody>
      </p:sp>
    </p:spTree>
    <p:extLst>
      <p:ext uri="{BB962C8B-B14F-4D97-AF65-F5344CB8AC3E}">
        <p14:creationId xmlns:p14="http://schemas.microsoft.com/office/powerpoint/2010/main" val="372972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At MSU, I would say our culture is in the lower third of the continuum. We need the software that we use every day to “force” us to create accessible content from the start. That will continue to push us towards the “easy to use” end of the scale. </a:t>
            </a:r>
          </a:p>
        </p:txBody>
      </p:sp>
    </p:spTree>
    <p:extLst>
      <p:ext uri="{BB962C8B-B14F-4D97-AF65-F5344CB8AC3E}">
        <p14:creationId xmlns:p14="http://schemas.microsoft.com/office/powerpoint/2010/main" val="340683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Web Accessibility policy at MSU: </a:t>
            </a:r>
            <a:r>
              <a:rPr lang="en-US" sz="1200" b="0" i="0" u="sng" strike="noStrike" kern="1200" dirty="0" smtClean="0">
                <a:solidFill>
                  <a:schemeClr val="tx1"/>
                </a:solidFill>
                <a:effectLst/>
                <a:latin typeface="+mn-lt"/>
                <a:ea typeface="+mn-ea"/>
                <a:cs typeface="+mn-cs"/>
                <a:hlinkClick r:id="rId3"/>
              </a:rPr>
              <a:t>http://webaccess.msu.edu/Policy_and_Guidelines/web-accessibility-policy.html</a:t>
            </a:r>
            <a:endParaRPr lang="en-US" sz="1200" b="0" i="0" u="sng" strike="noStrike" kern="1200" dirty="0" smtClean="0">
              <a:solidFill>
                <a:schemeClr val="tx1"/>
              </a:solidFill>
              <a:effectLst/>
              <a:latin typeface="+mn-lt"/>
              <a:ea typeface="+mn-ea"/>
              <a:cs typeface="+mn-cs"/>
            </a:endParaRPr>
          </a:p>
          <a:p>
            <a:pPr rtl="0"/>
            <a:endParaRPr lang="en-US" sz="1200" b="0" i="0" u="sng" strike="noStrike" kern="1200" dirty="0" smtClean="0">
              <a:solidFill>
                <a:schemeClr val="tx1"/>
              </a:solidFill>
              <a:effectLst/>
              <a:latin typeface="+mn-lt"/>
              <a:ea typeface="+mn-ea"/>
              <a:cs typeface="+mn-cs"/>
            </a:endParaRPr>
          </a:p>
          <a:p>
            <a:pPr rtl="0"/>
            <a:r>
              <a:rPr lang="en-US" b="0" dirty="0" smtClean="0">
                <a:effectLst/>
              </a:rPr>
              <a:t>EIT Accessibility Purchasing Recommendation: http://</a:t>
            </a:r>
            <a:r>
              <a:rPr lang="en-US" b="0" dirty="0" err="1" smtClean="0">
                <a:effectLst/>
              </a:rPr>
              <a:t>webaccess.msu.edu</a:t>
            </a:r>
            <a:r>
              <a:rPr lang="en-US" b="0" dirty="0" smtClean="0">
                <a:effectLst/>
              </a:rPr>
              <a:t>/</a:t>
            </a:r>
            <a:r>
              <a:rPr lang="en-US" b="0" dirty="0" err="1" smtClean="0">
                <a:effectLst/>
              </a:rPr>
              <a:t>Policy_and_Guidelines</a:t>
            </a:r>
            <a:r>
              <a:rPr lang="en-US" b="0" dirty="0" smtClean="0">
                <a:effectLst/>
              </a:rPr>
              <a:t>/purchasing/</a:t>
            </a:r>
            <a:r>
              <a:rPr lang="en-US" b="0" dirty="0" err="1" smtClean="0">
                <a:effectLst/>
              </a:rPr>
              <a:t>index.html</a:t>
            </a:r>
            <a:endParaRPr lang="en-US" b="0" dirty="0" smtClean="0">
              <a:effectLst/>
            </a:endParaRPr>
          </a:p>
          <a:p>
            <a:pPr rtl="0"/>
            <a:endParaRPr lang="en-US" b="0" dirty="0" smtClean="0">
              <a:effectLst/>
            </a:endParaRPr>
          </a:p>
        </p:txBody>
      </p:sp>
      <p:sp>
        <p:nvSpPr>
          <p:cNvPr id="4" name="Slide Number Placeholder 3"/>
          <p:cNvSpPr>
            <a:spLocks noGrp="1"/>
          </p:cNvSpPr>
          <p:nvPr>
            <p:ph type="sldNum" sz="quarter" idx="10"/>
          </p:nvPr>
        </p:nvSpPr>
        <p:spPr/>
        <p:txBody>
          <a:bodyPr/>
          <a:lstStyle/>
          <a:p>
            <a:fld id="{F717A1CD-242D-4848-9EEE-7346220AA439}" type="slidenum">
              <a:rPr lang="en-US" smtClean="0"/>
              <a:t>7</a:t>
            </a:fld>
            <a:endParaRPr lang="en-US"/>
          </a:p>
        </p:txBody>
      </p:sp>
    </p:spTree>
    <p:extLst>
      <p:ext uri="{BB962C8B-B14F-4D97-AF65-F5344CB8AC3E}">
        <p14:creationId xmlns:p14="http://schemas.microsoft.com/office/powerpoint/2010/main" val="156851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17A1CD-242D-4848-9EEE-7346220AA439}" type="slidenum">
              <a:rPr lang="en-US" smtClean="0"/>
              <a:t>8</a:t>
            </a:fld>
            <a:endParaRPr lang="en-US"/>
          </a:p>
        </p:txBody>
      </p:sp>
    </p:spTree>
    <p:extLst>
      <p:ext uri="{BB962C8B-B14F-4D97-AF65-F5344CB8AC3E}">
        <p14:creationId xmlns:p14="http://schemas.microsoft.com/office/powerpoint/2010/main" val="14758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picture of a few of our students in our</a:t>
            </a:r>
            <a:r>
              <a:rPr lang="en-US" baseline="0" dirty="0" smtClean="0"/>
              <a:t> new accessibility lab. </a:t>
            </a:r>
            <a:endParaRPr lang="en-US" dirty="0"/>
          </a:p>
        </p:txBody>
      </p:sp>
      <p:sp>
        <p:nvSpPr>
          <p:cNvPr id="4" name="Slide Number Placeholder 3"/>
          <p:cNvSpPr>
            <a:spLocks noGrp="1"/>
          </p:cNvSpPr>
          <p:nvPr>
            <p:ph type="sldNum" sz="quarter" idx="10"/>
          </p:nvPr>
        </p:nvSpPr>
        <p:spPr/>
        <p:txBody>
          <a:bodyPr/>
          <a:lstStyle/>
          <a:p>
            <a:fld id="{F717A1CD-242D-4848-9EEE-7346220AA439}" type="slidenum">
              <a:rPr lang="en-US" smtClean="0"/>
              <a:t>9</a:t>
            </a:fld>
            <a:endParaRPr lang="en-US"/>
          </a:p>
        </p:txBody>
      </p:sp>
    </p:spTree>
    <p:extLst>
      <p:ext uri="{BB962C8B-B14F-4D97-AF65-F5344CB8AC3E}">
        <p14:creationId xmlns:p14="http://schemas.microsoft.com/office/powerpoint/2010/main" val="186759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picture of our students in our</a:t>
            </a:r>
            <a:r>
              <a:rPr lang="en-US" baseline="0" dirty="0" smtClean="0"/>
              <a:t> new accessibility lab. Students from across disciplines learn how to remediate documents and evaluate products and services at Michigan State </a:t>
            </a:r>
            <a:r>
              <a:rPr lang="en-US" baseline="0" dirty="0" err="1" smtClean="0"/>
              <a:t>Unviversity</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717A1CD-242D-4848-9EEE-7346220AA439}" type="slidenum">
              <a:rPr lang="en-US" smtClean="0"/>
              <a:t>10</a:t>
            </a:fld>
            <a:endParaRPr lang="en-US"/>
          </a:p>
        </p:txBody>
      </p:sp>
    </p:spTree>
    <p:extLst>
      <p:ext uri="{BB962C8B-B14F-4D97-AF65-F5344CB8AC3E}">
        <p14:creationId xmlns:p14="http://schemas.microsoft.com/office/powerpoint/2010/main" val="300773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8453B"/>
        </a:solidFill>
        <a:effectLst/>
      </p:bgPr>
    </p:bg>
    <p:spTree>
      <p:nvGrpSpPr>
        <p:cNvPr id="1" name=""/>
        <p:cNvGrpSpPr/>
        <p:nvPr/>
      </p:nvGrpSpPr>
      <p:grpSpPr>
        <a:xfrm>
          <a:off x="0" y="0"/>
          <a:ext cx="0" cy="0"/>
          <a:chOff x="0" y="0"/>
          <a:chExt cx="0" cy="0"/>
        </a:xfrm>
      </p:grpSpPr>
      <p:pic>
        <p:nvPicPr>
          <p:cNvPr id="5" name="Picture 4" descr="Spartan WILL helmet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64635" y="369146"/>
            <a:ext cx="3423018" cy="1392982"/>
          </a:xfrm>
          <a:prstGeom prst="rect">
            <a:avLst/>
          </a:prstGeom>
        </p:spPr>
      </p:pic>
      <p:sp>
        <p:nvSpPr>
          <p:cNvPr id="7" name="Title 6"/>
          <p:cNvSpPr>
            <a:spLocks noGrp="1"/>
          </p:cNvSpPr>
          <p:nvPr>
            <p:ph type="title" hasCustomPrompt="1"/>
          </p:nvPr>
        </p:nvSpPr>
        <p:spPr>
          <a:xfrm>
            <a:off x="457200" y="3089836"/>
            <a:ext cx="8229600" cy="1143000"/>
          </a:xfrm>
          <a:prstGeom prst="rect">
            <a:avLst/>
          </a:prstGeom>
        </p:spPr>
        <p:txBody>
          <a:bodyPr vert="horz"/>
          <a:lstStyle>
            <a:lvl1pPr>
              <a:defRPr baseline="0">
                <a:solidFill>
                  <a:srgbClr val="FFFFFF"/>
                </a:solidFill>
              </a:defRPr>
            </a:lvl1pPr>
          </a:lstStyle>
          <a:p>
            <a:r>
              <a:rPr lang="en-US" dirty="0" smtClean="0"/>
              <a:t>CLICK TO ADD TITLE</a:t>
            </a:r>
            <a:endParaRPr lang="en-US" dirty="0"/>
          </a:p>
        </p:txBody>
      </p:sp>
    </p:spTree>
    <p:extLst>
      <p:ext uri="{BB962C8B-B14F-4D97-AF65-F5344CB8AC3E}">
        <p14:creationId xmlns:p14="http://schemas.microsoft.com/office/powerpoint/2010/main" val="8276173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18453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1"/>
            <a:ext cx="7772400" cy="1301965"/>
          </a:xfrm>
          <a:prstGeom prst="rect">
            <a:avLst/>
          </a:prstGeom>
        </p:spPr>
        <p:txBody>
          <a:bodyPr>
            <a:normAutofit/>
          </a:bodyPr>
          <a:lstStyle>
            <a:lvl1pPr algn="l">
              <a:defRPr sz="3600" b="1" i="0" baseline="0">
                <a:ln>
                  <a:noFill/>
                </a:ln>
                <a:solidFill>
                  <a:schemeClr val="bg1"/>
                </a:solidFill>
                <a:latin typeface="+mn-lt"/>
                <a:cs typeface="Gotham-Bold"/>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039566"/>
            <a:ext cx="7772400" cy="2102356"/>
          </a:xfrm>
          <a:prstGeom prst="rect">
            <a:avLst/>
          </a:prstGeom>
        </p:spPr>
        <p:txBody>
          <a:bodyPr>
            <a:normAutofit/>
          </a:bodyPr>
          <a:lstStyle>
            <a:lvl1pPr marL="0" indent="0" algn="l">
              <a:buNone/>
              <a:defRPr sz="2400" b="0" i="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4713669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18453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85836"/>
            <a:ext cx="8229600" cy="480233"/>
          </a:xfrm>
          <a:prstGeom prst="rect">
            <a:avLst/>
          </a:prstGeom>
        </p:spPr>
        <p:txBody>
          <a:bodyPr>
            <a:normAutofit/>
          </a:bodyPr>
          <a:lstStyle>
            <a:lvl1pPr algn="l">
              <a:defRPr sz="3600" b="1" i="0" baseline="0">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66970"/>
            <a:ext cx="8229600" cy="4066495"/>
          </a:xfrm>
          <a:prstGeom prst="rect">
            <a:avLst/>
          </a:prstGeom>
          <a:solidFill>
            <a:srgbClr val="18453B"/>
          </a:solidFill>
        </p:spPr>
        <p:txBody>
          <a:bodyPr/>
          <a:lstStyle>
            <a:lvl1pPr marL="457200" indent="-457200" algn="l">
              <a:buClr>
                <a:srgbClr val="18453B"/>
              </a:buClr>
              <a:buFont typeface="Arial"/>
              <a:buChar char="•"/>
              <a:defRPr sz="2800" b="0" i="0">
                <a:solidFill>
                  <a:schemeClr val="bg1"/>
                </a:solidFill>
                <a:latin typeface="Arial"/>
                <a:cs typeface="Arial"/>
              </a:defRPr>
            </a:lvl1pPr>
            <a:lvl2pPr marL="742950" indent="-285750" algn="l">
              <a:buClr>
                <a:schemeClr val="bg1"/>
              </a:buClr>
              <a:buSzPct val="85000"/>
              <a:buFont typeface="Arial"/>
              <a:buChar char="•"/>
              <a:defRPr sz="2400" b="0" i="0">
                <a:solidFill>
                  <a:schemeClr val="bg1"/>
                </a:solidFill>
                <a:latin typeface="Arial"/>
                <a:cs typeface="Arial"/>
              </a:defRPr>
            </a:lvl2pPr>
            <a:lvl3pPr>
              <a:buClr>
                <a:schemeClr val="bg1"/>
              </a:buClr>
              <a:defRPr sz="2000" b="0" i="0">
                <a:solidFill>
                  <a:schemeClr val="bg1"/>
                </a:solidFill>
                <a:latin typeface="Gotham Book"/>
                <a:cs typeface="Gotham Book"/>
              </a:defRPr>
            </a:lvl3pPr>
            <a:lvl4pPr>
              <a:defRPr b="0" i="0">
                <a:solidFill>
                  <a:schemeClr val="bg1"/>
                </a:solidFill>
                <a:latin typeface="Gotham Book"/>
                <a:cs typeface="Gotham Book"/>
              </a:defRPr>
            </a:lvl4pPr>
            <a:lvl5pPr>
              <a:defRPr b="0" i="0">
                <a:solidFill>
                  <a:schemeClr val="bg1"/>
                </a:solidFill>
                <a:latin typeface="Gotham Book"/>
                <a:cs typeface="Gotham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845341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rgbClr val="18453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3661"/>
            <a:ext cx="8229600" cy="1164747"/>
          </a:xfrm>
          <a:prstGeom prst="rect">
            <a:avLst/>
          </a:prstGeom>
        </p:spPr>
        <p:txBody>
          <a:bodyPr>
            <a:normAutofit/>
          </a:bodyPr>
          <a:lstStyle>
            <a:lvl1pPr algn="l">
              <a:defRPr sz="3600" b="1" i="0" baseline="0">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marL="457200" indent="-457200" algn="l">
              <a:buClr>
                <a:schemeClr val="tx1">
                  <a:lumMod val="75000"/>
                  <a:lumOff val="25000"/>
                </a:schemeClr>
              </a:buClr>
              <a:buFont typeface="Wingdings" charset="2"/>
              <a:buChar char="§"/>
              <a:defRPr sz="2800" b="0" i="0">
                <a:solidFill>
                  <a:schemeClr val="bg1"/>
                </a:solidFill>
                <a:latin typeface="Arial"/>
                <a:cs typeface="Arial"/>
              </a:defRPr>
            </a:lvl1pPr>
            <a:lvl2pPr marL="800100" indent="-342900" algn="l">
              <a:buClr>
                <a:schemeClr val="bg1"/>
              </a:buClr>
              <a:buSzPct val="85000"/>
              <a:buFont typeface="Wingdings" charset="2"/>
              <a:buChar char="§"/>
              <a:defRPr sz="2400" b="0" i="0">
                <a:solidFill>
                  <a:schemeClr val="bg1"/>
                </a:solidFill>
                <a:latin typeface="Arial"/>
                <a:cs typeface="Arial"/>
              </a:defRPr>
            </a:lvl2pPr>
            <a:lvl3pPr>
              <a:buClr>
                <a:schemeClr val="bg1"/>
              </a:buClr>
              <a:defRPr sz="2000" b="0" i="0">
                <a:solidFill>
                  <a:schemeClr val="bg1"/>
                </a:solidFill>
                <a:latin typeface="Gotham Book"/>
                <a:cs typeface="Gotham Book"/>
              </a:defRPr>
            </a:lvl3pPr>
            <a:lvl4pPr>
              <a:defRPr b="0" i="0">
                <a:solidFill>
                  <a:schemeClr val="bg1"/>
                </a:solidFill>
                <a:latin typeface="Gotham Book"/>
                <a:cs typeface="Gotham Book"/>
              </a:defRPr>
            </a:lvl4pPr>
            <a:lvl5pPr>
              <a:defRPr b="0" i="0">
                <a:solidFill>
                  <a:schemeClr val="bg1"/>
                </a:solidFill>
                <a:latin typeface="Gotham Book"/>
                <a:cs typeface="Gotham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Content Placeholder 2"/>
          <p:cNvSpPr>
            <a:spLocks noGrp="1"/>
          </p:cNvSpPr>
          <p:nvPr>
            <p:ph idx="13"/>
          </p:nvPr>
        </p:nvSpPr>
        <p:spPr>
          <a:xfrm>
            <a:off x="4736096" y="2059668"/>
            <a:ext cx="3950704" cy="4296682"/>
          </a:xfrm>
          <a:prstGeom prst="rect">
            <a:avLst/>
          </a:prstGeom>
        </p:spPr>
        <p:txBody>
          <a:bodyPr/>
          <a:lstStyle>
            <a:lvl1pPr marL="457200" indent="-457200" algn="l">
              <a:buClr>
                <a:schemeClr val="tx1">
                  <a:lumMod val="75000"/>
                  <a:lumOff val="25000"/>
                </a:schemeClr>
              </a:buClr>
              <a:buFont typeface="Wingdings" charset="2"/>
              <a:buChar char="§"/>
              <a:defRPr sz="2800" b="0" i="0">
                <a:solidFill>
                  <a:schemeClr val="bg1"/>
                </a:solidFill>
                <a:latin typeface="Arial"/>
                <a:cs typeface="Arial"/>
              </a:defRPr>
            </a:lvl1pPr>
            <a:lvl2pPr marL="800100" indent="-342900" algn="l">
              <a:buClr>
                <a:schemeClr val="bg1"/>
              </a:buClr>
              <a:buFont typeface="Wingdings" charset="2"/>
              <a:buChar char="§"/>
              <a:defRPr sz="2400" b="0" i="0">
                <a:solidFill>
                  <a:schemeClr val="bg1"/>
                </a:solidFill>
                <a:latin typeface="Arial"/>
                <a:cs typeface="Arial"/>
              </a:defRPr>
            </a:lvl2pPr>
            <a:lvl3pPr>
              <a:buClr>
                <a:schemeClr val="bg1"/>
              </a:buClr>
              <a:defRPr sz="2000" b="0" i="0">
                <a:solidFill>
                  <a:schemeClr val="bg1"/>
                </a:solidFill>
                <a:latin typeface="Gotham Book"/>
                <a:cs typeface="Gotham Book"/>
              </a:defRPr>
            </a:lvl3pPr>
            <a:lvl4pPr>
              <a:defRPr b="0" i="0">
                <a:solidFill>
                  <a:schemeClr val="bg1"/>
                </a:solidFill>
                <a:latin typeface="Gotham Book"/>
                <a:cs typeface="Gotham Book"/>
              </a:defRPr>
            </a:lvl4pPr>
            <a:lvl5pPr>
              <a:defRPr b="0" i="0">
                <a:solidFill>
                  <a:schemeClr val="bg1"/>
                </a:solidFill>
                <a:latin typeface="Gotham Book"/>
                <a:cs typeface="Gotham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383146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rgbClr val="18453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873"/>
            <a:ext cx="8229600" cy="821732"/>
          </a:xfrm>
          <a:prstGeom prst="rect">
            <a:avLst/>
          </a:prstGeom>
        </p:spPr>
        <p:txBody>
          <a:bodyPr>
            <a:normAutofit/>
          </a:bodyPr>
          <a:lstStyle>
            <a:lvl1pPr algn="l">
              <a:defRPr sz="3600" b="1" i="0">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81011"/>
            <a:ext cx="8229600" cy="4024165"/>
          </a:xfrm>
          <a:prstGeom prst="rect">
            <a:avLst/>
          </a:prstGeom>
        </p:spPr>
        <p:txBody>
          <a:bodyPr/>
          <a:lstStyle>
            <a:lvl1pPr marL="0" indent="0" algn="l">
              <a:buClr>
                <a:schemeClr val="tx1">
                  <a:lumMod val="75000"/>
                  <a:lumOff val="25000"/>
                </a:schemeClr>
              </a:buClr>
              <a:buFontTx/>
              <a:buNone/>
              <a:defRPr sz="2400" b="0" i="0" baseline="0">
                <a:solidFill>
                  <a:schemeClr val="bg1"/>
                </a:solidFill>
                <a:latin typeface="Arial"/>
                <a:cs typeface="Arial"/>
              </a:defRPr>
            </a:lvl1pPr>
            <a:lvl2pPr marL="0" indent="0" algn="l">
              <a:buClr>
                <a:schemeClr val="tx1">
                  <a:lumMod val="75000"/>
                  <a:lumOff val="25000"/>
                </a:schemeClr>
              </a:buClr>
              <a:buFontTx/>
              <a:buNone/>
              <a:defRPr sz="2000" b="0" i="0">
                <a:solidFill>
                  <a:schemeClr val="bg1"/>
                </a:solidFill>
                <a:latin typeface="Arial"/>
                <a:cs typeface="Arial"/>
              </a:defRPr>
            </a:lvl2pPr>
            <a:lvl3pPr>
              <a:buClr>
                <a:schemeClr val="bg1"/>
              </a:buClr>
              <a:defRPr sz="2000" b="0" i="0">
                <a:solidFill>
                  <a:schemeClr val="bg1"/>
                </a:solidFill>
                <a:latin typeface="Gotham Book"/>
                <a:cs typeface="Gotham Book"/>
              </a:defRPr>
            </a:lvl3pPr>
            <a:lvl4pPr>
              <a:defRPr b="0" i="0">
                <a:solidFill>
                  <a:schemeClr val="bg1"/>
                </a:solidFill>
                <a:latin typeface="Gotham Book"/>
                <a:cs typeface="Gotham Book"/>
              </a:defRPr>
            </a:lvl4pPr>
            <a:lvl5pPr>
              <a:defRPr b="0" i="0">
                <a:solidFill>
                  <a:schemeClr val="bg1"/>
                </a:solidFill>
                <a:latin typeface="Gotham Book"/>
                <a:cs typeface="Gotham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5507978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rgbClr val="18453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75091"/>
            <a:ext cx="8229600" cy="725109"/>
          </a:xfrm>
          <a:prstGeom prst="rect">
            <a:avLst/>
          </a:prstGeom>
        </p:spPr>
        <p:txBody>
          <a:bodyPr>
            <a:normAutofit/>
          </a:bodyPr>
          <a:lstStyle>
            <a:lvl1pPr algn="l">
              <a:defRPr sz="3600" b="1" i="0">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74905"/>
            <a:ext cx="8229600" cy="4419600"/>
          </a:xfrm>
          <a:prstGeom prst="rect">
            <a:avLst/>
          </a:prstGeom>
        </p:spPr>
        <p:txBody>
          <a:bodyPr/>
          <a:lstStyle>
            <a:lvl1pPr marL="457200" indent="-457200" algn="l">
              <a:buClr>
                <a:schemeClr val="tx1">
                  <a:lumMod val="75000"/>
                  <a:lumOff val="25000"/>
                </a:schemeClr>
              </a:buClr>
              <a:buFont typeface="+mj-lt"/>
              <a:buAutoNum type="arabicPeriod"/>
              <a:defRPr sz="2400" b="0" i="0" baseline="0">
                <a:solidFill>
                  <a:schemeClr val="bg1"/>
                </a:solidFill>
                <a:latin typeface="Arial"/>
                <a:cs typeface="Arial"/>
              </a:defRPr>
            </a:lvl1pPr>
            <a:lvl2pPr marL="457200" indent="182880" algn="l">
              <a:buClr>
                <a:schemeClr val="bg1"/>
              </a:buClr>
              <a:buSzPct val="85000"/>
              <a:buFont typeface="Arial"/>
              <a:buChar char="•"/>
              <a:defRPr sz="2000" b="0" i="0">
                <a:solidFill>
                  <a:schemeClr val="bg1"/>
                </a:solidFill>
                <a:latin typeface="Arial"/>
                <a:cs typeface="Arial"/>
              </a:defRPr>
            </a:lvl2pPr>
            <a:lvl3pPr>
              <a:buClr>
                <a:schemeClr val="bg1"/>
              </a:buClr>
              <a:defRPr sz="2000" b="0" i="0">
                <a:solidFill>
                  <a:schemeClr val="bg1"/>
                </a:solidFill>
                <a:latin typeface="Gotham Book"/>
                <a:cs typeface="Gotham Book"/>
              </a:defRPr>
            </a:lvl3pPr>
            <a:lvl4pPr>
              <a:defRPr b="0" i="0">
                <a:solidFill>
                  <a:schemeClr val="bg1"/>
                </a:solidFill>
                <a:latin typeface="Gotham Book"/>
                <a:cs typeface="Gotham Book"/>
              </a:defRPr>
            </a:lvl4pPr>
            <a:lvl5pPr>
              <a:defRPr b="0" i="0">
                <a:solidFill>
                  <a:schemeClr val="bg1"/>
                </a:solidFill>
                <a:latin typeface="Gotham Book"/>
                <a:cs typeface="Gotham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883080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 name="Picture 1" descr="Spartan WILL helmet Whit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4635" y="369146"/>
            <a:ext cx="3423018" cy="1392982"/>
          </a:xfrm>
          <a:prstGeom prst="rect">
            <a:avLst/>
          </a:prstGeom>
        </p:spPr>
      </p:pic>
    </p:spTree>
  </p:cSld>
  <p:clrMap bg1="dk1" tx1="lt1" bg2="dk2" tx2="lt2" accent1="accent1" accent2="accent2" accent3="accent3" accent4="accent4" accent5="accent5" accent6="accent6" hlink="hlink" folHlink="folHlink"/>
  <p:sldLayoutIdLst>
    <p:sldLayoutId id="2147483704" r:id="rId1"/>
    <p:sldLayoutId id="2147483709" r:id="rId2"/>
    <p:sldLayoutId id="2147483705" r:id="rId3"/>
    <p:sldLayoutId id="2147483706" r:id="rId4"/>
    <p:sldLayoutId id="2147483707" r:id="rId5"/>
    <p:sldLayoutId id="2147483708" r:id="rId6"/>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algn="ctr" defTabSz="457200" rtl="0" eaLnBrk="1" fontAlgn="base" hangingPunct="1">
        <a:spcBef>
          <a:spcPct val="20000"/>
        </a:spcBef>
        <a:spcAft>
          <a:spcPct val="0"/>
        </a:spcAft>
        <a:defRPr sz="4000" b="1"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ebaccess.msu.edu/Help_and_Resources/checklist.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ebaim.org/projects/screenreadersurvey6/"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mailto:ksonka@msu.edu" TargetMode="External"/><Relationship Id="rId2" Type="http://schemas.openxmlformats.org/officeDocument/2006/relationships/hyperlink" Target="mailto:ne@msu.edu" TargetMode="External"/><Relationship Id="rId1" Type="http://schemas.openxmlformats.org/officeDocument/2006/relationships/slideLayout" Target="../slideLayouts/slideLayout6.xml"/><Relationship Id="rId5" Type="http://schemas.openxmlformats.org/officeDocument/2006/relationships/hyperlink" Target="mailto:jamesedj@msu.edu" TargetMode="External"/><Relationship Id="rId4" Type="http://schemas.openxmlformats.org/officeDocument/2006/relationships/hyperlink" Target="mailto:deatonph@msu.edu"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mailto:ksonka@msu.edu" TargetMode="External"/><Relationship Id="rId2" Type="http://schemas.openxmlformats.org/officeDocument/2006/relationships/hyperlink" Target="mailto:ne@msu.edu" TargetMode="External"/><Relationship Id="rId1" Type="http://schemas.openxmlformats.org/officeDocument/2006/relationships/slideLayout" Target="../slideLayouts/slideLayout6.xml"/><Relationship Id="rId5" Type="http://schemas.openxmlformats.org/officeDocument/2006/relationships/hyperlink" Target="mailto:jamesedj@msu.edu" TargetMode="External"/><Relationship Id="rId4" Type="http://schemas.openxmlformats.org/officeDocument/2006/relationships/hyperlink" Target="mailto:deatonph@msu.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Accessibility Policy and Implementation across Units at Michigan State University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0267" y="0"/>
            <a:ext cx="12191999" cy="6858000"/>
          </a:xfrm>
        </p:spPr>
      </p:pic>
    </p:spTree>
    <p:extLst>
      <p:ext uri="{BB962C8B-B14F-4D97-AF65-F5344CB8AC3E}">
        <p14:creationId xmlns:p14="http://schemas.microsoft.com/office/powerpoint/2010/main" val="992943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ick Tips checklist; select to visit web-based version.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094" y="0"/>
            <a:ext cx="51434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19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40080" y="2396353"/>
            <a:ext cx="7772400" cy="1301965"/>
          </a:xfrm>
        </p:spPr>
        <p:txBody>
          <a:bodyPr>
            <a:normAutofit/>
          </a:bodyPr>
          <a:lstStyle/>
          <a:p>
            <a:r>
              <a:rPr lang="en-US" sz="4400" b="0" dirty="0"/>
              <a:t>College of Arts &amp; Letters</a:t>
            </a:r>
            <a:endParaRPr lang="en-US" sz="4400" dirty="0"/>
          </a:p>
        </p:txBody>
      </p:sp>
      <p:sp>
        <p:nvSpPr>
          <p:cNvPr id="5" name="Subtitle 4"/>
          <p:cNvSpPr>
            <a:spLocks noGrp="1"/>
          </p:cNvSpPr>
          <p:nvPr>
            <p:ph type="subTitle" idx="1"/>
          </p:nvPr>
        </p:nvSpPr>
        <p:spPr>
          <a:xfrm>
            <a:off x="694944" y="3518812"/>
            <a:ext cx="2615184" cy="2102356"/>
          </a:xfrm>
        </p:spPr>
        <p:txBody>
          <a:bodyPr>
            <a:normAutofit/>
          </a:bodyPr>
          <a:lstStyle/>
          <a:p>
            <a:r>
              <a:rPr lang="en-US" sz="2800" dirty="0"/>
              <a:t>A Closer </a:t>
            </a:r>
            <a:r>
              <a:rPr lang="en-US" sz="2800" dirty="0" smtClean="0"/>
              <a:t>Look</a:t>
            </a:r>
            <a:endParaRPr lang="en-US" sz="2800" dirty="0"/>
          </a:p>
        </p:txBody>
      </p:sp>
    </p:spTree>
    <p:extLst>
      <p:ext uri="{BB962C8B-B14F-4D97-AF65-F5344CB8AC3E}">
        <p14:creationId xmlns:p14="http://schemas.microsoft.com/office/powerpoint/2010/main" val="2831790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General CAL Organization</a:t>
            </a:r>
            <a:r>
              <a:rPr lang="en-US" b="0" dirty="0"/>
              <a:t/>
            </a:r>
            <a:br>
              <a:rPr lang="en-US" b="0" dirty="0"/>
            </a:br>
            <a:r>
              <a:rPr lang="en-US" dirty="0"/>
              <a:t/>
            </a:r>
            <a:br>
              <a:rPr lang="en-US" dirty="0"/>
            </a:br>
            <a:endParaRPr lang="en-US" dirty="0"/>
          </a:p>
        </p:txBody>
      </p:sp>
      <p:sp>
        <p:nvSpPr>
          <p:cNvPr id="5" name="Content Placeholder 4"/>
          <p:cNvSpPr>
            <a:spLocks noGrp="1"/>
          </p:cNvSpPr>
          <p:nvPr>
            <p:ph idx="1"/>
          </p:nvPr>
        </p:nvSpPr>
        <p:spPr/>
        <p:txBody>
          <a:bodyPr/>
          <a:lstStyle/>
          <a:p>
            <a:pPr>
              <a:buClr>
                <a:schemeClr val="bg1"/>
              </a:buClr>
            </a:pPr>
            <a:r>
              <a:rPr lang="en-US" dirty="0"/>
              <a:t>People</a:t>
            </a:r>
          </a:p>
          <a:p>
            <a:pPr lvl="1"/>
            <a:r>
              <a:rPr lang="en-US" dirty="0"/>
              <a:t>Assistant Dean for Technology and Innovation</a:t>
            </a:r>
          </a:p>
          <a:p>
            <a:pPr lvl="1"/>
            <a:r>
              <a:rPr lang="en-US" dirty="0"/>
              <a:t>Academic Specialist and team of student interns</a:t>
            </a:r>
          </a:p>
          <a:p>
            <a:pPr>
              <a:buClr>
                <a:schemeClr val="bg1"/>
              </a:buClr>
            </a:pPr>
            <a:r>
              <a:rPr lang="en-US" dirty="0"/>
              <a:t>Creativity Exploratory (</a:t>
            </a:r>
            <a:r>
              <a:rPr lang="en-US" u="sng" dirty="0"/>
              <a:t>http://ce.cal.msu.edu/</a:t>
            </a:r>
            <a:r>
              <a:rPr lang="en-US" dirty="0"/>
              <a:t>)</a:t>
            </a:r>
          </a:p>
          <a:p>
            <a:pPr lvl="1"/>
            <a:r>
              <a:rPr lang="en-US" dirty="0"/>
              <a:t>Pathways to Entrepreneurship</a:t>
            </a:r>
          </a:p>
          <a:p>
            <a:pPr lvl="1"/>
            <a:r>
              <a:rPr lang="en-US" dirty="0"/>
              <a:t>Funded projects in 2014</a:t>
            </a:r>
          </a:p>
          <a:p>
            <a:endParaRPr lang="en-US" dirty="0"/>
          </a:p>
        </p:txBody>
      </p:sp>
    </p:spTree>
    <p:extLst>
      <p:ext uri="{BB962C8B-B14F-4D97-AF65-F5344CB8AC3E}">
        <p14:creationId xmlns:p14="http://schemas.microsoft.com/office/powerpoint/2010/main" val="2266270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Learning Accessible</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Original intent and purpose</a:t>
            </a:r>
          </a:p>
          <a:p>
            <a:pPr>
              <a:buClr>
                <a:schemeClr val="bg1"/>
              </a:buClr>
            </a:pPr>
            <a:r>
              <a:rPr lang="en-US" dirty="0"/>
              <a:t>How MSU policy changes impacted the project</a:t>
            </a:r>
          </a:p>
          <a:p>
            <a:pPr>
              <a:buClr>
                <a:schemeClr val="bg1"/>
              </a:buClr>
            </a:pPr>
            <a:r>
              <a:rPr lang="en-US" dirty="0"/>
              <a:t>Fall 2014 university-wide policy change</a:t>
            </a:r>
          </a:p>
          <a:p>
            <a:endParaRPr lang="en-US" dirty="0"/>
          </a:p>
        </p:txBody>
      </p:sp>
    </p:spTree>
    <p:extLst>
      <p:ext uri="{BB962C8B-B14F-4D97-AF65-F5344CB8AC3E}">
        <p14:creationId xmlns:p14="http://schemas.microsoft.com/office/powerpoint/2010/main" val="1449371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CAL 5 Year Plan</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General outline</a:t>
            </a:r>
          </a:p>
          <a:p>
            <a:pPr>
              <a:buClr>
                <a:schemeClr val="bg1"/>
              </a:buClr>
            </a:pPr>
            <a:r>
              <a:rPr lang="en-US" dirty="0"/>
              <a:t>Where are they now?</a:t>
            </a:r>
          </a:p>
          <a:p>
            <a:pPr>
              <a:buClr>
                <a:schemeClr val="bg1"/>
              </a:buClr>
            </a:pPr>
            <a:r>
              <a:rPr lang="en-US" dirty="0"/>
              <a:t>Making Learning Accessible conference on November 13th</a:t>
            </a:r>
          </a:p>
          <a:p>
            <a:endParaRPr lang="en-US" dirty="0"/>
          </a:p>
        </p:txBody>
      </p:sp>
    </p:spTree>
    <p:extLst>
      <p:ext uri="{BB962C8B-B14F-4D97-AF65-F5344CB8AC3E}">
        <p14:creationId xmlns:p14="http://schemas.microsoft.com/office/powerpoint/2010/main" val="129812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5F4F0"/>
        </a:solidFill>
        <a:effectLst/>
      </p:bgPr>
    </p:bg>
    <p:spTree>
      <p:nvGrpSpPr>
        <p:cNvPr id="1" name="Shape 79"/>
        <p:cNvGrpSpPr/>
        <p:nvPr/>
      </p:nvGrpSpPr>
      <p:grpSpPr>
        <a:xfrm>
          <a:off x="0" y="0"/>
          <a:ext cx="0" cy="0"/>
          <a:chOff x="0" y="0"/>
          <a:chExt cx="0" cy="0"/>
        </a:xfrm>
      </p:grpSpPr>
      <p:sp>
        <p:nvSpPr>
          <p:cNvPr id="83" name="Title 1"/>
          <p:cNvSpPr txBox="1"/>
          <p:nvPr/>
        </p:nvSpPr>
        <p:spPr>
          <a:xfrm>
            <a:off x="1144150" y="1644175"/>
            <a:ext cx="6453600" cy="553200"/>
          </a:xfrm>
          <a:prstGeom prst="rect">
            <a:avLst/>
          </a:prstGeom>
          <a:noFill/>
          <a:ln>
            <a:noFill/>
          </a:ln>
        </p:spPr>
        <p:txBody>
          <a:bodyPr lIns="91425" tIns="91425" rIns="91425" bIns="91425" anchor="t" anchorCtr="0">
            <a:noAutofit/>
          </a:bodyPr>
          <a:lstStyle/>
          <a:p>
            <a:pPr algn="ctr">
              <a:spcBef>
                <a:spcPts val="0"/>
              </a:spcBef>
            </a:pPr>
            <a:r>
              <a:rPr lang="en" dirty="0">
                <a:solidFill>
                  <a:srgbClr val="434343"/>
                </a:solidFill>
              </a:rPr>
              <a:t>“Tab to bag” </a:t>
            </a:r>
            <a:r>
              <a:rPr lang="en" dirty="0" smtClean="0">
                <a:solidFill>
                  <a:srgbClr val="434343"/>
                </a:solidFill>
              </a:rPr>
              <a:t>Accessibility Culture Continuum</a:t>
            </a:r>
            <a:endParaRPr lang="en" dirty="0">
              <a:solidFill>
                <a:srgbClr val="434343"/>
              </a:solidFill>
            </a:endParaRPr>
          </a:p>
        </p:txBody>
      </p:sp>
      <p:pic>
        <p:nvPicPr>
          <p:cNvPr id="2" name="Picture 1" descr="Poorly drawn continuum with pop/soda tab on one side and recycling bin on the ot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50" y="2432304"/>
            <a:ext cx="7567625" cy="1658174"/>
          </a:xfrm>
          <a:prstGeom prst="rect">
            <a:avLst/>
          </a:prstGeom>
        </p:spPr>
      </p:pic>
    </p:spTree>
    <p:extLst>
      <p:ext uri="{BB962C8B-B14F-4D97-AF65-F5344CB8AC3E}">
        <p14:creationId xmlns:p14="http://schemas.microsoft.com/office/powerpoint/2010/main" val="1966274463"/>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40080" y="2396353"/>
            <a:ext cx="7772400" cy="1301965"/>
          </a:xfrm>
        </p:spPr>
        <p:txBody>
          <a:bodyPr>
            <a:normAutofit fontScale="90000"/>
          </a:bodyPr>
          <a:lstStyle/>
          <a:p>
            <a:r>
              <a:rPr lang="en-US" sz="4400" b="0" dirty="0"/>
              <a:t>Accessibility Process Innovation</a:t>
            </a:r>
            <a:endParaRPr lang="en-US" sz="4400" dirty="0"/>
          </a:p>
        </p:txBody>
      </p:sp>
      <p:sp>
        <p:nvSpPr>
          <p:cNvPr id="5" name="Subtitle 4"/>
          <p:cNvSpPr>
            <a:spLocks noGrp="1"/>
          </p:cNvSpPr>
          <p:nvPr>
            <p:ph type="subTitle" idx="1"/>
          </p:nvPr>
        </p:nvSpPr>
        <p:spPr>
          <a:xfrm>
            <a:off x="694944" y="3518812"/>
            <a:ext cx="7077456" cy="2102356"/>
          </a:xfrm>
        </p:spPr>
        <p:txBody>
          <a:bodyPr>
            <a:normAutofit/>
          </a:bodyPr>
          <a:lstStyle/>
          <a:p>
            <a:r>
              <a:rPr lang="en-US" sz="2800" b="1" dirty="0"/>
              <a:t>Attacking problems from different perspectives</a:t>
            </a:r>
            <a:endParaRPr lang="en-US" sz="2800" dirty="0"/>
          </a:p>
        </p:txBody>
      </p:sp>
    </p:spTree>
    <p:extLst>
      <p:ext uri="{BB962C8B-B14F-4D97-AF65-F5344CB8AC3E}">
        <p14:creationId xmlns:p14="http://schemas.microsoft.com/office/powerpoint/2010/main" val="3376445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Advocacy Work</a:t>
            </a:r>
            <a:endParaRPr lang="en-US" dirty="0"/>
          </a:p>
        </p:txBody>
      </p:sp>
      <p:sp>
        <p:nvSpPr>
          <p:cNvPr id="5" name="Content Placeholder 4"/>
          <p:cNvSpPr>
            <a:spLocks noGrp="1"/>
          </p:cNvSpPr>
          <p:nvPr>
            <p:ph idx="1"/>
          </p:nvPr>
        </p:nvSpPr>
        <p:spPr/>
        <p:txBody>
          <a:bodyPr/>
          <a:lstStyle/>
          <a:p>
            <a:pPr>
              <a:buClr>
                <a:schemeClr val="bg1"/>
              </a:buClr>
            </a:pPr>
            <a:r>
              <a:rPr lang="en-US" dirty="0"/>
              <a:t>I studied accessibility during my undergrad</a:t>
            </a:r>
          </a:p>
          <a:p>
            <a:pPr>
              <a:buClr>
                <a:schemeClr val="bg1"/>
              </a:buClr>
            </a:pPr>
            <a:r>
              <a:rPr lang="en-US" dirty="0"/>
              <a:t>I worked for UARC</a:t>
            </a:r>
          </a:p>
          <a:p>
            <a:pPr>
              <a:buClr>
                <a:schemeClr val="bg1"/>
              </a:buClr>
            </a:pPr>
            <a:r>
              <a:rPr lang="en-US" dirty="0"/>
              <a:t>I worked for CAL</a:t>
            </a:r>
          </a:p>
          <a:p>
            <a:pPr>
              <a:buClr>
                <a:schemeClr val="bg1"/>
              </a:buClr>
            </a:pPr>
            <a:r>
              <a:rPr lang="en-US" dirty="0"/>
              <a:t>I work for MSU IT Services</a:t>
            </a:r>
          </a:p>
          <a:p>
            <a:pPr>
              <a:buClr>
                <a:schemeClr val="bg1"/>
              </a:buClr>
            </a:pPr>
            <a:r>
              <a:rPr lang="en-US" dirty="0"/>
              <a:t>The Making Learning Accessible project</a:t>
            </a:r>
          </a:p>
          <a:p>
            <a:pPr>
              <a:buClr>
                <a:schemeClr val="bg1"/>
              </a:buClr>
            </a:pPr>
            <a:r>
              <a:rPr lang="en-US" dirty="0"/>
              <a:t>The Making Learning Accessible </a:t>
            </a:r>
            <a:r>
              <a:rPr lang="en-US" dirty="0" smtClean="0"/>
              <a:t>conference</a:t>
            </a:r>
          </a:p>
          <a:p>
            <a:pPr>
              <a:buClr>
                <a:schemeClr val="bg1"/>
              </a:buClr>
            </a:pPr>
            <a:r>
              <a:rPr lang="en-US" dirty="0" smtClean="0"/>
              <a:t>Studying accessibility in my graduate program</a:t>
            </a:r>
            <a:endParaRPr lang="en-US" dirty="0"/>
          </a:p>
        </p:txBody>
      </p:sp>
    </p:spTree>
    <p:extLst>
      <p:ext uri="{BB962C8B-B14F-4D97-AF65-F5344CB8AC3E}">
        <p14:creationId xmlns:p14="http://schemas.microsoft.com/office/powerpoint/2010/main" val="2150787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 a </a:t>
            </a:r>
            <a:r>
              <a:rPr lang="en-US" dirty="0" smtClean="0"/>
              <a:t>student…</a:t>
            </a:r>
            <a:endParaRPr lang="en-US" dirty="0"/>
          </a:p>
        </p:txBody>
      </p:sp>
      <p:sp>
        <p:nvSpPr>
          <p:cNvPr id="3" name="Content Placeholder 2"/>
          <p:cNvSpPr>
            <a:spLocks noGrp="1"/>
          </p:cNvSpPr>
          <p:nvPr>
            <p:ph idx="1"/>
          </p:nvPr>
        </p:nvSpPr>
        <p:spPr/>
        <p:txBody>
          <a:bodyPr/>
          <a:lstStyle/>
          <a:p>
            <a:pPr>
              <a:buClr>
                <a:schemeClr val="bg1"/>
              </a:buClr>
            </a:pPr>
            <a:r>
              <a:rPr lang="en-US" dirty="0" smtClean="0"/>
              <a:t>I </a:t>
            </a:r>
            <a:r>
              <a:rPr lang="en-US" dirty="0"/>
              <a:t>created tutorial content and supervised students who participated.</a:t>
            </a:r>
          </a:p>
          <a:p>
            <a:pPr>
              <a:buClr>
                <a:schemeClr val="bg1"/>
              </a:buClr>
            </a:pPr>
            <a:r>
              <a:rPr lang="en-US" dirty="0"/>
              <a:t>I created trainings for faculty and staff.</a:t>
            </a:r>
          </a:p>
          <a:p>
            <a:pPr>
              <a:buClr>
                <a:schemeClr val="bg1"/>
              </a:buClr>
            </a:pPr>
            <a:r>
              <a:rPr lang="en-US" dirty="0"/>
              <a:t>I created a checklist for use in course evaluation kick-off meetings.</a:t>
            </a:r>
          </a:p>
          <a:p>
            <a:pPr>
              <a:buClr>
                <a:schemeClr val="bg1"/>
              </a:buClr>
            </a:pPr>
            <a:r>
              <a:rPr lang="en-US" dirty="0"/>
              <a:t>I designed and supervised the writing of a WCAG 2.0 course evaluation methodology.</a:t>
            </a:r>
          </a:p>
          <a:p>
            <a:pPr>
              <a:buClr>
                <a:schemeClr val="bg1"/>
              </a:buClr>
            </a:pPr>
            <a:r>
              <a:rPr lang="en-US" dirty="0"/>
              <a:t>I trained other students. I trained staff. I trained faculty.</a:t>
            </a:r>
          </a:p>
          <a:p>
            <a:endParaRPr lang="en-US" dirty="0"/>
          </a:p>
        </p:txBody>
      </p:sp>
    </p:spTree>
    <p:extLst>
      <p:ext uri="{BB962C8B-B14F-4D97-AF65-F5344CB8AC3E}">
        <p14:creationId xmlns:p14="http://schemas.microsoft.com/office/powerpoint/2010/main" val="179015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Objectives</a:t>
            </a:r>
            <a:br>
              <a:rPr lang="en-US" b="0" dirty="0"/>
            </a:br>
            <a:r>
              <a:rPr lang="en-US" dirty="0"/>
              <a:t/>
            </a:r>
            <a:br>
              <a:rPr lang="en-US" dirty="0"/>
            </a:br>
            <a:endParaRPr lang="en-US" dirty="0"/>
          </a:p>
        </p:txBody>
      </p:sp>
      <p:sp>
        <p:nvSpPr>
          <p:cNvPr id="4" name="Content Placeholder 3"/>
          <p:cNvSpPr>
            <a:spLocks noGrp="1"/>
          </p:cNvSpPr>
          <p:nvPr>
            <p:ph idx="1"/>
          </p:nvPr>
        </p:nvSpPr>
        <p:spPr/>
        <p:txBody>
          <a:bodyPr/>
          <a:lstStyle/>
          <a:p>
            <a:pPr>
              <a:buClr>
                <a:schemeClr val="bg1"/>
              </a:buClr>
            </a:pPr>
            <a:r>
              <a:rPr lang="en-US" dirty="0"/>
              <a:t>Nate: Show what a11y policy and implementation looks like at MSU (15 min).</a:t>
            </a:r>
          </a:p>
          <a:p>
            <a:pPr>
              <a:buClr>
                <a:schemeClr val="bg1"/>
              </a:buClr>
            </a:pPr>
            <a:r>
              <a:rPr lang="en-US" dirty="0"/>
              <a:t>Kate: Show what a11y looks like at the college level at MSU (15 min).</a:t>
            </a:r>
          </a:p>
          <a:p>
            <a:pPr>
              <a:buClr>
                <a:schemeClr val="bg1"/>
              </a:buClr>
            </a:pPr>
            <a:r>
              <a:rPr lang="en-US" dirty="0"/>
              <a:t>Phil: Provide examples of a11y innovation at MSU (15 min).</a:t>
            </a:r>
          </a:p>
          <a:p>
            <a:pPr>
              <a:buClr>
                <a:schemeClr val="bg1"/>
              </a:buClr>
            </a:pPr>
            <a:r>
              <a:rPr lang="en-US" dirty="0"/>
              <a:t>James: Discuss challenges and issues applying a11y standards in higher education (15 min</a:t>
            </a:r>
            <a:r>
              <a:rPr lang="en-US" dirty="0" smtClean="0"/>
              <a:t>).</a:t>
            </a:r>
          </a:p>
          <a:p>
            <a:pPr>
              <a:buClr>
                <a:schemeClr val="bg1"/>
              </a:buClr>
            </a:pPr>
            <a:r>
              <a:rPr lang="en-US" dirty="0" smtClean="0"/>
              <a:t>All: Small group discussion around your accessibility questions. </a:t>
            </a:r>
            <a:endParaRPr lang="en-US" dirty="0"/>
          </a:p>
          <a:p>
            <a:endParaRPr lang="en-US" dirty="0"/>
          </a:p>
        </p:txBody>
      </p:sp>
    </p:spTree>
    <p:extLst>
      <p:ext uri="{BB962C8B-B14F-4D97-AF65-F5344CB8AC3E}">
        <p14:creationId xmlns:p14="http://schemas.microsoft.com/office/powerpoint/2010/main" val="3782112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Working with students</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Students bring diverse expertise into accessibility conversations.</a:t>
            </a:r>
          </a:p>
          <a:p>
            <a:pPr>
              <a:buClr>
                <a:schemeClr val="bg1"/>
              </a:buClr>
            </a:pPr>
            <a:r>
              <a:rPr lang="en-US" dirty="0"/>
              <a:t>Students doing course evaluations:</a:t>
            </a:r>
          </a:p>
          <a:p>
            <a:pPr lvl="1"/>
            <a:r>
              <a:rPr lang="en-US" dirty="0"/>
              <a:t>cheap</a:t>
            </a:r>
          </a:p>
          <a:p>
            <a:pPr lvl="1"/>
            <a:r>
              <a:rPr lang="en-US" dirty="0"/>
              <a:t>effective</a:t>
            </a:r>
          </a:p>
          <a:p>
            <a:pPr lvl="1"/>
            <a:r>
              <a:rPr lang="en-US" dirty="0"/>
              <a:t>beneficial to students and to </a:t>
            </a:r>
            <a:r>
              <a:rPr lang="en-US" dirty="0" smtClean="0"/>
              <a:t>MSU, and to future employers</a:t>
            </a:r>
          </a:p>
          <a:p>
            <a:endParaRPr lang="en-US" dirty="0"/>
          </a:p>
          <a:p>
            <a:endParaRPr lang="en-US" dirty="0"/>
          </a:p>
        </p:txBody>
      </p:sp>
    </p:spTree>
    <p:extLst>
      <p:ext uri="{BB962C8B-B14F-4D97-AF65-F5344CB8AC3E}">
        <p14:creationId xmlns:p14="http://schemas.microsoft.com/office/powerpoint/2010/main" val="86118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Students are Innovators</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smtClean="0"/>
              <a:t>Innovation, boldness</a:t>
            </a:r>
            <a:endParaRPr lang="en-US" dirty="0"/>
          </a:p>
          <a:p>
            <a:pPr lvl="1"/>
            <a:r>
              <a:rPr lang="en-US" dirty="0"/>
              <a:t>Students can be fire-starters and can be powerful in that they require less censorship</a:t>
            </a:r>
          </a:p>
          <a:p>
            <a:pPr lvl="1"/>
            <a:r>
              <a:rPr lang="en-US" dirty="0"/>
              <a:t>Inherent argument for </a:t>
            </a:r>
            <a:r>
              <a:rPr lang="en-US" dirty="0" smtClean="0"/>
              <a:t>accessibility</a:t>
            </a:r>
          </a:p>
          <a:p>
            <a:pPr marL="457200" lvl="1" indent="0">
              <a:buNone/>
            </a:pPr>
            <a:endParaRPr lang="en-US" dirty="0"/>
          </a:p>
          <a:p>
            <a:pPr>
              <a:buClr>
                <a:schemeClr val="bg1"/>
              </a:buClr>
            </a:pPr>
            <a:r>
              <a:rPr lang="en-US" dirty="0" smtClean="0"/>
              <a:t>Bring </a:t>
            </a:r>
            <a:r>
              <a:rPr lang="en-US" dirty="0"/>
              <a:t>new skills to the fold</a:t>
            </a:r>
          </a:p>
          <a:p>
            <a:pPr lvl="1"/>
            <a:r>
              <a:rPr lang="en-US" dirty="0"/>
              <a:t>Have more time to design, write, code, and remediate in their hours</a:t>
            </a:r>
          </a:p>
          <a:p>
            <a:endParaRPr lang="en-US" dirty="0"/>
          </a:p>
        </p:txBody>
      </p:sp>
    </p:spTree>
    <p:extLst>
      <p:ext uri="{BB962C8B-B14F-4D97-AF65-F5344CB8AC3E}">
        <p14:creationId xmlns:p14="http://schemas.microsoft.com/office/powerpoint/2010/main" val="2660266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Designing Innovation</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As a student: course design </a:t>
            </a:r>
            <a:r>
              <a:rPr lang="en-US" dirty="0" smtClean="0"/>
              <a:t>evaluation</a:t>
            </a:r>
            <a:endParaRPr lang="en-US" dirty="0"/>
          </a:p>
          <a:p>
            <a:pPr>
              <a:buClr>
                <a:schemeClr val="bg1"/>
              </a:buClr>
            </a:pPr>
            <a:r>
              <a:rPr lang="en-US" dirty="0"/>
              <a:t>As an employee: purchasing, process, </a:t>
            </a:r>
            <a:r>
              <a:rPr lang="en-US" dirty="0" smtClean="0"/>
              <a:t>EAP</a:t>
            </a:r>
            <a:endParaRPr lang="en-US" dirty="0"/>
          </a:p>
          <a:p>
            <a:endParaRPr lang="en-US" dirty="0"/>
          </a:p>
        </p:txBody>
      </p:sp>
    </p:spTree>
    <p:extLst>
      <p:ext uri="{BB962C8B-B14F-4D97-AF65-F5344CB8AC3E}">
        <p14:creationId xmlns:p14="http://schemas.microsoft.com/office/powerpoint/2010/main" val="3275983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3452"/>
            <a:ext cx="8229600" cy="1143000"/>
          </a:xfrm>
        </p:spPr>
        <p:txBody>
          <a:bodyPr>
            <a:normAutofit fontScale="90000"/>
          </a:bodyPr>
          <a:lstStyle/>
          <a:p>
            <a:r>
              <a:rPr lang="en-US" dirty="0" smtClean="0"/>
              <a:t>Innovation 1</a:t>
            </a:r>
            <a:r>
              <a:rPr lang="en-US" dirty="0"/>
              <a:t>. </a:t>
            </a:r>
            <a:r>
              <a:rPr lang="en-US" dirty="0" smtClean="0"/>
              <a:t/>
            </a:r>
            <a:br>
              <a:rPr lang="en-US" dirty="0" smtClean="0"/>
            </a:br>
            <a:r>
              <a:rPr lang="en-US" dirty="0" smtClean="0"/>
              <a:t>Course </a:t>
            </a:r>
            <a:r>
              <a:rPr lang="en-US" dirty="0"/>
              <a:t>Design Evaluation</a:t>
            </a:r>
            <a:br>
              <a:rPr lang="en-US" dirty="0"/>
            </a:br>
            <a:r>
              <a:rPr lang="en-US" dirty="0"/>
              <a:t/>
            </a:r>
            <a:br>
              <a:rPr lang="en-US" dirty="0"/>
            </a:br>
            <a:endParaRPr lang="en-US" dirty="0"/>
          </a:p>
        </p:txBody>
      </p:sp>
    </p:spTree>
    <p:extLst>
      <p:ext uri="{BB962C8B-B14F-4D97-AF65-F5344CB8AC3E}">
        <p14:creationId xmlns:p14="http://schemas.microsoft.com/office/powerpoint/2010/main" val="25689291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Course Design Evaluation</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A script, a way of interacting with a whole</a:t>
            </a:r>
          </a:p>
          <a:p>
            <a:pPr>
              <a:buClr>
                <a:schemeClr val="bg1"/>
              </a:buClr>
            </a:pPr>
            <a:r>
              <a:rPr lang="en-US" dirty="0"/>
              <a:t>WCAG 2.0 Conformance Requirement: Process</a:t>
            </a:r>
          </a:p>
          <a:p>
            <a:pPr>
              <a:buClr>
                <a:schemeClr val="bg1"/>
              </a:buClr>
            </a:pPr>
            <a:r>
              <a:rPr lang="en-US" dirty="0"/>
              <a:t>A course is not accessible unless all of the learning objectives are achieved in an accessible way in an “equivalent amount of time with substantially equivalent ease of use” throughout the entirety of the course</a:t>
            </a:r>
          </a:p>
          <a:p>
            <a:pPr>
              <a:buClr>
                <a:schemeClr val="bg1"/>
              </a:buClr>
            </a:pPr>
            <a:r>
              <a:rPr lang="en-US" dirty="0"/>
              <a:t>PDFs, videos, etc. are just parts.</a:t>
            </a:r>
          </a:p>
          <a:p>
            <a:pPr>
              <a:buClr>
                <a:schemeClr val="bg1"/>
              </a:buClr>
            </a:pPr>
            <a:r>
              <a:rPr lang="en-US" dirty="0"/>
              <a:t>The whole has to be accessible, including knowledge delivery system</a:t>
            </a:r>
          </a:p>
          <a:p>
            <a:endParaRPr lang="en-US" dirty="0"/>
          </a:p>
        </p:txBody>
      </p:sp>
    </p:spTree>
    <p:extLst>
      <p:ext uri="{BB962C8B-B14F-4D97-AF65-F5344CB8AC3E}">
        <p14:creationId xmlns:p14="http://schemas.microsoft.com/office/powerpoint/2010/main" val="912743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3452"/>
            <a:ext cx="8229600" cy="1143000"/>
          </a:xfrm>
        </p:spPr>
        <p:txBody>
          <a:bodyPr>
            <a:normAutofit fontScale="90000"/>
          </a:bodyPr>
          <a:lstStyle/>
          <a:p>
            <a:r>
              <a:rPr lang="en-US" dirty="0" smtClean="0"/>
              <a:t>Innovation 2</a:t>
            </a:r>
            <a:r>
              <a:rPr lang="en-US" dirty="0"/>
              <a:t>. </a:t>
            </a:r>
            <a:r>
              <a:rPr lang="en-US" dirty="0" smtClean="0"/>
              <a:t/>
            </a:r>
            <a:br>
              <a:rPr lang="en-US" dirty="0" smtClean="0"/>
            </a:br>
            <a:r>
              <a:rPr lang="en-US" dirty="0" smtClean="0"/>
              <a:t>Procurement </a:t>
            </a:r>
            <a:r>
              <a:rPr lang="en-US" dirty="0"/>
              <a:t>&amp; Process </a:t>
            </a:r>
            <a:br>
              <a:rPr lang="en-US" dirty="0"/>
            </a:br>
            <a:r>
              <a:rPr lang="en-US" dirty="0"/>
              <a:t/>
            </a:r>
            <a:br>
              <a:rPr lang="en-US" dirty="0"/>
            </a:br>
            <a:endParaRPr lang="en-US" dirty="0"/>
          </a:p>
        </p:txBody>
      </p:sp>
    </p:spTree>
    <p:extLst>
      <p:ext uri="{BB962C8B-B14F-4D97-AF65-F5344CB8AC3E}">
        <p14:creationId xmlns:p14="http://schemas.microsoft.com/office/powerpoint/2010/main" val="1475694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Procurement &amp; Process </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Incorporating user feedback/reporting of accessibility bugs in renewals</a:t>
            </a:r>
          </a:p>
          <a:p>
            <a:pPr>
              <a:buClr>
                <a:schemeClr val="bg1"/>
              </a:buClr>
            </a:pPr>
            <a:r>
              <a:rPr lang="en-US" dirty="0"/>
              <a:t>Every website should have an accessibility bug report form in its footer</a:t>
            </a:r>
          </a:p>
          <a:p>
            <a:pPr lvl="1"/>
            <a:r>
              <a:rPr lang="en-US" dirty="0"/>
              <a:t>Risk reduction</a:t>
            </a:r>
          </a:p>
          <a:p>
            <a:pPr lvl="1"/>
            <a:r>
              <a:rPr lang="en-US" dirty="0"/>
              <a:t>Prioritization</a:t>
            </a:r>
          </a:p>
          <a:p>
            <a:pPr>
              <a:buClr>
                <a:schemeClr val="bg1"/>
              </a:buClr>
            </a:pPr>
            <a:r>
              <a:rPr lang="en-US" dirty="0"/>
              <a:t>Developing proactive backwards design strategies and implementing these into Purchasing procedures</a:t>
            </a:r>
          </a:p>
          <a:p>
            <a:pPr>
              <a:buClr>
                <a:schemeClr val="bg1"/>
              </a:buClr>
            </a:pPr>
            <a:r>
              <a:rPr lang="en-US" dirty="0" smtClean="0"/>
              <a:t>EAP</a:t>
            </a:r>
            <a:endParaRPr lang="en-US" dirty="0"/>
          </a:p>
        </p:txBody>
      </p:sp>
    </p:spTree>
    <p:extLst>
      <p:ext uri="{BB962C8B-B14F-4D97-AF65-F5344CB8AC3E}">
        <p14:creationId xmlns:p14="http://schemas.microsoft.com/office/powerpoint/2010/main" val="1258179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1600" y="2396353"/>
            <a:ext cx="7772400" cy="1301965"/>
          </a:xfrm>
        </p:spPr>
        <p:txBody>
          <a:bodyPr>
            <a:normAutofit fontScale="90000"/>
          </a:bodyPr>
          <a:lstStyle/>
          <a:p>
            <a:r>
              <a:rPr lang="en-US" sz="4000" b="0" dirty="0"/>
              <a:t>WCAG 2.0 and Higher Ed</a:t>
            </a:r>
            <a:br>
              <a:rPr lang="en-US" sz="4000" b="0" dirty="0"/>
            </a:br>
            <a:r>
              <a:rPr lang="en-US" sz="4000" dirty="0"/>
              <a:t/>
            </a:r>
            <a:br>
              <a:rPr lang="en-US" sz="4000" dirty="0"/>
            </a:br>
            <a:endParaRPr lang="en-US" sz="4400" dirty="0"/>
          </a:p>
        </p:txBody>
      </p:sp>
      <p:sp>
        <p:nvSpPr>
          <p:cNvPr id="5" name="Subtitle 4"/>
          <p:cNvSpPr>
            <a:spLocks noGrp="1"/>
          </p:cNvSpPr>
          <p:nvPr>
            <p:ph type="subTitle" idx="1"/>
          </p:nvPr>
        </p:nvSpPr>
        <p:spPr>
          <a:xfrm>
            <a:off x="1426464" y="3524198"/>
            <a:ext cx="7772400" cy="2102356"/>
          </a:xfrm>
        </p:spPr>
        <p:txBody>
          <a:bodyPr>
            <a:normAutofit/>
          </a:bodyPr>
          <a:lstStyle/>
          <a:p>
            <a:r>
              <a:rPr lang="en-US" sz="2800" dirty="0" smtClean="0"/>
              <a:t>Challenges applying accessibility standards in a university </a:t>
            </a:r>
            <a:endParaRPr lang="en-US" sz="2800" dirty="0"/>
          </a:p>
        </p:txBody>
      </p:sp>
    </p:spTree>
    <p:extLst>
      <p:ext uri="{BB962C8B-B14F-4D97-AF65-F5344CB8AC3E}">
        <p14:creationId xmlns:p14="http://schemas.microsoft.com/office/powerpoint/2010/main" val="2424486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40080" y="2396353"/>
            <a:ext cx="7772400" cy="1301965"/>
          </a:xfrm>
        </p:spPr>
        <p:txBody>
          <a:bodyPr>
            <a:normAutofit fontScale="90000"/>
          </a:bodyPr>
          <a:lstStyle/>
          <a:p>
            <a:r>
              <a:rPr lang="en-US" sz="4400" b="0" dirty="0"/>
              <a:t>WCAG 2.0 and Higher Ed</a:t>
            </a:r>
            <a:br>
              <a:rPr lang="en-US" sz="4400" b="0" dirty="0"/>
            </a:br>
            <a:r>
              <a:rPr lang="en-US" sz="4400" dirty="0"/>
              <a:t/>
            </a:r>
            <a:br>
              <a:rPr lang="en-US" sz="4400" dirty="0"/>
            </a:br>
            <a:endParaRPr lang="en-US" sz="4400" dirty="0"/>
          </a:p>
        </p:txBody>
      </p:sp>
      <p:sp>
        <p:nvSpPr>
          <p:cNvPr id="5" name="Subtitle 4"/>
          <p:cNvSpPr>
            <a:spLocks noGrp="1"/>
          </p:cNvSpPr>
          <p:nvPr>
            <p:ph type="subTitle" idx="1"/>
          </p:nvPr>
        </p:nvSpPr>
        <p:spPr>
          <a:xfrm>
            <a:off x="694944" y="3518812"/>
            <a:ext cx="7077456" cy="2102356"/>
          </a:xfrm>
        </p:spPr>
        <p:txBody>
          <a:bodyPr>
            <a:normAutofit/>
          </a:bodyPr>
          <a:lstStyle/>
          <a:p>
            <a:r>
              <a:rPr lang="en-US" sz="2800" dirty="0"/>
              <a:t>Challenges applying accessibility standards in a </a:t>
            </a:r>
            <a:r>
              <a:rPr lang="en-US" sz="2800" dirty="0" smtClean="0"/>
              <a:t>university</a:t>
            </a:r>
            <a:endParaRPr lang="en-US" sz="2800" dirty="0"/>
          </a:p>
        </p:txBody>
      </p:sp>
    </p:spTree>
    <p:extLst>
      <p:ext uri="{BB962C8B-B14F-4D97-AF65-F5344CB8AC3E}">
        <p14:creationId xmlns:p14="http://schemas.microsoft.com/office/powerpoint/2010/main" val="3123554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My Role at the University</a:t>
            </a:r>
            <a:r>
              <a:rPr lang="en-US" b="0" dirty="0"/>
              <a:t/>
            </a:r>
            <a:br>
              <a:rPr lang="en-US" b="0" dirty="0"/>
            </a:br>
            <a:r>
              <a:rPr lang="en-US" dirty="0"/>
              <a:t/>
            </a:r>
            <a:br>
              <a:rPr lang="en-US" dirty="0"/>
            </a:br>
            <a:endParaRPr lang="en-US" dirty="0"/>
          </a:p>
        </p:txBody>
      </p:sp>
      <p:sp>
        <p:nvSpPr>
          <p:cNvPr id="5" name="Content Placeholder 4"/>
          <p:cNvSpPr>
            <a:spLocks noGrp="1"/>
          </p:cNvSpPr>
          <p:nvPr>
            <p:ph idx="1"/>
          </p:nvPr>
        </p:nvSpPr>
        <p:spPr/>
        <p:txBody>
          <a:bodyPr/>
          <a:lstStyle/>
          <a:p>
            <a:pPr>
              <a:buClr>
                <a:schemeClr val="bg1"/>
              </a:buClr>
            </a:pPr>
            <a:r>
              <a:rPr lang="en-US" dirty="0" smtClean="0"/>
              <a:t>User Experience Researcher at Usability/Accessibility Research and Consulting</a:t>
            </a:r>
          </a:p>
          <a:p>
            <a:pPr>
              <a:buClr>
                <a:schemeClr val="bg1"/>
              </a:buClr>
            </a:pPr>
            <a:r>
              <a:rPr lang="en-US" dirty="0"/>
              <a:t>PhD Student in Educational Psychology and Educational Technology</a:t>
            </a:r>
          </a:p>
          <a:p>
            <a:pPr lvl="1"/>
            <a:r>
              <a:rPr lang="en-US" dirty="0"/>
              <a:t>Research interests focus on accessibility and learning disabilities</a:t>
            </a:r>
          </a:p>
          <a:p>
            <a:pPr>
              <a:buClr>
                <a:schemeClr val="bg1"/>
              </a:buClr>
            </a:pPr>
            <a:endParaRPr lang="en-US" dirty="0" smtClean="0"/>
          </a:p>
        </p:txBody>
      </p:sp>
    </p:spTree>
    <p:extLst>
      <p:ext uri="{BB962C8B-B14F-4D97-AF65-F5344CB8AC3E}">
        <p14:creationId xmlns:p14="http://schemas.microsoft.com/office/powerpoint/2010/main" val="2485447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5F4F0"/>
        </a:solidFill>
        <a:effectLst/>
      </p:bgPr>
    </p:bg>
    <p:spTree>
      <p:nvGrpSpPr>
        <p:cNvPr id="1" name="Shape 69"/>
        <p:cNvGrpSpPr/>
        <p:nvPr/>
      </p:nvGrpSpPr>
      <p:grpSpPr>
        <a:xfrm>
          <a:off x="0" y="0"/>
          <a:ext cx="0" cy="0"/>
          <a:chOff x="0" y="0"/>
          <a:chExt cx="0" cy="0"/>
        </a:xfrm>
      </p:grpSpPr>
      <p:pic>
        <p:nvPicPr>
          <p:cNvPr id="70" name="Shape 70" descr="Poorly drawn pop/soda tab."/>
          <p:cNvPicPr preferRelativeResize="0"/>
          <p:nvPr/>
        </p:nvPicPr>
        <p:blipFill>
          <a:blip r:embed="rId3">
            <a:alphaModFix/>
          </a:blip>
          <a:stretch>
            <a:fillRect/>
          </a:stretch>
        </p:blipFill>
        <p:spPr>
          <a:xfrm>
            <a:off x="1143001" y="857251"/>
            <a:ext cx="6857999" cy="5143499"/>
          </a:xfrm>
          <a:prstGeom prst="rect">
            <a:avLst/>
          </a:prstGeom>
          <a:noFill/>
          <a:ln>
            <a:noFill/>
          </a:ln>
        </p:spPr>
      </p:pic>
    </p:spTree>
    <p:extLst>
      <p:ext uri="{BB962C8B-B14F-4D97-AF65-F5344CB8AC3E}">
        <p14:creationId xmlns:p14="http://schemas.microsoft.com/office/powerpoint/2010/main" val="256780368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3452"/>
            <a:ext cx="8229600" cy="1143000"/>
          </a:xfrm>
        </p:spPr>
        <p:txBody>
          <a:bodyPr>
            <a:normAutofit fontScale="90000"/>
          </a:bodyPr>
          <a:lstStyle/>
          <a:p>
            <a:r>
              <a:rPr lang="en-US" dirty="0"/>
              <a:t>Challenge </a:t>
            </a:r>
            <a:r>
              <a:rPr lang="en-US" dirty="0" smtClean="0"/>
              <a:t>1. </a:t>
            </a:r>
            <a:br>
              <a:rPr lang="en-US" dirty="0" smtClean="0"/>
            </a:br>
            <a:r>
              <a:rPr lang="en-US" dirty="0" smtClean="0"/>
              <a:t>Understanding </a:t>
            </a:r>
            <a:r>
              <a:rPr lang="en-US" dirty="0"/>
              <a:t>the Standard</a:t>
            </a:r>
          </a:p>
        </p:txBody>
      </p:sp>
    </p:spTree>
    <p:extLst>
      <p:ext uri="{BB962C8B-B14F-4D97-AF65-F5344CB8AC3E}">
        <p14:creationId xmlns:p14="http://schemas.microsoft.com/office/powerpoint/2010/main" val="1997529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Understanding the Standard</a:t>
            </a:r>
            <a:endParaRPr lang="en-US" dirty="0"/>
          </a:p>
        </p:txBody>
      </p:sp>
      <p:sp>
        <p:nvSpPr>
          <p:cNvPr id="5" name="Content Placeholder 4"/>
          <p:cNvSpPr>
            <a:spLocks noGrp="1"/>
          </p:cNvSpPr>
          <p:nvPr>
            <p:ph idx="1"/>
          </p:nvPr>
        </p:nvSpPr>
        <p:spPr/>
        <p:txBody>
          <a:bodyPr/>
          <a:lstStyle/>
          <a:p>
            <a:pPr>
              <a:buClr>
                <a:schemeClr val="bg1"/>
              </a:buClr>
            </a:pPr>
            <a:r>
              <a:rPr lang="en-US" dirty="0"/>
              <a:t>Having strong understanding </a:t>
            </a:r>
            <a:r>
              <a:rPr lang="en-US" dirty="0" smtClean="0"/>
              <a:t>in a core team gives </a:t>
            </a:r>
            <a:r>
              <a:rPr lang="en-US" dirty="0"/>
              <a:t>you </a:t>
            </a:r>
            <a:r>
              <a:rPr lang="en-US" dirty="0" smtClean="0"/>
              <a:t>flexibility</a:t>
            </a:r>
            <a:endParaRPr lang="en-US" dirty="0"/>
          </a:p>
          <a:p>
            <a:pPr>
              <a:buClr>
                <a:schemeClr val="bg1"/>
              </a:buClr>
            </a:pPr>
            <a:r>
              <a:rPr lang="en-US" dirty="0" smtClean="0"/>
              <a:t>Creating documentation and training helps you to avoid misconceptions</a:t>
            </a:r>
          </a:p>
          <a:p>
            <a:pPr>
              <a:buClr>
                <a:schemeClr val="bg1"/>
              </a:buClr>
            </a:pPr>
            <a:r>
              <a:rPr lang="en-US" dirty="0" smtClean="0"/>
              <a:t>Create documentation that helps all stakeholder</a:t>
            </a:r>
            <a:endParaRPr lang="en-US" dirty="0"/>
          </a:p>
          <a:p>
            <a:endParaRPr lang="en-US" dirty="0"/>
          </a:p>
        </p:txBody>
      </p:sp>
    </p:spTree>
    <p:extLst>
      <p:ext uri="{BB962C8B-B14F-4D97-AF65-F5344CB8AC3E}">
        <p14:creationId xmlns:p14="http://schemas.microsoft.com/office/powerpoint/2010/main" val="3271717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3452"/>
            <a:ext cx="8229600" cy="1143000"/>
          </a:xfrm>
        </p:spPr>
        <p:txBody>
          <a:bodyPr>
            <a:normAutofit fontScale="90000"/>
          </a:bodyPr>
          <a:lstStyle/>
          <a:p>
            <a:r>
              <a:rPr lang="en-US" dirty="0"/>
              <a:t>Challenge </a:t>
            </a:r>
            <a:r>
              <a:rPr lang="en-US" dirty="0" smtClean="0"/>
              <a:t>2.</a:t>
            </a:r>
            <a:r>
              <a:rPr lang="en-US" dirty="0"/>
              <a:t/>
            </a:r>
            <a:br>
              <a:rPr lang="en-US" dirty="0"/>
            </a:br>
            <a:r>
              <a:rPr lang="en-US" dirty="0"/>
              <a:t>Mismatched Priorities</a:t>
            </a:r>
          </a:p>
        </p:txBody>
      </p:sp>
    </p:spTree>
    <p:extLst>
      <p:ext uri="{BB962C8B-B14F-4D97-AF65-F5344CB8AC3E}">
        <p14:creationId xmlns:p14="http://schemas.microsoft.com/office/powerpoint/2010/main" val="830959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Parallels </a:t>
            </a:r>
            <a:endParaRPr lang="en-US" dirty="0"/>
          </a:p>
        </p:txBody>
      </p:sp>
      <p:pic>
        <p:nvPicPr>
          <p:cNvPr id="5" name="Picture 2" descr="Parking lot and front entrance of a Target s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2135" cy="69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558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Parallels Continued </a:t>
            </a:r>
            <a:endParaRPr lang="en-US" dirty="0"/>
          </a:p>
        </p:txBody>
      </p:sp>
      <p:pic>
        <p:nvPicPr>
          <p:cNvPr id="2" name="Picture 1" descr="An aisle of books at Targ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092347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0" dirty="0"/>
              <a:t>Mismatched L</a:t>
            </a:r>
            <a:r>
              <a:rPr lang="en-US" b="0" dirty="0" smtClean="0"/>
              <a:t>egal </a:t>
            </a:r>
            <a:r>
              <a:rPr lang="en-US" b="0" dirty="0"/>
              <a:t>E</a:t>
            </a:r>
            <a:r>
              <a:rPr lang="en-US" b="0" dirty="0" smtClean="0"/>
              <a:t>xpectations</a:t>
            </a:r>
            <a:endParaRPr lang="en-US" dirty="0"/>
          </a:p>
        </p:txBody>
      </p:sp>
      <p:sp>
        <p:nvSpPr>
          <p:cNvPr id="5" name="Content Placeholder 4"/>
          <p:cNvSpPr>
            <a:spLocks noGrp="1"/>
          </p:cNvSpPr>
          <p:nvPr>
            <p:ph idx="1"/>
          </p:nvPr>
        </p:nvSpPr>
        <p:spPr/>
        <p:txBody>
          <a:bodyPr/>
          <a:lstStyle/>
          <a:p>
            <a:pPr marL="0" indent="0">
              <a:buNone/>
            </a:pPr>
            <a:r>
              <a:rPr lang="en-US" b="1" dirty="0"/>
              <a:t>Universities</a:t>
            </a:r>
            <a:endParaRPr lang="en-US" dirty="0"/>
          </a:p>
          <a:p>
            <a:pPr>
              <a:buClr>
                <a:schemeClr val="bg1"/>
              </a:buClr>
            </a:pPr>
            <a:r>
              <a:rPr lang="en-US" sz="2400" b="1" dirty="0"/>
              <a:t>Essential service is Education</a:t>
            </a:r>
          </a:p>
          <a:p>
            <a:pPr>
              <a:buClr>
                <a:schemeClr val="bg1"/>
              </a:buClr>
            </a:pPr>
            <a:r>
              <a:rPr lang="en-US" sz="2400" b="1" dirty="0"/>
              <a:t>Usually have a “brick and mortar” location</a:t>
            </a:r>
          </a:p>
          <a:p>
            <a:pPr>
              <a:buClr>
                <a:schemeClr val="bg1"/>
              </a:buClr>
            </a:pPr>
            <a:r>
              <a:rPr lang="en-US" sz="2400" b="1" dirty="0"/>
              <a:t>Use Chafee Amendment to provide access</a:t>
            </a:r>
          </a:p>
          <a:p>
            <a:endParaRPr lang="en-US" dirty="0"/>
          </a:p>
        </p:txBody>
      </p:sp>
      <p:sp>
        <p:nvSpPr>
          <p:cNvPr id="6" name="Content Placeholder 5"/>
          <p:cNvSpPr>
            <a:spLocks noGrp="1"/>
          </p:cNvSpPr>
          <p:nvPr>
            <p:ph idx="13"/>
          </p:nvPr>
        </p:nvSpPr>
        <p:spPr/>
        <p:txBody>
          <a:bodyPr/>
          <a:lstStyle/>
          <a:p>
            <a:pPr marL="0" indent="0">
              <a:buNone/>
            </a:pPr>
            <a:r>
              <a:rPr lang="en-US" b="1" dirty="0" smtClean="0"/>
              <a:t>Vendors</a:t>
            </a:r>
            <a:endParaRPr lang="en-US" dirty="0" smtClean="0"/>
          </a:p>
          <a:p>
            <a:pPr>
              <a:buClr>
                <a:schemeClr val="bg1"/>
              </a:buClr>
            </a:pPr>
            <a:r>
              <a:rPr lang="en-US" sz="2400" b="1" dirty="0" smtClean="0"/>
              <a:t>Essential service often is retail</a:t>
            </a:r>
          </a:p>
          <a:p>
            <a:pPr>
              <a:buClr>
                <a:schemeClr val="bg1"/>
              </a:buClr>
            </a:pPr>
            <a:r>
              <a:rPr lang="en-US" sz="2400" b="1" dirty="0" smtClean="0"/>
              <a:t>Often </a:t>
            </a:r>
            <a:r>
              <a:rPr lang="en-US" sz="2400" b="1" dirty="0"/>
              <a:t>don’t have a “brick and mortar” location</a:t>
            </a:r>
          </a:p>
          <a:p>
            <a:pPr>
              <a:buClr>
                <a:schemeClr val="bg1"/>
              </a:buClr>
            </a:pPr>
            <a:r>
              <a:rPr lang="en-US" sz="2400" b="1" dirty="0"/>
              <a:t>Don’t have direct responsibility under the Chafee Amendment</a:t>
            </a:r>
          </a:p>
          <a:p>
            <a:endParaRPr lang="en-US" dirty="0"/>
          </a:p>
        </p:txBody>
      </p:sp>
    </p:spTree>
    <p:extLst>
      <p:ext uri="{BB962C8B-B14F-4D97-AF65-F5344CB8AC3E}">
        <p14:creationId xmlns:p14="http://schemas.microsoft.com/office/powerpoint/2010/main" val="3628449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0" dirty="0"/>
              <a:t>Chafee Amendment</a:t>
            </a:r>
            <a:br>
              <a:rPr lang="en-US" b="0" dirty="0"/>
            </a:br>
            <a:r>
              <a:rPr lang="en-US" dirty="0"/>
              <a:t/>
            </a:r>
            <a:br>
              <a:rPr lang="en-US" dirty="0"/>
            </a:br>
            <a:endParaRPr lang="en-US" dirty="0"/>
          </a:p>
        </p:txBody>
      </p:sp>
      <p:sp>
        <p:nvSpPr>
          <p:cNvPr id="6" name="Content Placeholder 5"/>
          <p:cNvSpPr>
            <a:spLocks noGrp="1"/>
          </p:cNvSpPr>
          <p:nvPr>
            <p:ph idx="1"/>
          </p:nvPr>
        </p:nvSpPr>
        <p:spPr/>
        <p:txBody>
          <a:bodyPr/>
          <a:lstStyle/>
          <a:p>
            <a:pPr>
              <a:buClr>
                <a:schemeClr val="bg1"/>
              </a:buClr>
            </a:pPr>
            <a:r>
              <a:rPr lang="en-US" dirty="0"/>
              <a:t>Makes content free to individuals with qualifying disabilities, but...</a:t>
            </a:r>
          </a:p>
          <a:p>
            <a:pPr>
              <a:buClr>
                <a:schemeClr val="bg1"/>
              </a:buClr>
            </a:pPr>
            <a:r>
              <a:rPr lang="en-US" dirty="0"/>
              <a:t>Access is still difficult, often not timely, and often not equivalent</a:t>
            </a:r>
          </a:p>
          <a:p>
            <a:pPr>
              <a:buClr>
                <a:schemeClr val="bg1"/>
              </a:buClr>
            </a:pPr>
            <a:r>
              <a:rPr lang="en-US" dirty="0"/>
              <a:t>Under many interpretations the definition of a qualifying disability is narrower than under other disability laws (Rose, et. al., 2009)</a:t>
            </a:r>
          </a:p>
          <a:p>
            <a:pPr>
              <a:buClr>
                <a:schemeClr val="bg1"/>
              </a:buClr>
            </a:pPr>
            <a:r>
              <a:rPr lang="en-US" dirty="0"/>
              <a:t>Content can’t be shared (meaning it often has to be remediated more than once and doesn’t fully support inclusion)</a:t>
            </a:r>
          </a:p>
          <a:p>
            <a:endParaRPr lang="en-US" dirty="0"/>
          </a:p>
        </p:txBody>
      </p:sp>
    </p:spTree>
    <p:extLst>
      <p:ext uri="{BB962C8B-B14F-4D97-AF65-F5344CB8AC3E}">
        <p14:creationId xmlns:p14="http://schemas.microsoft.com/office/powerpoint/2010/main" val="3554017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3452"/>
            <a:ext cx="8229600" cy="1143000"/>
          </a:xfrm>
        </p:spPr>
        <p:txBody>
          <a:bodyPr>
            <a:normAutofit fontScale="90000"/>
          </a:bodyPr>
          <a:lstStyle/>
          <a:p>
            <a:r>
              <a:rPr lang="en-US" b="1" dirty="0"/>
              <a:t>Challenge </a:t>
            </a:r>
            <a:r>
              <a:rPr lang="en-US" b="1" dirty="0" smtClean="0"/>
              <a:t>3.</a:t>
            </a:r>
            <a:r>
              <a:rPr lang="en-US" b="1" dirty="0"/>
              <a:t/>
            </a:r>
            <a:br>
              <a:rPr lang="en-US" b="1" dirty="0"/>
            </a:br>
            <a:r>
              <a:rPr lang="en-US" b="1" dirty="0"/>
              <a:t>Universal Design v. Accommodation</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966679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Accessibility in </a:t>
            </a:r>
            <a:r>
              <a:rPr lang="en-US" dirty="0"/>
              <a:t>an Academic Context</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When applying accessibility standards it's important to think about what your university is already doing</a:t>
            </a:r>
          </a:p>
          <a:p>
            <a:pPr lvl="1"/>
            <a:r>
              <a:rPr lang="en-US" dirty="0"/>
              <a:t>Universities have mechanisms for accommodation</a:t>
            </a:r>
          </a:p>
          <a:p>
            <a:pPr lvl="1"/>
            <a:r>
              <a:rPr lang="en-US" dirty="0"/>
              <a:t>Accommodation gives you flexibility</a:t>
            </a:r>
          </a:p>
          <a:p>
            <a:pPr lvl="1"/>
            <a:r>
              <a:rPr lang="en-US" dirty="0"/>
              <a:t>University's responsibilities go beyond conformance</a:t>
            </a:r>
          </a:p>
          <a:p>
            <a:endParaRPr lang="en-US" dirty="0"/>
          </a:p>
        </p:txBody>
      </p:sp>
    </p:spTree>
    <p:extLst>
      <p:ext uri="{BB962C8B-B14F-4D97-AF65-F5344CB8AC3E}">
        <p14:creationId xmlns:p14="http://schemas.microsoft.com/office/powerpoint/2010/main" val="28247154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Accommodation v. Universal Design</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Accommodation can be more costly and will usually have greater liability</a:t>
            </a:r>
          </a:p>
          <a:p>
            <a:pPr lvl="1"/>
            <a:r>
              <a:rPr lang="en-US" dirty="0"/>
              <a:t>As technology changes expectations for universal design rise</a:t>
            </a:r>
          </a:p>
          <a:p>
            <a:pPr>
              <a:buClr>
                <a:schemeClr val="bg1"/>
              </a:buClr>
            </a:pPr>
            <a:r>
              <a:rPr lang="en-US" dirty="0"/>
              <a:t>Accommodation misses students</a:t>
            </a:r>
          </a:p>
          <a:p>
            <a:pPr lvl="1"/>
            <a:r>
              <a:rPr lang="en-US" dirty="0"/>
              <a:t>Burden of proof is on students</a:t>
            </a:r>
          </a:p>
          <a:p>
            <a:pPr lvl="1"/>
            <a:r>
              <a:rPr lang="en-US" dirty="0"/>
              <a:t>Not all students disclose</a:t>
            </a:r>
          </a:p>
          <a:p>
            <a:endParaRPr lang="en-US" dirty="0"/>
          </a:p>
        </p:txBody>
      </p:sp>
    </p:spTree>
    <p:extLst>
      <p:ext uri="{BB962C8B-B14F-4D97-AF65-F5344CB8AC3E}">
        <p14:creationId xmlns:p14="http://schemas.microsoft.com/office/powerpoint/2010/main" val="4017942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5F4F0"/>
        </a:solidFill>
        <a:effectLst/>
      </p:bgPr>
    </p:bg>
    <p:spTree>
      <p:nvGrpSpPr>
        <p:cNvPr id="1" name="Shape 74"/>
        <p:cNvGrpSpPr/>
        <p:nvPr/>
      </p:nvGrpSpPr>
      <p:grpSpPr>
        <a:xfrm>
          <a:off x="0" y="0"/>
          <a:ext cx="0" cy="0"/>
          <a:chOff x="0" y="0"/>
          <a:chExt cx="0" cy="0"/>
        </a:xfrm>
      </p:grpSpPr>
      <p:pic>
        <p:nvPicPr>
          <p:cNvPr id="75" name="Shape 75" descr="Poorly drawn recycle bin."/>
          <p:cNvPicPr preferRelativeResize="0"/>
          <p:nvPr/>
        </p:nvPicPr>
        <p:blipFill>
          <a:blip r:embed="rId3">
            <a:alphaModFix/>
          </a:blip>
          <a:stretch>
            <a:fillRect/>
          </a:stretch>
        </p:blipFill>
        <p:spPr>
          <a:xfrm>
            <a:off x="554376" y="629500"/>
            <a:ext cx="7877299" cy="5907974"/>
          </a:xfrm>
          <a:prstGeom prst="rect">
            <a:avLst/>
          </a:prstGeom>
          <a:noFill/>
          <a:ln>
            <a:noFill/>
          </a:ln>
        </p:spPr>
      </p:pic>
    </p:spTree>
    <p:extLst>
      <p:ext uri="{BB962C8B-B14F-4D97-AF65-F5344CB8AC3E}">
        <p14:creationId xmlns:p14="http://schemas.microsoft.com/office/powerpoint/2010/main" val="2273986749"/>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Changes in Technology</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smtClean="0"/>
              <a:t>Universal Design </a:t>
            </a:r>
            <a:r>
              <a:rPr lang="en-US" dirty="0"/>
              <a:t>becomes easier</a:t>
            </a:r>
          </a:p>
          <a:p>
            <a:pPr>
              <a:buClr>
                <a:schemeClr val="bg1"/>
              </a:buClr>
            </a:pPr>
            <a:r>
              <a:rPr lang="en-US" dirty="0"/>
              <a:t>Equal accommodation becomes less effective</a:t>
            </a:r>
          </a:p>
          <a:p>
            <a:pPr lvl="1"/>
            <a:r>
              <a:rPr lang="en-US" dirty="0"/>
              <a:t>When students can access articles instantly from anywhere, timeliness of access for individuals with disabilities becomes more important</a:t>
            </a:r>
          </a:p>
          <a:p>
            <a:endParaRPr lang="en-US" dirty="0"/>
          </a:p>
        </p:txBody>
      </p:sp>
    </p:spTree>
    <p:extLst>
      <p:ext uri="{BB962C8B-B14F-4D97-AF65-F5344CB8AC3E}">
        <p14:creationId xmlns:p14="http://schemas.microsoft.com/office/powerpoint/2010/main" val="23883098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985836"/>
            <a:ext cx="8613648" cy="480233"/>
          </a:xfrm>
        </p:spPr>
        <p:txBody>
          <a:bodyPr>
            <a:normAutofit fontScale="90000"/>
          </a:bodyPr>
          <a:lstStyle/>
          <a:p>
            <a:r>
              <a:rPr lang="en-US" dirty="0"/>
              <a:t>College </a:t>
            </a:r>
            <a:r>
              <a:rPr lang="en-US" dirty="0" smtClean="0"/>
              <a:t>Students </a:t>
            </a:r>
            <a:r>
              <a:rPr lang="en-US" dirty="0"/>
              <a:t>with </a:t>
            </a:r>
            <a:r>
              <a:rPr lang="en-US" dirty="0" smtClean="0"/>
              <a:t>Learning </a:t>
            </a:r>
            <a:r>
              <a:rPr lang="en-US" dirty="0"/>
              <a:t>D</a:t>
            </a:r>
            <a:r>
              <a:rPr lang="en-US" dirty="0" smtClean="0"/>
              <a:t>isabilities</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Of college students identified as having a learning disability in </a:t>
            </a:r>
            <a:r>
              <a:rPr lang="en-US" dirty="0" smtClean="0"/>
              <a:t>k–12</a:t>
            </a:r>
            <a:r>
              <a:rPr lang="en-US" dirty="0"/>
              <a:t>, only 24% notified their university, and only 17% received an accommodation</a:t>
            </a:r>
          </a:p>
        </p:txBody>
      </p:sp>
    </p:spTree>
    <p:extLst>
      <p:ext uri="{BB962C8B-B14F-4D97-AF65-F5344CB8AC3E}">
        <p14:creationId xmlns:p14="http://schemas.microsoft.com/office/powerpoint/2010/main" val="154741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719"/>
            <a:ext cx="8229600" cy="480233"/>
          </a:xfrm>
        </p:spPr>
        <p:txBody>
          <a:bodyPr>
            <a:normAutofit fontScale="90000"/>
          </a:bodyPr>
          <a:lstStyle/>
          <a:p>
            <a:r>
              <a:rPr lang="en-US" dirty="0"/>
              <a:t>Don’t only </a:t>
            </a:r>
            <a:r>
              <a:rPr lang="en-US" dirty="0" smtClean="0"/>
              <a:t>ask: </a:t>
            </a:r>
            <a:br>
              <a:rPr lang="en-US" dirty="0" smtClean="0"/>
            </a:br>
            <a:r>
              <a:rPr lang="en-US" dirty="0" smtClean="0"/>
              <a:t>“</a:t>
            </a:r>
            <a:r>
              <a:rPr lang="en-US" dirty="0"/>
              <a:t>Does this meet the standard?”</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Ask “Does this reduce our liability?”</a:t>
            </a:r>
          </a:p>
          <a:p>
            <a:pPr>
              <a:buClr>
                <a:schemeClr val="bg1"/>
              </a:buClr>
            </a:pPr>
            <a:r>
              <a:rPr lang="en-US" dirty="0"/>
              <a:t>Ask “Does this reduce cost?”</a:t>
            </a:r>
          </a:p>
          <a:p>
            <a:pPr lvl="1"/>
            <a:r>
              <a:rPr lang="en-US" dirty="0"/>
              <a:t>Cost in providing accommodation/remediation</a:t>
            </a:r>
          </a:p>
          <a:p>
            <a:pPr lvl="1"/>
            <a:r>
              <a:rPr lang="en-US" dirty="0"/>
              <a:t>Cost in training content creators</a:t>
            </a:r>
          </a:p>
          <a:p>
            <a:pPr lvl="1"/>
            <a:r>
              <a:rPr lang="en-US" dirty="0"/>
              <a:t>Cost in political capital</a:t>
            </a:r>
          </a:p>
          <a:p>
            <a:endParaRPr lang="en-US" dirty="0"/>
          </a:p>
        </p:txBody>
      </p:sp>
    </p:spTree>
    <p:extLst>
      <p:ext uri="{BB962C8B-B14F-4D97-AF65-F5344CB8AC3E}">
        <p14:creationId xmlns:p14="http://schemas.microsoft.com/office/powerpoint/2010/main" val="2836990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3452"/>
            <a:ext cx="8229600" cy="1143000"/>
          </a:xfrm>
        </p:spPr>
        <p:txBody>
          <a:bodyPr>
            <a:normAutofit fontScale="90000"/>
          </a:bodyPr>
          <a:lstStyle/>
          <a:p>
            <a:r>
              <a:rPr lang="en-US" b="1" dirty="0"/>
              <a:t>Challenge </a:t>
            </a:r>
            <a:r>
              <a:rPr lang="en-US" b="1" dirty="0" smtClean="0"/>
              <a:t>4</a:t>
            </a:r>
            <a:r>
              <a:rPr lang="en-US" b="1" dirty="0"/>
              <a:t>.</a:t>
            </a:r>
            <a:r>
              <a:rPr lang="en-US" dirty="0"/>
              <a:t/>
            </a:r>
            <a:br>
              <a:rPr lang="en-US" dirty="0"/>
            </a:br>
            <a:r>
              <a:rPr lang="en-US" b="1" dirty="0"/>
              <a:t>“Accessibility Supported Ways”</a:t>
            </a:r>
            <a:endParaRPr lang="en-US" dirty="0"/>
          </a:p>
        </p:txBody>
      </p:sp>
    </p:spTree>
    <p:extLst>
      <p:ext uri="{BB962C8B-B14F-4D97-AF65-F5344CB8AC3E}">
        <p14:creationId xmlns:p14="http://schemas.microsoft.com/office/powerpoint/2010/main" val="35943851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Accessibility Supported Ways</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“Web content technology is "accessibility supported" when users' assistive technologies will work with the Web technologies AND when the accessibility features of mainstream technologies will work with the technology”</a:t>
            </a:r>
          </a:p>
          <a:p>
            <a:endParaRPr lang="en-US" dirty="0"/>
          </a:p>
        </p:txBody>
      </p:sp>
    </p:spTree>
    <p:extLst>
      <p:ext uri="{BB962C8B-B14F-4D97-AF65-F5344CB8AC3E}">
        <p14:creationId xmlns:p14="http://schemas.microsoft.com/office/powerpoint/2010/main" val="134207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WebAIM</a:t>
            </a:r>
            <a:r>
              <a:rPr lang="en-US" dirty="0" smtClean="0"/>
              <a:t> survey</a:t>
            </a:r>
            <a:endParaRPr lang="en-US" dirty="0"/>
          </a:p>
        </p:txBody>
      </p:sp>
      <p:pic>
        <p:nvPicPr>
          <p:cNvPr id="3074" name="Picture 2" descr="Chart of primary screen reader usage showing decreases in JAWS, etc. and significant increases in ZoomText and Window-Eyes. From WebAIM Survey, select to visit WebAIM's surve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551" y="1515491"/>
            <a:ext cx="6696075"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8756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924"/>
            <a:ext cx="8229600" cy="1143000"/>
          </a:xfrm>
        </p:spPr>
        <p:txBody>
          <a:bodyPr/>
          <a:lstStyle/>
          <a:p>
            <a:r>
              <a:rPr lang="en-US" dirty="0" smtClean="0">
                <a:solidFill>
                  <a:srgbClr val="18453B"/>
                </a:solidFill>
              </a:rPr>
              <a:t>Spartans Will.</a:t>
            </a:r>
            <a:endParaRPr lang="en-US" dirty="0">
              <a:solidFill>
                <a:srgbClr val="18453B"/>
              </a:solidFill>
            </a:endParaRPr>
          </a:p>
        </p:txBody>
      </p:sp>
      <p:sp>
        <p:nvSpPr>
          <p:cNvPr id="5" name="TextBox 4"/>
          <p:cNvSpPr txBox="1"/>
          <p:nvPr/>
        </p:nvSpPr>
        <p:spPr>
          <a:xfrm>
            <a:off x="1892808" y="2359152"/>
            <a:ext cx="5952744" cy="954107"/>
          </a:xfrm>
          <a:prstGeom prst="rect">
            <a:avLst/>
          </a:prstGeom>
          <a:noFill/>
        </p:spPr>
        <p:txBody>
          <a:bodyPr wrap="square" rtlCol="0">
            <a:spAutoFit/>
          </a:bodyPr>
          <a:lstStyle/>
          <a:p>
            <a:r>
              <a:rPr lang="en-US" sz="3200" dirty="0">
                <a:solidFill>
                  <a:schemeClr val="bg1"/>
                </a:solidFill>
              </a:rPr>
              <a:t>Remove barriers to </a:t>
            </a:r>
            <a:r>
              <a:rPr lang="en-US" sz="3200" dirty="0" smtClean="0">
                <a:solidFill>
                  <a:schemeClr val="bg1"/>
                </a:solidFill>
              </a:rPr>
              <a:t>access.</a:t>
            </a:r>
            <a:r>
              <a:rPr lang="en-US" dirty="0"/>
              <a:t/>
            </a:r>
            <a:br>
              <a:rPr lang="en-US" dirty="0"/>
            </a:br>
            <a:endParaRPr lang="en-US" dirty="0"/>
          </a:p>
        </p:txBody>
      </p:sp>
    </p:spTree>
    <p:extLst>
      <p:ext uri="{BB962C8B-B14F-4D97-AF65-F5344CB8AC3E}">
        <p14:creationId xmlns:p14="http://schemas.microsoft.com/office/powerpoint/2010/main" val="6325225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18453B"/>
                </a:solidFill>
              </a:rPr>
              <a:t>Get in touch!</a:t>
            </a:r>
            <a:endParaRPr lang="en-US" dirty="0">
              <a:solidFill>
                <a:srgbClr val="18453B"/>
              </a:solidFill>
            </a:endParaRPr>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a:solidFill>
                  <a:srgbClr val="18453B"/>
                </a:solidFill>
              </a:rPr>
              <a:t>Nate Evans – Manager, Digital Content &amp; Accessibility, MSU: </a:t>
            </a:r>
            <a:r>
              <a:rPr lang="en-US" dirty="0">
                <a:solidFill>
                  <a:srgbClr val="18453B"/>
                </a:solidFill>
                <a:hlinkClick r:id="rId2"/>
              </a:rPr>
              <a:t>ne@msu.edu</a:t>
            </a:r>
            <a:r>
              <a:rPr lang="en-US" dirty="0">
                <a:solidFill>
                  <a:srgbClr val="18453B"/>
                </a:solidFill>
              </a:rPr>
              <a:t> </a:t>
            </a:r>
          </a:p>
          <a:p>
            <a:pPr marL="342900" indent="-342900">
              <a:buFont typeface="Arial" panose="020B0604020202020204" pitchFamily="34" charset="0"/>
              <a:buChar char="•"/>
            </a:pPr>
            <a:r>
              <a:rPr lang="en-US" dirty="0" smtClean="0">
                <a:solidFill>
                  <a:srgbClr val="18453B"/>
                </a:solidFill>
              </a:rPr>
              <a:t>Kate Sonka – Academic Specialist, College of Arts and Letters (Educational Technology team), MSU: </a:t>
            </a:r>
            <a:r>
              <a:rPr lang="en-US" dirty="0" smtClean="0">
                <a:solidFill>
                  <a:srgbClr val="18453B"/>
                </a:solidFill>
                <a:hlinkClick r:id="rId3"/>
              </a:rPr>
              <a:t>ksonka@msu.edu</a:t>
            </a:r>
            <a:r>
              <a:rPr lang="en-US" dirty="0" smtClean="0">
                <a:solidFill>
                  <a:srgbClr val="18453B"/>
                </a:solidFill>
              </a:rPr>
              <a:t> </a:t>
            </a:r>
          </a:p>
          <a:p>
            <a:pPr marL="342900" indent="-342900">
              <a:buFont typeface="Arial" panose="020B0604020202020204" pitchFamily="34" charset="0"/>
              <a:buChar char="•"/>
            </a:pPr>
            <a:r>
              <a:rPr lang="en-US" dirty="0" smtClean="0">
                <a:solidFill>
                  <a:srgbClr val="18453B"/>
                </a:solidFill>
              </a:rPr>
              <a:t>Phil </a:t>
            </a:r>
            <a:r>
              <a:rPr lang="en-US" dirty="0">
                <a:solidFill>
                  <a:srgbClr val="18453B"/>
                </a:solidFill>
              </a:rPr>
              <a:t>Deaton – Web Accessibility Specialist &amp; Web Developer, Digital Content &amp; Accessibility, MSU: </a:t>
            </a:r>
            <a:r>
              <a:rPr lang="en-US" dirty="0">
                <a:solidFill>
                  <a:srgbClr val="18453B"/>
                </a:solidFill>
                <a:hlinkClick r:id="rId4"/>
              </a:rPr>
              <a:t>deatonph@msu.edu</a:t>
            </a:r>
            <a:r>
              <a:rPr lang="en-US" dirty="0">
                <a:solidFill>
                  <a:srgbClr val="18453B"/>
                </a:solidFill>
              </a:rPr>
              <a:t> </a:t>
            </a:r>
          </a:p>
          <a:p>
            <a:pPr marL="342900" indent="-342900">
              <a:buFont typeface="Arial" panose="020B0604020202020204" pitchFamily="34" charset="0"/>
              <a:buChar char="•"/>
            </a:pPr>
            <a:r>
              <a:rPr lang="en-US" dirty="0" smtClean="0">
                <a:solidFill>
                  <a:srgbClr val="18453B"/>
                </a:solidFill>
              </a:rPr>
              <a:t>James Jackson – User Experience Researcher, Usability/Accessibility Research and Consulting, MSU: </a:t>
            </a:r>
            <a:r>
              <a:rPr lang="en-US" dirty="0" smtClean="0">
                <a:solidFill>
                  <a:srgbClr val="18453B"/>
                </a:solidFill>
                <a:hlinkClick r:id="rId5"/>
              </a:rPr>
              <a:t>jamesedj@msu.edu</a:t>
            </a:r>
            <a:r>
              <a:rPr lang="en-US" dirty="0" smtClean="0">
                <a:solidFill>
                  <a:srgbClr val="18453B"/>
                </a:solidFill>
              </a:rPr>
              <a:t> </a:t>
            </a:r>
            <a:endParaRPr lang="en-US" dirty="0">
              <a:solidFill>
                <a:srgbClr val="18453B"/>
              </a:solidFill>
            </a:endParaRPr>
          </a:p>
        </p:txBody>
      </p:sp>
    </p:spTree>
    <p:extLst>
      <p:ext uri="{BB962C8B-B14F-4D97-AF65-F5344CB8AC3E}">
        <p14:creationId xmlns:p14="http://schemas.microsoft.com/office/powerpoint/2010/main" val="9315173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Discussion Questions</a:t>
            </a:r>
            <a:endParaRPr lang="en-US" dirty="0"/>
          </a:p>
        </p:txBody>
      </p:sp>
      <p:sp>
        <p:nvSpPr>
          <p:cNvPr id="5" name="Content Placeholder 4"/>
          <p:cNvSpPr>
            <a:spLocks noGrp="1"/>
          </p:cNvSpPr>
          <p:nvPr>
            <p:ph idx="1"/>
          </p:nvPr>
        </p:nvSpPr>
        <p:spPr/>
        <p:txBody>
          <a:bodyPr/>
          <a:lstStyle/>
          <a:p>
            <a:pPr>
              <a:buClr>
                <a:schemeClr val="bg1"/>
              </a:buClr>
            </a:pPr>
            <a:r>
              <a:rPr lang="en-US" sz="2400" dirty="0" smtClean="0"/>
              <a:t>Nate –  What are the top level challenges for university-wide accessibility implementation and strategy that you face?</a:t>
            </a:r>
          </a:p>
          <a:p>
            <a:pPr>
              <a:buClr>
                <a:schemeClr val="bg1"/>
              </a:buClr>
            </a:pPr>
            <a:r>
              <a:rPr lang="en-US" sz="2400" dirty="0" smtClean="0"/>
              <a:t>Kate – How do you navigate the policies of central administration with the needs of the individual unit?</a:t>
            </a:r>
          </a:p>
          <a:p>
            <a:pPr>
              <a:buClr>
                <a:schemeClr val="bg1"/>
              </a:buClr>
            </a:pPr>
            <a:r>
              <a:rPr lang="en-US" sz="2400" dirty="0" smtClean="0"/>
              <a:t>Phil – How do you innovate current strategic accessibility design to increase the influence of process in procurement, evaluation, and development?</a:t>
            </a:r>
          </a:p>
          <a:p>
            <a:pPr>
              <a:buClr>
                <a:schemeClr val="bg1"/>
              </a:buClr>
            </a:pPr>
            <a:r>
              <a:rPr lang="en-US" sz="2400" dirty="0" smtClean="0"/>
              <a:t>James – How do we address forthcoming accessibility challenges (e.g., copyright)?</a:t>
            </a:r>
            <a:endParaRPr lang="en-US" sz="2400" dirty="0"/>
          </a:p>
        </p:txBody>
      </p:sp>
    </p:spTree>
    <p:extLst>
      <p:ext uri="{BB962C8B-B14F-4D97-AF65-F5344CB8AC3E}">
        <p14:creationId xmlns:p14="http://schemas.microsoft.com/office/powerpoint/2010/main" val="3295694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18453B"/>
                </a:solidFill>
              </a:rPr>
              <a:t>Get in touch!</a:t>
            </a:r>
            <a:endParaRPr lang="en-US" dirty="0">
              <a:solidFill>
                <a:srgbClr val="18453B"/>
              </a:solidFill>
            </a:endParaRPr>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a:solidFill>
                  <a:srgbClr val="18453B"/>
                </a:solidFill>
              </a:rPr>
              <a:t>Nate Evans – Manager, Digital Content &amp; Accessibility, MSU: </a:t>
            </a:r>
            <a:r>
              <a:rPr lang="en-US" dirty="0">
                <a:solidFill>
                  <a:srgbClr val="18453B"/>
                </a:solidFill>
                <a:hlinkClick r:id="rId2"/>
              </a:rPr>
              <a:t>ne@msu.edu</a:t>
            </a:r>
            <a:r>
              <a:rPr lang="en-US" dirty="0">
                <a:solidFill>
                  <a:srgbClr val="18453B"/>
                </a:solidFill>
              </a:rPr>
              <a:t> </a:t>
            </a:r>
          </a:p>
          <a:p>
            <a:pPr marL="342900" indent="-342900">
              <a:buFont typeface="Arial" panose="020B0604020202020204" pitchFamily="34" charset="0"/>
              <a:buChar char="•"/>
            </a:pPr>
            <a:r>
              <a:rPr lang="en-US" dirty="0" smtClean="0">
                <a:solidFill>
                  <a:srgbClr val="18453B"/>
                </a:solidFill>
              </a:rPr>
              <a:t>Kate Sonka – Academic Specialist, College of Arts and Letters (Educational Technology team), MSU: </a:t>
            </a:r>
            <a:r>
              <a:rPr lang="en-US" dirty="0" smtClean="0">
                <a:solidFill>
                  <a:srgbClr val="18453B"/>
                </a:solidFill>
                <a:hlinkClick r:id="rId3"/>
              </a:rPr>
              <a:t>ksonka@msu.edu</a:t>
            </a:r>
            <a:r>
              <a:rPr lang="en-US" dirty="0" smtClean="0">
                <a:solidFill>
                  <a:srgbClr val="18453B"/>
                </a:solidFill>
              </a:rPr>
              <a:t> </a:t>
            </a:r>
          </a:p>
          <a:p>
            <a:pPr marL="342900" indent="-342900">
              <a:buFont typeface="Arial" panose="020B0604020202020204" pitchFamily="34" charset="0"/>
              <a:buChar char="•"/>
            </a:pPr>
            <a:r>
              <a:rPr lang="en-US" dirty="0" smtClean="0">
                <a:solidFill>
                  <a:srgbClr val="18453B"/>
                </a:solidFill>
              </a:rPr>
              <a:t>Phil </a:t>
            </a:r>
            <a:r>
              <a:rPr lang="en-US" dirty="0">
                <a:solidFill>
                  <a:srgbClr val="18453B"/>
                </a:solidFill>
              </a:rPr>
              <a:t>Deaton – Web Accessibility Specialist &amp; Web Developer, Digital Content &amp; Accessibility, MSU: </a:t>
            </a:r>
            <a:r>
              <a:rPr lang="en-US" dirty="0">
                <a:solidFill>
                  <a:srgbClr val="18453B"/>
                </a:solidFill>
                <a:hlinkClick r:id="rId4"/>
              </a:rPr>
              <a:t>deatonph@msu.edu</a:t>
            </a:r>
            <a:r>
              <a:rPr lang="en-US" dirty="0">
                <a:solidFill>
                  <a:srgbClr val="18453B"/>
                </a:solidFill>
              </a:rPr>
              <a:t> </a:t>
            </a:r>
          </a:p>
          <a:p>
            <a:pPr marL="342900" indent="-342900">
              <a:buFont typeface="Arial" panose="020B0604020202020204" pitchFamily="34" charset="0"/>
              <a:buChar char="•"/>
            </a:pPr>
            <a:r>
              <a:rPr lang="en-US" dirty="0" smtClean="0">
                <a:solidFill>
                  <a:srgbClr val="18453B"/>
                </a:solidFill>
              </a:rPr>
              <a:t>James Jackson – User Experience Researcher, Usability/Accessibility Research and Consulting, MSU: </a:t>
            </a:r>
            <a:r>
              <a:rPr lang="en-US" dirty="0" smtClean="0">
                <a:solidFill>
                  <a:srgbClr val="18453B"/>
                </a:solidFill>
                <a:hlinkClick r:id="rId5"/>
              </a:rPr>
              <a:t>jamesedj@msu.edu</a:t>
            </a:r>
            <a:r>
              <a:rPr lang="en-US" dirty="0" smtClean="0">
                <a:solidFill>
                  <a:srgbClr val="18453B"/>
                </a:solidFill>
              </a:rPr>
              <a:t> </a:t>
            </a:r>
            <a:endParaRPr lang="en-US" dirty="0">
              <a:solidFill>
                <a:srgbClr val="18453B"/>
              </a:solidFill>
            </a:endParaRPr>
          </a:p>
        </p:txBody>
      </p:sp>
    </p:spTree>
    <p:extLst>
      <p:ext uri="{BB962C8B-B14F-4D97-AF65-F5344CB8AC3E}">
        <p14:creationId xmlns:p14="http://schemas.microsoft.com/office/powerpoint/2010/main" val="754742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5F4F0"/>
        </a:solidFill>
        <a:effectLst/>
      </p:bgPr>
    </p:bg>
    <p:spTree>
      <p:nvGrpSpPr>
        <p:cNvPr id="1" name="Shape 79"/>
        <p:cNvGrpSpPr/>
        <p:nvPr/>
      </p:nvGrpSpPr>
      <p:grpSpPr>
        <a:xfrm>
          <a:off x="0" y="0"/>
          <a:ext cx="0" cy="0"/>
          <a:chOff x="0" y="0"/>
          <a:chExt cx="0" cy="0"/>
        </a:xfrm>
      </p:grpSpPr>
      <p:sp>
        <p:nvSpPr>
          <p:cNvPr id="83" name="Title 1"/>
          <p:cNvSpPr txBox="1"/>
          <p:nvPr/>
        </p:nvSpPr>
        <p:spPr>
          <a:xfrm>
            <a:off x="1144150" y="1644175"/>
            <a:ext cx="6453600" cy="553200"/>
          </a:xfrm>
          <a:prstGeom prst="rect">
            <a:avLst/>
          </a:prstGeom>
          <a:noFill/>
          <a:ln>
            <a:noFill/>
          </a:ln>
        </p:spPr>
        <p:txBody>
          <a:bodyPr lIns="91425" tIns="91425" rIns="91425" bIns="91425" anchor="t" anchorCtr="0">
            <a:noAutofit/>
          </a:bodyPr>
          <a:lstStyle/>
          <a:p>
            <a:pPr algn="ctr">
              <a:spcBef>
                <a:spcPts val="0"/>
              </a:spcBef>
            </a:pPr>
            <a:r>
              <a:rPr lang="en" dirty="0">
                <a:solidFill>
                  <a:srgbClr val="434343"/>
                </a:solidFill>
              </a:rPr>
              <a:t>“Tab to bag” </a:t>
            </a:r>
            <a:r>
              <a:rPr lang="en" dirty="0" smtClean="0">
                <a:solidFill>
                  <a:srgbClr val="434343"/>
                </a:solidFill>
              </a:rPr>
              <a:t>Accessibility Culture Continuum</a:t>
            </a:r>
            <a:endParaRPr lang="en" dirty="0">
              <a:solidFill>
                <a:srgbClr val="434343"/>
              </a:solidFill>
            </a:endParaRPr>
          </a:p>
        </p:txBody>
      </p:sp>
      <p:pic>
        <p:nvPicPr>
          <p:cNvPr id="2" name="Picture 1" descr="Poorly drawn continuum with pop/soda tab on one side and recycling bin on the ot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50" y="2432304"/>
            <a:ext cx="7567625" cy="1658174"/>
          </a:xfrm>
          <a:prstGeom prst="rect">
            <a:avLst/>
          </a:prstGeom>
        </p:spPr>
      </p:pic>
    </p:spTree>
    <p:extLst>
      <p:ext uri="{BB962C8B-B14F-4D97-AF65-F5344CB8AC3E}">
        <p14:creationId xmlns:p14="http://schemas.microsoft.com/office/powerpoint/2010/main" val="1208696996"/>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5F4F0"/>
        </a:solidFill>
        <a:effectLst/>
      </p:bgPr>
    </p:bg>
    <p:spTree>
      <p:nvGrpSpPr>
        <p:cNvPr id="1" name="Shape 87"/>
        <p:cNvGrpSpPr/>
        <p:nvPr/>
      </p:nvGrpSpPr>
      <p:grpSpPr>
        <a:xfrm>
          <a:off x="0" y="0"/>
          <a:ext cx="0" cy="0"/>
          <a:chOff x="0" y="0"/>
          <a:chExt cx="0" cy="0"/>
        </a:xfrm>
      </p:grpSpPr>
      <p:sp>
        <p:nvSpPr>
          <p:cNvPr id="92" name="Title 1"/>
          <p:cNvSpPr txBox="1"/>
          <p:nvPr/>
        </p:nvSpPr>
        <p:spPr>
          <a:xfrm>
            <a:off x="523959" y="1324134"/>
            <a:ext cx="7961673" cy="751553"/>
          </a:xfrm>
          <a:prstGeom prst="rect">
            <a:avLst/>
          </a:prstGeom>
          <a:noFill/>
          <a:ln>
            <a:noFill/>
          </a:ln>
        </p:spPr>
        <p:txBody>
          <a:bodyPr lIns="91425" tIns="91425" rIns="91425" bIns="91425" anchor="t" anchorCtr="0">
            <a:noAutofit/>
          </a:bodyPr>
          <a:lstStyle/>
          <a:p>
            <a:pPr algn="ctr">
              <a:spcBef>
                <a:spcPts val="0"/>
              </a:spcBef>
            </a:pPr>
            <a:r>
              <a:rPr lang="en" dirty="0" smtClean="0">
                <a:solidFill>
                  <a:srgbClr val="434343"/>
                </a:solidFill>
              </a:rPr>
              <a:t>“Tab </a:t>
            </a:r>
            <a:r>
              <a:rPr lang="en" dirty="0">
                <a:solidFill>
                  <a:srgbClr val="434343"/>
                </a:solidFill>
              </a:rPr>
              <a:t>to bag” Accessibility Culture </a:t>
            </a:r>
            <a:r>
              <a:rPr lang="en" dirty="0" smtClean="0">
                <a:solidFill>
                  <a:srgbClr val="434343"/>
                </a:solidFill>
              </a:rPr>
              <a:t>Continuum (cont’d.)</a:t>
            </a:r>
            <a:endParaRPr lang="en" dirty="0">
              <a:solidFill>
                <a:srgbClr val="434343"/>
              </a:solidFill>
            </a:endParaRPr>
          </a:p>
        </p:txBody>
      </p:sp>
      <p:pic>
        <p:nvPicPr>
          <p:cNvPr id="2" name="Picture 1" descr="MSU is 1/3 of the way from tab to bag on the poorly drawn tab to bag continu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59" y="1877335"/>
            <a:ext cx="7693981" cy="2321903"/>
          </a:xfrm>
          <a:prstGeom prst="rect">
            <a:avLst/>
          </a:prstGeom>
        </p:spPr>
      </p:pic>
    </p:spTree>
    <p:extLst>
      <p:ext uri="{BB962C8B-B14F-4D97-AF65-F5344CB8AC3E}">
        <p14:creationId xmlns:p14="http://schemas.microsoft.com/office/powerpoint/2010/main" val="3353908923"/>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0" dirty="0"/>
              <a:t>Plan and Resources</a:t>
            </a:r>
            <a:br>
              <a:rPr lang="en-US" b="0" dirty="0"/>
            </a:br>
            <a:r>
              <a:rPr lang="en-US" dirty="0"/>
              <a:t/>
            </a:r>
            <a:br>
              <a:rPr lang="en-US" dirty="0"/>
            </a:br>
            <a:endParaRPr lang="en-US" dirty="0"/>
          </a:p>
        </p:txBody>
      </p:sp>
      <p:sp>
        <p:nvSpPr>
          <p:cNvPr id="5" name="Content Placeholder 4"/>
          <p:cNvSpPr>
            <a:spLocks noGrp="1"/>
          </p:cNvSpPr>
          <p:nvPr>
            <p:ph idx="1"/>
          </p:nvPr>
        </p:nvSpPr>
        <p:spPr/>
        <p:txBody>
          <a:bodyPr/>
          <a:lstStyle/>
          <a:p>
            <a:pPr>
              <a:buClr>
                <a:schemeClr val="bg1"/>
              </a:buClr>
            </a:pPr>
            <a:r>
              <a:rPr lang="en-US" dirty="0"/>
              <a:t>Web Accessibility Policy at MSU</a:t>
            </a:r>
          </a:p>
          <a:p>
            <a:pPr>
              <a:buClr>
                <a:schemeClr val="bg1"/>
              </a:buClr>
            </a:pPr>
            <a:r>
              <a:rPr lang="en-US" dirty="0"/>
              <a:t>Web Accessibility Implementation Plan</a:t>
            </a:r>
          </a:p>
          <a:p>
            <a:pPr>
              <a:buClr>
                <a:schemeClr val="bg1"/>
              </a:buClr>
            </a:pPr>
            <a:r>
              <a:rPr lang="en-US" dirty="0"/>
              <a:t>5 Year Compliance </a:t>
            </a:r>
            <a:r>
              <a:rPr lang="en-US" dirty="0" smtClean="0"/>
              <a:t>Plans</a:t>
            </a:r>
          </a:p>
          <a:p>
            <a:pPr>
              <a:buClr>
                <a:schemeClr val="bg1"/>
              </a:buClr>
            </a:pPr>
            <a:r>
              <a:rPr lang="en-US" dirty="0" smtClean="0"/>
              <a:t>1 Year Self-Reviews</a:t>
            </a:r>
          </a:p>
          <a:p>
            <a:pPr>
              <a:buClr>
                <a:schemeClr val="bg1"/>
              </a:buClr>
            </a:pPr>
            <a:r>
              <a:rPr lang="en-US" dirty="0" smtClean="0"/>
              <a:t>EIT Accessibility Purchasing Recommendation</a:t>
            </a:r>
            <a:endParaRPr lang="en-US" dirty="0"/>
          </a:p>
          <a:p>
            <a:endParaRPr lang="en-US" dirty="0"/>
          </a:p>
        </p:txBody>
      </p:sp>
    </p:spTree>
    <p:extLst>
      <p:ext uri="{BB962C8B-B14F-4D97-AF65-F5344CB8AC3E}">
        <p14:creationId xmlns:p14="http://schemas.microsoft.com/office/powerpoint/2010/main" val="1788534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Plan and </a:t>
            </a:r>
            <a:r>
              <a:rPr lang="en-US" b="0" dirty="0" smtClean="0"/>
              <a:t>Resources (cont’d.)</a:t>
            </a:r>
            <a:r>
              <a:rPr lang="en-US" b="0" dirty="0"/>
              <a:t/>
            </a:r>
            <a:br>
              <a:rPr lang="en-US" b="0" dirty="0"/>
            </a:br>
            <a:r>
              <a:rPr lang="en-US" dirty="0"/>
              <a:t/>
            </a:r>
            <a:br>
              <a:rPr lang="en-US" dirty="0"/>
            </a:br>
            <a:endParaRPr lang="en-US" dirty="0"/>
          </a:p>
        </p:txBody>
      </p:sp>
      <p:sp>
        <p:nvSpPr>
          <p:cNvPr id="3" name="Content Placeholder 2"/>
          <p:cNvSpPr>
            <a:spLocks noGrp="1"/>
          </p:cNvSpPr>
          <p:nvPr>
            <p:ph idx="1"/>
          </p:nvPr>
        </p:nvSpPr>
        <p:spPr/>
        <p:txBody>
          <a:bodyPr/>
          <a:lstStyle/>
          <a:p>
            <a:pPr>
              <a:buClr>
                <a:schemeClr val="bg1"/>
              </a:buClr>
            </a:pPr>
            <a:r>
              <a:rPr lang="en-US" dirty="0"/>
              <a:t>Web Accessibility Working Group</a:t>
            </a:r>
          </a:p>
          <a:p>
            <a:pPr>
              <a:buClr>
                <a:schemeClr val="bg1"/>
              </a:buClr>
            </a:pPr>
            <a:r>
              <a:rPr lang="en-US" dirty="0"/>
              <a:t>Accommodating </a:t>
            </a:r>
            <a:r>
              <a:rPr lang="en-US" dirty="0" smtClean="0"/>
              <a:t>Technology </a:t>
            </a:r>
            <a:r>
              <a:rPr lang="en-US" dirty="0"/>
              <a:t>CAFE</a:t>
            </a:r>
          </a:p>
          <a:p>
            <a:pPr>
              <a:buClr>
                <a:schemeClr val="bg1"/>
              </a:buClr>
            </a:pPr>
            <a:r>
              <a:rPr lang="en-US" dirty="0"/>
              <a:t>Web Accessibility Liaisons</a:t>
            </a:r>
          </a:p>
          <a:p>
            <a:pPr>
              <a:buClr>
                <a:schemeClr val="bg1"/>
              </a:buClr>
            </a:pPr>
            <a:r>
              <a:rPr lang="en-US" dirty="0"/>
              <a:t>webaccess.msu.edu</a:t>
            </a:r>
          </a:p>
          <a:p>
            <a:pPr>
              <a:buClr>
                <a:schemeClr val="bg1"/>
              </a:buClr>
            </a:pPr>
            <a:r>
              <a:rPr lang="en-US" dirty="0"/>
              <a:t>tutorials, templates, training </a:t>
            </a:r>
            <a:r>
              <a:rPr lang="en-US" dirty="0" smtClean="0"/>
              <a:t>&amp; other resources</a:t>
            </a:r>
          </a:p>
          <a:p>
            <a:pPr>
              <a:buClr>
                <a:schemeClr val="bg1"/>
              </a:buClr>
            </a:pPr>
            <a:r>
              <a:rPr lang="en-US" dirty="0" smtClean="0"/>
              <a:t>Student  interns</a:t>
            </a:r>
            <a:endParaRPr lang="en-US" dirty="0"/>
          </a:p>
        </p:txBody>
      </p:sp>
    </p:spTree>
    <p:extLst>
      <p:ext uri="{BB962C8B-B14F-4D97-AF65-F5344CB8AC3E}">
        <p14:creationId xmlns:p14="http://schemas.microsoft.com/office/powerpoint/2010/main" val="715372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9001" y="0"/>
            <a:ext cx="12175089" cy="6858000"/>
          </a:xfrm>
        </p:spPr>
      </p:pic>
    </p:spTree>
    <p:extLst>
      <p:ext uri="{BB962C8B-B14F-4D97-AF65-F5344CB8AC3E}">
        <p14:creationId xmlns:p14="http://schemas.microsoft.com/office/powerpoint/2010/main" val="1408682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MSU Wordmark design">
  <a:themeElements>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809</TotalTime>
  <Words>1820</Words>
  <Application>Microsoft Office PowerPoint</Application>
  <PresentationFormat>On-screen Show (4:3)</PresentationFormat>
  <Paragraphs>198</Paragraphs>
  <Slides>49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ＭＳ Ｐゴシック</vt:lpstr>
      <vt:lpstr>Arial</vt:lpstr>
      <vt:lpstr>Calibri</vt:lpstr>
      <vt:lpstr>Gotham Book</vt:lpstr>
      <vt:lpstr>Gotham-Bold</vt:lpstr>
      <vt:lpstr>Wingdings</vt:lpstr>
      <vt:lpstr>MSU Wordmark design</vt:lpstr>
      <vt:lpstr>Accessibility Policy and Implementation across Units at Michigan State University</vt:lpstr>
      <vt:lpstr>Objectives  </vt:lpstr>
      <vt:lpstr>PowerPoint Presentation</vt:lpstr>
      <vt:lpstr>PowerPoint Presentation</vt:lpstr>
      <vt:lpstr>PowerPoint Presentation</vt:lpstr>
      <vt:lpstr>PowerPoint Presentation</vt:lpstr>
      <vt:lpstr>Plan and Resources  </vt:lpstr>
      <vt:lpstr>Plan and Resources (cont’d.)  </vt:lpstr>
      <vt:lpstr>PowerPoint Presentation</vt:lpstr>
      <vt:lpstr>PowerPoint Presentation</vt:lpstr>
      <vt:lpstr>PowerPoint Presentation</vt:lpstr>
      <vt:lpstr>College of Arts &amp; Letters</vt:lpstr>
      <vt:lpstr>General CAL Organization  </vt:lpstr>
      <vt:lpstr>Making Learning Accessible  </vt:lpstr>
      <vt:lpstr>CAL 5 Year Plan  </vt:lpstr>
      <vt:lpstr>PowerPoint Presentation</vt:lpstr>
      <vt:lpstr>Accessibility Process Innovation</vt:lpstr>
      <vt:lpstr>Advocacy Work</vt:lpstr>
      <vt:lpstr>As a student…</vt:lpstr>
      <vt:lpstr>Working with students  </vt:lpstr>
      <vt:lpstr>Students are Innovators  </vt:lpstr>
      <vt:lpstr>Designing Innovation  </vt:lpstr>
      <vt:lpstr>Innovation 1.  Course Design Evaluation  </vt:lpstr>
      <vt:lpstr>1. Course Design Evaluation  </vt:lpstr>
      <vt:lpstr>Innovation 2.  Procurement &amp; Process   </vt:lpstr>
      <vt:lpstr>2. Procurement &amp; Process   </vt:lpstr>
      <vt:lpstr>WCAG 2.0 and Higher Ed  </vt:lpstr>
      <vt:lpstr>WCAG 2.0 and Higher Ed  </vt:lpstr>
      <vt:lpstr>My Role at the University  </vt:lpstr>
      <vt:lpstr>Challenge 1.  Understanding the Standard</vt:lpstr>
      <vt:lpstr>Understanding the Standard</vt:lpstr>
      <vt:lpstr>Challenge 2. Mismatched Priorities</vt:lpstr>
      <vt:lpstr>Parallels </vt:lpstr>
      <vt:lpstr>Parallels Continued </vt:lpstr>
      <vt:lpstr>Mismatched Legal Expectations</vt:lpstr>
      <vt:lpstr>Chafee Amendment  </vt:lpstr>
      <vt:lpstr>Challenge 3. Universal Design v. Accommodation  </vt:lpstr>
      <vt:lpstr>Accessibility in an Academic Context  </vt:lpstr>
      <vt:lpstr>Accommodation v. Universal Design  </vt:lpstr>
      <vt:lpstr>Changes in Technology  </vt:lpstr>
      <vt:lpstr>College Students with Learning Disabilities  </vt:lpstr>
      <vt:lpstr>Don’t only ask:  “Does this meet the standard?”  </vt:lpstr>
      <vt:lpstr>Challenge 4. “Accessibility Supported Ways”</vt:lpstr>
      <vt:lpstr>Accessibility Supported Ways  </vt:lpstr>
      <vt:lpstr>WebAIM survey</vt:lpstr>
      <vt:lpstr>Spartans Will.</vt:lpstr>
      <vt:lpstr>Get in touch!</vt:lpstr>
      <vt:lpstr>Discussion Questions</vt:lpstr>
      <vt:lpstr>Get in touch!</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Deaton, Phillip</dc:creator>
  <cp:lastModifiedBy>Deaton, Phillip</cp:lastModifiedBy>
  <cp:revision>34</cp:revision>
  <cp:lastPrinted>2010-09-08T13:46:11Z</cp:lastPrinted>
  <dcterms:created xsi:type="dcterms:W3CDTF">2015-09-17T13:32:53Z</dcterms:created>
  <dcterms:modified xsi:type="dcterms:W3CDTF">2015-11-18T18:15:54Z</dcterms:modified>
</cp:coreProperties>
</file>