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57" r:id="rId4"/>
    <p:sldId id="262" r:id="rId5"/>
    <p:sldId id="258" r:id="rId6"/>
    <p:sldId id="263" r:id="rId7"/>
    <p:sldId id="259" r:id="rId8"/>
    <p:sldId id="264" r:id="rId9"/>
    <p:sldId id="260"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5385"/>
  </p:normalViewPr>
  <p:slideViewPr>
    <p:cSldViewPr snapToGrid="0" snapToObjects="1">
      <p:cViewPr varScale="1">
        <p:scale>
          <a:sx n="95" d="100"/>
          <a:sy n="95" d="100"/>
        </p:scale>
        <p:origin x="68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F576D0-6754-A640-B824-11716BE3CEC6}" type="datetimeFigureOut">
              <a:rPr lang="en-US" smtClean="0"/>
              <a:t>11/15/15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653A7-96D2-2A4C-82ED-86074FA006C8}" type="slidenum">
              <a:rPr lang="en-US" smtClean="0"/>
              <a:t>‹#›</a:t>
            </a:fld>
            <a:endParaRPr lang="en-US"/>
          </a:p>
        </p:txBody>
      </p:sp>
    </p:spTree>
    <p:extLst>
      <p:ext uri="{BB962C8B-B14F-4D97-AF65-F5344CB8AC3E}">
        <p14:creationId xmlns:p14="http://schemas.microsoft.com/office/powerpoint/2010/main" val="186360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F576D0-6754-A640-B824-11716BE3CEC6}" type="datetimeFigureOut">
              <a:rPr lang="en-US" smtClean="0"/>
              <a:t>11/15/15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653A7-96D2-2A4C-82ED-86074FA006C8}" type="slidenum">
              <a:rPr lang="en-US" smtClean="0"/>
              <a:t>‹#›</a:t>
            </a:fld>
            <a:endParaRPr lang="en-US"/>
          </a:p>
        </p:txBody>
      </p:sp>
    </p:spTree>
    <p:extLst>
      <p:ext uri="{BB962C8B-B14F-4D97-AF65-F5344CB8AC3E}">
        <p14:creationId xmlns:p14="http://schemas.microsoft.com/office/powerpoint/2010/main" val="1178530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F576D0-6754-A640-B824-11716BE3CEC6}" type="datetimeFigureOut">
              <a:rPr lang="en-US" smtClean="0"/>
              <a:t>11/15/15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653A7-96D2-2A4C-82ED-86074FA006C8}" type="slidenum">
              <a:rPr lang="en-US" smtClean="0"/>
              <a:t>‹#›</a:t>
            </a:fld>
            <a:endParaRPr lang="en-US"/>
          </a:p>
        </p:txBody>
      </p:sp>
    </p:spTree>
    <p:extLst>
      <p:ext uri="{BB962C8B-B14F-4D97-AF65-F5344CB8AC3E}">
        <p14:creationId xmlns:p14="http://schemas.microsoft.com/office/powerpoint/2010/main" val="1325681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F576D0-6754-A640-B824-11716BE3CEC6}" type="datetimeFigureOut">
              <a:rPr lang="en-US" smtClean="0"/>
              <a:t>11/15/15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653A7-96D2-2A4C-82ED-86074FA006C8}" type="slidenum">
              <a:rPr lang="en-US" smtClean="0"/>
              <a:t>‹#›</a:t>
            </a:fld>
            <a:endParaRPr lang="en-US"/>
          </a:p>
        </p:txBody>
      </p:sp>
    </p:spTree>
    <p:extLst>
      <p:ext uri="{BB962C8B-B14F-4D97-AF65-F5344CB8AC3E}">
        <p14:creationId xmlns:p14="http://schemas.microsoft.com/office/powerpoint/2010/main" val="1211096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F576D0-6754-A640-B824-11716BE3CEC6}" type="datetimeFigureOut">
              <a:rPr lang="en-US" smtClean="0"/>
              <a:t>11/15/15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653A7-96D2-2A4C-82ED-86074FA006C8}" type="slidenum">
              <a:rPr lang="en-US" smtClean="0"/>
              <a:t>‹#›</a:t>
            </a:fld>
            <a:endParaRPr lang="en-US"/>
          </a:p>
        </p:txBody>
      </p:sp>
    </p:spTree>
    <p:extLst>
      <p:ext uri="{BB962C8B-B14F-4D97-AF65-F5344CB8AC3E}">
        <p14:creationId xmlns:p14="http://schemas.microsoft.com/office/powerpoint/2010/main" val="1051591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F576D0-6754-A640-B824-11716BE3CEC6}" type="datetimeFigureOut">
              <a:rPr lang="en-US" smtClean="0"/>
              <a:t>11/15/15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653A7-96D2-2A4C-82ED-86074FA006C8}" type="slidenum">
              <a:rPr lang="en-US" smtClean="0"/>
              <a:t>‹#›</a:t>
            </a:fld>
            <a:endParaRPr lang="en-US"/>
          </a:p>
        </p:txBody>
      </p:sp>
    </p:spTree>
    <p:extLst>
      <p:ext uri="{BB962C8B-B14F-4D97-AF65-F5344CB8AC3E}">
        <p14:creationId xmlns:p14="http://schemas.microsoft.com/office/powerpoint/2010/main" val="315791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F576D0-6754-A640-B824-11716BE3CEC6}" type="datetimeFigureOut">
              <a:rPr lang="en-US" smtClean="0"/>
              <a:t>11/15/15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4653A7-96D2-2A4C-82ED-86074FA006C8}" type="slidenum">
              <a:rPr lang="en-US" smtClean="0"/>
              <a:t>‹#›</a:t>
            </a:fld>
            <a:endParaRPr lang="en-US"/>
          </a:p>
        </p:txBody>
      </p:sp>
    </p:spTree>
    <p:extLst>
      <p:ext uri="{BB962C8B-B14F-4D97-AF65-F5344CB8AC3E}">
        <p14:creationId xmlns:p14="http://schemas.microsoft.com/office/powerpoint/2010/main" val="1073396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F576D0-6754-A640-B824-11716BE3CEC6}" type="datetimeFigureOut">
              <a:rPr lang="en-US" smtClean="0"/>
              <a:t>11/15/15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4653A7-96D2-2A4C-82ED-86074FA006C8}" type="slidenum">
              <a:rPr lang="en-US" smtClean="0"/>
              <a:t>‹#›</a:t>
            </a:fld>
            <a:endParaRPr lang="en-US"/>
          </a:p>
        </p:txBody>
      </p:sp>
    </p:spTree>
    <p:extLst>
      <p:ext uri="{BB962C8B-B14F-4D97-AF65-F5344CB8AC3E}">
        <p14:creationId xmlns:p14="http://schemas.microsoft.com/office/powerpoint/2010/main" val="171444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F576D0-6754-A640-B824-11716BE3CEC6}" type="datetimeFigureOut">
              <a:rPr lang="en-US" smtClean="0"/>
              <a:t>11/15/15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4653A7-96D2-2A4C-82ED-86074FA006C8}" type="slidenum">
              <a:rPr lang="en-US" smtClean="0"/>
              <a:t>‹#›</a:t>
            </a:fld>
            <a:endParaRPr lang="en-US"/>
          </a:p>
        </p:txBody>
      </p:sp>
    </p:spTree>
    <p:extLst>
      <p:ext uri="{BB962C8B-B14F-4D97-AF65-F5344CB8AC3E}">
        <p14:creationId xmlns:p14="http://schemas.microsoft.com/office/powerpoint/2010/main" val="1831459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F576D0-6754-A640-B824-11716BE3CEC6}" type="datetimeFigureOut">
              <a:rPr lang="en-US" smtClean="0"/>
              <a:t>11/15/15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653A7-96D2-2A4C-82ED-86074FA006C8}" type="slidenum">
              <a:rPr lang="en-US" smtClean="0"/>
              <a:t>‹#›</a:t>
            </a:fld>
            <a:endParaRPr lang="en-US"/>
          </a:p>
        </p:txBody>
      </p:sp>
    </p:spTree>
    <p:extLst>
      <p:ext uri="{BB962C8B-B14F-4D97-AF65-F5344CB8AC3E}">
        <p14:creationId xmlns:p14="http://schemas.microsoft.com/office/powerpoint/2010/main" val="1452098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F576D0-6754-A640-B824-11716BE3CEC6}" type="datetimeFigureOut">
              <a:rPr lang="en-US" smtClean="0"/>
              <a:t>11/15/15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653A7-96D2-2A4C-82ED-86074FA006C8}" type="slidenum">
              <a:rPr lang="en-US" smtClean="0"/>
              <a:t>‹#›</a:t>
            </a:fld>
            <a:endParaRPr lang="en-US"/>
          </a:p>
        </p:txBody>
      </p:sp>
    </p:spTree>
    <p:extLst>
      <p:ext uri="{BB962C8B-B14F-4D97-AF65-F5344CB8AC3E}">
        <p14:creationId xmlns:p14="http://schemas.microsoft.com/office/powerpoint/2010/main" val="14225688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F576D0-6754-A640-B824-11716BE3CEC6}" type="datetimeFigureOut">
              <a:rPr lang="en-US" smtClean="0"/>
              <a:t>11/15/15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4653A7-96D2-2A4C-82ED-86074FA006C8}" type="slidenum">
              <a:rPr lang="en-US" smtClean="0"/>
              <a:t>‹#›</a:t>
            </a:fld>
            <a:endParaRPr lang="en-US"/>
          </a:p>
        </p:txBody>
      </p:sp>
    </p:spTree>
    <p:extLst>
      <p:ext uri="{BB962C8B-B14F-4D97-AF65-F5344CB8AC3E}">
        <p14:creationId xmlns:p14="http://schemas.microsoft.com/office/powerpoint/2010/main" val="579079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Blue Sun University</a:t>
            </a:r>
            <a:endParaRPr lang="en-US" dirty="0"/>
          </a:p>
        </p:txBody>
      </p:sp>
      <p:sp>
        <p:nvSpPr>
          <p:cNvPr id="5" name="Content Placeholder 4"/>
          <p:cNvSpPr>
            <a:spLocks noGrp="1"/>
          </p:cNvSpPr>
          <p:nvPr>
            <p:ph idx="1"/>
          </p:nvPr>
        </p:nvSpPr>
        <p:spPr/>
        <p:txBody>
          <a:bodyPr>
            <a:normAutofit/>
          </a:bodyPr>
          <a:lstStyle/>
          <a:p>
            <a:pPr marL="0" indent="0">
              <a:lnSpc>
                <a:spcPct val="100000"/>
              </a:lnSpc>
              <a:buNone/>
            </a:pPr>
            <a:r>
              <a:rPr lang="en-US" sz="3200" dirty="0" smtClean="0"/>
              <a:t>Due to rising concerns from faculty, senior administrators, and the occurrence at lawsuits regarding MOOCs at other similar institutions, the Provost has created a committee to address captioning at the University. You have received $200,000 to, in his words, “start taking care of the issue.”</a:t>
            </a:r>
            <a:endParaRPr lang="en-US" sz="3200" dirty="0" smtClean="0"/>
          </a:p>
          <a:p>
            <a:pPr>
              <a:lnSpc>
                <a:spcPct val="100000"/>
              </a:lnSpc>
            </a:pPr>
            <a:endParaRPr lang="en-US" sz="3200" dirty="0" smtClean="0"/>
          </a:p>
          <a:p>
            <a:pPr>
              <a:lnSpc>
                <a:spcPct val="100000"/>
              </a:lnSpc>
            </a:pPr>
            <a:r>
              <a:rPr lang="en-US" sz="3200" dirty="0" smtClean="0"/>
              <a:t>What do you do? How do you start?</a:t>
            </a:r>
            <a:endParaRPr lang="en-US" sz="3200" dirty="0" smtClean="0"/>
          </a:p>
        </p:txBody>
      </p:sp>
    </p:spTree>
    <p:extLst>
      <p:ext uri="{BB962C8B-B14F-4D97-AF65-F5344CB8AC3E}">
        <p14:creationId xmlns:p14="http://schemas.microsoft.com/office/powerpoint/2010/main" val="1131766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MCCS - Background</a:t>
            </a:r>
            <a:endParaRPr lang="en-US" dirty="0"/>
          </a:p>
        </p:txBody>
      </p:sp>
      <p:sp>
        <p:nvSpPr>
          <p:cNvPr id="3" name="Content Placeholder 2"/>
          <p:cNvSpPr>
            <a:spLocks noGrp="1"/>
          </p:cNvSpPr>
          <p:nvPr>
            <p:ph idx="1"/>
          </p:nvPr>
        </p:nvSpPr>
        <p:spPr/>
        <p:txBody>
          <a:bodyPr/>
          <a:lstStyle/>
          <a:p>
            <a:r>
              <a:rPr lang="en-US" dirty="0" smtClean="0"/>
              <a:t>The Chancellor has offered $150,000 to the committee </a:t>
            </a:r>
          </a:p>
          <a:p>
            <a:r>
              <a:rPr lang="en-US" dirty="0" smtClean="0"/>
              <a:t>All colleges have some video marketing through short (3-5 minute clips one day per week), mostly using YouTube</a:t>
            </a:r>
          </a:p>
          <a:p>
            <a:r>
              <a:rPr lang="en-US" dirty="0" smtClean="0"/>
              <a:t>Approximately 5 colleges are producing 100 hours of DE content per semester, but only 2 hours from each college is shared publicly to highlight possible courses to students.</a:t>
            </a:r>
            <a:endParaRPr lang="en-US" dirty="0"/>
          </a:p>
        </p:txBody>
      </p:sp>
    </p:spTree>
    <p:extLst>
      <p:ext uri="{BB962C8B-B14F-4D97-AF65-F5344CB8AC3E}">
        <p14:creationId xmlns:p14="http://schemas.microsoft.com/office/powerpoint/2010/main" val="1631771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Blue Sun Univ. - Background</a:t>
            </a:r>
            <a:endParaRPr lang="en-US" dirty="0"/>
          </a:p>
        </p:txBody>
      </p:sp>
      <p:sp>
        <p:nvSpPr>
          <p:cNvPr id="3" name="Content Placeholder 2"/>
          <p:cNvSpPr>
            <a:spLocks noGrp="1"/>
          </p:cNvSpPr>
          <p:nvPr>
            <p:ph idx="1"/>
          </p:nvPr>
        </p:nvSpPr>
        <p:spPr/>
        <p:txBody>
          <a:bodyPr>
            <a:noAutofit/>
          </a:bodyPr>
          <a:lstStyle/>
          <a:p>
            <a:r>
              <a:rPr lang="en-US" dirty="0" smtClean="0"/>
              <a:t>You may appoint whomever you wish to the committee</a:t>
            </a:r>
          </a:p>
          <a:p>
            <a:r>
              <a:rPr lang="en-US" dirty="0" smtClean="0"/>
              <a:t>There is no campus policy related to captioning</a:t>
            </a:r>
          </a:p>
          <a:p>
            <a:r>
              <a:rPr lang="en-US" dirty="0" smtClean="0"/>
              <a:t>The University has a moderate online presence via institution’s YouTube channel</a:t>
            </a:r>
          </a:p>
          <a:p>
            <a:pPr lvl="1"/>
            <a:r>
              <a:rPr lang="en-US" sz="2800" dirty="0" smtClean="0"/>
              <a:t>Mostly marketing and communication outreach videos showcasing institutional programs. Some lectures from visiting professors.</a:t>
            </a:r>
          </a:p>
          <a:p>
            <a:r>
              <a:rPr lang="en-US" dirty="0" smtClean="0"/>
              <a:t>Faculty are starting to develop 2-3 MOOC classes per quarter and want to engage more with the general public</a:t>
            </a:r>
            <a:endParaRPr lang="en-US" dirty="0"/>
          </a:p>
        </p:txBody>
      </p:sp>
    </p:spTree>
    <p:extLst>
      <p:ext uri="{BB962C8B-B14F-4D97-AF65-F5344CB8AC3E}">
        <p14:creationId xmlns:p14="http://schemas.microsoft.com/office/powerpoint/2010/main" val="862865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University of Serenity Valley</a:t>
            </a:r>
            <a:endParaRPr lang="en-US" dirty="0"/>
          </a:p>
        </p:txBody>
      </p:sp>
      <p:sp>
        <p:nvSpPr>
          <p:cNvPr id="3" name="Content Placeholder 2"/>
          <p:cNvSpPr>
            <a:spLocks noGrp="1"/>
          </p:cNvSpPr>
          <p:nvPr>
            <p:ph idx="1"/>
          </p:nvPr>
        </p:nvSpPr>
        <p:spPr/>
        <p:txBody>
          <a:bodyPr>
            <a:noAutofit/>
          </a:bodyPr>
          <a:lstStyle/>
          <a:p>
            <a:pPr marL="0" indent="0">
              <a:buNone/>
            </a:pPr>
            <a:r>
              <a:rPr lang="en-US" sz="3200" dirty="0" smtClean="0"/>
              <a:t>Congratulations! You and your committee are tasked with creating a campus policy to address captioning of all media content produced and used at the institution. Unfortunately, there is no funding for a centralized effort…yet. The administration desires data, both in videos used as well as legal risks, before making any budgetary decisions.</a:t>
            </a:r>
          </a:p>
          <a:p>
            <a:endParaRPr lang="en-US" sz="3200" dirty="0" smtClean="0"/>
          </a:p>
          <a:p>
            <a:r>
              <a:rPr lang="en-US" sz="3200" dirty="0" smtClean="0"/>
              <a:t>What should be part of a policy? What best practices or guidance should be part of campus procedures?</a:t>
            </a:r>
            <a:endParaRPr lang="en-US" sz="3200" dirty="0"/>
          </a:p>
        </p:txBody>
      </p:sp>
    </p:spTree>
    <p:extLst>
      <p:ext uri="{BB962C8B-B14F-4D97-AF65-F5344CB8AC3E}">
        <p14:creationId xmlns:p14="http://schemas.microsoft.com/office/powerpoint/2010/main" val="703725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USV - Background</a:t>
            </a:r>
            <a:endParaRPr lang="en-US" dirty="0"/>
          </a:p>
        </p:txBody>
      </p:sp>
      <p:sp>
        <p:nvSpPr>
          <p:cNvPr id="3" name="Content Placeholder 2"/>
          <p:cNvSpPr>
            <a:spLocks noGrp="1"/>
          </p:cNvSpPr>
          <p:nvPr>
            <p:ph idx="1"/>
          </p:nvPr>
        </p:nvSpPr>
        <p:spPr/>
        <p:txBody>
          <a:bodyPr>
            <a:normAutofit/>
          </a:bodyPr>
          <a:lstStyle/>
          <a:p>
            <a:r>
              <a:rPr lang="en-US" dirty="0" smtClean="0"/>
              <a:t>Most departments purchase the videos they want regardless of captioning or subtitle information.</a:t>
            </a:r>
          </a:p>
          <a:p>
            <a:r>
              <a:rPr lang="en-US" dirty="0" smtClean="0"/>
              <a:t>The Communications and Marketing department is starting a YouTube channel to demonstrate important news stories at the University. They are expecting 2 short videos per week.</a:t>
            </a:r>
          </a:p>
          <a:p>
            <a:r>
              <a:rPr lang="en-US" dirty="0" smtClean="0"/>
              <a:t>The Library hosts a media server and is the repository for almost all campus media content.</a:t>
            </a:r>
            <a:endParaRPr lang="en-US" dirty="0"/>
          </a:p>
        </p:txBody>
      </p:sp>
    </p:spTree>
    <p:extLst>
      <p:ext uri="{BB962C8B-B14F-4D97-AF65-F5344CB8AC3E}">
        <p14:creationId xmlns:p14="http://schemas.microsoft.com/office/powerpoint/2010/main" val="563611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Niska State University</a:t>
            </a:r>
            <a:endParaRPr lang="en-US" dirty="0"/>
          </a:p>
        </p:txBody>
      </p:sp>
      <p:sp>
        <p:nvSpPr>
          <p:cNvPr id="3" name="Content Placeholder 2"/>
          <p:cNvSpPr>
            <a:spLocks noGrp="1"/>
          </p:cNvSpPr>
          <p:nvPr>
            <p:ph idx="1"/>
          </p:nvPr>
        </p:nvSpPr>
        <p:spPr>
          <a:xfrm>
            <a:off x="838199" y="1825625"/>
            <a:ext cx="10860741" cy="4351338"/>
          </a:xfrm>
        </p:spPr>
        <p:txBody>
          <a:bodyPr>
            <a:noAutofit/>
          </a:bodyPr>
          <a:lstStyle/>
          <a:p>
            <a:pPr marL="0" indent="0">
              <a:buNone/>
            </a:pPr>
            <a:r>
              <a:rPr lang="en-US" sz="3200" dirty="0" smtClean="0"/>
              <a:t>Congratulations! Your institution just approved a policy that requires all public-facing distance education and news content to be captioned. Your institution is about 35,000 FTE students and more and more students are beginning to participate in DE courses. The campus also has a popular daily news blog for </a:t>
            </a:r>
            <a:r>
              <a:rPr lang="en-US" sz="3200" dirty="0"/>
              <a:t>the state </a:t>
            </a:r>
            <a:r>
              <a:rPr lang="en-US" sz="3200" dirty="0" smtClean="0"/>
              <a:t>(</a:t>
            </a:r>
            <a:r>
              <a:rPr lang="en-US" sz="3200" dirty="0"/>
              <a:t>2-3 minute short </a:t>
            </a:r>
            <a:r>
              <a:rPr lang="en-US" sz="3200" dirty="0" smtClean="0"/>
              <a:t>clips daily).</a:t>
            </a:r>
          </a:p>
          <a:p>
            <a:pPr marL="0" indent="0">
              <a:buNone/>
            </a:pPr>
            <a:endParaRPr lang="en-US" sz="3200" dirty="0" smtClean="0"/>
          </a:p>
          <a:p>
            <a:r>
              <a:rPr lang="en-US" sz="3200" dirty="0" smtClean="0"/>
              <a:t>Where do you begin? What models do you propose for the campus? How do you advocate for additional funding?</a:t>
            </a:r>
            <a:endParaRPr lang="en-US" sz="3200" dirty="0" smtClean="0"/>
          </a:p>
        </p:txBody>
      </p:sp>
    </p:spTree>
    <p:extLst>
      <p:ext uri="{BB962C8B-B14F-4D97-AF65-F5344CB8AC3E}">
        <p14:creationId xmlns:p14="http://schemas.microsoft.com/office/powerpoint/2010/main" val="2020525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NSU - Background</a:t>
            </a:r>
            <a:endParaRPr lang="en-US" dirty="0"/>
          </a:p>
        </p:txBody>
      </p:sp>
      <p:sp>
        <p:nvSpPr>
          <p:cNvPr id="3" name="Content Placeholder 2"/>
          <p:cNvSpPr>
            <a:spLocks noGrp="1"/>
          </p:cNvSpPr>
          <p:nvPr>
            <p:ph idx="1"/>
          </p:nvPr>
        </p:nvSpPr>
        <p:spPr/>
        <p:txBody>
          <a:bodyPr/>
          <a:lstStyle/>
          <a:p>
            <a:r>
              <a:rPr lang="en-US" smtClean="0"/>
              <a:t>The college has approximately 45 different distance education courses that rotate through the year (½ offered each semester). Courses have a 3-year lifespan.</a:t>
            </a:r>
          </a:p>
          <a:p>
            <a:r>
              <a:rPr lang="en-US" smtClean="0"/>
              <a:t>The Disability Services Office offered $35,000 to jumpstart the process (one-time funding).</a:t>
            </a:r>
          </a:p>
          <a:p>
            <a:r>
              <a:rPr lang="en-US" smtClean="0"/>
              <a:t>All media content is managed via Library Computing Services and you have $40,000 in on-going funding (plus 3 student workers).</a:t>
            </a:r>
          </a:p>
          <a:p>
            <a:r>
              <a:rPr lang="en-US" smtClean="0"/>
              <a:t>The university plans to publish at least 2 courses per semester to the public via the school’s website.</a:t>
            </a:r>
            <a:endParaRPr lang="en-US" dirty="0"/>
          </a:p>
        </p:txBody>
      </p:sp>
    </p:spTree>
    <p:extLst>
      <p:ext uri="{BB962C8B-B14F-4D97-AF65-F5344CB8AC3E}">
        <p14:creationId xmlns:p14="http://schemas.microsoft.com/office/powerpoint/2010/main" val="119387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Washburne University</a:t>
            </a:r>
            <a:endParaRPr lang="en-US" dirty="0"/>
          </a:p>
        </p:txBody>
      </p:sp>
      <p:sp>
        <p:nvSpPr>
          <p:cNvPr id="3" name="Content Placeholder 2"/>
          <p:cNvSpPr>
            <a:spLocks noGrp="1"/>
          </p:cNvSpPr>
          <p:nvPr>
            <p:ph idx="1"/>
          </p:nvPr>
        </p:nvSpPr>
        <p:spPr>
          <a:xfrm>
            <a:off x="838199" y="1825624"/>
            <a:ext cx="11116236" cy="4575175"/>
          </a:xfrm>
        </p:spPr>
        <p:txBody>
          <a:bodyPr>
            <a:noAutofit/>
          </a:bodyPr>
          <a:lstStyle/>
          <a:p>
            <a:pPr marL="0" indent="0">
              <a:buNone/>
            </a:pPr>
            <a:r>
              <a:rPr lang="en-US" sz="3200" dirty="0" smtClean="0"/>
              <a:t>Your campus just experienced an OCR review and, while there was a very old captioning policy, no procedures or process was defined and so only a few people captioned materials. Outcomes from the settlement agreement include a revised policy written procedures. Senior university administrators have given you flexibility to define budgetary needs.</a:t>
            </a:r>
          </a:p>
          <a:p>
            <a:pPr marL="0" indent="0">
              <a:buNone/>
            </a:pPr>
            <a:endParaRPr lang="en-US" sz="1800" dirty="0" smtClean="0"/>
          </a:p>
          <a:p>
            <a:r>
              <a:rPr lang="en-US" sz="3200" dirty="0" smtClean="0"/>
              <a:t>What information should be added to a policy? </a:t>
            </a:r>
            <a:r>
              <a:rPr lang="en-US" sz="3200" dirty="0" smtClean="0"/>
              <a:t>What procedures do you recommend to support captioning needs?</a:t>
            </a:r>
          </a:p>
          <a:p>
            <a:r>
              <a:rPr lang="en-US" sz="3200" dirty="0" smtClean="0"/>
              <a:t>What budget would you propose to start this process?</a:t>
            </a:r>
            <a:endParaRPr lang="en-US" sz="3200" dirty="0" smtClean="0"/>
          </a:p>
        </p:txBody>
      </p:sp>
    </p:spTree>
    <p:extLst>
      <p:ext uri="{BB962C8B-B14F-4D97-AF65-F5344CB8AC3E}">
        <p14:creationId xmlns:p14="http://schemas.microsoft.com/office/powerpoint/2010/main" val="1855058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WU - Background</a:t>
            </a:r>
            <a:endParaRPr lang="en-US" dirty="0"/>
          </a:p>
        </p:txBody>
      </p:sp>
      <p:sp>
        <p:nvSpPr>
          <p:cNvPr id="3" name="Content Placeholder 2"/>
          <p:cNvSpPr>
            <a:spLocks noGrp="1"/>
          </p:cNvSpPr>
          <p:nvPr>
            <p:ph idx="1"/>
          </p:nvPr>
        </p:nvSpPr>
        <p:spPr/>
        <p:txBody>
          <a:bodyPr/>
          <a:lstStyle/>
          <a:p>
            <a:pPr marL="0" indent="0">
              <a:buNone/>
            </a:pPr>
            <a:r>
              <a:rPr lang="en-US" dirty="0" smtClean="0"/>
              <a:t>The institution has the following media environment:</a:t>
            </a:r>
          </a:p>
          <a:p>
            <a:r>
              <a:rPr lang="en-US" dirty="0" smtClean="0"/>
              <a:t>A strong YouTube presence of about 1.5 hours of content per week. Content includes short clips from University events as well as guest speakers and seminars</a:t>
            </a:r>
          </a:p>
          <a:p>
            <a:r>
              <a:rPr lang="en-US" dirty="0" smtClean="0"/>
              <a:t>The University is releasing 3 new MOOC courses per semester (~ 30 hours of video each)</a:t>
            </a:r>
          </a:p>
          <a:p>
            <a:r>
              <a:rPr lang="en-US" dirty="0" smtClean="0"/>
              <a:t>About 20 courses release the first 3 hours of each course publicly to encourage new enrollment. This content changes each semester.</a:t>
            </a:r>
            <a:endParaRPr lang="en-US" dirty="0"/>
          </a:p>
        </p:txBody>
      </p:sp>
    </p:spTree>
    <p:extLst>
      <p:ext uri="{BB962C8B-B14F-4D97-AF65-F5344CB8AC3E}">
        <p14:creationId xmlns:p14="http://schemas.microsoft.com/office/powerpoint/2010/main" val="558173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Miranda Community College System</a:t>
            </a:r>
            <a:endParaRPr lang="en-US" dirty="0"/>
          </a:p>
        </p:txBody>
      </p:sp>
      <p:sp>
        <p:nvSpPr>
          <p:cNvPr id="3" name="Content Placeholder 2"/>
          <p:cNvSpPr>
            <a:spLocks noGrp="1"/>
          </p:cNvSpPr>
          <p:nvPr>
            <p:ph idx="1"/>
          </p:nvPr>
        </p:nvSpPr>
        <p:spPr>
          <a:xfrm>
            <a:off x="838199" y="1825625"/>
            <a:ext cx="10887635" cy="4351338"/>
          </a:xfrm>
        </p:spPr>
        <p:txBody>
          <a:bodyPr>
            <a:noAutofit/>
          </a:bodyPr>
          <a:lstStyle/>
          <a:p>
            <a:pPr marL="0" indent="0">
              <a:buNone/>
            </a:pPr>
            <a:r>
              <a:rPr lang="en-US" sz="3000" dirty="0" smtClean="0"/>
              <a:t>You are leading a committee in a 10-campus system and each college is struggling with providing captioned media. Some conduct captioning in-house and others outsource to multiple vendors. The Chancellor has offered financial support to be used as the committee </a:t>
            </a:r>
            <a:r>
              <a:rPr lang="en-US" sz="3000" dirty="0" smtClean="0"/>
              <a:t>deems </a:t>
            </a:r>
            <a:r>
              <a:rPr lang="en-US" sz="3000" dirty="0" smtClean="0"/>
              <a:t>appropriate. On-going funding may be available after data is collected regarding the effectiveness of the solution.</a:t>
            </a:r>
          </a:p>
          <a:p>
            <a:endParaRPr lang="en-US" sz="3000" dirty="0" smtClean="0"/>
          </a:p>
          <a:p>
            <a:r>
              <a:rPr lang="en-US" sz="3000" dirty="0" smtClean="0"/>
              <a:t>How do you use the money? What solutions do you implement to address captioning needs?</a:t>
            </a:r>
          </a:p>
          <a:p>
            <a:r>
              <a:rPr lang="en-US" sz="3000" dirty="0" smtClean="0"/>
              <a:t>How do you demonstrate the need for on-going funds?</a:t>
            </a:r>
            <a:endParaRPr lang="en-US" sz="3000" dirty="0" smtClean="0"/>
          </a:p>
        </p:txBody>
      </p:sp>
    </p:spTree>
    <p:extLst>
      <p:ext uri="{BB962C8B-B14F-4D97-AF65-F5344CB8AC3E}">
        <p14:creationId xmlns:p14="http://schemas.microsoft.com/office/powerpoint/2010/main" val="1657323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771</Words>
  <Application>Microsoft Macintosh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Calibri Light</vt:lpstr>
      <vt:lpstr>Arial</vt:lpstr>
      <vt:lpstr>Office Theme</vt:lpstr>
      <vt:lpstr>Blue Sun University</vt:lpstr>
      <vt:lpstr>Blue Sun Univ. - Background</vt:lpstr>
      <vt:lpstr>University of Serenity Valley</vt:lpstr>
      <vt:lpstr>USV - Background</vt:lpstr>
      <vt:lpstr>Niska State University</vt:lpstr>
      <vt:lpstr>NSU - Background</vt:lpstr>
      <vt:lpstr>Washburne University</vt:lpstr>
      <vt:lpstr>WU - Background</vt:lpstr>
      <vt:lpstr>Miranda Community College System</vt:lpstr>
      <vt:lpstr>MCCS - Background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Sky University</dc:title>
  <dc:creator>Sean Keegan</dc:creator>
  <cp:lastModifiedBy>Sean Keegan</cp:lastModifiedBy>
  <cp:revision>19</cp:revision>
  <cp:lastPrinted>2015-11-16T00:52:19Z</cp:lastPrinted>
  <dcterms:created xsi:type="dcterms:W3CDTF">2015-11-08T21:58:14Z</dcterms:created>
  <dcterms:modified xsi:type="dcterms:W3CDTF">2015-11-16T01:34:35Z</dcterms:modified>
</cp:coreProperties>
</file>