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3"/>
  </p:notesMasterIdLst>
  <p:sldIdLst>
    <p:sldId id="287" r:id="rId2"/>
    <p:sldId id="316" r:id="rId3"/>
    <p:sldId id="318" r:id="rId4"/>
    <p:sldId id="319" r:id="rId5"/>
    <p:sldId id="320" r:id="rId6"/>
    <p:sldId id="321" r:id="rId7"/>
    <p:sldId id="322" r:id="rId8"/>
    <p:sldId id="323" r:id="rId9"/>
    <p:sldId id="315" r:id="rId10"/>
    <p:sldId id="324" r:id="rId11"/>
    <p:sldId id="330" r:id="rId12"/>
    <p:sldId id="329" r:id="rId13"/>
    <p:sldId id="325" r:id="rId14"/>
    <p:sldId id="326" r:id="rId15"/>
    <p:sldId id="314" r:id="rId16"/>
    <p:sldId id="310" r:id="rId17"/>
    <p:sldId id="311" r:id="rId18"/>
    <p:sldId id="332" r:id="rId19"/>
    <p:sldId id="317" r:id="rId20"/>
    <p:sldId id="279" r:id="rId21"/>
    <p:sldId id="264" r:id="rId22"/>
    <p:sldId id="268" r:id="rId23"/>
    <p:sldId id="267" r:id="rId24"/>
    <p:sldId id="281" r:id="rId25"/>
    <p:sldId id="269" r:id="rId26"/>
    <p:sldId id="270" r:id="rId27"/>
    <p:sldId id="274" r:id="rId28"/>
    <p:sldId id="275" r:id="rId29"/>
    <p:sldId id="280" r:id="rId30"/>
    <p:sldId id="271" r:id="rId31"/>
    <p:sldId id="33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71"/>
    <p:restoredTop sz="91111"/>
  </p:normalViewPr>
  <p:slideViewPr>
    <p:cSldViewPr snapToGrid="0" snapToObjects="1">
      <p:cViewPr varScale="1">
        <p:scale>
          <a:sx n="86" d="100"/>
          <a:sy n="86" d="100"/>
        </p:scale>
        <p:origin x="1312" y="200"/>
      </p:cViewPr>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1FA2A2-C6C7-FB4B-8B3B-BC5C46DB9A4C}" type="datetimeFigureOut">
              <a:rPr lang="en-US" smtClean="0"/>
              <a:t>11/17/15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9309DA-5AA5-A94A-BA03-AEA8D5B6AD02}" type="slidenum">
              <a:rPr lang="en-US" smtClean="0"/>
              <a:t>‹#›</a:t>
            </a:fld>
            <a:endParaRPr lang="en-US"/>
          </a:p>
        </p:txBody>
      </p:sp>
    </p:spTree>
    <p:extLst>
      <p:ext uri="{BB962C8B-B14F-4D97-AF65-F5344CB8AC3E}">
        <p14:creationId xmlns:p14="http://schemas.microsoft.com/office/powerpoint/2010/main" val="411777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1922"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endParaRPr lang="en-US" sz="2200" dirty="0">
              <a:latin typeface="Lucida Grande" pitchFamily="-105" charset="0"/>
              <a:ea typeface="Lucida Grande" pitchFamily="-105" charset="0"/>
              <a:cs typeface="Lucida Grande" pitchFamily="-105" charset="0"/>
              <a:sym typeface="Lucida Grande" pitchFamily="-105" charset="0"/>
            </a:endParaRPr>
          </a:p>
        </p:txBody>
      </p:sp>
    </p:spTree>
    <p:extLst>
      <p:ext uri="{BB962C8B-B14F-4D97-AF65-F5344CB8AC3E}">
        <p14:creationId xmlns:p14="http://schemas.microsoft.com/office/powerpoint/2010/main" val="1388037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solidFill>
            <a:srgbClr val="FFFFFF"/>
          </a:solidFill>
          <a:ln/>
        </p:spPr>
      </p:sp>
      <p:sp>
        <p:nvSpPr>
          <p:cNvPr id="20483" name="Rectangle 3"/>
          <p:cNvSpPr>
            <a:spLocks noGrp="1" noChangeArrowheads="1"/>
          </p:cNvSpPr>
          <p:nvPr>
            <p:ph type="body" idx="1"/>
          </p:nvPr>
        </p:nvSpPr>
        <p:spPr>
          <a:solidFill>
            <a:srgbClr val="FFFFFF"/>
          </a:solidFill>
          <a:ln>
            <a:solidFill>
              <a:srgbClr val="000000"/>
            </a:solid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latin typeface="Lucida Grande" pitchFamily="-105" charset="0"/>
                <a:ea typeface="Lucida Grande" pitchFamily="-105" charset="0"/>
                <a:cs typeface="Lucida Grande" pitchFamily="-105" charset="0"/>
                <a:sym typeface="Lucida Grande" pitchFamily="-105" charset="0"/>
              </a:rPr>
              <a:t>UWisconsin</a:t>
            </a:r>
            <a:r>
              <a:rPr lang="en-US" sz="1200" dirty="0" smtClean="0">
                <a:latin typeface="Lucida Grande" pitchFamily="-105" charset="0"/>
                <a:ea typeface="Lucida Grande" pitchFamily="-105" charset="0"/>
                <a:cs typeface="Lucida Grande" pitchFamily="-105" charset="0"/>
                <a:sym typeface="Lucida Grande" pitchFamily="-105" charset="0"/>
              </a:rPr>
              <a:t> - developed criteria by which to evaluate vendors, including price, turnaround time, minimum charges, transcription process and quality, secure file transfer, web interface, etc.</a:t>
            </a:r>
          </a:p>
          <a:p>
            <a:endParaRPr lang="en-US" dirty="0" smtClean="0">
              <a:ea typeface="ＭＳ Ｐゴシック" charset="-128"/>
              <a:cs typeface="ＭＳ Ｐゴシック" charset="-128"/>
            </a:endParaRPr>
          </a:p>
        </p:txBody>
      </p:sp>
    </p:spTree>
    <p:extLst>
      <p:ext uri="{BB962C8B-B14F-4D97-AF65-F5344CB8AC3E}">
        <p14:creationId xmlns:p14="http://schemas.microsoft.com/office/powerpoint/2010/main" val="207088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what direction is your campus moving with respect to video management and delivery? – Is the campus moving away from VHS to DVD or to </a:t>
            </a:r>
            <a:r>
              <a:rPr lang="en-US" dirty="0" err="1" smtClean="0"/>
              <a:t>Blu</a:t>
            </a:r>
            <a:r>
              <a:rPr lang="en-US" dirty="0" smtClean="0"/>
              <a:t>-Ray or to Web delivery?</a:t>
            </a:r>
            <a:r>
              <a:rPr lang="en-US" baseline="0" dirty="0" smtClean="0"/>
              <a:t>  What are the hosting solutions being offered?</a:t>
            </a:r>
            <a:endParaRPr lang="en-US" dirty="0" smtClean="0"/>
          </a:p>
          <a:p>
            <a:endParaRPr lang="en-US" dirty="0"/>
          </a:p>
        </p:txBody>
      </p:sp>
      <p:sp>
        <p:nvSpPr>
          <p:cNvPr id="4" name="Slide Number Placeholder 3"/>
          <p:cNvSpPr>
            <a:spLocks noGrp="1"/>
          </p:cNvSpPr>
          <p:nvPr>
            <p:ph type="sldNum" sz="quarter" idx="10"/>
          </p:nvPr>
        </p:nvSpPr>
        <p:spPr/>
        <p:txBody>
          <a:bodyPr/>
          <a:lstStyle/>
          <a:p>
            <a:fld id="{5C9D4E28-CB02-DD46-84A9-BFA6326E3307}" type="slidenum">
              <a:rPr lang="en-US" smtClean="0"/>
              <a:pPr/>
              <a:t>20</a:t>
            </a:fld>
            <a:endParaRPr lang="en-US"/>
          </a:p>
        </p:txBody>
      </p:sp>
    </p:spTree>
    <p:extLst>
      <p:ext uri="{BB962C8B-B14F-4D97-AF65-F5344CB8AC3E}">
        <p14:creationId xmlns:p14="http://schemas.microsoft.com/office/powerpoint/2010/main" val="118645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rgbClr val="63636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Rectangle 6"/>
          <p:cNvSpPr/>
          <p:nvPr/>
        </p:nvSpPr>
        <p:spPr>
          <a:xfrm>
            <a:off x="0" y="6197601"/>
            <a:ext cx="9143999" cy="660400"/>
          </a:xfrm>
          <a:prstGeom prst="rect">
            <a:avLst/>
          </a:prstGeom>
          <a:solidFill>
            <a:srgbClr val="1D4A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82486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1BD31C-B831-1A4D-99D2-440DBF506552}" type="datetimeFigureOut">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B766C-2D89-6940-9EF1-F9A06826C18E}" type="slidenum">
              <a:rPr lang="en-US" smtClean="0"/>
              <a:t>‹#›</a:t>
            </a:fld>
            <a:endParaRPr lang="en-US"/>
          </a:p>
        </p:txBody>
      </p:sp>
    </p:spTree>
    <p:extLst>
      <p:ext uri="{BB962C8B-B14F-4D97-AF65-F5344CB8AC3E}">
        <p14:creationId xmlns:p14="http://schemas.microsoft.com/office/powerpoint/2010/main" val="1077570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1BD31C-B831-1A4D-99D2-440DBF506552}" type="datetimeFigureOut">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B766C-2D89-6940-9EF1-F9A06826C18E}" type="slidenum">
              <a:rPr lang="en-US" smtClean="0"/>
              <a:t>‹#›</a:t>
            </a:fld>
            <a:endParaRPr lang="en-US"/>
          </a:p>
        </p:txBody>
      </p:sp>
    </p:spTree>
    <p:extLst>
      <p:ext uri="{BB962C8B-B14F-4D97-AF65-F5344CB8AC3E}">
        <p14:creationId xmlns:p14="http://schemas.microsoft.com/office/powerpoint/2010/main" val="994672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1381" y="86345"/>
            <a:ext cx="7886700" cy="1325563"/>
          </a:xfrm>
        </p:spPr>
        <p:txBody>
          <a:bodyPr/>
          <a:lstStyle>
            <a:lvl1pPr>
              <a:defRPr baseline="0">
                <a:solidFill>
                  <a:schemeClr val="bg2">
                    <a:lumMod val="2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81BD31C-B831-1A4D-99D2-440DBF506552}" type="datetimeFigureOut">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B766C-2D89-6940-9EF1-F9A06826C18E}" type="slidenum">
              <a:rPr lang="en-US" smtClean="0"/>
              <a:t>‹#›</a:t>
            </a:fld>
            <a:endParaRPr lang="en-US"/>
          </a:p>
        </p:txBody>
      </p:sp>
      <p:sp>
        <p:nvSpPr>
          <p:cNvPr id="7" name="Rectangle 6"/>
          <p:cNvSpPr/>
          <p:nvPr/>
        </p:nvSpPr>
        <p:spPr>
          <a:xfrm>
            <a:off x="0" y="0"/>
            <a:ext cx="189571" cy="6858000"/>
          </a:xfrm>
          <a:prstGeom prst="rect">
            <a:avLst/>
          </a:prstGeom>
          <a:solidFill>
            <a:srgbClr val="1D4A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47379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1BD31C-B831-1A4D-99D2-440DBF506552}" type="datetimeFigureOut">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B766C-2D89-6940-9EF1-F9A06826C18E}" type="slidenum">
              <a:rPr lang="en-US" smtClean="0"/>
              <a:t>‹#›</a:t>
            </a:fld>
            <a:endParaRPr lang="en-US"/>
          </a:p>
        </p:txBody>
      </p:sp>
    </p:spTree>
    <p:extLst>
      <p:ext uri="{BB962C8B-B14F-4D97-AF65-F5344CB8AC3E}">
        <p14:creationId xmlns:p14="http://schemas.microsoft.com/office/powerpoint/2010/main" val="7745002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1BD31C-B831-1A4D-99D2-440DBF506552}" type="datetimeFigureOut">
              <a:rPr lang="en-US" smtClean="0"/>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B766C-2D89-6940-9EF1-F9A06826C18E}" type="slidenum">
              <a:rPr lang="en-US" smtClean="0"/>
              <a:t>‹#›</a:t>
            </a:fld>
            <a:endParaRPr lang="en-US"/>
          </a:p>
        </p:txBody>
      </p:sp>
    </p:spTree>
    <p:extLst>
      <p:ext uri="{BB962C8B-B14F-4D97-AF65-F5344CB8AC3E}">
        <p14:creationId xmlns:p14="http://schemas.microsoft.com/office/powerpoint/2010/main" val="1127132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1BD31C-B831-1A4D-99D2-440DBF506552}" type="datetimeFigureOut">
              <a:rPr lang="en-US" smtClean="0"/>
              <a:t>11/17/15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4B766C-2D89-6940-9EF1-F9A06826C18E}" type="slidenum">
              <a:rPr lang="en-US" smtClean="0"/>
              <a:t>‹#›</a:t>
            </a:fld>
            <a:endParaRPr lang="en-US"/>
          </a:p>
        </p:txBody>
      </p:sp>
    </p:spTree>
    <p:extLst>
      <p:ext uri="{BB962C8B-B14F-4D97-AF65-F5344CB8AC3E}">
        <p14:creationId xmlns:p14="http://schemas.microsoft.com/office/powerpoint/2010/main" val="76109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81BD31C-B831-1A4D-99D2-440DBF506552}" type="datetimeFigureOut">
              <a:rPr lang="en-US" smtClean="0"/>
              <a:t>11/17/15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4B766C-2D89-6940-9EF1-F9A06826C18E}" type="slidenum">
              <a:rPr lang="en-US" smtClean="0"/>
              <a:t>‹#›</a:t>
            </a:fld>
            <a:endParaRPr lang="en-US"/>
          </a:p>
        </p:txBody>
      </p:sp>
    </p:spTree>
    <p:extLst>
      <p:ext uri="{BB962C8B-B14F-4D97-AF65-F5344CB8AC3E}">
        <p14:creationId xmlns:p14="http://schemas.microsoft.com/office/powerpoint/2010/main" val="135232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BD31C-B831-1A4D-99D2-440DBF506552}" type="datetimeFigureOut">
              <a:rPr lang="en-US" smtClean="0"/>
              <a:t>11/17/15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4B766C-2D89-6940-9EF1-F9A06826C18E}" type="slidenum">
              <a:rPr lang="en-US" smtClean="0"/>
              <a:t>‹#›</a:t>
            </a:fld>
            <a:endParaRPr lang="en-US"/>
          </a:p>
        </p:txBody>
      </p:sp>
    </p:spTree>
    <p:extLst>
      <p:ext uri="{BB962C8B-B14F-4D97-AF65-F5344CB8AC3E}">
        <p14:creationId xmlns:p14="http://schemas.microsoft.com/office/powerpoint/2010/main" val="1701006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1BD31C-B831-1A4D-99D2-440DBF506552}" type="datetimeFigureOut">
              <a:rPr lang="en-US" smtClean="0"/>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B766C-2D89-6940-9EF1-F9A06826C18E}" type="slidenum">
              <a:rPr lang="en-US" smtClean="0"/>
              <a:t>‹#›</a:t>
            </a:fld>
            <a:endParaRPr lang="en-US"/>
          </a:p>
        </p:txBody>
      </p:sp>
    </p:spTree>
    <p:extLst>
      <p:ext uri="{BB962C8B-B14F-4D97-AF65-F5344CB8AC3E}">
        <p14:creationId xmlns:p14="http://schemas.microsoft.com/office/powerpoint/2010/main" val="1518474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1BD31C-B831-1A4D-99D2-440DBF506552}" type="datetimeFigureOut">
              <a:rPr lang="en-US" smtClean="0"/>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B766C-2D89-6940-9EF1-F9A06826C18E}" type="slidenum">
              <a:rPr lang="en-US" smtClean="0"/>
              <a:t>‹#›</a:t>
            </a:fld>
            <a:endParaRPr lang="en-US"/>
          </a:p>
        </p:txBody>
      </p:sp>
    </p:spTree>
    <p:extLst>
      <p:ext uri="{BB962C8B-B14F-4D97-AF65-F5344CB8AC3E}">
        <p14:creationId xmlns:p14="http://schemas.microsoft.com/office/powerpoint/2010/main" val="3056975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1BD31C-B831-1A4D-99D2-440DBF506552}" type="datetimeFigureOut">
              <a:rPr lang="en-US" smtClean="0"/>
              <a:t>11/17/15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B766C-2D89-6940-9EF1-F9A06826C18E}" type="slidenum">
              <a:rPr lang="en-US" smtClean="0"/>
              <a:t>‹#›</a:t>
            </a:fld>
            <a:endParaRPr lang="en-US"/>
          </a:p>
        </p:txBody>
      </p:sp>
    </p:spTree>
    <p:extLst>
      <p:ext uri="{BB962C8B-B14F-4D97-AF65-F5344CB8AC3E}">
        <p14:creationId xmlns:p14="http://schemas.microsoft.com/office/powerpoint/2010/main" val="1016366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slideshare.net/jbishop8/captioning-policy-draft-3-2111-4-2" TargetMode="External"/><Relationship Id="rId4" Type="http://schemas.openxmlformats.org/officeDocument/2006/relationships/hyperlink" Target="http://www.classtech.calpoly.edu/media-captioning" TargetMode="External"/><Relationship Id="rId5" Type="http://schemas.openxmlformats.org/officeDocument/2006/relationships/hyperlink" Target="http://disability.illinois.edu/academic-support/accommodations/video-captioning" TargetMode="External"/><Relationship Id="rId1" Type="http://schemas.openxmlformats.org/officeDocument/2006/relationships/slideLayout" Target="../slideLayouts/slideLayout2.xml"/><Relationship Id="rId2" Type="http://schemas.openxmlformats.org/officeDocument/2006/relationships/hyperlink" Target="http://cms.bsu.edu/about/administrativeoffices/disability-services/policiesprocedures/caption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hyperlink" Target="http://go.osu.edu/transcrib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
          <p:cNvSpPr>
            <a:spLocks noGrp="1" noChangeArrowheads="1"/>
          </p:cNvSpPr>
          <p:nvPr>
            <p:ph type="ctrTitle"/>
          </p:nvPr>
        </p:nvSpPr>
        <p:spPr/>
        <p:txBody>
          <a:bodyPr/>
          <a:lstStyle/>
          <a:p>
            <a:r>
              <a:rPr lang="en-US" smtClean="0">
                <a:sym typeface="Calibri" pitchFamily="-105" charset="0"/>
              </a:rPr>
              <a:t>Institutional Models for Captioning</a:t>
            </a:r>
            <a:endParaRPr lang="en-US" dirty="0">
              <a:sym typeface="Calibri" pitchFamily="-105" charset="0"/>
            </a:endParaRP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775832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Outsourcing Production</a:t>
            </a:r>
            <a:endParaRPr lang="en-US" dirty="0"/>
          </a:p>
        </p:txBody>
      </p:sp>
      <p:sp>
        <p:nvSpPr>
          <p:cNvPr id="2" name="Content Placeholder 1"/>
          <p:cNvSpPr>
            <a:spLocks noGrp="1"/>
          </p:cNvSpPr>
          <p:nvPr>
            <p:ph idx="1"/>
          </p:nvPr>
        </p:nvSpPr>
        <p:spPr>
          <a:xfrm>
            <a:off x="628650" y="1825625"/>
            <a:ext cx="7886700" cy="4884664"/>
          </a:xfrm>
        </p:spPr>
        <p:txBody>
          <a:bodyPr>
            <a:normAutofit/>
          </a:bodyPr>
          <a:lstStyle/>
          <a:p>
            <a:r>
              <a:rPr lang="en-US" dirty="0" smtClean="0">
                <a:sym typeface="Calibri" pitchFamily="-105" charset="0"/>
              </a:rPr>
              <a:t>Transcription</a:t>
            </a:r>
          </a:p>
          <a:p>
            <a:r>
              <a:rPr lang="en-US" dirty="0" smtClean="0">
                <a:sym typeface="Calibri" pitchFamily="-105" charset="0"/>
              </a:rPr>
              <a:t>Time-stamping (captioning)</a:t>
            </a:r>
          </a:p>
          <a:p>
            <a:r>
              <a:rPr lang="en-US" dirty="0" smtClean="0">
                <a:sym typeface="Calibri" pitchFamily="-105" charset="0"/>
              </a:rPr>
              <a:t>Transcription &amp; time-stamping</a:t>
            </a:r>
          </a:p>
          <a:p>
            <a:r>
              <a:rPr lang="en-US" dirty="0" smtClean="0">
                <a:sym typeface="Calibri" pitchFamily="-105" charset="0"/>
              </a:rPr>
              <a:t>Potential models include</a:t>
            </a:r>
          </a:p>
          <a:p>
            <a:pPr lvl="1"/>
            <a:r>
              <a:rPr lang="en-US" dirty="0" smtClean="0">
                <a:sym typeface="Calibri" pitchFamily="-105" charset="0"/>
              </a:rPr>
              <a:t>Master pricing agreement</a:t>
            </a:r>
          </a:p>
          <a:p>
            <a:pPr lvl="1"/>
            <a:r>
              <a:rPr lang="en-US" dirty="0" smtClean="0">
                <a:sym typeface="Calibri" pitchFamily="-105" charset="0"/>
              </a:rPr>
              <a:t>Reimbursement model</a:t>
            </a:r>
          </a:p>
          <a:p>
            <a:endParaRPr lang="en-US" sz="1200" dirty="0" smtClean="0">
              <a:sym typeface="Calibri" pitchFamily="-105" charset="0"/>
            </a:endParaRPr>
          </a:p>
          <a:p>
            <a:r>
              <a:rPr lang="en-US" dirty="0" smtClean="0">
                <a:sym typeface="Calibri" pitchFamily="-105" charset="0"/>
              </a:rPr>
              <a:t>Know your production volume</a:t>
            </a:r>
          </a:p>
          <a:p>
            <a:r>
              <a:rPr lang="en-US" dirty="0" smtClean="0">
                <a:sym typeface="Calibri" pitchFamily="-105" charset="0"/>
              </a:rPr>
              <a:t>Consider opportunities to integrate media platforms with outsource companies</a:t>
            </a:r>
          </a:p>
        </p:txBody>
      </p:sp>
    </p:spTree>
    <p:extLst>
      <p:ext uri="{BB962C8B-B14F-4D97-AF65-F5344CB8AC3E}">
        <p14:creationId xmlns:p14="http://schemas.microsoft.com/office/powerpoint/2010/main" val="2003054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System Level Models</a:t>
            </a:r>
            <a:endParaRPr lang="en-US" dirty="0"/>
          </a:p>
        </p:txBody>
      </p:sp>
      <p:sp>
        <p:nvSpPr>
          <p:cNvPr id="84994" name="Rectangle 2"/>
          <p:cNvSpPr>
            <a:spLocks noGrp="1" noChangeArrowheads="1"/>
          </p:cNvSpPr>
          <p:nvPr>
            <p:ph idx="1"/>
          </p:nvPr>
        </p:nvSpPr>
        <p:spPr>
          <a:xfrm>
            <a:off x="628649" y="1825625"/>
            <a:ext cx="8177725" cy="4351338"/>
          </a:xfrm>
        </p:spPr>
        <p:txBody>
          <a:bodyPr/>
          <a:lstStyle/>
          <a:p>
            <a:pPr marL="0" indent="0">
              <a:buNone/>
            </a:pPr>
            <a:r>
              <a:rPr lang="en-US" dirty="0" smtClean="0">
                <a:sym typeface="Calibri" pitchFamily="-105" charset="0"/>
              </a:rPr>
              <a:t>California Community Colleges Distance Education Captioning and Transcription Grant (DECT)</a:t>
            </a:r>
            <a:br>
              <a:rPr lang="en-US" dirty="0" smtClean="0">
                <a:sym typeface="Calibri" pitchFamily="-105" charset="0"/>
              </a:rPr>
            </a:br>
            <a:r>
              <a:rPr lang="en-US" dirty="0" smtClean="0">
                <a:sym typeface="Calibri" pitchFamily="-105" charset="0"/>
              </a:rPr>
              <a:t>http://</a:t>
            </a:r>
            <a:r>
              <a:rPr lang="en-US" dirty="0" err="1" smtClean="0">
                <a:sym typeface="Calibri" pitchFamily="-105" charset="0"/>
              </a:rPr>
              <a:t>www.canyons.edu</a:t>
            </a:r>
            <a:r>
              <a:rPr lang="en-US" dirty="0" smtClean="0">
                <a:sym typeface="Calibri" pitchFamily="-105" charset="0"/>
              </a:rPr>
              <a:t>/captioning </a:t>
            </a:r>
          </a:p>
          <a:p>
            <a:r>
              <a:rPr lang="en-US" dirty="0" smtClean="0">
                <a:sym typeface="Calibri" pitchFamily="-105" charset="0"/>
              </a:rPr>
              <a:t>Established pricing agreement with approved vendors</a:t>
            </a:r>
          </a:p>
          <a:p>
            <a:r>
              <a:rPr lang="en-US" dirty="0" smtClean="0">
                <a:sym typeface="Calibri" pitchFamily="-105" charset="0"/>
              </a:rPr>
              <a:t>Provides reimbursement for captioning &amp; transcription costs associated with distance education courses</a:t>
            </a:r>
          </a:p>
          <a:p>
            <a:r>
              <a:rPr lang="en-US" dirty="0" smtClean="0">
                <a:sym typeface="Calibri" pitchFamily="-105" charset="0"/>
              </a:rPr>
              <a:t>Colleges can also interact directly with approved vendors who are then paid by grant program</a:t>
            </a:r>
            <a:endParaRPr lang="en-US" dirty="0">
              <a:sym typeface="Calibri" pitchFamily="-105" charset="0"/>
            </a:endParaRPr>
          </a:p>
        </p:txBody>
      </p:sp>
    </p:spTree>
    <p:extLst>
      <p:ext uri="{BB962C8B-B14F-4D97-AF65-F5344CB8AC3E}">
        <p14:creationId xmlns:p14="http://schemas.microsoft.com/office/powerpoint/2010/main" val="1605986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a:xfrm>
            <a:off x="457199" y="274638"/>
            <a:ext cx="7973917" cy="1143000"/>
          </a:xfrm>
        </p:spPr>
        <p:txBody>
          <a:bodyPr>
            <a:normAutofit/>
          </a:bodyPr>
          <a:lstStyle/>
          <a:p>
            <a:r>
              <a:rPr lang="en-US" sz="4800" dirty="0" smtClean="0">
                <a:ea typeface="ＭＳ Ｐゴシック" charset="-128"/>
                <a:cs typeface="ＭＳ Ｐゴシック" charset="-128"/>
              </a:rPr>
              <a:t>System Level Models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ea typeface="ＭＳ Ｐゴシック" charset="-128"/>
                <a:cs typeface="ＭＳ Ｐゴシック" charset="-128"/>
              </a:rPr>
              <a:t>University of Wisconsin – Madison</a:t>
            </a:r>
            <a:endParaRPr lang="en-US" b="1" dirty="0"/>
          </a:p>
          <a:p>
            <a:pPr marL="354013" indent="-236538">
              <a:spcAft>
                <a:spcPts val="300"/>
              </a:spcAft>
              <a:buFont typeface="Arial"/>
              <a:buChar char="•"/>
            </a:pPr>
            <a:r>
              <a:rPr lang="en-US" dirty="0"/>
              <a:t>Requirements identified</a:t>
            </a:r>
          </a:p>
          <a:p>
            <a:pPr marL="354013" indent="-236538">
              <a:spcAft>
                <a:spcPts val="300"/>
              </a:spcAft>
              <a:buFont typeface="Arial"/>
              <a:buChar char="•"/>
            </a:pPr>
            <a:r>
              <a:rPr lang="en-US" dirty="0"/>
              <a:t>Scoring criteria agreed upon</a:t>
            </a:r>
          </a:p>
          <a:p>
            <a:pPr marL="354013" indent="-236538">
              <a:spcAft>
                <a:spcPts val="300"/>
              </a:spcAft>
              <a:buFont typeface="Arial"/>
              <a:buChar char="•"/>
            </a:pPr>
            <a:r>
              <a:rPr lang="en-US" dirty="0"/>
              <a:t>Vendors identified to receive RFP</a:t>
            </a:r>
          </a:p>
          <a:p>
            <a:pPr marL="354013" indent="-236538">
              <a:spcAft>
                <a:spcPts val="300"/>
              </a:spcAft>
              <a:buFont typeface="Arial"/>
              <a:buChar char="•"/>
            </a:pPr>
            <a:r>
              <a:rPr lang="en-US" dirty="0"/>
              <a:t>Independent scoring of responses</a:t>
            </a:r>
          </a:p>
          <a:p>
            <a:pPr marL="354013" indent="-236538">
              <a:spcAft>
                <a:spcPts val="300"/>
              </a:spcAft>
              <a:buFont typeface="Arial"/>
              <a:buChar char="•"/>
            </a:pPr>
            <a:r>
              <a:rPr lang="en-US" dirty="0"/>
              <a:t>Anonymous testing</a:t>
            </a:r>
          </a:p>
          <a:p>
            <a:pPr marL="354013" indent="-236538">
              <a:spcAft>
                <a:spcPts val="300"/>
              </a:spcAft>
              <a:buFont typeface="Arial"/>
              <a:buChar char="•"/>
            </a:pPr>
            <a:r>
              <a:rPr lang="en-US" dirty="0"/>
              <a:t>Contracts awarded and campuses notified</a:t>
            </a:r>
          </a:p>
          <a:p>
            <a:endParaRPr lang="en-US" dirty="0"/>
          </a:p>
          <a:p>
            <a:pPr marL="0" indent="0">
              <a:buNone/>
            </a:pPr>
            <a:r>
              <a:rPr lang="en-US" sz="2400" dirty="0"/>
              <a:t>http://</a:t>
            </a:r>
            <a:r>
              <a:rPr lang="en-US" sz="2400" dirty="0" err="1" smtClean="0"/>
              <a:t>kb.wisc.edu</a:t>
            </a:r>
            <a:r>
              <a:rPr lang="en-US" sz="2400" dirty="0" smtClean="0"/>
              <a:t>/helpdesk/</a:t>
            </a:r>
            <a:r>
              <a:rPr lang="en-US" sz="2400" dirty="0" err="1" smtClean="0"/>
              <a:t>page.php?id</a:t>
            </a:r>
            <a:r>
              <a:rPr lang="en-US" sz="2400" dirty="0" smtClean="0"/>
              <a:t>=15016</a:t>
            </a:r>
            <a:endParaRPr lang="en-US" sz="2400" dirty="0"/>
          </a:p>
        </p:txBody>
      </p:sp>
    </p:spTree>
    <p:extLst>
      <p:ext uri="{BB962C8B-B14F-4D97-AF65-F5344CB8AC3E}">
        <p14:creationId xmlns:p14="http://schemas.microsoft.com/office/powerpoint/2010/main" val="81967719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Grp="1" noChangeArrowheads="1"/>
          </p:cNvSpPr>
          <p:nvPr>
            <p:ph type="title"/>
          </p:nvPr>
        </p:nvSpPr>
        <p:spPr>
          <a:xfrm>
            <a:off x="461381" y="156685"/>
            <a:ext cx="7886700" cy="1325563"/>
          </a:xfrm>
          <a:ln/>
        </p:spPr>
        <p:txBody>
          <a:bodyPr/>
          <a:lstStyle/>
          <a:p>
            <a:r>
              <a:rPr lang="en-US" sz="4359" dirty="0">
                <a:latin typeface="Calibri" pitchFamily="-105" charset="0"/>
                <a:ea typeface="Calibri" pitchFamily="-105" charset="0"/>
                <a:cs typeface="Calibri" pitchFamily="-105" charset="0"/>
                <a:sym typeface="Calibri" pitchFamily="-105" charset="0"/>
              </a:rPr>
              <a:t>Approximate Price Structures</a:t>
            </a:r>
            <a:r>
              <a:rPr lang="en-US" sz="4359" dirty="0">
                <a:latin typeface="Calibri" pitchFamily="-105" charset="0"/>
                <a:sym typeface="Calibri" pitchFamily="-105" charset="0"/>
              </a:rPr>
              <a:t/>
            </a:r>
            <a:br>
              <a:rPr lang="en-US" sz="4359" dirty="0">
                <a:latin typeface="Calibri" pitchFamily="-105" charset="0"/>
                <a:sym typeface="Calibri" pitchFamily="-105" charset="0"/>
              </a:rPr>
            </a:br>
            <a:r>
              <a:rPr lang="en-US" sz="1969" i="1" dirty="0">
                <a:latin typeface="Calibri Italic" charset="0"/>
                <a:ea typeface="Calibri Italic" charset="0"/>
                <a:cs typeface="Calibri Italic" charset="0"/>
                <a:sym typeface="Calibri Italic" charset="0"/>
              </a:rPr>
              <a:t>compiled from vendor agreements</a:t>
            </a:r>
            <a:endParaRPr lang="en-US" sz="1969" i="1" dirty="0">
              <a:latin typeface="Calibri Italic" charset="0"/>
              <a:sym typeface="Calibri Italic" charset="0"/>
            </a:endParaRPr>
          </a:p>
        </p:txBody>
      </p:sp>
      <p:graphicFrame>
        <p:nvGraphicFramePr>
          <p:cNvPr id="82946" name="Group 2"/>
          <p:cNvGraphicFramePr>
            <a:graphicFrameLocks noGrp="1"/>
          </p:cNvGraphicFramePr>
          <p:nvPr>
            <p:extLst>
              <p:ext uri="{D42A27DB-BD31-4B8C-83A1-F6EECF244321}">
                <p14:modId xmlns:p14="http://schemas.microsoft.com/office/powerpoint/2010/main" val="2029241311"/>
              </p:ext>
            </p:extLst>
          </p:nvPr>
        </p:nvGraphicFramePr>
        <p:xfrm>
          <a:off x="343159" y="1902024"/>
          <a:ext cx="8651630" cy="4686969"/>
        </p:xfrm>
        <a:graphic>
          <a:graphicData uri="http://schemas.openxmlformats.org/drawingml/2006/table">
            <a:tbl>
              <a:tblPr/>
              <a:tblGrid>
                <a:gridCol w="3765736"/>
                <a:gridCol w="2442947"/>
                <a:gridCol w="2442947"/>
              </a:tblGrid>
              <a:tr h="903015">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tab pos="914400" algn="l"/>
                        </a:tabLst>
                      </a:pPr>
                      <a:r>
                        <a:rPr kumimoji="0" lang="en-US" sz="2000" b="0" i="0" u="none" strike="noStrike" cap="none" normalizeH="0" baseline="0" dirty="0" smtClean="0">
                          <a:ln>
                            <a:noFill/>
                          </a:ln>
                          <a:solidFill>
                            <a:schemeClr val="tx1"/>
                          </a:solidFill>
                          <a:effectLst/>
                          <a:latin typeface="Gill Sans" pitchFamily="-105" charset="0"/>
                          <a:ea typeface="ヒラギノ角ゴ ProN W3" pitchFamily="-105" charset="-128"/>
                          <a:cs typeface="ヒラギノ角ゴ ProN W3" pitchFamily="-105" charset="-128"/>
                          <a:sym typeface="Gill Sans" pitchFamily="-105" charset="0"/>
                        </a:rPr>
                        <a:t>Service / Cost</a:t>
                      </a:r>
                      <a:endParaRPr kumimoji="0" lang="en-US" sz="2000" b="0" i="0" u="none" strike="noStrike" cap="none" normalizeH="0" baseline="0" dirty="0">
                        <a:ln>
                          <a:noFill/>
                        </a:ln>
                        <a:solidFill>
                          <a:schemeClr val="tx1"/>
                        </a:solidFill>
                        <a:effectLst/>
                        <a:latin typeface="Gill Sans" pitchFamily="-105" charset="0"/>
                        <a:ea typeface="ヒラギノ角ゴ ProN W3" pitchFamily="-105" charset="-128"/>
                        <a:cs typeface="ヒラギノ角ゴ ProN W3" pitchFamily="-105" charset="-128"/>
                        <a:sym typeface="Gill Sans" pitchFamily="-105"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Cost per minute</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Cost per hour</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261318">
                <a:tc>
                  <a:txBody>
                    <a:bodyPr/>
                    <a:lstStyle/>
                    <a:p>
                      <a:pPr marL="0" marR="0" lvl="0" indent="0" algn="l"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a:ln>
                            <a:noFill/>
                          </a:ln>
                          <a:solidFill>
                            <a:schemeClr val="tx1"/>
                          </a:solidFill>
                          <a:effectLst/>
                          <a:latin typeface="Calibri" pitchFamily="-105" charset="0"/>
                          <a:ea typeface="Calibri" pitchFamily="-105" charset="0"/>
                          <a:cs typeface="Calibri" pitchFamily="-105" charset="0"/>
                          <a:sym typeface="Calibri" pitchFamily="-105" charset="0"/>
                        </a:rPr>
                        <a:t>Captioning </a:t>
                      </a:r>
                      <a:br>
                        <a:rPr kumimoji="0" lang="en-US" sz="1800" b="0" i="0" u="none" strike="noStrike" cap="none" normalizeH="0" baseline="0">
                          <a:ln>
                            <a:noFill/>
                          </a:ln>
                          <a:solidFill>
                            <a:schemeClr val="tx1"/>
                          </a:solidFill>
                          <a:effectLst/>
                          <a:latin typeface="Calibri" pitchFamily="-105" charset="0"/>
                          <a:ea typeface="Calibri" pitchFamily="-105" charset="0"/>
                          <a:cs typeface="Calibri" pitchFamily="-105" charset="0"/>
                          <a:sym typeface="Calibri" pitchFamily="-105" charset="0"/>
                        </a:rPr>
                      </a:br>
                      <a:r>
                        <a:rPr kumimoji="0" lang="en-US" sz="1800" b="0" i="0" u="none" strike="noStrike" cap="none" normalizeH="0" baseline="0">
                          <a:ln>
                            <a:noFill/>
                          </a:ln>
                          <a:solidFill>
                            <a:schemeClr val="tx1"/>
                          </a:solidFill>
                          <a:effectLst/>
                          <a:latin typeface="Calibri" pitchFamily="-105" charset="0"/>
                          <a:ea typeface="Calibri" pitchFamily="-105" charset="0"/>
                          <a:cs typeface="Calibri" pitchFamily="-105" charset="0"/>
                          <a:sym typeface="Calibri" pitchFamily="-105" charset="0"/>
                        </a:rPr>
                        <a:t>(time-stamping only; </a:t>
                      </a:r>
                      <a:br>
                        <a:rPr kumimoji="0" lang="en-US" sz="1800" b="0" i="0" u="none" strike="noStrike" cap="none" normalizeH="0" baseline="0">
                          <a:ln>
                            <a:noFill/>
                          </a:ln>
                          <a:solidFill>
                            <a:schemeClr val="tx1"/>
                          </a:solidFill>
                          <a:effectLst/>
                          <a:latin typeface="Calibri" pitchFamily="-105" charset="0"/>
                          <a:ea typeface="Calibri" pitchFamily="-105" charset="0"/>
                          <a:cs typeface="Calibri" pitchFamily="-105" charset="0"/>
                          <a:sym typeface="Calibri" pitchFamily="-105" charset="0"/>
                        </a:rPr>
                      </a:br>
                      <a:r>
                        <a:rPr kumimoji="0" lang="en-US" sz="1800" b="0" i="0" u="none" strike="noStrike" cap="none" normalizeH="0" baseline="0">
                          <a:ln>
                            <a:noFill/>
                          </a:ln>
                          <a:solidFill>
                            <a:schemeClr val="tx1"/>
                          </a:solidFill>
                          <a:effectLst/>
                          <a:latin typeface="Calibri" pitchFamily="-105" charset="0"/>
                          <a:ea typeface="Calibri" pitchFamily="-105" charset="0"/>
                          <a:cs typeface="Calibri" pitchFamily="-105" charset="0"/>
                          <a:sym typeface="Calibri" pitchFamily="-105" charset="0"/>
                        </a:rPr>
                        <a:t>you provide the transcript)</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a:t>
                      </a: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0.85 </a:t>
                      </a: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 $</a:t>
                      </a: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0.95</a:t>
                      </a:r>
                      <a:endPar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endParaRP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$51 </a:t>
                      </a: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 $</a:t>
                      </a: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57</a:t>
                      </a:r>
                      <a:endPar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endParaRP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r>
              <a:tr h="1261318">
                <a:tc>
                  <a:txBody>
                    <a:bodyPr/>
                    <a:lstStyle/>
                    <a:p>
                      <a:pPr marL="0" marR="0" lvl="0" indent="0" algn="l"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a:ln>
                            <a:noFill/>
                          </a:ln>
                          <a:solidFill>
                            <a:schemeClr val="tx1"/>
                          </a:solidFill>
                          <a:effectLst/>
                          <a:latin typeface="Calibri" pitchFamily="-105" charset="0"/>
                          <a:ea typeface="Calibri" pitchFamily="-105" charset="0"/>
                          <a:cs typeface="Calibri" pitchFamily="-105" charset="0"/>
                          <a:sym typeface="Calibri" pitchFamily="-105" charset="0"/>
                        </a:rPr>
                        <a:t>Standard Transcription</a:t>
                      </a:r>
                      <a:br>
                        <a:rPr kumimoji="0" lang="en-US" sz="1800" b="0" i="0" u="none" strike="noStrike" cap="none" normalizeH="0" baseline="0">
                          <a:ln>
                            <a:noFill/>
                          </a:ln>
                          <a:solidFill>
                            <a:schemeClr val="tx1"/>
                          </a:solidFill>
                          <a:effectLst/>
                          <a:latin typeface="Calibri" pitchFamily="-105" charset="0"/>
                          <a:ea typeface="Calibri" pitchFamily="-105" charset="0"/>
                          <a:cs typeface="Calibri" pitchFamily="-105" charset="0"/>
                          <a:sym typeface="Calibri" pitchFamily="-105" charset="0"/>
                        </a:rPr>
                      </a:br>
                      <a:r>
                        <a:rPr kumimoji="0" lang="en-US" sz="1800" b="0" i="0" u="none" strike="noStrike" cap="none" normalizeH="0" baseline="0">
                          <a:ln>
                            <a:noFill/>
                          </a:ln>
                          <a:solidFill>
                            <a:schemeClr val="tx1"/>
                          </a:solidFill>
                          <a:effectLst/>
                          <a:latin typeface="Calibri" pitchFamily="-105" charset="0"/>
                          <a:ea typeface="Calibri" pitchFamily="-105" charset="0"/>
                          <a:cs typeface="Calibri" pitchFamily="-105" charset="0"/>
                          <a:sym typeface="Calibri" pitchFamily="-105" charset="0"/>
                        </a:rPr>
                        <a:t>(transcript only)</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a:t>
                      </a: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1.45 </a:t>
                      </a: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 $1.90</a:t>
                      </a: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a:t>
                      </a: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87 </a:t>
                      </a: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 $114</a:t>
                      </a: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r>
              <a:tr h="1261318">
                <a:tc>
                  <a:txBody>
                    <a:bodyPr/>
                    <a:lstStyle/>
                    <a:p>
                      <a:pPr marL="0" marR="0" lvl="0" indent="0" algn="l"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a:ln>
                            <a:noFill/>
                          </a:ln>
                          <a:solidFill>
                            <a:schemeClr val="tx1"/>
                          </a:solidFill>
                          <a:effectLst/>
                          <a:latin typeface="Calibri" pitchFamily="-105" charset="0"/>
                          <a:ea typeface="Calibri" pitchFamily="-105" charset="0"/>
                          <a:cs typeface="Calibri" pitchFamily="-105" charset="0"/>
                          <a:sym typeface="Calibri" pitchFamily="-105" charset="0"/>
                        </a:rPr>
                        <a:t>Captioning + Transcription</a:t>
                      </a:r>
                    </a:p>
                    <a:p>
                      <a:pPr marL="0" marR="0" lvl="0" indent="0" algn="l"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a:ln>
                            <a:noFill/>
                          </a:ln>
                          <a:solidFill>
                            <a:schemeClr val="tx1"/>
                          </a:solidFill>
                          <a:effectLst/>
                          <a:latin typeface="Calibri" pitchFamily="-105" charset="0"/>
                          <a:ea typeface="Calibri" pitchFamily="-105" charset="0"/>
                          <a:cs typeface="Calibri" pitchFamily="-105" charset="0"/>
                          <a:sym typeface="Calibri" pitchFamily="-105" charset="0"/>
                        </a:rPr>
                        <a:t>(verify the details)</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a:t>
                      </a: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1.25 - $1.99</a:t>
                      </a:r>
                      <a:endPar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endParaRP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$75 - </a:t>
                      </a: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a:t>
                      </a: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119</a:t>
                      </a:r>
                      <a:endPar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endParaRP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r>
            </a:tbl>
          </a:graphicData>
        </a:graphic>
      </p:graphicFrame>
    </p:spTree>
    <p:extLst>
      <p:ext uri="{BB962C8B-B14F-4D97-AF65-F5344CB8AC3E}">
        <p14:creationId xmlns:p14="http://schemas.microsoft.com/office/powerpoint/2010/main" val="624480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Grp="1" noChangeArrowheads="1"/>
          </p:cNvSpPr>
          <p:nvPr>
            <p:ph type="title"/>
          </p:nvPr>
        </p:nvSpPr>
        <p:spPr>
          <a:xfrm>
            <a:off x="457200" y="82296"/>
            <a:ext cx="8233172" cy="1464469"/>
          </a:xfrm>
          <a:ln/>
        </p:spPr>
        <p:txBody>
          <a:bodyPr vert="horz" lIns="88900" tIns="50799" rIns="88900" bIns="50799" rtlCol="0" anchor="ctr">
            <a:normAutofit/>
          </a:bodyPr>
          <a:lstStyle/>
          <a:p>
            <a:r>
              <a:rPr lang="en-US" sz="4359" dirty="0">
                <a:latin typeface="Calibri" pitchFamily="-105" charset="0"/>
                <a:ea typeface="Calibri" pitchFamily="-105" charset="0"/>
                <a:cs typeface="Calibri" pitchFamily="-105" charset="0"/>
                <a:sym typeface="Calibri" pitchFamily="-105" charset="0"/>
              </a:rPr>
              <a:t>Approximate Price </a:t>
            </a:r>
            <a:r>
              <a:rPr lang="en-US" sz="4359" dirty="0" smtClean="0">
                <a:latin typeface="Calibri" pitchFamily="-105" charset="0"/>
                <a:ea typeface="Calibri" pitchFamily="-105" charset="0"/>
                <a:cs typeface="Calibri" pitchFamily="-105" charset="0"/>
                <a:sym typeface="Calibri" pitchFamily="-105" charset="0"/>
              </a:rPr>
              <a:t>Structures</a:t>
            </a:r>
            <a:r>
              <a:rPr lang="en-US" sz="4359" dirty="0">
                <a:latin typeface="Calibri" pitchFamily="-105" charset="0"/>
                <a:sym typeface="Calibri" pitchFamily="-105" charset="0"/>
              </a:rPr>
              <a:t/>
            </a:r>
            <a:br>
              <a:rPr lang="en-US" sz="4359" dirty="0">
                <a:latin typeface="Calibri" pitchFamily="-105" charset="0"/>
                <a:sym typeface="Calibri" pitchFamily="-105" charset="0"/>
              </a:rPr>
            </a:br>
            <a:r>
              <a:rPr lang="en-US" sz="1969" i="1" dirty="0" smtClean="0">
                <a:latin typeface="Calibri Italic" charset="0"/>
                <a:ea typeface="Calibri Italic" charset="0"/>
                <a:cs typeface="Calibri Italic" charset="0"/>
                <a:sym typeface="Calibri Italic" charset="0"/>
              </a:rPr>
              <a:t>Course: 3 </a:t>
            </a:r>
            <a:r>
              <a:rPr lang="en-US" sz="1969" i="1" dirty="0">
                <a:latin typeface="Calibri Italic" charset="0"/>
                <a:ea typeface="Calibri Italic" charset="0"/>
                <a:cs typeface="Calibri Italic" charset="0"/>
                <a:sym typeface="Calibri Italic" charset="0"/>
              </a:rPr>
              <a:t>hours </a:t>
            </a:r>
            <a:r>
              <a:rPr lang="en-US" sz="1969" i="1" dirty="0" smtClean="0">
                <a:latin typeface="Calibri Italic" charset="0"/>
                <a:ea typeface="Calibri Italic" charset="0"/>
                <a:cs typeface="Calibri Italic" charset="0"/>
                <a:sym typeface="Calibri Italic" charset="0"/>
              </a:rPr>
              <a:t>of videos for 10 </a:t>
            </a:r>
            <a:r>
              <a:rPr lang="en-US" sz="1969" i="1" dirty="0">
                <a:latin typeface="Calibri Italic" charset="0"/>
                <a:ea typeface="Calibri Italic" charset="0"/>
                <a:cs typeface="Calibri Italic" charset="0"/>
                <a:sym typeface="Calibri Italic" charset="0"/>
              </a:rPr>
              <a:t>weeks</a:t>
            </a:r>
            <a:endParaRPr lang="en-US" sz="1969" i="1" dirty="0">
              <a:latin typeface="Calibri Italic" charset="0"/>
              <a:sym typeface="Calibri Italic" charset="0"/>
            </a:endParaRPr>
          </a:p>
        </p:txBody>
      </p:sp>
      <p:graphicFrame>
        <p:nvGraphicFramePr>
          <p:cNvPr id="83970" name="Group 2"/>
          <p:cNvGraphicFramePr>
            <a:graphicFrameLocks noGrp="1"/>
          </p:cNvGraphicFramePr>
          <p:nvPr>
            <p:extLst>
              <p:ext uri="{D42A27DB-BD31-4B8C-83A1-F6EECF244321}">
                <p14:modId xmlns:p14="http://schemas.microsoft.com/office/powerpoint/2010/main" val="1029570100"/>
              </p:ext>
            </p:extLst>
          </p:nvPr>
        </p:nvGraphicFramePr>
        <p:xfrm>
          <a:off x="345970" y="1901952"/>
          <a:ext cx="8648820" cy="4675808"/>
        </p:xfrm>
        <a:graphic>
          <a:graphicData uri="http://schemas.openxmlformats.org/drawingml/2006/table">
            <a:tbl>
              <a:tblPr/>
              <a:tblGrid>
                <a:gridCol w="2760164"/>
                <a:gridCol w="2061029"/>
                <a:gridCol w="1849584"/>
                <a:gridCol w="1978043"/>
              </a:tblGrid>
              <a:tr h="901898">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tab pos="914400" algn="l"/>
                        </a:tabLst>
                      </a:pPr>
                      <a:r>
                        <a:rPr kumimoji="0" lang="en-US" sz="2000" b="0" i="0" u="none" strike="noStrike" cap="none" normalizeH="0" baseline="0" dirty="0" smtClean="0">
                          <a:ln>
                            <a:noFill/>
                          </a:ln>
                          <a:solidFill>
                            <a:schemeClr val="tx1"/>
                          </a:solidFill>
                          <a:effectLst/>
                          <a:latin typeface="Gill Sans" pitchFamily="-105" charset="0"/>
                          <a:ea typeface="ヒラギノ角ゴ ProN W3" pitchFamily="-105" charset="-128"/>
                          <a:cs typeface="ヒラギノ角ゴ ProN W3" pitchFamily="-105" charset="-128"/>
                          <a:sym typeface="Gill Sans" pitchFamily="-105" charset="0"/>
                        </a:rPr>
                        <a:t>Service / Cost</a:t>
                      </a:r>
                      <a:endParaRPr kumimoji="0" lang="en-US" sz="2000" b="0" i="0" u="none" strike="noStrike" cap="none" normalizeH="0" baseline="0" dirty="0">
                        <a:ln>
                          <a:noFill/>
                        </a:ln>
                        <a:solidFill>
                          <a:schemeClr val="tx1"/>
                        </a:solidFill>
                        <a:effectLst/>
                        <a:latin typeface="Gill Sans" pitchFamily="-105" charset="0"/>
                        <a:ea typeface="ヒラギノ角ゴ ProN W3" pitchFamily="-105" charset="-128"/>
                        <a:cs typeface="ヒラギノ角ゴ ProN W3" pitchFamily="-105" charset="-128"/>
                        <a:sym typeface="Gill Sans" pitchFamily="-105"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Cost per hour</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1 Week</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10 </a:t>
                      </a: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Weeks</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257970">
                <a:tc>
                  <a:txBody>
                    <a:bodyPr/>
                    <a:lstStyle/>
                    <a:p>
                      <a:pPr marL="0" marR="0" lvl="0" indent="0" algn="l"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Captioning </a:t>
                      </a:r>
                      <a:b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b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(time-stamping only; </a:t>
                      </a:r>
                      <a:b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b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you provide the transcript)</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$51 </a:t>
                      </a: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 $</a:t>
                      </a: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57</a:t>
                      </a:r>
                    </a:p>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(.85 - .95)</a:t>
                      </a:r>
                      <a:endPar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endParaRP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a:t>
                      </a: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153 </a:t>
                      </a: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 </a:t>
                      </a: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$171</a:t>
                      </a:r>
                      <a:endPar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endParaRP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$1530 - $1710</a:t>
                      </a:r>
                      <a:endPar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endParaRP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r>
              <a:tr h="1257970">
                <a:tc>
                  <a:txBody>
                    <a:bodyPr/>
                    <a:lstStyle/>
                    <a:p>
                      <a:pPr marL="0" marR="0" lvl="0" indent="0" algn="l"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a:ln>
                            <a:noFill/>
                          </a:ln>
                          <a:solidFill>
                            <a:schemeClr val="tx1"/>
                          </a:solidFill>
                          <a:effectLst/>
                          <a:latin typeface="Calibri" pitchFamily="-105" charset="0"/>
                          <a:ea typeface="Calibri" pitchFamily="-105" charset="0"/>
                          <a:cs typeface="Calibri" pitchFamily="-105" charset="0"/>
                          <a:sym typeface="Calibri" pitchFamily="-105" charset="0"/>
                        </a:rPr>
                        <a:t>Standard Transcription</a:t>
                      </a:r>
                      <a:br>
                        <a:rPr kumimoji="0" lang="en-US" sz="1800" b="0" i="0" u="none" strike="noStrike" cap="none" normalizeH="0" baseline="0">
                          <a:ln>
                            <a:noFill/>
                          </a:ln>
                          <a:solidFill>
                            <a:schemeClr val="tx1"/>
                          </a:solidFill>
                          <a:effectLst/>
                          <a:latin typeface="Calibri" pitchFamily="-105" charset="0"/>
                          <a:ea typeface="Calibri" pitchFamily="-105" charset="0"/>
                          <a:cs typeface="Calibri" pitchFamily="-105" charset="0"/>
                          <a:sym typeface="Calibri" pitchFamily="-105" charset="0"/>
                        </a:rPr>
                      </a:br>
                      <a:r>
                        <a:rPr kumimoji="0" lang="en-US" sz="1800" b="0" i="0" u="none" strike="noStrike" cap="none" normalizeH="0" baseline="0">
                          <a:ln>
                            <a:noFill/>
                          </a:ln>
                          <a:solidFill>
                            <a:schemeClr val="tx1"/>
                          </a:solidFill>
                          <a:effectLst/>
                          <a:latin typeface="Calibri" pitchFamily="-105" charset="0"/>
                          <a:ea typeface="Calibri" pitchFamily="-105" charset="0"/>
                          <a:cs typeface="Calibri" pitchFamily="-105" charset="0"/>
                          <a:sym typeface="Calibri" pitchFamily="-105" charset="0"/>
                        </a:rPr>
                        <a:t>(transcript only)</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a:t>
                      </a: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87 </a:t>
                      </a: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 $</a:t>
                      </a: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114</a:t>
                      </a:r>
                    </a:p>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(1.45 - 1.90)</a:t>
                      </a:r>
                      <a:endPar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endParaRP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$261 - $342</a:t>
                      </a:r>
                      <a:endPar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endParaRP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$2610 - $3420</a:t>
                      </a:r>
                      <a:endPar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endParaRP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257970">
                <a:tc>
                  <a:txBody>
                    <a:bodyPr/>
                    <a:lstStyle/>
                    <a:p>
                      <a:pPr marL="0" marR="0" lvl="0" indent="0" algn="l"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a:ln>
                            <a:noFill/>
                          </a:ln>
                          <a:solidFill>
                            <a:schemeClr val="tx1"/>
                          </a:solidFill>
                          <a:effectLst/>
                          <a:latin typeface="Calibri" pitchFamily="-105" charset="0"/>
                          <a:ea typeface="Calibri" pitchFamily="-105" charset="0"/>
                          <a:cs typeface="Calibri" pitchFamily="-105" charset="0"/>
                          <a:sym typeface="Calibri" pitchFamily="-105" charset="0"/>
                        </a:rPr>
                        <a:t>Captioning + Transcription</a:t>
                      </a:r>
                    </a:p>
                    <a:p>
                      <a:pPr marL="0" marR="0" lvl="0" indent="0" algn="l"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a:ln>
                            <a:noFill/>
                          </a:ln>
                          <a:solidFill>
                            <a:schemeClr val="tx1"/>
                          </a:solidFill>
                          <a:effectLst/>
                          <a:latin typeface="Calibri" pitchFamily="-105" charset="0"/>
                          <a:ea typeface="Calibri" pitchFamily="-105" charset="0"/>
                          <a:cs typeface="Calibri" pitchFamily="-105" charset="0"/>
                          <a:sym typeface="Calibri" pitchFamily="-105" charset="0"/>
                        </a:rPr>
                        <a:t>(verify the details)</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$75 - $119</a:t>
                      </a:r>
                    </a:p>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(1.25 - 1.99)</a:t>
                      </a:r>
                      <a:endPar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endParaRP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$225 - $357</a:t>
                      </a:r>
                      <a:endPar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endParaRP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$2250 - $3570</a:t>
                      </a:r>
                      <a:endPar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endParaRP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r>
            </a:tbl>
          </a:graphicData>
        </a:graphic>
      </p:graphicFrame>
    </p:spTree>
    <p:extLst>
      <p:ext uri="{BB962C8B-B14F-4D97-AF65-F5344CB8AC3E}">
        <p14:creationId xmlns:p14="http://schemas.microsoft.com/office/powerpoint/2010/main" val="893785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Institutional Models</a:t>
            </a:r>
            <a:endParaRPr lang="en-US" dirty="0"/>
          </a:p>
        </p:txBody>
      </p:sp>
      <p:grpSp>
        <p:nvGrpSpPr>
          <p:cNvPr id="4" name="Group 3"/>
          <p:cNvGrpSpPr/>
          <p:nvPr/>
        </p:nvGrpSpPr>
        <p:grpSpPr>
          <a:xfrm>
            <a:off x="291738" y="2083323"/>
            <a:ext cx="2658405" cy="4181943"/>
            <a:chOff x="207330" y="2083323"/>
            <a:chExt cx="2658405" cy="4181943"/>
          </a:xfrm>
        </p:grpSpPr>
        <p:sp>
          <p:nvSpPr>
            <p:cNvPr id="5" name="Rounded Rectangle 4"/>
            <p:cNvSpPr/>
            <p:nvPr/>
          </p:nvSpPr>
          <p:spPr>
            <a:xfrm>
              <a:off x="207330" y="2083323"/>
              <a:ext cx="2658405" cy="4181943"/>
            </a:xfrm>
            <a:prstGeom prst="roundRect">
              <a:avLst/>
            </a:prstGeom>
            <a:gradFill flip="none" rotWithShape="1">
              <a:gsLst>
                <a:gs pos="100000">
                  <a:schemeClr val="accent1">
                    <a:lumMod val="0"/>
                    <a:lumOff val="100000"/>
                  </a:schemeClr>
                </a:gs>
                <a:gs pos="63000">
                  <a:schemeClr val="accent1">
                    <a:lumMod val="0"/>
                    <a:lumOff val="100000"/>
                  </a:schemeClr>
                </a:gs>
                <a:gs pos="0">
                  <a:schemeClr val="accent1">
                    <a:lumMod val="40000"/>
                    <a:lumOff val="60000"/>
                  </a:schemeClr>
                </a:gs>
              </a:gsLst>
              <a:path path="circle">
                <a:fillToRect l="50000" t="-80000" r="50000" b="180000"/>
              </a:path>
              <a:tileRect/>
            </a:gradFill>
            <a:ln>
              <a:gradFill>
                <a:gsLst>
                  <a:gs pos="83000">
                    <a:schemeClr val="bg1"/>
                  </a:gs>
                  <a:gs pos="10000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43060" y="3308808"/>
              <a:ext cx="2196445" cy="1569660"/>
            </a:xfrm>
            <a:prstGeom prst="rect">
              <a:avLst/>
            </a:prstGeom>
            <a:noFill/>
          </p:spPr>
          <p:txBody>
            <a:bodyPr wrap="square" rtlCol="0">
              <a:spAutoFit/>
            </a:bodyPr>
            <a:lstStyle/>
            <a:p>
              <a:pPr algn="ctr"/>
              <a:r>
                <a:rPr lang="en-US" sz="3200" dirty="0" smtClean="0"/>
                <a:t>In-House Production Model</a:t>
              </a:r>
              <a:endParaRPr lang="en-US" sz="3200" dirty="0"/>
            </a:p>
          </p:txBody>
        </p:sp>
      </p:grpSp>
      <p:grpSp>
        <p:nvGrpSpPr>
          <p:cNvPr id="3" name="Group 2"/>
          <p:cNvGrpSpPr/>
          <p:nvPr/>
        </p:nvGrpSpPr>
        <p:grpSpPr>
          <a:xfrm>
            <a:off x="3374364" y="2083323"/>
            <a:ext cx="2556234" cy="4181943"/>
            <a:chOff x="3289956" y="2083323"/>
            <a:chExt cx="2556234" cy="4181943"/>
          </a:xfrm>
        </p:grpSpPr>
        <p:sp>
          <p:nvSpPr>
            <p:cNvPr id="8" name="Rounded Rectangle 7"/>
            <p:cNvSpPr/>
            <p:nvPr/>
          </p:nvSpPr>
          <p:spPr>
            <a:xfrm>
              <a:off x="3289956" y="2083323"/>
              <a:ext cx="2556234" cy="4181943"/>
            </a:xfrm>
            <a:prstGeom prst="roundRect">
              <a:avLst/>
            </a:prstGeom>
            <a:gradFill flip="none" rotWithShape="1">
              <a:gsLst>
                <a:gs pos="100000">
                  <a:schemeClr val="accent1">
                    <a:lumMod val="0"/>
                    <a:lumOff val="100000"/>
                  </a:schemeClr>
                </a:gs>
                <a:gs pos="63000">
                  <a:schemeClr val="accent1">
                    <a:lumMod val="0"/>
                    <a:lumOff val="100000"/>
                  </a:schemeClr>
                </a:gs>
                <a:gs pos="0">
                  <a:schemeClr val="accent1">
                    <a:lumMod val="40000"/>
                    <a:lumOff val="60000"/>
                  </a:schemeClr>
                </a:gs>
              </a:gsLst>
              <a:path path="circle">
                <a:fillToRect l="50000" t="-80000" r="50000" b="180000"/>
              </a:path>
              <a:tileRect/>
            </a:gradFill>
            <a:ln>
              <a:gradFill>
                <a:gsLst>
                  <a:gs pos="83000">
                    <a:schemeClr val="bg1"/>
                  </a:gs>
                  <a:gs pos="10000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469851" y="3308808"/>
              <a:ext cx="2196445" cy="1569660"/>
            </a:xfrm>
            <a:prstGeom prst="rect">
              <a:avLst/>
            </a:prstGeom>
            <a:noFill/>
          </p:spPr>
          <p:txBody>
            <a:bodyPr wrap="square" rtlCol="0">
              <a:spAutoFit/>
            </a:bodyPr>
            <a:lstStyle/>
            <a:p>
              <a:pPr algn="ctr"/>
              <a:r>
                <a:rPr lang="en-US" sz="3200" dirty="0" smtClean="0"/>
                <a:t>Outsource Production Model</a:t>
              </a:r>
              <a:endParaRPr lang="en-US" sz="3200" dirty="0"/>
            </a:p>
          </p:txBody>
        </p:sp>
      </p:grpSp>
      <p:grpSp>
        <p:nvGrpSpPr>
          <p:cNvPr id="2" name="Group 1"/>
          <p:cNvGrpSpPr/>
          <p:nvPr/>
        </p:nvGrpSpPr>
        <p:grpSpPr>
          <a:xfrm>
            <a:off x="6354819" y="2083322"/>
            <a:ext cx="2556234" cy="4181943"/>
            <a:chOff x="6270411" y="2083322"/>
            <a:chExt cx="2556234" cy="4181943"/>
          </a:xfrm>
        </p:grpSpPr>
        <p:sp>
          <p:nvSpPr>
            <p:cNvPr id="9" name="Rounded Rectangle 8"/>
            <p:cNvSpPr/>
            <p:nvPr/>
          </p:nvSpPr>
          <p:spPr>
            <a:xfrm>
              <a:off x="6270411" y="2083322"/>
              <a:ext cx="2556234" cy="4181943"/>
            </a:xfrm>
            <a:prstGeom prst="roundRect">
              <a:avLst/>
            </a:prstGeom>
            <a:gradFill flip="none" rotWithShape="1">
              <a:gsLst>
                <a:gs pos="100000">
                  <a:schemeClr val="accent1">
                    <a:lumMod val="0"/>
                    <a:lumOff val="100000"/>
                  </a:schemeClr>
                </a:gs>
                <a:gs pos="63000">
                  <a:schemeClr val="accent1">
                    <a:lumMod val="0"/>
                    <a:lumOff val="100000"/>
                  </a:schemeClr>
                </a:gs>
                <a:gs pos="0">
                  <a:schemeClr val="accent1">
                    <a:lumMod val="40000"/>
                    <a:lumOff val="60000"/>
                  </a:schemeClr>
                </a:gs>
              </a:gsLst>
              <a:path path="circle">
                <a:fillToRect l="50000" t="-80000" r="50000" b="180000"/>
              </a:path>
              <a:tileRect/>
            </a:gradFill>
            <a:ln>
              <a:gradFill>
                <a:gsLst>
                  <a:gs pos="83000">
                    <a:schemeClr val="bg1"/>
                  </a:gs>
                  <a:gs pos="10000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450306" y="3308808"/>
              <a:ext cx="2196445" cy="1569660"/>
            </a:xfrm>
            <a:prstGeom prst="rect">
              <a:avLst/>
            </a:prstGeom>
            <a:noFill/>
          </p:spPr>
          <p:txBody>
            <a:bodyPr wrap="square" rtlCol="0">
              <a:spAutoFit/>
            </a:bodyPr>
            <a:lstStyle/>
            <a:p>
              <a:pPr algn="ctr"/>
              <a:r>
                <a:rPr lang="en-US" sz="3200" dirty="0" smtClean="0"/>
                <a:t>Hybrid Production Model</a:t>
              </a:r>
              <a:endParaRPr lang="en-US" sz="3200" dirty="0"/>
            </a:p>
          </p:txBody>
        </p:sp>
      </p:grpSp>
    </p:spTree>
    <p:extLst>
      <p:ext uri="{BB962C8B-B14F-4D97-AF65-F5344CB8AC3E}">
        <p14:creationId xmlns:p14="http://schemas.microsoft.com/office/powerpoint/2010/main" val="3237033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p:cNvSpPr>
            <a:spLocks noGrp="1" noChangeArrowheads="1"/>
          </p:cNvSpPr>
          <p:nvPr>
            <p:ph type="title"/>
          </p:nvPr>
        </p:nvSpPr>
        <p:spPr>
          <a:xfrm>
            <a:off x="461381" y="146305"/>
            <a:ext cx="7886700" cy="1325563"/>
          </a:xfrm>
          <a:ln/>
        </p:spPr>
        <p:txBody>
          <a:bodyPr/>
          <a:lstStyle/>
          <a:p>
            <a:r>
              <a:rPr lang="en-US" sz="4359" dirty="0">
                <a:ea typeface="Calibri" pitchFamily="-105" charset="0"/>
                <a:cs typeface="Calibri" pitchFamily="-105" charset="0"/>
                <a:sym typeface="Calibri" pitchFamily="-105" charset="0"/>
              </a:rPr>
              <a:t>Approximate Price Structure</a:t>
            </a:r>
            <a:r>
              <a:rPr lang="en-US" sz="4359" dirty="0">
                <a:latin typeface="Calibri" pitchFamily="-105" charset="0"/>
                <a:sym typeface="Calibri" pitchFamily="-105" charset="0"/>
              </a:rPr>
              <a:t/>
            </a:r>
            <a:br>
              <a:rPr lang="en-US" sz="4359" dirty="0">
                <a:latin typeface="Calibri" pitchFamily="-105" charset="0"/>
                <a:sym typeface="Calibri" pitchFamily="-105" charset="0"/>
              </a:rPr>
            </a:br>
            <a:r>
              <a:rPr lang="en-US" sz="1969" i="1" dirty="0">
                <a:latin typeface="Calibri Italic" charset="0"/>
                <a:ea typeface="Calibri Italic" charset="0"/>
                <a:cs typeface="Calibri Italic" charset="0"/>
                <a:sym typeface="Calibri Italic" charset="0"/>
              </a:rPr>
              <a:t>Stanford Captioning System</a:t>
            </a:r>
            <a:endParaRPr lang="en-US" sz="1969" i="1" dirty="0">
              <a:latin typeface="Calibri Italic" charset="0"/>
              <a:sym typeface="Calibri Italic" charset="0"/>
            </a:endParaRPr>
          </a:p>
        </p:txBody>
      </p:sp>
      <p:graphicFrame>
        <p:nvGraphicFramePr>
          <p:cNvPr id="95234" name="Group 2"/>
          <p:cNvGraphicFramePr>
            <a:graphicFrameLocks noGrp="1"/>
          </p:cNvGraphicFramePr>
          <p:nvPr>
            <p:extLst>
              <p:ext uri="{D42A27DB-BD31-4B8C-83A1-F6EECF244321}">
                <p14:modId xmlns:p14="http://schemas.microsoft.com/office/powerpoint/2010/main" val="345470032"/>
              </p:ext>
            </p:extLst>
          </p:nvPr>
        </p:nvGraphicFramePr>
        <p:xfrm>
          <a:off x="362696" y="2029968"/>
          <a:ext cx="8598489" cy="3746954"/>
        </p:xfrm>
        <a:graphic>
          <a:graphicData uri="http://schemas.openxmlformats.org/drawingml/2006/table">
            <a:tbl>
              <a:tblPr/>
              <a:tblGrid>
                <a:gridCol w="3742605"/>
                <a:gridCol w="2427942"/>
                <a:gridCol w="2427942"/>
              </a:tblGrid>
              <a:tr h="987712">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tab pos="914400" algn="l"/>
                        </a:tabLst>
                      </a:pPr>
                      <a:r>
                        <a:rPr kumimoji="0" lang="en-US" sz="2000" b="0" i="0" u="none" strike="noStrike" cap="none" normalizeH="0" baseline="0" dirty="0" smtClean="0">
                          <a:ln>
                            <a:noFill/>
                          </a:ln>
                          <a:solidFill>
                            <a:schemeClr val="tx1"/>
                          </a:solidFill>
                          <a:effectLst/>
                          <a:latin typeface="+mn-lt"/>
                          <a:ea typeface="ヒラギノ角ゴ ProN W3" pitchFamily="-105" charset="-128"/>
                          <a:cs typeface="ヒラギノ角ゴ ProN W3" pitchFamily="-105" charset="-128"/>
                          <a:sym typeface="Gill Sans" pitchFamily="-105" charset="0"/>
                        </a:rPr>
                        <a:t>Service / Cost</a:t>
                      </a:r>
                      <a:r>
                        <a:rPr kumimoji="0" lang="en-US" sz="2500" b="0" i="0" u="none" strike="noStrike" cap="none" normalizeH="0" baseline="0" dirty="0" smtClean="0">
                          <a:ln>
                            <a:noFill/>
                          </a:ln>
                          <a:solidFill>
                            <a:schemeClr val="tx1"/>
                          </a:solidFill>
                          <a:effectLst/>
                          <a:latin typeface="Gill Sans" pitchFamily="-105" charset="0"/>
                          <a:ea typeface="ヒラギノ角ゴ ProN W3" pitchFamily="-105" charset="-128"/>
                          <a:cs typeface="ヒラギノ角ゴ ProN W3" pitchFamily="-105" charset="-128"/>
                          <a:sym typeface="Gill Sans" pitchFamily="-105" charset="0"/>
                        </a:rPr>
                        <a:t> </a:t>
                      </a:r>
                      <a:endParaRPr kumimoji="0" lang="en-US" sz="2500" b="0" i="0" u="none" strike="noStrike" cap="none" normalizeH="0" baseline="0" dirty="0">
                        <a:ln>
                          <a:noFill/>
                        </a:ln>
                        <a:solidFill>
                          <a:schemeClr val="tx1"/>
                        </a:solidFill>
                        <a:effectLst/>
                        <a:latin typeface="Gill Sans" pitchFamily="-105" charset="0"/>
                        <a:ea typeface="ヒラギノ角ゴ ProN W3" pitchFamily="-105" charset="-128"/>
                        <a:cs typeface="ヒラギノ角ゴ ProN W3" pitchFamily="-105" charset="-128"/>
                        <a:sym typeface="Gill Sans" pitchFamily="-105"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Cost per minute</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Cost per hour</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379621">
                <a:tc>
                  <a:txBody>
                    <a:bodyPr/>
                    <a:lstStyle/>
                    <a:p>
                      <a:pPr marL="0" marR="0" lvl="0" indent="0" algn="l"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Captioning </a:t>
                      </a:r>
                      <a:b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b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(automated time-stamping; </a:t>
                      </a: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
                      </a:r>
                      <a:b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b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you provide the transcript)</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$0</a:t>
                      </a: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$0</a:t>
                      </a: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r>
              <a:tr h="1379621">
                <a:tc>
                  <a:txBody>
                    <a:bodyPr/>
                    <a:lstStyle/>
                    <a:p>
                      <a:pPr marL="0" marR="0" lvl="0" indent="0" algn="l"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Time-stamping + Transcription</a:t>
                      </a:r>
                    </a:p>
                    <a:p>
                      <a:pPr marL="0" marR="0" lvl="0" indent="0" algn="l"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(Outsource transcript + </a:t>
                      </a:r>
                      <a:b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b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automated time-stamping)</a:t>
                      </a:r>
                      <a:endPar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$1.25 - $2.25</a:t>
                      </a: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$75 </a:t>
                      </a: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 </a:t>
                      </a: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$135</a:t>
                      </a: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14177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1"/>
          <p:cNvSpPr>
            <a:spLocks noGrp="1" noChangeArrowheads="1"/>
          </p:cNvSpPr>
          <p:nvPr>
            <p:ph type="title"/>
          </p:nvPr>
        </p:nvSpPr>
        <p:spPr>
          <a:xfrm>
            <a:off x="455414" y="76527"/>
            <a:ext cx="8233172" cy="1464469"/>
          </a:xfrm>
          <a:ln/>
        </p:spPr>
        <p:txBody>
          <a:bodyPr vert="horz" lIns="88900" tIns="50799" rIns="88900" bIns="50799" rtlCol="0" anchor="ctr">
            <a:normAutofit/>
          </a:bodyPr>
          <a:lstStyle/>
          <a:p>
            <a:r>
              <a:rPr lang="en-US" sz="4359" dirty="0">
                <a:ea typeface="Calibri" pitchFamily="-105" charset="0"/>
                <a:cs typeface="Calibri" pitchFamily="-105" charset="0"/>
                <a:sym typeface="Calibri" pitchFamily="-105" charset="0"/>
              </a:rPr>
              <a:t>Approximate Price Structure</a:t>
            </a:r>
            <a:r>
              <a:rPr lang="en-US" sz="4359" dirty="0">
                <a:latin typeface="Calibri" pitchFamily="-105" charset="0"/>
                <a:sym typeface="Calibri" pitchFamily="-105" charset="0"/>
              </a:rPr>
              <a:t/>
            </a:r>
            <a:br>
              <a:rPr lang="en-US" sz="4359" dirty="0">
                <a:latin typeface="Calibri" pitchFamily="-105" charset="0"/>
                <a:sym typeface="Calibri" pitchFamily="-105" charset="0"/>
              </a:rPr>
            </a:br>
            <a:r>
              <a:rPr lang="en-US" sz="1969" i="1" dirty="0">
                <a:latin typeface="Calibri Italic" charset="0"/>
                <a:ea typeface="Calibri Italic" charset="0"/>
                <a:cs typeface="Calibri Italic" charset="0"/>
                <a:sym typeface="Calibri Italic" charset="0"/>
              </a:rPr>
              <a:t>Course: 3 hours of videos for 10 weeks</a:t>
            </a:r>
            <a:endParaRPr lang="en-US" sz="1969" i="1" dirty="0">
              <a:latin typeface="Calibri Italic" charset="0"/>
              <a:sym typeface="Calibri Italic" charset="0"/>
            </a:endParaRPr>
          </a:p>
        </p:txBody>
      </p:sp>
      <p:graphicFrame>
        <p:nvGraphicFramePr>
          <p:cNvPr id="96258" name="Group 2"/>
          <p:cNvGraphicFramePr>
            <a:graphicFrameLocks noGrp="1"/>
          </p:cNvGraphicFramePr>
          <p:nvPr>
            <p:extLst>
              <p:ext uri="{D42A27DB-BD31-4B8C-83A1-F6EECF244321}">
                <p14:modId xmlns:p14="http://schemas.microsoft.com/office/powerpoint/2010/main" val="1367318004"/>
              </p:ext>
            </p:extLst>
          </p:nvPr>
        </p:nvGraphicFramePr>
        <p:xfrm>
          <a:off x="364674" y="2026763"/>
          <a:ext cx="8594533" cy="3745643"/>
        </p:xfrm>
        <a:graphic>
          <a:graphicData uri="http://schemas.openxmlformats.org/drawingml/2006/table">
            <a:tbl>
              <a:tblPr/>
              <a:tblGrid>
                <a:gridCol w="3105897"/>
                <a:gridCol w="1850852"/>
                <a:gridCol w="1672157"/>
                <a:gridCol w="1965627"/>
              </a:tblGrid>
              <a:tr h="988399">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tab pos="914400" algn="l"/>
                        </a:tabLst>
                        <a:defRPr/>
                      </a:pPr>
                      <a:r>
                        <a:rPr kumimoji="0" lang="en-US" sz="2000" b="0" i="0" u="none" strike="noStrike" cap="none" normalizeH="0" baseline="0" dirty="0" smtClean="0">
                          <a:ln>
                            <a:noFill/>
                          </a:ln>
                          <a:solidFill>
                            <a:schemeClr val="tx1"/>
                          </a:solidFill>
                          <a:effectLst/>
                          <a:latin typeface="Calibri" charset="0"/>
                          <a:ea typeface="Calibri" charset="0"/>
                          <a:cs typeface="Calibri" charset="0"/>
                          <a:sym typeface="Gill Sans" pitchFamily="-105" charset="0"/>
                        </a:rPr>
                        <a:t>Service / Cost </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Cost per hour</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1 Week</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10 </a:t>
                      </a: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Weeks</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378622">
                <a:tc>
                  <a:txBody>
                    <a:bodyPr/>
                    <a:lstStyle/>
                    <a:p>
                      <a:pPr marL="0" marR="0" lvl="0" indent="0" algn="l"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Captioning </a:t>
                      </a:r>
                      <a:b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b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(automated time-stamping; </a:t>
                      </a:r>
                      <a:b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b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you provide the transcript)</a:t>
                      </a:r>
                      <a:endPar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$0</a:t>
                      </a: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a:ln>
                            <a:noFill/>
                          </a:ln>
                          <a:solidFill>
                            <a:schemeClr val="tx1"/>
                          </a:solidFill>
                          <a:effectLst/>
                          <a:latin typeface="Calibri" pitchFamily="-105" charset="0"/>
                          <a:ea typeface="Calibri" pitchFamily="-105" charset="0"/>
                          <a:cs typeface="Calibri" pitchFamily="-105" charset="0"/>
                          <a:sym typeface="Calibri" pitchFamily="-105" charset="0"/>
                        </a:rPr>
                        <a:t>$0</a:t>
                      </a: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$0</a:t>
                      </a: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r>
              <a:tr h="1378622">
                <a:tc>
                  <a:txBody>
                    <a:bodyPr/>
                    <a:lstStyle/>
                    <a:p>
                      <a:pPr marL="0" marR="0" lvl="0" indent="0" algn="l"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Time-stamping + </a:t>
                      </a: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Transcription</a:t>
                      </a:r>
                    </a:p>
                    <a:p>
                      <a:pPr marL="0" marR="0" lvl="0" indent="0" algn="l"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(Outsource transcript + automated time-stamping)</a:t>
                      </a:r>
                      <a:endPar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$75 - $135</a:t>
                      </a: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0000">
                        <a:alpha val="0"/>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$225 - $405</a:t>
                      </a:r>
                      <a:endPar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endParaRP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pitchFamily="-105" charset="0"/>
                        <a:buNone/>
                        <a:tabLst/>
                      </a:pP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$2250 </a:t>
                      </a:r>
                      <a:r>
                        <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rPr>
                        <a:t>- </a:t>
                      </a:r>
                      <a:r>
                        <a:rPr kumimoji="0" lang="en-US" sz="1800" b="0" i="0" u="none" strike="noStrike" cap="none" normalizeH="0" baseline="0" dirty="0" smtClean="0">
                          <a:ln>
                            <a:noFill/>
                          </a:ln>
                          <a:solidFill>
                            <a:schemeClr val="tx1"/>
                          </a:solidFill>
                          <a:effectLst/>
                          <a:latin typeface="Calibri" pitchFamily="-105" charset="0"/>
                          <a:ea typeface="Calibri" pitchFamily="-105" charset="0"/>
                          <a:cs typeface="Calibri" pitchFamily="-105" charset="0"/>
                          <a:sym typeface="Calibri" pitchFamily="-105" charset="0"/>
                        </a:rPr>
                        <a:t>$4050</a:t>
                      </a:r>
                      <a:endParaRPr kumimoji="0" lang="en-US" sz="1800" b="0" i="0" u="none" strike="noStrike" cap="none" normalizeH="0" baseline="0" dirty="0">
                        <a:ln>
                          <a:noFill/>
                        </a:ln>
                        <a:solidFill>
                          <a:schemeClr val="tx1"/>
                        </a:solidFill>
                        <a:effectLst/>
                        <a:latin typeface="Calibri" pitchFamily="-105" charset="0"/>
                        <a:ea typeface="Calibri" pitchFamily="-105" charset="0"/>
                        <a:cs typeface="Calibri" pitchFamily="-105" charset="0"/>
                        <a:sym typeface="Calibri" pitchFamily="-105" charset="0"/>
                      </a:endParaRPr>
                    </a:p>
                  </a:txBody>
                  <a:tcPr marL="44648" marR="44648" marT="44648" marB="446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880359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Benefits &amp; Limitations</a:t>
            </a:r>
            <a:endParaRPr lang="en-US" dirty="0"/>
          </a:p>
        </p:txBody>
      </p:sp>
      <p:sp>
        <p:nvSpPr>
          <p:cNvPr id="3" name="Content Placeholder 2"/>
          <p:cNvSpPr>
            <a:spLocks noGrp="1"/>
          </p:cNvSpPr>
          <p:nvPr>
            <p:ph idx="1"/>
          </p:nvPr>
        </p:nvSpPr>
        <p:spPr/>
        <p:txBody>
          <a:bodyPr/>
          <a:lstStyle/>
          <a:p>
            <a:r>
              <a:rPr lang="en-US" dirty="0" smtClean="0"/>
              <a:t>Only staff cost </a:t>
            </a:r>
            <a:r>
              <a:rPr lang="en-US" dirty="0" smtClean="0"/>
              <a:t>when creating </a:t>
            </a:r>
            <a:r>
              <a:rPr lang="en-US" dirty="0" smtClean="0"/>
              <a:t>transcript</a:t>
            </a:r>
          </a:p>
          <a:p>
            <a:r>
              <a:rPr lang="en-US" dirty="0" smtClean="0"/>
              <a:t>Could </a:t>
            </a:r>
            <a:r>
              <a:rPr lang="en-US" dirty="0" smtClean="0"/>
              <a:t>time-stamp </a:t>
            </a:r>
            <a:r>
              <a:rPr lang="en-US" dirty="0" smtClean="0"/>
              <a:t>transcript multiple times</a:t>
            </a:r>
          </a:p>
          <a:p>
            <a:r>
              <a:rPr lang="en-US" dirty="0" smtClean="0"/>
              <a:t>Ability to control transcript quality</a:t>
            </a:r>
          </a:p>
        </p:txBody>
      </p:sp>
    </p:spTree>
    <p:extLst>
      <p:ext uri="{BB962C8B-B14F-4D97-AF65-F5344CB8AC3E}">
        <p14:creationId xmlns:p14="http://schemas.microsoft.com/office/powerpoint/2010/main" val="19856116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Benefits &amp; Limitations</a:t>
            </a:r>
            <a:endParaRPr lang="en-US" dirty="0"/>
          </a:p>
        </p:txBody>
      </p:sp>
      <p:sp>
        <p:nvSpPr>
          <p:cNvPr id="3" name="Content Placeholder 2"/>
          <p:cNvSpPr>
            <a:spLocks noGrp="1"/>
          </p:cNvSpPr>
          <p:nvPr>
            <p:ph idx="1"/>
          </p:nvPr>
        </p:nvSpPr>
        <p:spPr/>
        <p:txBody>
          <a:bodyPr/>
          <a:lstStyle/>
          <a:p>
            <a:r>
              <a:rPr lang="en-US" dirty="0" smtClean="0"/>
              <a:t>Only staff cost </a:t>
            </a:r>
            <a:r>
              <a:rPr lang="en-US" dirty="0" smtClean="0"/>
              <a:t>when creating </a:t>
            </a:r>
            <a:r>
              <a:rPr lang="en-US" dirty="0" smtClean="0"/>
              <a:t>transcript</a:t>
            </a:r>
          </a:p>
          <a:p>
            <a:r>
              <a:rPr lang="en-US" dirty="0" smtClean="0"/>
              <a:t>Could time-stamp transcript multiple times</a:t>
            </a:r>
          </a:p>
          <a:p>
            <a:r>
              <a:rPr lang="en-US" dirty="0" smtClean="0"/>
              <a:t>Ability to control transcript quality</a:t>
            </a:r>
          </a:p>
          <a:p>
            <a:endParaRPr lang="en-US" dirty="0" smtClean="0"/>
          </a:p>
          <a:p>
            <a:r>
              <a:rPr lang="en-US" dirty="0" smtClean="0"/>
              <a:t>No direct management or dedicated resources</a:t>
            </a:r>
          </a:p>
          <a:p>
            <a:r>
              <a:rPr lang="en-US" dirty="0" smtClean="0"/>
              <a:t>Video submissions became problematic</a:t>
            </a:r>
          </a:p>
          <a:p>
            <a:r>
              <a:rPr lang="en-US" dirty="0" smtClean="0"/>
              <a:t>Unable to customize workflows to new platforms</a:t>
            </a:r>
            <a:endParaRPr lang="en-US" dirty="0"/>
          </a:p>
        </p:txBody>
      </p:sp>
    </p:spTree>
    <p:extLst>
      <p:ext uri="{BB962C8B-B14F-4D97-AF65-F5344CB8AC3E}">
        <p14:creationId xmlns:p14="http://schemas.microsoft.com/office/powerpoint/2010/main" val="1919113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Institutional Models</a:t>
            </a:r>
            <a:endParaRPr lang="en-US" dirty="0"/>
          </a:p>
        </p:txBody>
      </p:sp>
      <p:grpSp>
        <p:nvGrpSpPr>
          <p:cNvPr id="4" name="Group 3"/>
          <p:cNvGrpSpPr/>
          <p:nvPr/>
        </p:nvGrpSpPr>
        <p:grpSpPr>
          <a:xfrm>
            <a:off x="291738" y="2083323"/>
            <a:ext cx="2658405" cy="4181943"/>
            <a:chOff x="207330" y="2083323"/>
            <a:chExt cx="2658405" cy="4181943"/>
          </a:xfrm>
        </p:grpSpPr>
        <p:sp>
          <p:nvSpPr>
            <p:cNvPr id="5" name="Rounded Rectangle 4"/>
            <p:cNvSpPr/>
            <p:nvPr/>
          </p:nvSpPr>
          <p:spPr>
            <a:xfrm>
              <a:off x="207330" y="2083323"/>
              <a:ext cx="2658405" cy="4181943"/>
            </a:xfrm>
            <a:prstGeom prst="roundRect">
              <a:avLst/>
            </a:prstGeom>
            <a:gradFill flip="none" rotWithShape="1">
              <a:gsLst>
                <a:gs pos="100000">
                  <a:schemeClr val="accent1">
                    <a:lumMod val="0"/>
                    <a:lumOff val="100000"/>
                  </a:schemeClr>
                </a:gs>
                <a:gs pos="63000">
                  <a:schemeClr val="accent1">
                    <a:lumMod val="0"/>
                    <a:lumOff val="100000"/>
                  </a:schemeClr>
                </a:gs>
                <a:gs pos="0">
                  <a:schemeClr val="accent1">
                    <a:lumMod val="40000"/>
                    <a:lumOff val="60000"/>
                  </a:schemeClr>
                </a:gs>
              </a:gsLst>
              <a:path path="circle">
                <a:fillToRect l="50000" t="-80000" r="50000" b="180000"/>
              </a:path>
              <a:tileRect/>
            </a:gradFill>
            <a:ln>
              <a:gradFill>
                <a:gsLst>
                  <a:gs pos="83000">
                    <a:schemeClr val="bg1"/>
                  </a:gs>
                  <a:gs pos="10000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43060" y="3308808"/>
              <a:ext cx="2196445" cy="1569660"/>
            </a:xfrm>
            <a:prstGeom prst="rect">
              <a:avLst/>
            </a:prstGeom>
            <a:noFill/>
          </p:spPr>
          <p:txBody>
            <a:bodyPr wrap="square" rtlCol="0">
              <a:spAutoFit/>
            </a:bodyPr>
            <a:lstStyle/>
            <a:p>
              <a:pPr algn="ctr"/>
              <a:r>
                <a:rPr lang="en-US" sz="3200" dirty="0" smtClean="0"/>
                <a:t>In-House Production Model</a:t>
              </a:r>
              <a:endParaRPr lang="en-US" sz="3200" dirty="0"/>
            </a:p>
          </p:txBody>
        </p:sp>
      </p:grpSp>
    </p:spTree>
    <p:extLst>
      <p:ext uri="{BB962C8B-B14F-4D97-AF65-F5344CB8AC3E}">
        <p14:creationId xmlns:p14="http://schemas.microsoft.com/office/powerpoint/2010/main" val="18418727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Decisions…Decisions…Decisions…</a:t>
            </a:r>
            <a:endParaRPr lang="en-US" dirty="0"/>
          </a:p>
        </p:txBody>
      </p:sp>
      <p:sp>
        <p:nvSpPr>
          <p:cNvPr id="3" name="Content Placeholder 2"/>
          <p:cNvSpPr>
            <a:spLocks noGrp="1"/>
          </p:cNvSpPr>
          <p:nvPr>
            <p:ph idx="1"/>
          </p:nvPr>
        </p:nvSpPr>
        <p:spPr>
          <a:xfrm>
            <a:off x="628650" y="1741217"/>
            <a:ext cx="7886700" cy="4351338"/>
          </a:xfrm>
        </p:spPr>
        <p:txBody>
          <a:bodyPr>
            <a:noAutofit/>
          </a:bodyPr>
          <a:lstStyle/>
          <a:p>
            <a:pPr marL="0" indent="0">
              <a:buNone/>
            </a:pPr>
            <a:r>
              <a:rPr lang="en-US" dirty="0" smtClean="0"/>
              <a:t>What type of captioning are you going to support internally versus outsource?</a:t>
            </a:r>
          </a:p>
          <a:p>
            <a:pPr marL="0" indent="0">
              <a:buNone/>
            </a:pPr>
            <a:endParaRPr lang="en-US" sz="1200" dirty="0" smtClean="0"/>
          </a:p>
          <a:p>
            <a:pPr marL="0" indent="0">
              <a:buNone/>
            </a:pPr>
            <a:r>
              <a:rPr lang="en-US" dirty="0" smtClean="0"/>
              <a:t>Do you want to be the group to support captioning on campus or make captioning the responsibility of individual departments?</a:t>
            </a:r>
          </a:p>
          <a:p>
            <a:pPr marL="0" indent="0">
              <a:buNone/>
            </a:pPr>
            <a:endParaRPr lang="en-US" sz="1200" dirty="0" smtClean="0"/>
          </a:p>
          <a:p>
            <a:pPr marL="0" indent="0">
              <a:buNone/>
            </a:pPr>
            <a:r>
              <a:rPr lang="en-US" dirty="0" smtClean="0"/>
              <a:t>In what direction is your campus moving with respect to video management and delivery?</a:t>
            </a:r>
          </a:p>
          <a:p>
            <a:pPr marL="0" indent="0">
              <a:buNone/>
            </a:pPr>
            <a:endParaRPr lang="en-US" sz="1200" dirty="0" smtClean="0"/>
          </a:p>
          <a:p>
            <a:pPr marL="0" indent="0">
              <a:buNone/>
            </a:pPr>
            <a:r>
              <a:rPr lang="en-US" dirty="0" smtClean="0"/>
              <a:t>Does your campus prefer to innovate or leverage expertise of third-party companies?</a:t>
            </a:r>
            <a:endParaRPr lang="en-US" dirty="0"/>
          </a:p>
        </p:txBody>
      </p:sp>
    </p:spTree>
    <p:extLst>
      <p:ext uri="{BB962C8B-B14F-4D97-AF65-F5344CB8AC3E}">
        <p14:creationId xmlns:p14="http://schemas.microsoft.com/office/powerpoint/2010/main" val="3168202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1"/>
          <p:cNvSpPr>
            <a:spLocks noGrp="1" noChangeArrowheads="1"/>
          </p:cNvSpPr>
          <p:nvPr>
            <p:ph type="title"/>
          </p:nvPr>
        </p:nvSpPr>
        <p:spPr>
          <a:xfrm>
            <a:off x="685354" y="2129731"/>
            <a:ext cx="7772177" cy="1470050"/>
          </a:xfrm>
          <a:ln/>
        </p:spPr>
        <p:txBody>
          <a:bodyPr lIns="88896" tIns="50798" rIns="88896" bIns="50798"/>
          <a:lstStyle/>
          <a:p>
            <a:r>
              <a:rPr lang="en-US" dirty="0">
                <a:ea typeface="Calibri" pitchFamily="-105" charset="0"/>
                <a:cs typeface="Calibri" pitchFamily="-105" charset="0"/>
                <a:sym typeface="Calibri" pitchFamily="-105" charset="0"/>
              </a:rPr>
              <a:t>Captioning Policies</a:t>
            </a:r>
            <a:endParaRPr lang="en-US" dirty="0">
              <a:sym typeface="Calibri" pitchFamily="-105" charset="0"/>
            </a:endParaRPr>
          </a:p>
        </p:txBody>
      </p:sp>
      <p:sp>
        <p:nvSpPr>
          <p:cNvPr id="99330" name="Rectangle 2"/>
          <p:cNvSpPr>
            <a:spLocks noGrp="1" noChangeArrowheads="1"/>
          </p:cNvSpPr>
          <p:nvPr>
            <p:ph idx="1"/>
          </p:nvPr>
        </p:nvSpPr>
        <p:spPr>
          <a:xfrm>
            <a:off x="1370707" y="3885531"/>
            <a:ext cx="6401470" cy="1752451"/>
          </a:xfrm>
          <a:ln/>
        </p:spPr>
        <p:txBody>
          <a:bodyPr lIns="88896" tIns="50798" rIns="88896" bIns="50798" anchor="t"/>
          <a:lstStyle/>
          <a:p>
            <a:pPr marL="0" indent="0" algn="ctr">
              <a:spcBef>
                <a:spcPct val="0"/>
              </a:spcBef>
              <a:buNone/>
            </a:pPr>
            <a:endParaRPr lang="en-US">
              <a:solidFill>
                <a:srgbClr val="878787"/>
              </a:solidFill>
              <a:latin typeface="Calibri" pitchFamily="-105" charset="0"/>
              <a:sym typeface="Calibri" pitchFamily="-105" charset="0"/>
            </a:endParaRPr>
          </a:p>
        </p:txBody>
      </p:sp>
    </p:spTree>
    <p:extLst>
      <p:ext uri="{BB962C8B-B14F-4D97-AF65-F5344CB8AC3E}">
        <p14:creationId xmlns:p14="http://schemas.microsoft.com/office/powerpoint/2010/main" val="379475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Captions</a:t>
            </a:r>
            <a:endParaRPr lang="en-US" dirty="0"/>
          </a:p>
        </p:txBody>
      </p:sp>
      <p:sp>
        <p:nvSpPr>
          <p:cNvPr id="4" name="Content Placeholder 3"/>
          <p:cNvSpPr>
            <a:spLocks noGrp="1"/>
          </p:cNvSpPr>
          <p:nvPr>
            <p:ph idx="1"/>
          </p:nvPr>
        </p:nvSpPr>
        <p:spPr/>
        <p:txBody>
          <a:bodyPr/>
          <a:lstStyle/>
          <a:p>
            <a:r>
              <a:rPr lang="en-US" dirty="0" smtClean="0"/>
              <a:t>Captions are the </a:t>
            </a:r>
            <a:r>
              <a:rPr lang="en-US" b="1" dirty="0" smtClean="0"/>
              <a:t>synchronized</a:t>
            </a:r>
            <a:r>
              <a:rPr lang="en-US" dirty="0" smtClean="0"/>
              <a:t> text equivalent of audio content from a video, film, television broadcast, live event, etc.</a:t>
            </a:r>
          </a:p>
          <a:p>
            <a:endParaRPr lang="en-US" dirty="0" smtClean="0"/>
          </a:p>
          <a:p>
            <a:r>
              <a:rPr lang="en-US" dirty="0" smtClean="0"/>
              <a:t>Captions provide the same information in text that is provided as audio, including speaker identification and sound effects.</a:t>
            </a:r>
            <a:endParaRPr lang="en-US" dirty="0"/>
          </a:p>
        </p:txBody>
      </p:sp>
    </p:spTree>
    <p:extLst>
      <p:ext uri="{BB962C8B-B14F-4D97-AF65-F5344CB8AC3E}">
        <p14:creationId xmlns:p14="http://schemas.microsoft.com/office/powerpoint/2010/main" val="761075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xfrm>
            <a:off x="456531" y="274588"/>
            <a:ext cx="8229823" cy="1143000"/>
          </a:xfrm>
          <a:ln/>
        </p:spPr>
        <p:txBody>
          <a:bodyPr lIns="88896" tIns="50798" rIns="88896" bIns="50798"/>
          <a:lstStyle/>
          <a:p>
            <a:r>
              <a:rPr lang="en-US" dirty="0">
                <a:ea typeface="Calibri" pitchFamily="-105" charset="0"/>
                <a:cs typeface="Calibri" pitchFamily="-105" charset="0"/>
                <a:sym typeface="Calibri" pitchFamily="-105" charset="0"/>
              </a:rPr>
              <a:t>Captioning in 508 &amp; WCAG 2.0</a:t>
            </a:r>
            <a:endParaRPr lang="en-US" dirty="0">
              <a:sym typeface="Calibri" pitchFamily="-105" charset="0"/>
            </a:endParaRPr>
          </a:p>
        </p:txBody>
      </p:sp>
      <p:sp>
        <p:nvSpPr>
          <p:cNvPr id="39938" name="Rectangle 2"/>
          <p:cNvSpPr>
            <a:spLocks noGrp="1" noChangeArrowheads="1"/>
          </p:cNvSpPr>
          <p:nvPr>
            <p:ph idx="1"/>
          </p:nvPr>
        </p:nvSpPr>
        <p:spPr>
          <a:xfrm>
            <a:off x="260078" y="1599530"/>
            <a:ext cx="8617148" cy="5125641"/>
          </a:xfrm>
          <a:ln/>
        </p:spPr>
        <p:txBody>
          <a:bodyPr lIns="88896" tIns="50798" rIns="88896" bIns="50798" anchor="t"/>
          <a:lstStyle/>
          <a:p>
            <a:pPr marL="0" indent="0">
              <a:spcBef>
                <a:spcPct val="0"/>
              </a:spcBef>
              <a:buNone/>
            </a:pPr>
            <a:r>
              <a:rPr lang="en-US" sz="2100">
                <a:latin typeface="Calibri" pitchFamily="-105" charset="0"/>
                <a:ea typeface="Calibri" pitchFamily="-105" charset="0"/>
                <a:cs typeface="Calibri" pitchFamily="-105" charset="0"/>
                <a:sym typeface="Calibri" pitchFamily="-105" charset="0"/>
              </a:rPr>
              <a:t>Section 508, Subpart B - 1194.24: Video &amp; Multimedia Products</a:t>
            </a:r>
            <a:r>
              <a:rPr lang="en-US" sz="2100">
                <a:latin typeface="Calibri" pitchFamily="-105" charset="0"/>
                <a:sym typeface="Calibri" pitchFamily="-105" charset="0"/>
              </a:rPr>
              <a:t/>
            </a:r>
            <a:br>
              <a:rPr lang="en-US" sz="2100">
                <a:latin typeface="Calibri" pitchFamily="-105" charset="0"/>
                <a:sym typeface="Calibri" pitchFamily="-105" charset="0"/>
              </a:rPr>
            </a:br>
            <a:r>
              <a:rPr lang="en-US" sz="2100">
                <a:latin typeface="Calibri" pitchFamily="-105" charset="0"/>
                <a:ea typeface="Calibri" pitchFamily="-105" charset="0"/>
                <a:cs typeface="Calibri" pitchFamily="-105" charset="0"/>
                <a:sym typeface="Calibri" pitchFamily="-105" charset="0"/>
              </a:rPr>
              <a:t>http://www.access-board.gov/sec508/standards.htm</a:t>
            </a:r>
            <a:endParaRPr lang="en-US" sz="2100">
              <a:latin typeface="Calibri" pitchFamily="-105" charset="0"/>
              <a:sym typeface="Calibri" pitchFamily="-105" charset="0"/>
            </a:endParaRPr>
          </a:p>
          <a:p>
            <a:pPr marL="543576" lvl="1" indent="-342665">
              <a:spcBef>
                <a:spcPts val="369"/>
              </a:spcBef>
              <a:buFont typeface="Calibri" pitchFamily="-105" charset="0"/>
              <a:buChar char="-"/>
            </a:pPr>
            <a:r>
              <a:rPr lang="en-US" sz="2100">
                <a:latin typeface="Calibri" pitchFamily="-105" charset="0"/>
                <a:ea typeface="Calibri" pitchFamily="-105" charset="0"/>
                <a:cs typeface="Calibri" pitchFamily="-105" charset="0"/>
                <a:sym typeface="Calibri" pitchFamily="-105" charset="0"/>
              </a:rPr>
              <a:t>(c) All training and informational video and multimedia productions which support the agency’s mission, regardless of format, that contain speech or other audio information necessary for the comprehension of the content, shall be open or closed captioned.</a:t>
            </a:r>
            <a:endParaRPr lang="en-US" sz="2100">
              <a:latin typeface="Calibri" pitchFamily="-105" charset="0"/>
              <a:sym typeface="Calibri" pitchFamily="-105" charset="0"/>
            </a:endParaRPr>
          </a:p>
          <a:p>
            <a:pPr marL="0" indent="0">
              <a:spcBef>
                <a:spcPts val="369"/>
              </a:spcBef>
              <a:buFont typeface="Calibri" pitchFamily="-105" charset="0"/>
              <a:buChar char="•"/>
            </a:pPr>
            <a:endParaRPr lang="en-US" sz="800">
              <a:latin typeface="Calibri" pitchFamily="-105" charset="0"/>
              <a:sym typeface="Calibri" pitchFamily="-105" charset="0"/>
            </a:endParaRPr>
          </a:p>
          <a:p>
            <a:pPr marL="0" indent="0">
              <a:spcBef>
                <a:spcPts val="369"/>
              </a:spcBef>
              <a:buNone/>
            </a:pPr>
            <a:r>
              <a:rPr lang="en-US" sz="2100">
                <a:latin typeface="Calibri" pitchFamily="-105" charset="0"/>
                <a:ea typeface="Calibri" pitchFamily="-105" charset="0"/>
                <a:cs typeface="Calibri" pitchFamily="-105" charset="0"/>
                <a:sym typeface="Calibri" pitchFamily="-105" charset="0"/>
              </a:rPr>
              <a:t>Web Content Accessibility Guidelines 2.0</a:t>
            </a:r>
            <a:r>
              <a:rPr lang="en-US" sz="2100">
                <a:latin typeface="Calibri" pitchFamily="-105" charset="0"/>
                <a:sym typeface="Calibri" pitchFamily="-105" charset="0"/>
              </a:rPr>
              <a:t/>
            </a:r>
            <a:br>
              <a:rPr lang="en-US" sz="2100">
                <a:latin typeface="Calibri" pitchFamily="-105" charset="0"/>
                <a:sym typeface="Calibri" pitchFamily="-105" charset="0"/>
              </a:rPr>
            </a:br>
            <a:r>
              <a:rPr lang="en-US" sz="2100">
                <a:latin typeface="Calibri" pitchFamily="-105" charset="0"/>
                <a:ea typeface="Calibri" pitchFamily="-105" charset="0"/>
                <a:cs typeface="Calibri" pitchFamily="-105" charset="0"/>
                <a:sym typeface="Calibri" pitchFamily="-105" charset="0"/>
              </a:rPr>
              <a:t>http://www.w3.org/TR/WCAG/#media-equiv</a:t>
            </a:r>
            <a:endParaRPr lang="en-US" sz="2100">
              <a:latin typeface="Calibri" pitchFamily="-105" charset="0"/>
              <a:sym typeface="Calibri" pitchFamily="-105" charset="0"/>
            </a:endParaRPr>
          </a:p>
          <a:p>
            <a:pPr marL="543576" lvl="1" indent="-342665">
              <a:spcBef>
                <a:spcPts val="369"/>
              </a:spcBef>
              <a:buFont typeface="Calibri" pitchFamily="-105" charset="0"/>
              <a:buChar char="-"/>
            </a:pPr>
            <a:r>
              <a:rPr lang="en-US" sz="2100">
                <a:latin typeface="Calibri" pitchFamily="-105" charset="0"/>
                <a:ea typeface="Calibri" pitchFamily="-105" charset="0"/>
                <a:cs typeface="Calibri" pitchFamily="-105" charset="0"/>
                <a:sym typeface="Calibri" pitchFamily="-105" charset="0"/>
              </a:rPr>
              <a:t>1.2.2 Captions (Prerecorded): Captions are provided for all prerecorded audio content in synchronized media, except when the media is a media alternative for text and is clearly labeled as such. (Level A)</a:t>
            </a:r>
            <a:endParaRPr lang="en-US" sz="2100">
              <a:latin typeface="Calibri" pitchFamily="-105" charset="0"/>
              <a:sym typeface="Calibri" pitchFamily="-105" charset="0"/>
            </a:endParaRPr>
          </a:p>
          <a:p>
            <a:pPr marL="543576" lvl="1" indent="-342665">
              <a:spcBef>
                <a:spcPts val="369"/>
              </a:spcBef>
              <a:buFont typeface="Calibri" pitchFamily="-105" charset="0"/>
              <a:buChar char="-"/>
            </a:pPr>
            <a:r>
              <a:rPr lang="en-US" sz="2100">
                <a:latin typeface="Calibri" pitchFamily="-105" charset="0"/>
                <a:ea typeface="Calibri" pitchFamily="-105" charset="0"/>
                <a:cs typeface="Calibri" pitchFamily="-105" charset="0"/>
                <a:sym typeface="Calibri" pitchFamily="-105" charset="0"/>
              </a:rPr>
              <a:t>1.2.4 Captions (Live): Captions are provided for all live audio content in synchronized media. (Level AA)</a:t>
            </a:r>
            <a:endParaRPr lang="en-US" sz="2100">
              <a:latin typeface="Calibri" pitchFamily="-105" charset="0"/>
              <a:sym typeface="Calibri" pitchFamily="-105" charset="0"/>
            </a:endParaRPr>
          </a:p>
        </p:txBody>
      </p:sp>
    </p:spTree>
    <p:extLst>
      <p:ext uri="{BB962C8B-B14F-4D97-AF65-F5344CB8AC3E}">
        <p14:creationId xmlns:p14="http://schemas.microsoft.com/office/powerpoint/2010/main" val="796455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p:nvPr>
        </p:nvSpPr>
        <p:spPr>
          <a:xfrm>
            <a:off x="456531" y="274588"/>
            <a:ext cx="8229823" cy="1143000"/>
          </a:xfrm>
          <a:ln/>
        </p:spPr>
        <p:txBody>
          <a:bodyPr vert="horz" lIns="88900" tIns="50799" rIns="88900" bIns="50799" rtlCol="0" anchor="ctr">
            <a:normAutofit/>
          </a:bodyPr>
          <a:lstStyle/>
          <a:p>
            <a:r>
              <a:rPr lang="en-US" sz="4078" dirty="0">
                <a:ea typeface="Calibri" pitchFamily="-105" charset="0"/>
                <a:cs typeface="Calibri" pitchFamily="-105" charset="0"/>
                <a:sym typeface="Calibri" pitchFamily="-105" charset="0"/>
              </a:rPr>
              <a:t>Audio Description in 508 &amp; WCAG 2.0</a:t>
            </a:r>
            <a:endParaRPr lang="en-US" sz="4078" dirty="0">
              <a:sym typeface="Calibri" pitchFamily="-105" charset="0"/>
            </a:endParaRPr>
          </a:p>
        </p:txBody>
      </p:sp>
      <p:sp>
        <p:nvSpPr>
          <p:cNvPr id="41986" name="Rectangle 2"/>
          <p:cNvSpPr>
            <a:spLocks noGrp="1" noChangeArrowheads="1"/>
          </p:cNvSpPr>
          <p:nvPr>
            <p:ph idx="1"/>
          </p:nvPr>
        </p:nvSpPr>
        <p:spPr>
          <a:xfrm>
            <a:off x="358304" y="1608460"/>
            <a:ext cx="8420695" cy="5098852"/>
          </a:xfrm>
          <a:ln/>
        </p:spPr>
        <p:txBody>
          <a:bodyPr vert="horz" lIns="88900" tIns="50799" rIns="88900" bIns="50799" rtlCol="0" anchor="t">
            <a:normAutofit/>
          </a:bodyPr>
          <a:lstStyle/>
          <a:p>
            <a:pPr marL="0" indent="0">
              <a:spcBef>
                <a:spcPct val="0"/>
              </a:spcBef>
              <a:buNone/>
            </a:pPr>
            <a:r>
              <a:rPr lang="en-US" sz="1969">
                <a:latin typeface="Calibri" pitchFamily="-105" charset="0"/>
                <a:ea typeface="Calibri" pitchFamily="-105" charset="0"/>
                <a:cs typeface="Calibri" pitchFamily="-105" charset="0"/>
                <a:sym typeface="Calibri" pitchFamily="-105" charset="0"/>
              </a:rPr>
              <a:t>Section 508, Subpart B - 1194.24: Video &amp; Multimedia Products</a:t>
            </a:r>
            <a:r>
              <a:rPr lang="en-US" sz="1969">
                <a:latin typeface="Calibri" pitchFamily="-105" charset="0"/>
                <a:sym typeface="Calibri" pitchFamily="-105" charset="0"/>
              </a:rPr>
              <a:t/>
            </a:r>
            <a:br>
              <a:rPr lang="en-US" sz="1969">
                <a:latin typeface="Calibri" pitchFamily="-105" charset="0"/>
                <a:sym typeface="Calibri" pitchFamily="-105" charset="0"/>
              </a:rPr>
            </a:br>
            <a:r>
              <a:rPr lang="en-US" sz="1969">
                <a:latin typeface="Calibri" pitchFamily="-105" charset="0"/>
                <a:ea typeface="Calibri" pitchFamily="-105" charset="0"/>
                <a:cs typeface="Calibri" pitchFamily="-105" charset="0"/>
                <a:sym typeface="Calibri" pitchFamily="-105" charset="0"/>
              </a:rPr>
              <a:t>http://www.access-board.gov/sec508/standards.htm</a:t>
            </a:r>
            <a:endParaRPr lang="en-US" sz="1969">
              <a:latin typeface="Calibri" pitchFamily="-105" charset="0"/>
              <a:sym typeface="Calibri" pitchFamily="-105" charset="0"/>
            </a:endParaRPr>
          </a:p>
          <a:p>
            <a:pPr marL="521252" lvl="1" indent="-342665">
              <a:spcBef>
                <a:spcPts val="343"/>
              </a:spcBef>
              <a:buFont typeface="Calibri" pitchFamily="-105" charset="0"/>
              <a:buChar char="-"/>
            </a:pPr>
            <a:r>
              <a:rPr lang="en-US" sz="1969">
                <a:latin typeface="Calibri" pitchFamily="-105" charset="0"/>
                <a:ea typeface="Calibri" pitchFamily="-105" charset="0"/>
                <a:cs typeface="Calibri" pitchFamily="-105" charset="0"/>
                <a:sym typeface="Calibri" pitchFamily="-105" charset="0"/>
              </a:rPr>
              <a:t>(d) All training and informational video and multimedia productions which support the agency’s mission, regardless of format, that contain visual information necessary for the comprehension of the content, shall be audio described.</a:t>
            </a:r>
            <a:endParaRPr lang="en-US" sz="1969">
              <a:latin typeface="Calibri" pitchFamily="-105" charset="0"/>
              <a:sym typeface="Calibri" pitchFamily="-105" charset="0"/>
            </a:endParaRPr>
          </a:p>
          <a:p>
            <a:pPr marL="0" indent="0">
              <a:spcBef>
                <a:spcPts val="343"/>
              </a:spcBef>
              <a:buFont typeface="Calibri" pitchFamily="-105" charset="0"/>
              <a:buChar char="•"/>
            </a:pPr>
            <a:endParaRPr lang="en-US" sz="773">
              <a:latin typeface="Calibri" pitchFamily="-105" charset="0"/>
              <a:sym typeface="Calibri" pitchFamily="-105" charset="0"/>
            </a:endParaRPr>
          </a:p>
          <a:p>
            <a:pPr marL="0" indent="0">
              <a:spcBef>
                <a:spcPts val="343"/>
              </a:spcBef>
              <a:buNone/>
            </a:pPr>
            <a:r>
              <a:rPr lang="en-US" sz="1969">
                <a:latin typeface="Calibri" pitchFamily="-105" charset="0"/>
                <a:ea typeface="Calibri" pitchFamily="-105" charset="0"/>
                <a:cs typeface="Calibri" pitchFamily="-105" charset="0"/>
                <a:sym typeface="Calibri" pitchFamily="-105" charset="0"/>
              </a:rPr>
              <a:t>Web Content Accessibility Guidelines 2.0</a:t>
            </a:r>
            <a:r>
              <a:rPr lang="en-US" sz="1969">
                <a:latin typeface="Calibri" pitchFamily="-105" charset="0"/>
                <a:sym typeface="Calibri" pitchFamily="-105" charset="0"/>
              </a:rPr>
              <a:t/>
            </a:r>
            <a:br>
              <a:rPr lang="en-US" sz="1969">
                <a:latin typeface="Calibri" pitchFamily="-105" charset="0"/>
                <a:sym typeface="Calibri" pitchFamily="-105" charset="0"/>
              </a:rPr>
            </a:br>
            <a:r>
              <a:rPr lang="en-US" sz="1969">
                <a:latin typeface="Calibri" pitchFamily="-105" charset="0"/>
                <a:ea typeface="Calibri" pitchFamily="-105" charset="0"/>
                <a:cs typeface="Calibri" pitchFamily="-105" charset="0"/>
                <a:sym typeface="Calibri" pitchFamily="-105" charset="0"/>
              </a:rPr>
              <a:t>http://www.w3.org/TR/WCAG/#media-equiv</a:t>
            </a:r>
            <a:endParaRPr lang="en-US" sz="1969">
              <a:latin typeface="Calibri" pitchFamily="-105" charset="0"/>
              <a:sym typeface="Calibri" pitchFamily="-105" charset="0"/>
            </a:endParaRPr>
          </a:p>
          <a:p>
            <a:pPr marL="521252" lvl="1" indent="-342665">
              <a:spcBef>
                <a:spcPts val="343"/>
              </a:spcBef>
              <a:buFont typeface="Calibri" pitchFamily="-105" charset="0"/>
              <a:buChar char="-"/>
            </a:pPr>
            <a:r>
              <a:rPr lang="en-US" sz="1969">
                <a:latin typeface="Calibri" pitchFamily="-105" charset="0"/>
                <a:ea typeface="Calibri" pitchFamily="-105" charset="0"/>
                <a:cs typeface="Calibri" pitchFamily="-105" charset="0"/>
                <a:sym typeface="Calibri" pitchFamily="-105" charset="0"/>
              </a:rPr>
              <a:t>1.2.3 Audio Description or Media Alternative (Prerecorded): An alternative for time-based media or audio description of the prerecorded video content is provided for synchronized media, except when the media is a media alternative for text and is clearly labeled as such. (Level A)</a:t>
            </a:r>
            <a:endParaRPr lang="en-US" sz="1969">
              <a:latin typeface="Calibri" pitchFamily="-105" charset="0"/>
              <a:sym typeface="Calibri" pitchFamily="-105" charset="0"/>
            </a:endParaRPr>
          </a:p>
          <a:p>
            <a:pPr marL="521252" lvl="1" indent="-342665">
              <a:spcBef>
                <a:spcPts val="343"/>
              </a:spcBef>
              <a:buFont typeface="Calibri" pitchFamily="-105" charset="0"/>
              <a:buChar char="-"/>
            </a:pPr>
            <a:r>
              <a:rPr lang="en-US" sz="1969">
                <a:latin typeface="Calibri" pitchFamily="-105" charset="0"/>
                <a:ea typeface="Calibri" pitchFamily="-105" charset="0"/>
                <a:cs typeface="Calibri" pitchFamily="-105" charset="0"/>
                <a:sym typeface="Calibri" pitchFamily="-105" charset="0"/>
              </a:rPr>
              <a:t>1.2.5 Audio Description (Prerecorded): Audio description is provided for all prerecorded video content in synchronized media. (Level AA)</a:t>
            </a:r>
            <a:endParaRPr lang="en-US" sz="1969">
              <a:latin typeface="Calibri" pitchFamily="-105" charset="0"/>
              <a:sym typeface="Calibri" pitchFamily="-105" charset="0"/>
            </a:endParaRPr>
          </a:p>
        </p:txBody>
      </p:sp>
    </p:spTree>
    <p:extLst>
      <p:ext uri="{BB962C8B-B14F-4D97-AF65-F5344CB8AC3E}">
        <p14:creationId xmlns:p14="http://schemas.microsoft.com/office/powerpoint/2010/main" val="631201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Captioning Policy Statements</a:t>
            </a:r>
            <a:endParaRPr lang="en-US" dirty="0"/>
          </a:p>
        </p:txBody>
      </p:sp>
      <p:sp>
        <p:nvSpPr>
          <p:cNvPr id="3" name="Content Placeholder 2"/>
          <p:cNvSpPr>
            <a:spLocks noGrp="1"/>
          </p:cNvSpPr>
          <p:nvPr>
            <p:ph idx="1"/>
          </p:nvPr>
        </p:nvSpPr>
        <p:spPr>
          <a:xfrm>
            <a:off x="457200" y="2702587"/>
            <a:ext cx="8229600" cy="1993712"/>
          </a:xfrm>
        </p:spPr>
        <p:txBody>
          <a:bodyPr>
            <a:normAutofit/>
          </a:bodyPr>
          <a:lstStyle/>
          <a:p>
            <a:pPr marL="0" indent="0" algn="ctr">
              <a:buNone/>
            </a:pPr>
            <a:r>
              <a:rPr lang="en-US" sz="3600" dirty="0" smtClean="0"/>
              <a:t>All media resources purchased after [Date] at [Institution] must be captioned versions.</a:t>
            </a:r>
          </a:p>
        </p:txBody>
      </p:sp>
    </p:spTree>
    <p:extLst>
      <p:ext uri="{BB962C8B-B14F-4D97-AF65-F5344CB8AC3E}">
        <p14:creationId xmlns:p14="http://schemas.microsoft.com/office/powerpoint/2010/main" val="5073472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Captioning Policy Statements</a:t>
            </a:r>
            <a:endParaRPr lang="en-US" dirty="0"/>
          </a:p>
        </p:txBody>
      </p:sp>
      <p:sp>
        <p:nvSpPr>
          <p:cNvPr id="3" name="Content Placeholder 2"/>
          <p:cNvSpPr>
            <a:spLocks noGrp="1"/>
          </p:cNvSpPr>
          <p:nvPr>
            <p:ph idx="1"/>
          </p:nvPr>
        </p:nvSpPr>
        <p:spPr>
          <a:xfrm>
            <a:off x="457200" y="1600200"/>
            <a:ext cx="8229600" cy="4956897"/>
          </a:xfrm>
        </p:spPr>
        <p:txBody>
          <a:bodyPr>
            <a:normAutofit/>
          </a:bodyPr>
          <a:lstStyle/>
          <a:p>
            <a:pPr marL="0" lvl="0" indent="0">
              <a:buNone/>
            </a:pPr>
            <a:r>
              <a:rPr lang="en-US" dirty="0" smtClean="0"/>
              <a:t>All media resources purchased after [Date] at [Institution] must be captioned.</a:t>
            </a:r>
          </a:p>
          <a:p>
            <a:pPr lvl="0"/>
            <a:endParaRPr lang="en-US" sz="1946" dirty="0" smtClean="0"/>
          </a:p>
          <a:p>
            <a:pPr marL="0" lvl="0" indent="0">
              <a:buNone/>
            </a:pPr>
            <a:r>
              <a:rPr lang="en-US" dirty="0" smtClean="0"/>
              <a:t>If a particular product is not available with captioning, and </a:t>
            </a:r>
            <a:r>
              <a:rPr lang="en-US" dirty="0" smtClean="0"/>
              <a:t>[Institution] </a:t>
            </a:r>
            <a:r>
              <a:rPr lang="en-US" dirty="0" smtClean="0"/>
              <a:t>requires that particular product, the purchaser will obtain written permission from the copyright owner to add captions to the video. </a:t>
            </a:r>
            <a:r>
              <a:rPr lang="en-US" b="1" dirty="0" smtClean="0"/>
              <a:t>Permission must be obtained prior to purchase, as a condition of purchase.</a:t>
            </a:r>
            <a:r>
              <a:rPr lang="en-US" dirty="0" smtClean="0"/>
              <a:t> In the event that permission is denied, a suitable captioned alternative will be sought.</a:t>
            </a:r>
          </a:p>
        </p:txBody>
      </p:sp>
    </p:spTree>
    <p:extLst>
      <p:ext uri="{BB962C8B-B14F-4D97-AF65-F5344CB8AC3E}">
        <p14:creationId xmlns:p14="http://schemas.microsoft.com/office/powerpoint/2010/main" val="14743286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Captioning Policies</a:t>
            </a:r>
            <a:endParaRPr lang="en-US" dirty="0"/>
          </a:p>
        </p:txBody>
      </p:sp>
      <p:sp>
        <p:nvSpPr>
          <p:cNvPr id="3" name="Content Placeholder 2"/>
          <p:cNvSpPr>
            <a:spLocks noGrp="1"/>
          </p:cNvSpPr>
          <p:nvPr>
            <p:ph idx="1"/>
          </p:nvPr>
        </p:nvSpPr>
        <p:spPr/>
        <p:txBody>
          <a:bodyPr/>
          <a:lstStyle/>
          <a:p>
            <a:pPr marL="0" indent="0">
              <a:buNone/>
            </a:pPr>
            <a:r>
              <a:rPr lang="en-US" sz="3000" dirty="0" smtClean="0">
                <a:sym typeface="Calibri" pitchFamily="-105" charset="0"/>
              </a:rPr>
              <a:t>How to organize captioning institutionally?</a:t>
            </a:r>
          </a:p>
          <a:p>
            <a:pPr lvl="1">
              <a:spcAft>
                <a:spcPts val="300"/>
              </a:spcAft>
            </a:pPr>
            <a:r>
              <a:rPr lang="en-US" sz="2800" dirty="0" smtClean="0">
                <a:sym typeface="Calibri" pitchFamily="-105" charset="0"/>
              </a:rPr>
              <a:t>Establish procedure to obtain copyright clearance for video to be captioned</a:t>
            </a:r>
          </a:p>
          <a:p>
            <a:pPr lvl="1">
              <a:spcAft>
                <a:spcPts val="300"/>
              </a:spcAft>
            </a:pPr>
            <a:r>
              <a:rPr lang="en-US" sz="2800" dirty="0">
                <a:sym typeface="Calibri" pitchFamily="-105" charset="0"/>
              </a:rPr>
              <a:t>Begin purchasing films, videos and DVD's with captioning and/or subtitles where </a:t>
            </a:r>
            <a:r>
              <a:rPr lang="en-US" sz="2800" dirty="0" smtClean="0">
                <a:sym typeface="Calibri" pitchFamily="-105" charset="0"/>
              </a:rPr>
              <a:t>available</a:t>
            </a:r>
          </a:p>
          <a:p>
            <a:pPr lvl="1">
              <a:spcAft>
                <a:spcPts val="300"/>
              </a:spcAft>
            </a:pPr>
            <a:r>
              <a:rPr lang="en-US" sz="2800" dirty="0" smtClean="0">
                <a:sym typeface="Calibri" pitchFamily="-105" charset="0"/>
              </a:rPr>
              <a:t>Identify the most used videos at the campus and create captioned versions for those shown to students</a:t>
            </a:r>
          </a:p>
          <a:p>
            <a:pPr lvl="1">
              <a:spcAft>
                <a:spcPts val="300"/>
              </a:spcAft>
            </a:pPr>
            <a:r>
              <a:rPr lang="en-US" sz="2800" dirty="0" smtClean="0">
                <a:sym typeface="Calibri" pitchFamily="-105" charset="0"/>
              </a:rPr>
              <a:t>Add captioning to pre-existing media materials</a:t>
            </a:r>
            <a:endParaRPr lang="en-US" sz="2800" dirty="0">
              <a:sym typeface="Calibri" pitchFamily="-105" charset="0"/>
            </a:endParaRPr>
          </a:p>
        </p:txBody>
      </p:sp>
    </p:spTree>
    <p:extLst>
      <p:ext uri="{BB962C8B-B14F-4D97-AF65-F5344CB8AC3E}">
        <p14:creationId xmlns:p14="http://schemas.microsoft.com/office/powerpoint/2010/main" val="1931631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Clearance</a:t>
            </a:r>
            <a:endParaRPr lang="en-US" dirty="0"/>
          </a:p>
        </p:txBody>
      </p:sp>
      <p:sp>
        <p:nvSpPr>
          <p:cNvPr id="3" name="Content Placeholder 2"/>
          <p:cNvSpPr>
            <a:spLocks noGrp="1"/>
          </p:cNvSpPr>
          <p:nvPr>
            <p:ph idx="1"/>
          </p:nvPr>
        </p:nvSpPr>
        <p:spPr/>
        <p:txBody>
          <a:bodyPr/>
          <a:lstStyle/>
          <a:p>
            <a:pPr marL="0" indent="0">
              <a:spcAft>
                <a:spcPts val="1000"/>
              </a:spcAft>
              <a:buNone/>
            </a:pPr>
            <a:r>
              <a:rPr lang="en-US" dirty="0" smtClean="0"/>
              <a:t>What process should I follow to obtain copyright clearance for captioning a </a:t>
            </a:r>
            <a:r>
              <a:rPr lang="en-US" dirty="0" smtClean="0"/>
              <a:t>video?</a:t>
            </a:r>
            <a:endParaRPr lang="en-US" dirty="0" smtClean="0"/>
          </a:p>
          <a:p>
            <a:pPr>
              <a:spcAft>
                <a:spcPts val="1000"/>
              </a:spcAft>
            </a:pPr>
            <a:r>
              <a:rPr lang="en-US" dirty="0" smtClean="0"/>
              <a:t>Copyright Clearance Form Example</a:t>
            </a:r>
          </a:p>
          <a:p>
            <a:pPr>
              <a:spcAft>
                <a:spcPts val="1000"/>
              </a:spcAft>
            </a:pPr>
            <a:r>
              <a:rPr lang="en-US" dirty="0" smtClean="0"/>
              <a:t>Legal Opinion from CA Community College Chancellor’s Office</a:t>
            </a:r>
            <a:br>
              <a:rPr lang="en-US" dirty="0" smtClean="0"/>
            </a:br>
            <a:r>
              <a:rPr lang="en-US" sz="2000" dirty="0" smtClean="0"/>
              <a:t>http://</a:t>
            </a:r>
            <a:r>
              <a:rPr lang="en-US" sz="2000" dirty="0" err="1" smtClean="0"/>
              <a:t>www.htctu.net</a:t>
            </a:r>
            <a:r>
              <a:rPr lang="en-US" sz="2000" dirty="0" smtClean="0"/>
              <a:t>/divisions/</a:t>
            </a:r>
            <a:r>
              <a:rPr lang="en-US" sz="2000" dirty="0" err="1" smtClean="0"/>
              <a:t>altmedia</a:t>
            </a:r>
            <a:r>
              <a:rPr lang="en-US" sz="2000" dirty="0" smtClean="0"/>
              <a:t>/captioning/cc/</a:t>
            </a:r>
            <a:r>
              <a:rPr lang="en-US" sz="2000" dirty="0" err="1" smtClean="0"/>
              <a:t>ccmain.htm</a:t>
            </a:r>
            <a:endParaRPr lang="en-US" sz="2000" dirty="0"/>
          </a:p>
        </p:txBody>
      </p:sp>
    </p:spTree>
    <p:extLst>
      <p:ext uri="{BB962C8B-B14F-4D97-AF65-F5344CB8AC3E}">
        <p14:creationId xmlns:p14="http://schemas.microsoft.com/office/powerpoint/2010/main" val="1422480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&amp; Procedure Examples</a:t>
            </a:r>
            <a:endParaRPr lang="en-US" dirty="0"/>
          </a:p>
        </p:txBody>
      </p:sp>
      <p:sp>
        <p:nvSpPr>
          <p:cNvPr id="3" name="Content Placeholder 2"/>
          <p:cNvSpPr>
            <a:spLocks noGrp="1"/>
          </p:cNvSpPr>
          <p:nvPr>
            <p:ph idx="1"/>
          </p:nvPr>
        </p:nvSpPr>
        <p:spPr>
          <a:xfrm>
            <a:off x="628650" y="1825624"/>
            <a:ext cx="8149590" cy="4476702"/>
          </a:xfrm>
        </p:spPr>
        <p:txBody>
          <a:bodyPr>
            <a:normAutofit fontScale="92500"/>
          </a:bodyPr>
          <a:lstStyle/>
          <a:p>
            <a:pPr marL="0" indent="0">
              <a:buNone/>
            </a:pPr>
            <a:r>
              <a:rPr lang="en-US" dirty="0"/>
              <a:t>Ball State </a:t>
            </a:r>
            <a:r>
              <a:rPr lang="en-US" dirty="0" smtClean="0"/>
              <a:t>University Policy</a:t>
            </a:r>
          </a:p>
          <a:p>
            <a:pPr lvl="1"/>
            <a:r>
              <a:rPr lang="en-US" u="sng" dirty="0" smtClean="0">
                <a:hlinkClick r:id="rId2"/>
              </a:rPr>
              <a:t>http</a:t>
            </a:r>
            <a:r>
              <a:rPr lang="en-US" u="sng" dirty="0">
                <a:hlinkClick r:id="rId2"/>
              </a:rPr>
              <a:t>://</a:t>
            </a:r>
            <a:r>
              <a:rPr lang="en-US" u="sng" dirty="0" smtClean="0">
                <a:hlinkClick r:id="rId2"/>
              </a:rPr>
              <a:t>cms.bsu.edu/about/administrativeoffices/disability-services/policiesprocedures/captioning</a:t>
            </a:r>
          </a:p>
          <a:p>
            <a:pPr marL="0" indent="0">
              <a:buNone/>
            </a:pPr>
            <a:r>
              <a:rPr lang="en-US" dirty="0"/>
              <a:t>Wisconsin Postsecondary Captioned Media </a:t>
            </a:r>
            <a:r>
              <a:rPr lang="en-US" dirty="0" smtClean="0"/>
              <a:t>Policy Guide</a:t>
            </a:r>
          </a:p>
          <a:p>
            <a:pPr lvl="1"/>
            <a:r>
              <a:rPr lang="en-US" u="sng" dirty="0" smtClean="0">
                <a:hlinkClick r:id="rId3"/>
              </a:rPr>
              <a:t>http</a:t>
            </a:r>
            <a:r>
              <a:rPr lang="en-US" u="sng" dirty="0">
                <a:hlinkClick r:id="rId3"/>
              </a:rPr>
              <a:t>://www.slideshare.net/jbishop8/captioning-policy-draft-3-2111-4-2</a:t>
            </a:r>
            <a:endParaRPr lang="en-US" u="sng" dirty="0">
              <a:hlinkClick r:id="rId2"/>
            </a:endParaRPr>
          </a:p>
          <a:p>
            <a:pPr marL="0" indent="0">
              <a:buNone/>
            </a:pPr>
            <a:r>
              <a:rPr lang="en-US" dirty="0"/>
              <a:t>Cal Poly, San Luis </a:t>
            </a:r>
            <a:r>
              <a:rPr lang="en-US" dirty="0" smtClean="0"/>
              <a:t>Obispo</a:t>
            </a:r>
          </a:p>
          <a:p>
            <a:pPr lvl="1"/>
            <a:r>
              <a:rPr lang="en-US" u="sng" dirty="0" smtClean="0">
                <a:hlinkClick r:id="rId4"/>
              </a:rPr>
              <a:t>http</a:t>
            </a:r>
            <a:r>
              <a:rPr lang="en-US" u="sng" dirty="0">
                <a:hlinkClick r:id="rId4"/>
              </a:rPr>
              <a:t>://</a:t>
            </a:r>
            <a:r>
              <a:rPr lang="en-US" u="sng" dirty="0" smtClean="0">
                <a:hlinkClick r:id="rId4"/>
              </a:rPr>
              <a:t>www.classtech.calpoly.edu/media-captioning</a:t>
            </a:r>
            <a:endParaRPr lang="en-US" u="sng" dirty="0" smtClean="0"/>
          </a:p>
          <a:p>
            <a:pPr marL="0" indent="0">
              <a:buNone/>
            </a:pPr>
            <a:r>
              <a:rPr lang="en-US" dirty="0"/>
              <a:t>University of Illinois at </a:t>
            </a:r>
            <a:r>
              <a:rPr lang="en-US" dirty="0" smtClean="0"/>
              <a:t>Urbana-Champaign</a:t>
            </a:r>
          </a:p>
          <a:p>
            <a:pPr lvl="1"/>
            <a:r>
              <a:rPr lang="en-US" dirty="0" smtClean="0">
                <a:hlinkClick r:id="rId5"/>
              </a:rPr>
              <a:t>http</a:t>
            </a:r>
            <a:r>
              <a:rPr lang="en-US" dirty="0">
                <a:hlinkClick r:id="rId5"/>
              </a:rPr>
              <a:t>://</a:t>
            </a:r>
            <a:r>
              <a:rPr lang="en-US" dirty="0" smtClean="0">
                <a:hlinkClick r:id="rId5"/>
              </a:rPr>
              <a:t>disability.illinois.edu/academic-support/accommodations/video-captioning</a:t>
            </a:r>
            <a:endParaRPr lang="en-US" dirty="0" smtClean="0"/>
          </a:p>
        </p:txBody>
      </p:sp>
    </p:spTree>
    <p:extLst>
      <p:ext uri="{BB962C8B-B14F-4D97-AF65-F5344CB8AC3E}">
        <p14:creationId xmlns:p14="http://schemas.microsoft.com/office/powerpoint/2010/main" val="13035720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322191" cy="4525963"/>
          </a:xfrm>
        </p:spPr>
        <p:txBody>
          <a:bodyPr>
            <a:normAutofit/>
          </a:bodyPr>
          <a:lstStyle/>
          <a:p>
            <a:r>
              <a:rPr lang="en-US" dirty="0" smtClean="0"/>
              <a:t>Started in 2011</a:t>
            </a:r>
          </a:p>
          <a:p>
            <a:r>
              <a:rPr lang="en-US" dirty="0" smtClean="0"/>
              <a:t>Fee for service 2012</a:t>
            </a:r>
          </a:p>
          <a:p>
            <a:pPr marL="0" indent="0">
              <a:buNone/>
            </a:pPr>
            <a:endParaRPr lang="en-US" dirty="0" smtClean="0"/>
          </a:p>
          <a:p>
            <a:r>
              <a:rPr lang="en-US" dirty="0" smtClean="0"/>
              <a:t>~5 students 2012-2015</a:t>
            </a:r>
          </a:p>
          <a:p>
            <a:r>
              <a:rPr lang="en-US" dirty="0" smtClean="0"/>
              <a:t>10 students AU2015</a:t>
            </a:r>
          </a:p>
        </p:txBody>
      </p:sp>
      <p:pic>
        <p:nvPicPr>
          <p:cNvPr id="6" name="Picture 5" descr="Bar chart showing hours of material transcribed. &#10;143.5 hours in 2012-13&#10;115.25 hours in 2013-14&#10;211.5 hours in 2014-15&#10;124.75 hours for Au 2015"/>
          <p:cNvPicPr>
            <a:picLocks noChangeAspect="1"/>
          </p:cNvPicPr>
          <p:nvPr/>
        </p:nvPicPr>
        <p:blipFill>
          <a:blip r:embed="rId2"/>
          <a:stretch>
            <a:fillRect/>
          </a:stretch>
        </p:blipFill>
        <p:spPr>
          <a:xfrm>
            <a:off x="5041900" y="1417638"/>
            <a:ext cx="3644900" cy="5054600"/>
          </a:xfrm>
          <a:prstGeom prst="rect">
            <a:avLst/>
          </a:prstGeom>
        </p:spPr>
      </p:pic>
      <p:pic>
        <p:nvPicPr>
          <p:cNvPr id="7" name="Picture 6" descr="Transcribe OSU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00" y="274638"/>
            <a:ext cx="7137400" cy="1016000"/>
          </a:xfrm>
          <a:prstGeom prst="rect">
            <a:avLst/>
          </a:prstGeom>
        </p:spPr>
      </p:pic>
    </p:spTree>
    <p:extLst>
      <p:ext uri="{BB962C8B-B14F-4D97-AF65-F5344CB8AC3E}">
        <p14:creationId xmlns:p14="http://schemas.microsoft.com/office/powerpoint/2010/main" val="8607230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Captioning Policies</a:t>
            </a:r>
            <a:endParaRPr lang="en-US" dirty="0"/>
          </a:p>
        </p:txBody>
      </p:sp>
      <p:sp>
        <p:nvSpPr>
          <p:cNvPr id="3" name="Content Placeholder 2"/>
          <p:cNvSpPr>
            <a:spLocks noGrp="1"/>
          </p:cNvSpPr>
          <p:nvPr>
            <p:ph idx="1"/>
          </p:nvPr>
        </p:nvSpPr>
        <p:spPr>
          <a:xfrm>
            <a:off x="457199" y="1600200"/>
            <a:ext cx="8269653" cy="4525963"/>
          </a:xfrm>
        </p:spPr>
        <p:txBody>
          <a:bodyPr/>
          <a:lstStyle/>
          <a:p>
            <a:pPr marL="0" indent="0">
              <a:buNone/>
            </a:pPr>
            <a:r>
              <a:rPr lang="en-US" sz="3000" dirty="0" smtClean="0"/>
              <a:t>Should you caption everything?</a:t>
            </a:r>
          </a:p>
          <a:p>
            <a:endParaRPr lang="en-US" dirty="0" smtClean="0"/>
          </a:p>
          <a:p>
            <a:pPr marL="0" indent="0">
              <a:buNone/>
            </a:pPr>
            <a:r>
              <a:rPr lang="en-US" sz="3000" dirty="0" smtClean="0"/>
              <a:t>Questions to ask:</a:t>
            </a:r>
          </a:p>
          <a:p>
            <a:pPr lvl="1"/>
            <a:r>
              <a:rPr lang="en-US" sz="2800" dirty="0" smtClean="0"/>
              <a:t>Is the material for an immediate student need?</a:t>
            </a:r>
          </a:p>
          <a:p>
            <a:pPr lvl="1"/>
            <a:endParaRPr lang="en-US" sz="1800" dirty="0" smtClean="0"/>
          </a:p>
          <a:p>
            <a:pPr lvl="1"/>
            <a:r>
              <a:rPr lang="en-US" sz="2800" dirty="0"/>
              <a:t>Is the material going to be publicly available?</a:t>
            </a:r>
          </a:p>
          <a:p>
            <a:pPr lvl="1"/>
            <a:endParaRPr lang="en-US" sz="1800" dirty="0" smtClean="0"/>
          </a:p>
          <a:p>
            <a:pPr lvl="1"/>
            <a:r>
              <a:rPr lang="en-US" sz="2800" dirty="0"/>
              <a:t>Is the material going to be archived and reused?</a:t>
            </a:r>
          </a:p>
          <a:p>
            <a:pPr lvl="1"/>
            <a:endParaRPr lang="en-US" sz="1800" dirty="0" smtClean="0"/>
          </a:p>
        </p:txBody>
      </p:sp>
    </p:spTree>
    <p:extLst>
      <p:ext uri="{BB962C8B-B14F-4D97-AF65-F5344CB8AC3E}">
        <p14:creationId xmlns:p14="http://schemas.microsoft.com/office/powerpoint/2010/main" val="13747468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mtClean="0"/>
              <a:t>Designing Your Own Campus Solution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5155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00326" cy="4626277"/>
          </a:xfrm>
        </p:spPr>
        <p:txBody>
          <a:bodyPr>
            <a:normAutofit/>
          </a:bodyPr>
          <a:lstStyle/>
          <a:p>
            <a:r>
              <a:rPr lang="en-US" dirty="0" smtClean="0"/>
              <a:t>Mix of Transcript-only and Captioning requests</a:t>
            </a:r>
          </a:p>
          <a:p>
            <a:endParaRPr lang="en-US" dirty="0" smtClean="0"/>
          </a:p>
          <a:p>
            <a:r>
              <a:rPr lang="en-US" dirty="0" smtClean="0"/>
              <a:t>$60/hour material for Transcripts </a:t>
            </a:r>
            <a:br>
              <a:rPr lang="en-US" dirty="0" smtClean="0"/>
            </a:br>
            <a:r>
              <a:rPr lang="en-US" sz="2800" dirty="0" smtClean="0"/>
              <a:t>(5 hours transcribing, 1 hour review)</a:t>
            </a:r>
            <a:br>
              <a:rPr lang="en-US" sz="2800" dirty="0" smtClean="0"/>
            </a:br>
            <a:r>
              <a:rPr lang="en-US" sz="2800" dirty="0" smtClean="0"/>
              <a:t/>
            </a:r>
            <a:br>
              <a:rPr lang="en-US" sz="2800" dirty="0" smtClean="0"/>
            </a:br>
            <a:r>
              <a:rPr lang="en-US" dirty="0" smtClean="0"/>
              <a:t>or</a:t>
            </a:r>
            <a:br>
              <a:rPr lang="en-US" dirty="0" smtClean="0"/>
            </a:br>
            <a:endParaRPr lang="en-US" dirty="0" smtClean="0"/>
          </a:p>
          <a:p>
            <a:r>
              <a:rPr lang="en-US" dirty="0" smtClean="0"/>
              <a:t>$70/hour material for Captions </a:t>
            </a:r>
            <a:br>
              <a:rPr lang="en-US" dirty="0" smtClean="0"/>
            </a:br>
            <a:r>
              <a:rPr lang="en-US" sz="2800" dirty="0" smtClean="0"/>
              <a:t>(5 hours transcribing, 2 hours review/captioning)</a:t>
            </a:r>
          </a:p>
          <a:p>
            <a:endParaRPr lang="en-US" dirty="0" smtClean="0"/>
          </a:p>
          <a:p>
            <a:endParaRPr lang="en-US" dirty="0"/>
          </a:p>
          <a:p>
            <a:pPr marL="0" indent="0">
              <a:buNone/>
            </a:pP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00" y="274638"/>
            <a:ext cx="7137400" cy="1016000"/>
          </a:xfrm>
          <a:prstGeom prst="rect">
            <a:avLst/>
          </a:prstGeom>
        </p:spPr>
      </p:pic>
    </p:spTree>
    <p:extLst>
      <p:ext uri="{BB962C8B-B14F-4D97-AF65-F5344CB8AC3E}">
        <p14:creationId xmlns:p14="http://schemas.microsoft.com/office/powerpoint/2010/main" val="722942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00326" cy="4626277"/>
          </a:xfrm>
        </p:spPr>
        <p:txBody>
          <a:bodyPr>
            <a:normAutofit/>
          </a:bodyPr>
          <a:lstStyle/>
          <a:p>
            <a:r>
              <a:rPr lang="en-US" dirty="0" smtClean="0"/>
              <a:t>Transcribing Process</a:t>
            </a:r>
          </a:p>
          <a:p>
            <a:pPr lvl="1"/>
            <a:r>
              <a:rPr lang="en-US" dirty="0" smtClean="0"/>
              <a:t>Submit request via online form</a:t>
            </a:r>
          </a:p>
          <a:p>
            <a:pPr lvl="1"/>
            <a:r>
              <a:rPr lang="en-US" dirty="0" smtClean="0"/>
              <a:t>Submit material in </a:t>
            </a:r>
            <a:r>
              <a:rPr lang="en-US" dirty="0" err="1" smtClean="0"/>
              <a:t>BuckeyeBox</a:t>
            </a:r>
            <a:r>
              <a:rPr lang="en-US" dirty="0" smtClean="0"/>
              <a:t> (</a:t>
            </a:r>
            <a:r>
              <a:rPr lang="en-US" dirty="0" err="1" smtClean="0"/>
              <a:t>box.com</a:t>
            </a:r>
            <a:r>
              <a:rPr lang="en-US" dirty="0" smtClean="0"/>
              <a:t>)</a:t>
            </a:r>
            <a:br>
              <a:rPr lang="en-US" dirty="0" smtClean="0"/>
            </a:br>
            <a:r>
              <a:rPr lang="en-US" dirty="0" smtClean="0"/>
              <a:t>transcribers have access to this folder</a:t>
            </a:r>
          </a:p>
          <a:p>
            <a:pPr lvl="1"/>
            <a:r>
              <a:rPr lang="en-US" dirty="0" smtClean="0"/>
              <a:t>Transcribers generate transcripts with </a:t>
            </a:r>
            <a:r>
              <a:rPr lang="en-US" dirty="0" err="1" smtClean="0"/>
              <a:t>ExpressScribe</a:t>
            </a:r>
            <a:endParaRPr lang="en-US" dirty="0" smtClean="0"/>
          </a:p>
          <a:p>
            <a:pPr lvl="1"/>
            <a:r>
              <a:rPr lang="en-US" dirty="0" smtClean="0"/>
              <a:t>Transcribers submit transcripts to same folder</a:t>
            </a:r>
          </a:p>
          <a:p>
            <a:pPr lvl="1"/>
            <a:r>
              <a:rPr lang="en-US" dirty="0" smtClean="0"/>
              <a:t>Reviewers download and upload to same folder</a:t>
            </a:r>
          </a:p>
          <a:p>
            <a:endParaRPr lang="en-US" dirty="0"/>
          </a:p>
          <a:p>
            <a:pPr marL="0" indent="0">
              <a:buNone/>
            </a:pP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00" y="274638"/>
            <a:ext cx="7137400" cy="1016000"/>
          </a:xfrm>
          <a:prstGeom prst="rect">
            <a:avLst/>
          </a:prstGeom>
        </p:spPr>
      </p:pic>
    </p:spTree>
    <p:extLst>
      <p:ext uri="{BB962C8B-B14F-4D97-AF65-F5344CB8AC3E}">
        <p14:creationId xmlns:p14="http://schemas.microsoft.com/office/powerpoint/2010/main" val="33148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00326" cy="4626277"/>
          </a:xfrm>
        </p:spPr>
        <p:txBody>
          <a:bodyPr>
            <a:normAutofit/>
          </a:bodyPr>
          <a:lstStyle/>
          <a:p>
            <a:r>
              <a:rPr lang="en-US" dirty="0" smtClean="0"/>
              <a:t>Turnaround</a:t>
            </a:r>
          </a:p>
          <a:p>
            <a:pPr lvl="1"/>
            <a:r>
              <a:rPr lang="en-US" dirty="0" smtClean="0"/>
              <a:t>Assignments on Monday</a:t>
            </a:r>
          </a:p>
          <a:p>
            <a:pPr lvl="1"/>
            <a:r>
              <a:rPr lang="en-US" dirty="0"/>
              <a:t>T</a:t>
            </a:r>
            <a:r>
              <a:rPr lang="en-US" dirty="0" smtClean="0"/>
              <a:t>ranscribers have a week to complete transcriptions</a:t>
            </a:r>
          </a:p>
          <a:p>
            <a:pPr lvl="1"/>
            <a:r>
              <a:rPr lang="en-US" dirty="0" smtClean="0"/>
              <a:t>1/5 ratio for material to transcription time: one hour of material is five hours of student work</a:t>
            </a:r>
          </a:p>
          <a:p>
            <a:pPr lvl="1"/>
            <a:r>
              <a:rPr lang="en-US" dirty="0" smtClean="0"/>
              <a:t>~1/1 ratio for review</a:t>
            </a:r>
          </a:p>
          <a:p>
            <a:pPr lvl="1"/>
            <a:r>
              <a:rPr lang="en-US" dirty="0" smtClean="0"/>
              <a:t>~1/1 ratio for captioning (dependent upon complexity)</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00" y="274638"/>
            <a:ext cx="7137400" cy="1016000"/>
          </a:xfrm>
          <a:prstGeom prst="rect">
            <a:avLst/>
          </a:prstGeom>
        </p:spPr>
      </p:pic>
    </p:spTree>
    <p:extLst>
      <p:ext uri="{BB962C8B-B14F-4D97-AF65-F5344CB8AC3E}">
        <p14:creationId xmlns:p14="http://schemas.microsoft.com/office/powerpoint/2010/main" val="920188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00326" cy="4626277"/>
          </a:xfrm>
        </p:spPr>
        <p:txBody>
          <a:bodyPr>
            <a:normAutofit/>
          </a:bodyPr>
          <a:lstStyle/>
          <a:p>
            <a:r>
              <a:rPr lang="en-US" dirty="0" smtClean="0"/>
              <a:t>Captioning Process</a:t>
            </a:r>
          </a:p>
          <a:p>
            <a:pPr lvl="1"/>
            <a:r>
              <a:rPr lang="en-US" dirty="0" smtClean="0"/>
              <a:t>Transcript generated first</a:t>
            </a:r>
          </a:p>
          <a:p>
            <a:pPr lvl="1"/>
            <a:r>
              <a:rPr lang="en-US" dirty="0" smtClean="0"/>
              <a:t>Transcript “chunked” in MS Word</a:t>
            </a:r>
          </a:p>
          <a:p>
            <a:pPr lvl="1"/>
            <a:r>
              <a:rPr lang="en-US" dirty="0" smtClean="0"/>
              <a:t>Video and transcript uploaded to YouTube for timings</a:t>
            </a:r>
          </a:p>
          <a:p>
            <a:pPr lvl="1"/>
            <a:r>
              <a:rPr lang="en-US" dirty="0" smtClean="0"/>
              <a:t>Review of transcript and timings in YouTube</a:t>
            </a:r>
          </a:p>
          <a:p>
            <a:pPr lvl="1"/>
            <a:r>
              <a:rPr lang="en-US" dirty="0" smtClean="0"/>
              <a:t>Export to various formats (SRT, VTT)</a:t>
            </a:r>
            <a:br>
              <a:rPr lang="en-US" dirty="0" smtClean="0"/>
            </a:br>
            <a:r>
              <a:rPr lang="en-US" dirty="0" smtClean="0"/>
              <a:t/>
            </a:r>
            <a:br>
              <a:rPr lang="en-US" dirty="0" smtClean="0"/>
            </a:br>
            <a:r>
              <a:rPr lang="en-US" dirty="0" smtClean="0"/>
              <a:t>or</a:t>
            </a:r>
            <a:br>
              <a:rPr lang="en-US" dirty="0" smtClean="0"/>
            </a:br>
            <a:endParaRPr lang="en-US" dirty="0" smtClean="0"/>
          </a:p>
          <a:p>
            <a:pPr lvl="1"/>
            <a:r>
              <a:rPr lang="en-US" dirty="0" smtClean="0"/>
              <a:t>Embed/burn-in MP4 (via </a:t>
            </a:r>
            <a:r>
              <a:rPr lang="en-US" dirty="0" err="1" smtClean="0"/>
              <a:t>mkvmerge</a:t>
            </a:r>
            <a:r>
              <a:rPr lang="en-US" dirty="0" smtClean="0"/>
              <a:t>, MkvToMp4 /Any Video Converter)</a:t>
            </a:r>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00" y="274638"/>
            <a:ext cx="7137400" cy="1016000"/>
          </a:xfrm>
          <a:prstGeom prst="rect">
            <a:avLst/>
          </a:prstGeom>
        </p:spPr>
      </p:pic>
    </p:spTree>
    <p:extLst>
      <p:ext uri="{BB962C8B-B14F-4D97-AF65-F5344CB8AC3E}">
        <p14:creationId xmlns:p14="http://schemas.microsoft.com/office/powerpoint/2010/main" val="1573906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8537" y="1600200"/>
            <a:ext cx="6288570" cy="1035129"/>
          </a:xfrm>
        </p:spPr>
        <p:txBody>
          <a:bodyPr/>
          <a:lstStyle/>
          <a:p>
            <a:pPr marL="0" indent="0">
              <a:buNone/>
            </a:pPr>
            <a:r>
              <a:rPr lang="en-US" dirty="0" smtClean="0">
                <a:hlinkClick r:id="rId2"/>
              </a:rPr>
              <a:t>http://go.osu.edu/transcribe</a:t>
            </a:r>
            <a:endParaRPr lang="en-US" dirty="0" smtClean="0"/>
          </a:p>
          <a:p>
            <a:endParaRPr lang="en-US" dirty="0"/>
          </a:p>
          <a:p>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00" y="274638"/>
            <a:ext cx="7137400" cy="1016000"/>
          </a:xfrm>
          <a:prstGeom prst="rect">
            <a:avLst/>
          </a:prstGeom>
        </p:spPr>
      </p:pic>
      <p:pic>
        <p:nvPicPr>
          <p:cNvPr id="2" name="Picture 1" descr="QR code for http://go.osu.edu/transcib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31479" y="2503808"/>
            <a:ext cx="4218702" cy="4218702"/>
          </a:xfrm>
          <a:prstGeom prst="rect">
            <a:avLst/>
          </a:prstGeom>
        </p:spPr>
      </p:pic>
    </p:spTree>
    <p:extLst>
      <p:ext uri="{BB962C8B-B14F-4D97-AF65-F5344CB8AC3E}">
        <p14:creationId xmlns:p14="http://schemas.microsoft.com/office/powerpoint/2010/main" val="2095356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Institutional Models</a:t>
            </a:r>
            <a:endParaRPr lang="en-US" dirty="0"/>
          </a:p>
        </p:txBody>
      </p:sp>
      <p:grpSp>
        <p:nvGrpSpPr>
          <p:cNvPr id="4" name="Group 3"/>
          <p:cNvGrpSpPr/>
          <p:nvPr/>
        </p:nvGrpSpPr>
        <p:grpSpPr>
          <a:xfrm>
            <a:off x="291738" y="2083323"/>
            <a:ext cx="2658405" cy="4181943"/>
            <a:chOff x="207330" y="2083323"/>
            <a:chExt cx="2658405" cy="4181943"/>
          </a:xfrm>
        </p:grpSpPr>
        <p:sp>
          <p:nvSpPr>
            <p:cNvPr id="5" name="Rounded Rectangle 4"/>
            <p:cNvSpPr/>
            <p:nvPr/>
          </p:nvSpPr>
          <p:spPr>
            <a:xfrm>
              <a:off x="207330" y="2083323"/>
              <a:ext cx="2658405" cy="4181943"/>
            </a:xfrm>
            <a:prstGeom prst="roundRect">
              <a:avLst/>
            </a:prstGeom>
            <a:gradFill flip="none" rotWithShape="1">
              <a:gsLst>
                <a:gs pos="100000">
                  <a:schemeClr val="accent1">
                    <a:lumMod val="0"/>
                    <a:lumOff val="100000"/>
                  </a:schemeClr>
                </a:gs>
                <a:gs pos="63000">
                  <a:schemeClr val="accent1">
                    <a:lumMod val="0"/>
                    <a:lumOff val="100000"/>
                  </a:schemeClr>
                </a:gs>
                <a:gs pos="0">
                  <a:schemeClr val="accent1">
                    <a:lumMod val="40000"/>
                    <a:lumOff val="60000"/>
                  </a:schemeClr>
                </a:gs>
              </a:gsLst>
              <a:path path="circle">
                <a:fillToRect l="50000" t="-80000" r="50000" b="180000"/>
              </a:path>
              <a:tileRect/>
            </a:gradFill>
            <a:ln>
              <a:gradFill>
                <a:gsLst>
                  <a:gs pos="83000">
                    <a:schemeClr val="bg1"/>
                  </a:gs>
                  <a:gs pos="10000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43060" y="3308808"/>
              <a:ext cx="2196445" cy="1569660"/>
            </a:xfrm>
            <a:prstGeom prst="rect">
              <a:avLst/>
            </a:prstGeom>
            <a:noFill/>
          </p:spPr>
          <p:txBody>
            <a:bodyPr wrap="square" rtlCol="0">
              <a:spAutoFit/>
            </a:bodyPr>
            <a:lstStyle/>
            <a:p>
              <a:pPr algn="ctr"/>
              <a:r>
                <a:rPr lang="en-US" sz="3200" dirty="0" smtClean="0"/>
                <a:t>In-House Production Model</a:t>
              </a:r>
              <a:endParaRPr lang="en-US" sz="3200" dirty="0"/>
            </a:p>
          </p:txBody>
        </p:sp>
      </p:grpSp>
      <p:grpSp>
        <p:nvGrpSpPr>
          <p:cNvPr id="3" name="Group 2"/>
          <p:cNvGrpSpPr/>
          <p:nvPr/>
        </p:nvGrpSpPr>
        <p:grpSpPr>
          <a:xfrm>
            <a:off x="3374364" y="2083323"/>
            <a:ext cx="2556234" cy="4181943"/>
            <a:chOff x="3289956" y="2083323"/>
            <a:chExt cx="2556234" cy="4181943"/>
          </a:xfrm>
        </p:grpSpPr>
        <p:sp>
          <p:nvSpPr>
            <p:cNvPr id="8" name="Rounded Rectangle 7"/>
            <p:cNvSpPr/>
            <p:nvPr/>
          </p:nvSpPr>
          <p:spPr>
            <a:xfrm>
              <a:off x="3289956" y="2083323"/>
              <a:ext cx="2556234" cy="4181943"/>
            </a:xfrm>
            <a:prstGeom prst="roundRect">
              <a:avLst/>
            </a:prstGeom>
            <a:gradFill flip="none" rotWithShape="1">
              <a:gsLst>
                <a:gs pos="100000">
                  <a:schemeClr val="accent1">
                    <a:lumMod val="0"/>
                    <a:lumOff val="100000"/>
                  </a:schemeClr>
                </a:gs>
                <a:gs pos="63000">
                  <a:schemeClr val="accent1">
                    <a:lumMod val="0"/>
                    <a:lumOff val="100000"/>
                  </a:schemeClr>
                </a:gs>
                <a:gs pos="0">
                  <a:schemeClr val="accent1">
                    <a:lumMod val="40000"/>
                    <a:lumOff val="60000"/>
                  </a:schemeClr>
                </a:gs>
              </a:gsLst>
              <a:path path="circle">
                <a:fillToRect l="50000" t="-80000" r="50000" b="180000"/>
              </a:path>
              <a:tileRect/>
            </a:gradFill>
            <a:ln>
              <a:gradFill>
                <a:gsLst>
                  <a:gs pos="83000">
                    <a:schemeClr val="bg1"/>
                  </a:gs>
                  <a:gs pos="10000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469851" y="3308808"/>
              <a:ext cx="2196445" cy="1569660"/>
            </a:xfrm>
            <a:prstGeom prst="rect">
              <a:avLst/>
            </a:prstGeom>
            <a:noFill/>
          </p:spPr>
          <p:txBody>
            <a:bodyPr wrap="square" rtlCol="0">
              <a:spAutoFit/>
            </a:bodyPr>
            <a:lstStyle/>
            <a:p>
              <a:pPr algn="ctr"/>
              <a:r>
                <a:rPr lang="en-US" sz="3200" dirty="0" smtClean="0"/>
                <a:t>Outsource Production Model</a:t>
              </a:r>
              <a:endParaRPr lang="en-US" sz="3200" dirty="0"/>
            </a:p>
          </p:txBody>
        </p:sp>
      </p:grpSp>
    </p:spTree>
    <p:extLst>
      <p:ext uri="{BB962C8B-B14F-4D97-AF65-F5344CB8AC3E}">
        <p14:creationId xmlns:p14="http://schemas.microsoft.com/office/powerpoint/2010/main" val="1261556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ccctc_theme2">
  <a:themeElements>
    <a:clrScheme name="Custom 1">
      <a:dk1>
        <a:srgbClr val="000000"/>
      </a:dk1>
      <a:lt1>
        <a:srgbClr val="FFFFFF"/>
      </a:lt1>
      <a:dk2>
        <a:srgbClr val="44546A"/>
      </a:dk2>
      <a:lt2>
        <a:srgbClr val="D9D7D7"/>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cctc_theme2" id="{111F8A59-50C7-BE49-A1F6-50DE65D12A91}" vid="{3143963F-F9E4-154A-B250-018D2945F9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ccctc_theme2</Template>
  <TotalTime>2141</TotalTime>
  <Words>992</Words>
  <Application>Microsoft Macintosh PowerPoint</Application>
  <PresentationFormat>On-screen Show (4:3)</PresentationFormat>
  <Paragraphs>202</Paragraphs>
  <Slides>31</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Calibri</vt:lpstr>
      <vt:lpstr>Calibri Italic</vt:lpstr>
      <vt:lpstr>Calibri Light</vt:lpstr>
      <vt:lpstr>Gill Sans</vt:lpstr>
      <vt:lpstr>Lucida Grande</vt:lpstr>
      <vt:lpstr>ＭＳ Ｐゴシック</vt:lpstr>
      <vt:lpstr>ヒラギノ角ゴ ProN W3</vt:lpstr>
      <vt:lpstr>Arial</vt:lpstr>
      <vt:lpstr>ccctc_theme2</vt:lpstr>
      <vt:lpstr>Institutional Models for Captioning</vt:lpstr>
      <vt:lpstr>Institutional Models</vt:lpstr>
      <vt:lpstr>PowerPoint Presentation</vt:lpstr>
      <vt:lpstr>PowerPoint Presentation</vt:lpstr>
      <vt:lpstr>PowerPoint Presentation</vt:lpstr>
      <vt:lpstr>PowerPoint Presentation</vt:lpstr>
      <vt:lpstr>PowerPoint Presentation</vt:lpstr>
      <vt:lpstr>PowerPoint Presentation</vt:lpstr>
      <vt:lpstr>Institutional Models</vt:lpstr>
      <vt:lpstr>Outsourcing Production</vt:lpstr>
      <vt:lpstr>System Level Models</vt:lpstr>
      <vt:lpstr>System Level Models</vt:lpstr>
      <vt:lpstr>Approximate Price Structures compiled from vendor agreements</vt:lpstr>
      <vt:lpstr>Approximate Price Structures Course: 3 hours of videos for 10 weeks</vt:lpstr>
      <vt:lpstr>Institutional Models</vt:lpstr>
      <vt:lpstr>Approximate Price Structure Stanford Captioning System</vt:lpstr>
      <vt:lpstr>Approximate Price Structure Course: 3 hours of videos for 10 weeks</vt:lpstr>
      <vt:lpstr>Benefits &amp; Limitations</vt:lpstr>
      <vt:lpstr>Benefits &amp; Limitations</vt:lpstr>
      <vt:lpstr>Decisions…Decisions…Decisions…</vt:lpstr>
      <vt:lpstr>Captioning Policies</vt:lpstr>
      <vt:lpstr>Captions</vt:lpstr>
      <vt:lpstr>Captioning in 508 &amp; WCAG 2.0</vt:lpstr>
      <vt:lpstr>Audio Description in 508 &amp; WCAG 2.0</vt:lpstr>
      <vt:lpstr>Captioning Policy Statements</vt:lpstr>
      <vt:lpstr>Captioning Policy Statements</vt:lpstr>
      <vt:lpstr>Captioning Policies</vt:lpstr>
      <vt:lpstr>Copyright Clearance</vt:lpstr>
      <vt:lpstr>Policy &amp; Procedure Examples</vt:lpstr>
      <vt:lpstr>Captioning Policies</vt:lpstr>
      <vt:lpstr>Designing Your Own Campus Solution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Preconceptions &amp; Assumptions</dc:title>
  <dc:creator>Sean Keegan</dc:creator>
  <cp:lastModifiedBy>Sean Keegan</cp:lastModifiedBy>
  <cp:revision>53</cp:revision>
  <dcterms:created xsi:type="dcterms:W3CDTF">2015-11-02T15:49:52Z</dcterms:created>
  <dcterms:modified xsi:type="dcterms:W3CDTF">2015-11-17T18:51:45Z</dcterms:modified>
</cp:coreProperties>
</file>