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496" r:id="rId3"/>
    <p:sldId id="513" r:id="rId4"/>
    <p:sldId id="497" r:id="rId5"/>
    <p:sldId id="498" r:id="rId6"/>
    <p:sldId id="499" r:id="rId7"/>
    <p:sldId id="514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19" r:id="rId17"/>
    <p:sldId id="517" r:id="rId18"/>
    <p:sldId id="518" r:id="rId19"/>
    <p:sldId id="515" r:id="rId20"/>
    <p:sldId id="486" r:id="rId21"/>
    <p:sldId id="508" r:id="rId22"/>
    <p:sldId id="487" r:id="rId23"/>
    <p:sldId id="489" r:id="rId24"/>
    <p:sldId id="488" r:id="rId25"/>
    <p:sldId id="494" r:id="rId26"/>
    <p:sldId id="491" r:id="rId27"/>
    <p:sldId id="490" r:id="rId28"/>
    <p:sldId id="493" r:id="rId29"/>
    <p:sldId id="495" r:id="rId30"/>
    <p:sldId id="521" r:id="rId31"/>
    <p:sldId id="522" r:id="rId32"/>
    <p:sldId id="520" r:id="rId33"/>
    <p:sldId id="524" r:id="rId34"/>
    <p:sldId id="523" r:id="rId35"/>
    <p:sldId id="509" r:id="rId36"/>
    <p:sldId id="510" r:id="rId37"/>
    <p:sldId id="511" r:id="rId38"/>
    <p:sldId id="5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port" id="{FD2B0C0D-84C0-42ED-88AF-E5F83906AE8B}">
          <p14:sldIdLst>
            <p14:sldId id="259"/>
            <p14:sldId id="496"/>
            <p14:sldId id="513"/>
            <p14:sldId id="497"/>
            <p14:sldId id="498"/>
            <p14:sldId id="499"/>
            <p14:sldId id="514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19"/>
            <p14:sldId id="517"/>
            <p14:sldId id="518"/>
            <p14:sldId id="515"/>
            <p14:sldId id="486"/>
            <p14:sldId id="508"/>
            <p14:sldId id="487"/>
            <p14:sldId id="489"/>
            <p14:sldId id="488"/>
            <p14:sldId id="494"/>
            <p14:sldId id="491"/>
            <p14:sldId id="490"/>
            <p14:sldId id="493"/>
            <p14:sldId id="495"/>
            <p14:sldId id="521"/>
            <p14:sldId id="522"/>
            <p14:sldId id="520"/>
            <p14:sldId id="524"/>
            <p14:sldId id="523"/>
            <p14:sldId id="509"/>
            <p14:sldId id="510"/>
            <p14:sldId id="511"/>
            <p14:sldId id="5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AB4"/>
    <a:srgbClr val="31CCE8"/>
    <a:srgbClr val="118E97"/>
    <a:srgbClr val="118497"/>
    <a:srgbClr val="17B1CB"/>
    <a:srgbClr val="BC873A"/>
    <a:srgbClr val="C1C139"/>
    <a:srgbClr val="A48F52"/>
    <a:srgbClr val="9C975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98730" autoAdjust="0"/>
  </p:normalViewPr>
  <p:slideViewPr>
    <p:cSldViewPr snapToGrid="0" snapToObjects="1">
      <p:cViewPr varScale="1">
        <p:scale>
          <a:sx n="59" d="100"/>
          <a:sy n="59" d="100"/>
        </p:scale>
        <p:origin x="-1144" y="-96"/>
      </p:cViewPr>
      <p:guideLst>
        <p:guide orient="horz" pos="25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38808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A57C-5FAA-4E66-BDD9-A79C3D547D7C}" type="datetimeFigureOut">
              <a:rPr lang="en-US" smtClean="0"/>
              <a:t>11/16/15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03DE-3E45-4DD3-9505-92EF4803E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Graham Pullen, author of Design Meets Disability</a:t>
            </a:r>
          </a:p>
          <a:p>
            <a:r>
              <a:rPr lang="en-US"/>
              <a:t>http://research.microsoft.com/apps/video/default.aspx?id=103405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barriers, so everyone can focus on what they came to your site to do.</a:t>
            </a:r>
          </a:p>
          <a:p>
            <a:r>
              <a:rPr lang="en-US"/>
              <a:t>Delight users by anticipating what they need and (unobtrusively) providing support. </a:t>
            </a:r>
          </a:p>
          <a:p>
            <a:endParaRPr lang="en-US"/>
          </a:p>
          <a:p>
            <a:r>
              <a:rPr lang="en-US"/>
              <a:t>And</a:t>
            </a:r>
            <a:r>
              <a:rPr lang="en-US" baseline="0"/>
              <a:t> when the whole thing stacks up: you know what customers need, the structure is sound, and all the way up, you get a strongly integrated product. </a:t>
            </a:r>
          </a:p>
          <a:p>
            <a:endParaRPr lang="en-US" baseline="0"/>
          </a:p>
          <a:p>
            <a:r>
              <a:rPr lang="en-US" baseline="0"/>
              <a:t>Transition: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1E7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6949" y="79848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none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326949" y="3610242"/>
            <a:ext cx="4866908" cy="1022351"/>
          </a:xfrm>
        </p:spPr>
        <p:txBody>
          <a:bodyPr anchor="b"/>
          <a:lstStyle>
            <a:lvl1pPr algn="l">
              <a:lnSpc>
                <a:spcPct val="100000"/>
              </a:lnSpc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b="1"/>
            </a:lvl2pPr>
          </a:lstStyle>
          <a:p>
            <a:pPr lvl="0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6949" y="276760"/>
            <a:ext cx="486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Accessing Higher Ground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5" y="292100"/>
            <a:ext cx="7813675" cy="685800"/>
          </a:xfrm>
        </p:spPr>
        <p:txBody>
          <a:bodyPr anchor="ctr"/>
          <a:lstStyle>
            <a:lvl1pPr>
              <a:lnSpc>
                <a:spcPct val="110000"/>
              </a:lnSpc>
              <a:defRPr sz="3200" b="1" i="0">
                <a:solidFill>
                  <a:schemeClr val="accent6">
                    <a:lumMod val="75000"/>
                  </a:schemeClr>
                </a:solidFill>
                <a:latin typeface="ClearviewADA"/>
                <a:cs typeface="ClearviewAD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200" y="292100"/>
            <a:ext cx="817562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292100"/>
            <a:ext cx="817563" cy="685800"/>
          </a:xfr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ClearviewADA"/>
                <a:cs typeface="ClearviewADA"/>
              </a:defRPr>
            </a:lvl1pPr>
            <a:lvl2pPr marL="342900" indent="0" algn="ctr">
              <a:buNone/>
              <a:defRPr sz="2800" b="1"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 marL="117475" indent="0" algn="ctr">
              <a:buNone/>
              <a:defRPr sz="2000" b="1"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 marL="1568450" indent="0" algn="ctr">
              <a:buNone/>
              <a:defRPr sz="2000" b="1"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 marL="1987550" indent="0" algn="ctr">
              <a:buNone/>
              <a:defRPr sz="2000" b="1">
                <a:solidFill>
                  <a:schemeClr val="bg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25525" y="1066800"/>
            <a:ext cx="7813675" cy="838200"/>
          </a:xfrm>
        </p:spPr>
        <p:txBody>
          <a:bodyPr/>
          <a:lstStyle>
            <a:lvl1pPr marL="0" indent="0">
              <a:buNone/>
              <a:defRPr b="0" i="0">
                <a:latin typeface="ClearviewADA"/>
                <a:cs typeface="ClearviewADA"/>
              </a:defRPr>
            </a:lvl1pPr>
            <a:lvl2pPr marL="342900" indent="0">
              <a:buNone/>
              <a:defRPr b="0" i="0">
                <a:latin typeface="ClearviewADA"/>
                <a:cs typeface="ClearviewADA"/>
              </a:defRPr>
            </a:lvl2pPr>
            <a:lvl3pPr marL="1149350" indent="0">
              <a:buNone/>
              <a:defRPr b="0" i="0">
                <a:latin typeface="ClearviewADA Medium"/>
                <a:cs typeface="ClearviewADA Medium"/>
              </a:defRPr>
            </a:lvl3pPr>
            <a:lvl4pPr marL="1568450" indent="0">
              <a:buNone/>
              <a:defRPr b="0" i="0">
                <a:latin typeface="ClearviewADA Medium"/>
                <a:cs typeface="ClearviewADA Medium"/>
              </a:defRPr>
            </a:lvl4pPr>
            <a:lvl5pPr marL="1987550" indent="0">
              <a:buNone/>
              <a:defRPr b="0" i="0">
                <a:latin typeface="ClearviewADA Medium"/>
                <a:cs typeface="ClearviewADA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rgbClr val="7F7F7F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993" y="2776416"/>
            <a:ext cx="5448300" cy="1409617"/>
          </a:xfrm>
        </p:spPr>
        <p:txBody>
          <a:bodyPr wrap="square" anchor="b">
            <a:spAutoFit/>
          </a:bodyPr>
          <a:lstStyle>
            <a:lvl1pPr>
              <a:defRPr sz="4800" kern="100" spc="-200" baseline="0">
                <a:solidFill>
                  <a:srgbClr val="3281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159" y="4203810"/>
            <a:ext cx="5448134" cy="2238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 marL="285750" indent="-285750">
              <a:lnSpc>
                <a:spcPct val="100000"/>
              </a:lnSpc>
              <a:spcBef>
                <a:spcPts val="300"/>
              </a:spcBef>
              <a:buFont typeface="Wingdings" charset="2"/>
              <a:buChar char="§"/>
              <a:defRPr sz="1600" b="0">
                <a:solidFill>
                  <a:srgbClr val="404040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485"/>
            <a:ext cx="3205747" cy="998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144"/>
            <a:ext cx="3205747" cy="4398406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63975" y="565151"/>
            <a:ext cx="4852988" cy="3178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136571" y="3870158"/>
            <a:ext cx="4580391" cy="2308392"/>
          </a:xfrm>
        </p:spPr>
        <p:txBody>
          <a:bodyPr/>
          <a:lstStyle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" y="3429000"/>
            <a:ext cx="2321755" cy="274955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4333445" y="6526685"/>
            <a:ext cx="43533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Accessing Higher Ground: Accessibility as Design Innovation</a:t>
            </a:r>
            <a:r>
              <a:rPr lang="en-US" sz="1200" baseline="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| Page </a:t>
            </a:r>
            <a:fld id="{2385CB4A-7E96-44CA-B116-B71B544B697D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pPr algn="r"/>
              <a:t>‹#›</a:t>
            </a:fld>
            <a:endParaRPr lang="en-US" sz="12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50" r:id="rId5"/>
    <p:sldLayoutId id="2147483656" r:id="rId6"/>
    <p:sldLayoutId id="2147483658" r:id="rId7"/>
    <p:sldLayoutId id="2147483657" r:id="rId8"/>
    <p:sldLayoutId id="2147483659" r:id="rId9"/>
    <p:sldLayoutId id="2147483654" r:id="rId10"/>
    <p:sldLayoutId id="2147483655" r:id="rId11"/>
    <p:sldLayoutId id="214748366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sz="1800" b="0" i="0" kern="1200">
          <a:solidFill>
            <a:srgbClr val="1E7AB4"/>
          </a:solidFill>
          <a:latin typeface="Calibri"/>
          <a:ea typeface="+mn-ea"/>
          <a:cs typeface="Calibri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i="0" kern="1200">
          <a:solidFill>
            <a:schemeClr val="tx2"/>
          </a:solidFill>
          <a:latin typeface="Calibri"/>
          <a:ea typeface="+mn-ea"/>
          <a:cs typeface="Calibri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400" i="0" kern="1200">
          <a:solidFill>
            <a:schemeClr val="tx2"/>
          </a:solidFill>
          <a:latin typeface="Calibri"/>
          <a:ea typeface="+mn-ea"/>
          <a:cs typeface="Calibri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i="0" kern="1200">
          <a:solidFill>
            <a:schemeClr val="tx2"/>
          </a:solidFill>
          <a:latin typeface="Calibri"/>
          <a:ea typeface="+mn-ea"/>
          <a:cs typeface="Calibri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400" i="0" kern="1200" baseline="0">
          <a:solidFill>
            <a:schemeClr val="tx2"/>
          </a:solidFill>
          <a:latin typeface="Calibri"/>
          <a:ea typeface="+mn-ea"/>
          <a:cs typeface="Calibri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800" i="0" kern="1200" baseline="0">
          <a:solidFill>
            <a:schemeClr val="bg2"/>
          </a:solidFill>
          <a:latin typeface="Calibri"/>
          <a:ea typeface="+mn-ea"/>
          <a:cs typeface="Calibri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i="0" kern="1200">
          <a:solidFill>
            <a:schemeClr val="bg2"/>
          </a:solidFill>
          <a:latin typeface="Calibri"/>
          <a:ea typeface="+mn-ea"/>
          <a:cs typeface="Calibri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i="0" kern="1200">
          <a:solidFill>
            <a:schemeClr val="bg2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l.acm.org/citation.cfm?id=135865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gileproductdesign.com/downloads/quickrefs/patton_design_studio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5.jp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eg"/><Relationship Id="rId3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eg"/><Relationship Id="rId3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tmuseum.org/alexandermcqueen/tag/no-13/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ted.com/talks/aimee_mullins_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6949" y="798484"/>
            <a:ext cx="5306390" cy="2742289"/>
          </a:xfrm>
        </p:spPr>
        <p:txBody>
          <a:bodyPr/>
          <a:lstStyle/>
          <a:p>
            <a:r>
              <a:rPr lang="en-US" dirty="0"/>
              <a:t>Accessibility as Design Innovation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6948" y="3540773"/>
            <a:ext cx="6626581" cy="2784582"/>
          </a:xfrm>
        </p:spPr>
        <p:txBody>
          <a:bodyPr anchor="t"/>
          <a:lstStyle/>
          <a:p>
            <a:r>
              <a:rPr lang="en-US" sz="2400" dirty="0" smtClean="0"/>
              <a:t>Using design thinking methods to create an accessible user experience by innovating from diverse needs.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Whitney Quesenbery</a:t>
            </a:r>
          </a:p>
          <a:p>
            <a:pPr>
              <a:buNone/>
            </a:pPr>
            <a:r>
              <a:rPr lang="en-US" sz="2400" dirty="0"/>
              <a:t>@whitneyq  </a:t>
            </a:r>
          </a:p>
          <a:p>
            <a:pPr>
              <a:buNone/>
            </a:pPr>
            <a:r>
              <a:rPr lang="en-US" sz="2400" dirty="0"/>
              <a:t>@awebforeveryone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708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Easy interaction: Everything 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use the product across all modes of interaction and operating with a broad range of devices. </a:t>
            </a:r>
          </a:p>
        </p:txBody>
      </p:sp>
      <p:pic>
        <p:nvPicPr>
          <p:cNvPr id="10" name="Picture 9" descr="Screen with high contrast and enlarged tex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48" y="2441020"/>
            <a:ext cx="1470212" cy="1296858"/>
          </a:xfrm>
          <a:prstGeom prst="rect">
            <a:avLst/>
          </a:prstGeom>
        </p:spPr>
      </p:pic>
      <p:pic>
        <p:nvPicPr>
          <p:cNvPr id="15" name="Picture 14" descr="Student using screen readers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078" y="2441021"/>
            <a:ext cx="1422988" cy="1296857"/>
          </a:xfrm>
          <a:prstGeom prst="rect">
            <a:avLst/>
          </a:prstGeom>
        </p:spPr>
      </p:pic>
      <p:pic>
        <p:nvPicPr>
          <p:cNvPr id="17" name="Picture 16" descr="Glenda Watson Hyatt - DoItMyself Blo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723" y="2441021"/>
            <a:ext cx="1436027" cy="129685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6463023" y="4724485"/>
            <a:ext cx="2223777" cy="775096"/>
          </a:xfrm>
          <a:prstGeom prst="wedgeRoundRectCallout">
            <a:avLst>
              <a:gd name="adj1" fmla="val -74954"/>
              <a:gd name="adj2" fmla="val -697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45720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hangingPunct="0"/>
            <a:r>
              <a:rPr lang="en-US" sz="1600">
                <a:latin typeface="Arial" pitchFamily="-107" charset="0"/>
              </a:rPr>
              <a:t>What's the same?</a:t>
            </a:r>
          </a:p>
          <a:p>
            <a:pPr defTabSz="914400" eaLnBrk="0" hangingPunct="0"/>
            <a:r>
              <a:rPr lang="en-US" sz="1600">
                <a:latin typeface="Arial" pitchFamily="-107" charset="0"/>
              </a:rPr>
              <a:t>What's different?</a:t>
            </a:r>
            <a:r>
              <a:rPr lang="en-US" sz="1200">
                <a:latin typeface="Arial" pitchFamily="-107" charset="0"/>
              </a:rPr>
              <a:t/>
            </a:r>
            <a:br>
              <a:rPr lang="en-US" sz="1200">
                <a:latin typeface="Arial" pitchFamily="-107" charset="0"/>
              </a:rPr>
            </a:br>
            <a:endParaRPr lang="en-US" sz="1200">
              <a:latin typeface="Arial" pitchFamily="-107" charset="0"/>
            </a:endParaRPr>
          </a:p>
          <a:p>
            <a:pPr defTabSz="914400" eaLnBrk="0" hangingPunct="0"/>
            <a:endParaRPr lang="en-US" sz="105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8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wayfinding: Guides 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navigate a site, feature, or page following self-explanatory signposts. </a:t>
            </a:r>
          </a:p>
        </p:txBody>
      </p:sp>
      <p:pic>
        <p:nvPicPr>
          <p:cNvPr id="6" name="Picture 5" descr="The top image is a flat country road with no landscape features. &#10;The bottom image is a city with rich variation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9" y="1928180"/>
            <a:ext cx="4857722" cy="32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 presentation: Supports meaning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perceive and understand elements in the design. </a:t>
            </a:r>
          </a:p>
        </p:txBody>
      </p:sp>
      <p:pic>
        <p:nvPicPr>
          <p:cNvPr id="12" name="Picture 11" descr="Target prescription labels showing front and back of the bottle. The label is visually very clear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078" y="2194566"/>
            <a:ext cx="4856283" cy="31332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136452" y="5499582"/>
            <a:ext cx="2680977" cy="775096"/>
          </a:xfrm>
          <a:prstGeom prst="wedgeRoundRectCallout">
            <a:avLst>
              <a:gd name="adj1" fmla="val -74954"/>
              <a:gd name="adj2" fmla="val -697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45720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hangingPunct="0"/>
            <a:r>
              <a:rPr lang="en-US" sz="1600">
                <a:latin typeface="Arial" pitchFamily="-107" charset="0"/>
              </a:rPr>
              <a:t>How does the visual design support people?</a:t>
            </a:r>
            <a:endParaRPr lang="en-US" sz="1200">
              <a:latin typeface="Arial" pitchFamily="-107" charset="0"/>
            </a:endParaRPr>
          </a:p>
          <a:p>
            <a:pPr defTabSz="914400" eaLnBrk="0" hangingPunct="0"/>
            <a:endParaRPr lang="en-US" sz="105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6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371878" cy="1228028"/>
          </a:xfrm>
        </p:spPr>
        <p:txBody>
          <a:bodyPr/>
          <a:lstStyle/>
          <a:p>
            <a:r>
              <a:rPr lang="en-US"/>
              <a:t>Plain language: Creates a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read, understand, and use the information.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25" name="Picture 24" descr="Chart showing different levels of literacy in Portugal and Swed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8" y="1913828"/>
            <a:ext cx="4399635" cy="3299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047" y="6040050"/>
            <a:ext cx="7696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Sandra Fisher Martins</a:t>
            </a:r>
            <a:br>
              <a:rPr lang="en-US" sz="1050"/>
            </a:br>
            <a:r>
              <a:rPr lang="en-US" sz="1050"/>
              <a:t>www.youtube.com/watch?v=tP2y0vU7EG8 </a:t>
            </a:r>
          </a:p>
        </p:txBody>
      </p:sp>
    </p:spTree>
    <p:extLst>
      <p:ext uri="{BB962C8B-B14F-4D97-AF65-F5344CB8AC3E}">
        <p14:creationId xmlns:p14="http://schemas.microsoft.com/office/powerpoint/2010/main" val="40285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Accessible media: Supports all senses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understand and use information contained in media, such as images, audio, video, animation, and presentations. </a:t>
            </a:r>
          </a:p>
        </p:txBody>
      </p:sp>
      <p:pic>
        <p:nvPicPr>
          <p:cNvPr id="6" name="Picture 5" descr="Presentation by Graham Pullen, author of Design Meets Disability, with video, synchronized transcript and slides in three coordinated windows.&#10;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78" y="2477406"/>
            <a:ext cx="4455238" cy="262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1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usability: Creates delight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can focus on the experience and their own goals because the product anticipates their needs.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21919" y="38096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A screen image of the set up screens for Simple, showing how they guide users through the pcoess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30"/>
          <a:stretch/>
        </p:blipFill>
        <p:spPr>
          <a:xfrm>
            <a:off x="3829078" y="1591819"/>
            <a:ext cx="4857722" cy="475595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6609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4993" y="3478147"/>
            <a:ext cx="5642912" cy="707886"/>
          </a:xfrm>
        </p:spPr>
        <p:txBody>
          <a:bodyPr/>
          <a:lstStyle/>
          <a:p>
            <a:r>
              <a:rPr lang="en-US"/>
              <a:t>Journey Maps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Emotional 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/>
              <a:t>https://www.pinterest.com/annettefranz/customer-journey-maps/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7" r="-1937"/>
          <a:stretch>
            <a:fillRect/>
          </a:stretch>
        </p:blipFill>
        <p:spPr>
          <a:xfrm>
            <a:off x="571500" y="977901"/>
            <a:ext cx="8145463" cy="4530724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Where are the valleys in the journey?</a:t>
            </a:r>
          </a:p>
        </p:txBody>
      </p:sp>
    </p:spTree>
    <p:extLst>
      <p:ext uri="{BB962C8B-B14F-4D97-AF65-F5344CB8AC3E}">
        <p14:creationId xmlns:p14="http://schemas.microsoft.com/office/powerpoint/2010/main" val="118219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62258" cy="1228028"/>
          </a:xfrm>
        </p:spPr>
        <p:txBody>
          <a:bodyPr/>
          <a:lstStyle/>
          <a:p>
            <a:r>
              <a:rPr lang="en-US"/>
              <a:t>A sequence with emotional states documented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77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569127"/>
            <a:ext cx="668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>https://www.pinterest.com/pin/493214596661228035/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Journey vs. aspects of the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4717142"/>
            <a:ext cx="3205747" cy="1775883"/>
          </a:xfrm>
        </p:spPr>
        <p:txBody>
          <a:bodyPr anchor="b"/>
          <a:lstStyle/>
          <a:p>
            <a:r>
              <a:rPr lang="en-US" sz="1400">
                <a:hlinkClick r:id=""/>
              </a:rPr>
              <a:t>http://www.adaptivepath.com/uploads/images/RailEurope_CXMap_FINAL%20copy_001.png</a:t>
            </a:r>
            <a:endParaRPr lang="en-US" sz="1400"/>
          </a:p>
          <a:p>
            <a:endParaRPr lang="en-US" sz="140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1680" y="565485"/>
            <a:ext cx="4852988" cy="3178008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Stages of the journey with guiding principles bs</a:t>
            </a:r>
          </a:p>
          <a:p>
            <a:pPr marL="0" indent="0">
              <a:buNone/>
            </a:pPr>
            <a:r>
              <a:rPr lang="en-US"/>
              <a:t>Doing</a:t>
            </a:r>
          </a:p>
          <a:p>
            <a:pPr marL="0" indent="0">
              <a:buNone/>
            </a:pPr>
            <a:r>
              <a:rPr lang="en-US"/>
              <a:t>Thinking</a:t>
            </a:r>
          </a:p>
          <a:p>
            <a:pPr marL="0" indent="0">
              <a:buNone/>
            </a:pPr>
            <a:r>
              <a:rPr lang="en-US"/>
              <a:t>Feeling </a:t>
            </a:r>
          </a:p>
          <a:p>
            <a:pPr marL="0" indent="0">
              <a:buNone/>
            </a:pPr>
            <a:r>
              <a:rPr lang="en-US"/>
              <a:t>Experience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and opportunties the map suggests</a:t>
            </a:r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6" r="-956"/>
          <a:stretch>
            <a:fillRect/>
          </a:stretch>
        </p:blipFill>
        <p:spPr>
          <a:xfrm>
            <a:off x="372533" y="2276944"/>
            <a:ext cx="3366174" cy="22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see in this picture</a:t>
            </a:r>
          </a:p>
        </p:txBody>
      </p:sp>
      <p:pic>
        <p:nvPicPr>
          <p:cNvPr id="26" name="Content Placeholder 25" descr="Aimee Mullins, world-class paralympian with artificial legs and an ensemble designed by Alexander McQueen. They are intricately carved. She also wears a shirt that looks like a nude bronze. From the Metropolitan Museum.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58" r="-172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4993" y="3478147"/>
            <a:ext cx="5642912" cy="707886"/>
          </a:xfrm>
        </p:spPr>
        <p:txBody>
          <a:bodyPr/>
          <a:lstStyle/>
          <a:p>
            <a:r>
              <a:rPr lang="en-US"/>
              <a:t>Design Studio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way to collaborate</a:t>
            </a:r>
          </a:p>
        </p:txBody>
      </p:sp>
      <p:pic>
        <p:nvPicPr>
          <p:cNvPr id="6" name="Picture 5" descr="A group of people at a design workshop, including someone in a wheelchai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685799"/>
            <a:ext cx="4879474" cy="4551863"/>
          </a:xfrm>
          <a:prstGeom prst="rect">
            <a:avLst/>
          </a:prstGeom>
        </p:spPr>
      </p:pic>
      <p:pic>
        <p:nvPicPr>
          <p:cNvPr id="7" name="Picture 6" descr="A group of people at a design workshop, including someone sign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21" y="2937754"/>
            <a:ext cx="3128544" cy="22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Design Studio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process for bringing a team together to generate ideas from research, explore design solutions, and review them. </a:t>
            </a:r>
          </a:p>
          <a:p>
            <a:endParaRPr lang="en-US"/>
          </a:p>
          <a:p>
            <a:pPr lvl="1"/>
            <a:r>
              <a:rPr lang="en-US"/>
              <a:t>Motivated by</a:t>
            </a:r>
          </a:p>
          <a:p>
            <a:pPr lvl="2"/>
            <a:r>
              <a:rPr lang="en-US"/>
              <a:t>The need to fit into an agile process with its rapid sprints.</a:t>
            </a:r>
          </a:p>
          <a:p>
            <a:pPr lvl="2"/>
            <a:r>
              <a:rPr lang="en-US"/>
              <a:t>Wanting to make sure that design decisions were informed by research, even in that fast environment</a:t>
            </a:r>
          </a:p>
          <a:p>
            <a:pPr lvl="2"/>
            <a:r>
              <a:rPr lang="en-US"/>
              <a:t>A desire to bring the whole team together in the design process</a:t>
            </a:r>
          </a:p>
          <a:p>
            <a:pPr lvl="2"/>
            <a:r>
              <a:rPr lang="en-US"/>
              <a:t>Constructive evaluation – appreciation, not just critique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Agile user centered design: enter the design studio - a case study – Jim Ungar and Jeff White</a:t>
            </a:r>
          </a:p>
          <a:p>
            <a:pPr lvl="1"/>
            <a:r>
              <a:rPr lang="en-US" sz="1200">
                <a:hlinkClick r:id="rId2"/>
              </a:rPr>
              <a:t>http://dl.acm.org/citation.cfm?id=1358650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4456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process includes research and design work leading up to the studio workshop</a:t>
            </a:r>
          </a:p>
          <a:p>
            <a:endParaRPr lang="en-US"/>
          </a:p>
          <a:p>
            <a:pPr lvl="1"/>
            <a:r>
              <a:rPr lang="en-US"/>
              <a:t>Research</a:t>
            </a:r>
          </a:p>
          <a:p>
            <a:pPr lvl="2"/>
            <a:r>
              <a:rPr lang="en-US"/>
              <a:t>user research done as preparation is the basis for design decisions</a:t>
            </a:r>
          </a:p>
          <a:p>
            <a:pPr marL="0" lvl="2" indent="0">
              <a:buNone/>
            </a:pPr>
            <a:endParaRPr lang="en-US"/>
          </a:p>
          <a:p>
            <a:pPr lvl="1"/>
            <a:r>
              <a:rPr lang="en-US"/>
              <a:t>Design</a:t>
            </a:r>
          </a:p>
          <a:p>
            <a:pPr lvl="2"/>
            <a:r>
              <a:rPr lang="en-US"/>
              <a:t>can be done in advance or can be the first step in a design studio</a:t>
            </a:r>
          </a:p>
          <a:p>
            <a:pPr lvl="1"/>
            <a:endParaRPr lang="en-US"/>
          </a:p>
          <a:p>
            <a:pPr lvl="1"/>
            <a:r>
              <a:rPr lang="en-US"/>
              <a:t>Studio</a:t>
            </a:r>
          </a:p>
          <a:p>
            <a:pPr lvl="2"/>
            <a:r>
              <a:rPr lang="en-US"/>
              <a:t>workshop to explore alternative ideas, make decisions, consolidate deigns</a:t>
            </a:r>
          </a:p>
          <a:p>
            <a:endParaRPr lang="en-US"/>
          </a:p>
          <a:p>
            <a:r>
              <a:rPr lang="en-US"/>
              <a:t>Participants can include designers and non-designers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/>
              <a:t>Ideate Collaboratively Using Design Studio – Jeff Patton</a:t>
            </a:r>
          </a:p>
          <a:p>
            <a:pPr lvl="1"/>
            <a:r>
              <a:rPr lang="en-US" sz="1200">
                <a:solidFill>
                  <a:srgbClr val="000000"/>
                </a:solidFill>
                <a:ea typeface="Lucida Grande"/>
                <a:hlinkClick r:id="rId2"/>
              </a:rPr>
              <a:t>http://www.agileproductdesign.com/downloads/quickrefs/patton_design_studio.pdf</a:t>
            </a:r>
            <a:endParaRPr lang="en-US" sz="1200">
              <a:solidFill>
                <a:srgbClr val="000000"/>
              </a:solidFill>
              <a:ea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68348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run a design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Pre-work: Decide on the scope of the day</a:t>
            </a:r>
          </a:p>
          <a:p>
            <a:pPr lvl="1"/>
            <a:r>
              <a:rPr lang="en-US"/>
              <a:t>Gather research materials, create a design brief.</a:t>
            </a:r>
          </a:p>
          <a:p>
            <a:r>
              <a:rPr lang="en-US"/>
              <a:t>First design sketches</a:t>
            </a:r>
          </a:p>
          <a:p>
            <a:pPr lvl="1"/>
            <a:r>
              <a:rPr lang="en-US"/>
              <a:t>Each participant generated 3-5 quick sketches. They should be rough, and illustrate 1 idea, not be a fully formed product design.</a:t>
            </a:r>
          </a:p>
          <a:p>
            <a:r>
              <a:rPr lang="en-US"/>
              <a:t>Presentation and critique</a:t>
            </a:r>
          </a:p>
          <a:p>
            <a:pPr lvl="1"/>
            <a:r>
              <a:rPr lang="en-US"/>
              <a:t>Each sketch is presented by the author. Participants then review the sketches, adding notes or comments. In some studios, participants vote on the best ideas (especially if there are a lot of them)</a:t>
            </a:r>
          </a:p>
          <a:p>
            <a:r>
              <a:rPr lang="en-US"/>
              <a:t>Second round</a:t>
            </a:r>
          </a:p>
          <a:p>
            <a:pPr lvl="1"/>
            <a:r>
              <a:rPr lang="en-US"/>
              <a:t>Each group or participant refines a design idea that got positive comments. Sometimes ideas are combined and a pair might work together. The critique process is repeated.</a:t>
            </a:r>
          </a:p>
          <a:p>
            <a:r>
              <a:rPr lang="en-US"/>
              <a:t>Decisions</a:t>
            </a:r>
          </a:p>
          <a:p>
            <a:pPr lvl="1"/>
            <a:r>
              <a:rPr lang="en-US"/>
              <a:t>The final result of the day is a decision about which ideas to carry forward (and some that may go in the backlog)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reminders of early ideas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5547894"/>
            <a:ext cx="2321755" cy="630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800" b="0" i="0" kern="1200">
                <a:solidFill>
                  <a:srgbClr val="1E7AB4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800" i="0" kern="1200" baseline="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9pPr>
          </a:lstStyle>
          <a:p>
            <a:r>
              <a:rPr lang="en-US" sz="1400"/>
              <a:t>Accessible Voting Technology workshop at Georgia Tech</a:t>
            </a:r>
          </a:p>
        </p:txBody>
      </p:sp>
      <p:pic>
        <p:nvPicPr>
          <p:cNvPr id="5" name="Picture 4" descr="IMG_97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82532" y="1319772"/>
            <a:ext cx="5928086" cy="43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2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Concepts</a:t>
            </a:r>
          </a:p>
        </p:txBody>
      </p:sp>
      <p:pic>
        <p:nvPicPr>
          <p:cNvPr id="6" name="Picture 5" descr="informati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352" y="685800"/>
            <a:ext cx="3286643" cy="3220246"/>
          </a:xfrm>
          <a:prstGeom prst="rect">
            <a:avLst/>
          </a:prstGeom>
        </p:spPr>
      </p:pic>
      <p:pic>
        <p:nvPicPr>
          <p:cNvPr id="7" name="Picture 6" descr="sketc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68" y="680499"/>
            <a:ext cx="2803020" cy="2466658"/>
          </a:xfrm>
          <a:prstGeom prst="rect">
            <a:avLst/>
          </a:prstGeom>
        </p:spPr>
      </p:pic>
      <p:pic>
        <p:nvPicPr>
          <p:cNvPr id="5" name="Picture 4" descr="ballotchunks_975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9" y="1393365"/>
            <a:ext cx="2685181" cy="141513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Accessible Voting Technology workshop at Georgia Tech</a:t>
            </a:r>
          </a:p>
        </p:txBody>
      </p:sp>
      <p:pic>
        <p:nvPicPr>
          <p:cNvPr id="9" name="Picture 8" descr="oiJ4-instructions-on-lin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30" y="2981486"/>
            <a:ext cx="2016760" cy="1849120"/>
          </a:xfrm>
          <a:prstGeom prst="rect">
            <a:avLst/>
          </a:prstGeom>
        </p:spPr>
      </p:pic>
      <p:pic>
        <p:nvPicPr>
          <p:cNvPr id="11" name="Picture 10" descr="oiJ4-ballot-interfac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52" y="3906046"/>
            <a:ext cx="4891272" cy="23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06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comments and voting</a:t>
            </a:r>
          </a:p>
        </p:txBody>
      </p:sp>
      <p:pic>
        <p:nvPicPr>
          <p:cNvPr id="11" name="Content Placeholder 7" descr="IMG_995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3906" y="834899"/>
            <a:ext cx="5745011" cy="5106371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3429000"/>
            <a:ext cx="2321755" cy="274955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800" b="0" i="0" kern="1200">
                <a:solidFill>
                  <a:srgbClr val="1E7AB4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800" i="0" kern="1200" baseline="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9pPr>
          </a:lstStyle>
          <a:p>
            <a:r>
              <a:rPr lang="en-US" sz="1400"/>
              <a:t>Accessible Voting Technology workshop at Georgia Tech</a:t>
            </a:r>
          </a:p>
        </p:txBody>
      </p:sp>
    </p:spTree>
    <p:extLst>
      <p:ext uri="{BB962C8B-B14F-4D97-AF65-F5344CB8AC3E}">
        <p14:creationId xmlns:p14="http://schemas.microsoft.com/office/powerpoint/2010/main" val="194756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concept, sketched out</a:t>
            </a:r>
          </a:p>
        </p:txBody>
      </p:sp>
      <p:pic>
        <p:nvPicPr>
          <p:cNvPr id="3" name="Picture 2" descr="voter-profi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67" y="589231"/>
            <a:ext cx="4967693" cy="4910263"/>
          </a:xfrm>
          <a:prstGeom prst="rect">
            <a:avLst/>
          </a:prstGeom>
        </p:spPr>
      </p:pic>
      <p:sp>
        <p:nvSpPr>
          <p:cNvPr id="4" name="Content Placeholder 7"/>
          <p:cNvSpPr txBox="1">
            <a:spLocks/>
          </p:cNvSpPr>
          <p:nvPr/>
        </p:nvSpPr>
        <p:spPr>
          <a:xfrm>
            <a:off x="457200" y="3429000"/>
            <a:ext cx="2321755" cy="274955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800" b="0" i="0" kern="1200">
                <a:solidFill>
                  <a:srgbClr val="1E7AB4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800" i="0" kern="1200" baseline="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9pPr>
          </a:lstStyle>
          <a:p>
            <a:r>
              <a:rPr lang="en-US"/>
              <a:t>Accessible Voting Technology workshop at Georgia Tech</a:t>
            </a:r>
          </a:p>
        </p:txBody>
      </p:sp>
    </p:spTree>
    <p:extLst>
      <p:ext uri="{BB962C8B-B14F-4D97-AF65-F5344CB8AC3E}">
        <p14:creationId xmlns:p14="http://schemas.microsoft.com/office/powerpoint/2010/main" val="292822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design concept worked into a poster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3429000"/>
            <a:ext cx="2321755" cy="274955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800" b="0" i="0" kern="1200">
                <a:solidFill>
                  <a:srgbClr val="1E7AB4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i="0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800" i="0" kern="1200" baseline="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9pPr>
          </a:lstStyle>
          <a:p>
            <a:r>
              <a:rPr lang="en-US" sz="1400"/>
              <a:t>Accessible Voting Technology workshop at Georgia Tech</a:t>
            </a:r>
          </a:p>
        </p:txBody>
      </p:sp>
      <p:pic>
        <p:nvPicPr>
          <p:cNvPr id="6" name="Picture 5" descr="FebTeam2-FlexibleVoting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256" y="563043"/>
            <a:ext cx="4718694" cy="58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these are for people with disabilities?</a:t>
            </a:r>
          </a:p>
        </p:txBody>
      </p:sp>
      <p:pic>
        <p:nvPicPr>
          <p:cNvPr id="11" name="Content Placeholder 10" descr="Eyeglasses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81" b="-38981"/>
          <a:stretch>
            <a:fillRect/>
          </a:stretch>
        </p:blipFill>
        <p:spPr>
          <a:xfrm>
            <a:off x="3828415" y="685800"/>
            <a:ext cx="2320925" cy="2749550"/>
          </a:xfrm>
          <a:prstGeom prst="rect">
            <a:avLst/>
          </a:prstGeom>
        </p:spPr>
      </p:pic>
      <p:pic>
        <p:nvPicPr>
          <p:cNvPr id="13" name="Content Placeholder 12" descr="Oxo Good Grips kitchen tools"/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66" b="-23566"/>
          <a:stretch/>
        </p:blipFill>
        <p:spPr>
          <a:xfrm>
            <a:off x="6353175" y="679450"/>
            <a:ext cx="2333625" cy="2749550"/>
          </a:xfrm>
          <a:prstGeom prst="rect">
            <a:avLst/>
          </a:prstGeom>
        </p:spPr>
      </p:pic>
      <p:pic>
        <p:nvPicPr>
          <p:cNvPr id="16" name="Content Placeholder 15" descr="Android keyboard with the speech input icon highlighted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75" b="-300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Picture 3" descr="Wheeled postal car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804" y="3997156"/>
            <a:ext cx="2189858" cy="158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328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4993" y="3478147"/>
            <a:ext cx="5448300" cy="707886"/>
          </a:xfrm>
        </p:spPr>
        <p:txBody>
          <a:bodyPr/>
          <a:lstStyle/>
          <a:p>
            <a:r>
              <a:rPr lang="en-US"/>
              <a:t>Let's try 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Let's think about how to make it easier for people to use public transportation.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personas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Charlie</a:t>
            </a:r>
          </a:p>
          <a:p>
            <a:pPr lvl="1"/>
            <a:r>
              <a:rPr lang="en-US"/>
              <a:t>High functioning on the autism spectrum, but not comfortable in crowds.</a:t>
            </a:r>
          </a:p>
          <a:p>
            <a:r>
              <a:rPr lang="en-US"/>
              <a:t>Tasha</a:t>
            </a:r>
          </a:p>
          <a:p>
            <a:pPr lvl="1"/>
            <a:r>
              <a:rPr lang="en-US"/>
              <a:t>Running a business as an independent blind woman. Gadget geek.</a:t>
            </a:r>
          </a:p>
          <a:p>
            <a:r>
              <a:rPr lang="en-US"/>
              <a:t>Mary</a:t>
            </a:r>
          </a:p>
          <a:p>
            <a:pPr lvl="1"/>
            <a:r>
              <a:rPr lang="en-US"/>
              <a:t>Older adult with fading hearing. Kept the books for the family business, but not comfortable with devices.</a:t>
            </a:r>
          </a:p>
          <a:p>
            <a:r>
              <a:rPr lang="en-US"/>
              <a:t>Amy</a:t>
            </a:r>
          </a:p>
          <a:p>
            <a:pPr lvl="1"/>
            <a:r>
              <a:rPr lang="en-US"/>
              <a:t>Single working mother with a lively 2 year old in tow.</a:t>
            </a:r>
          </a:p>
          <a:p>
            <a:r>
              <a:rPr lang="en-US"/>
              <a:t>Minjun</a:t>
            </a:r>
          </a:p>
          <a:p>
            <a:pPr lvl="1"/>
            <a:r>
              <a:rPr lang="en-US"/>
              <a:t>New citizen, still learning English</a:t>
            </a:r>
          </a:p>
          <a:p>
            <a:r>
              <a:rPr lang="en-US"/>
              <a:t>Angela</a:t>
            </a:r>
          </a:p>
          <a:p>
            <a:pPr lvl="1"/>
            <a:r>
              <a:rPr lang="en-US"/>
              <a:t>Person with quadripelegia. Uses a power wheelchair, service dog, and typing stick.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sketches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15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888" y="685800"/>
            <a:ext cx="4857722" cy="5492750"/>
          </a:xfrm>
        </p:spPr>
        <p:txBody>
          <a:bodyPr/>
          <a:lstStyle/>
          <a:p>
            <a:r>
              <a:rPr lang="en-US"/>
              <a:t>First design concepts</a:t>
            </a:r>
          </a:p>
          <a:p>
            <a:pPr lvl="1"/>
            <a:r>
              <a:rPr lang="en-US"/>
              <a:t>Working alone, come up with 3-5 ideas for ways to make it easier to use public transportation.</a:t>
            </a:r>
          </a:p>
          <a:p>
            <a:pPr lvl="1"/>
            <a:endParaRPr lang="en-US"/>
          </a:p>
          <a:p>
            <a:pPr lvl="2"/>
            <a:r>
              <a:rPr lang="en-US"/>
              <a:t>What is the barrier or problem it solves?</a:t>
            </a:r>
          </a:p>
          <a:p>
            <a:pPr lvl="2"/>
            <a:r>
              <a:rPr lang="en-US"/>
              <a:t>Who does it help – which persona are you thinking about? Who else would use it?</a:t>
            </a:r>
          </a:p>
          <a:p>
            <a:pPr lvl="2"/>
            <a:r>
              <a:rPr lang="en-US"/>
              <a:t>What's the medium or techology?</a:t>
            </a:r>
          </a:p>
          <a:p>
            <a:pPr lvl="2"/>
            <a:r>
              <a:rPr lang="en-US"/>
              <a:t>Where does it fit in the journey?</a:t>
            </a:r>
          </a:p>
          <a:p>
            <a:pPr lvl="1"/>
            <a:endParaRPr lang="en-US"/>
          </a:p>
          <a:p>
            <a:pPr lvl="1"/>
            <a:r>
              <a:rPr lang="en-US"/>
              <a:t>Create a quick sketch to illustrate the problem you are solving and your concept. Not a whole design, but a diagram, cartoon, rough screen... that helps explain your idea.</a:t>
            </a:r>
          </a:p>
          <a:p>
            <a:pPr lvl="1"/>
            <a:endParaRPr lang="en-US"/>
          </a:p>
          <a:p>
            <a:pPr lvl="1"/>
            <a:r>
              <a:rPr lang="en-US"/>
              <a:t>Go for quantity, and don't get bogged down.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the concepts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888" y="685800"/>
            <a:ext cx="4857722" cy="5492750"/>
          </a:xfrm>
        </p:spPr>
        <p:txBody>
          <a:bodyPr/>
          <a:lstStyle/>
          <a:p>
            <a:r>
              <a:rPr lang="en-US"/>
              <a:t>Present the concepts</a:t>
            </a:r>
          </a:p>
          <a:p>
            <a:pPr lvl="1"/>
            <a:r>
              <a:rPr lang="en-US"/>
              <a:t>In your groups, each person presents their concept.</a:t>
            </a:r>
          </a:p>
          <a:p>
            <a:pPr lvl="1"/>
            <a:endParaRPr lang="en-US"/>
          </a:p>
          <a:p>
            <a:pPr lvl="1"/>
            <a:r>
              <a:rPr lang="en-US" b="1"/>
              <a:t>You have one minute for each concept</a:t>
            </a:r>
          </a:p>
          <a:p>
            <a:pPr lvl="1"/>
            <a:endParaRPr lang="en-US"/>
          </a:p>
          <a:p>
            <a:pPr lvl="1"/>
            <a:r>
              <a:rPr lang="en-US"/>
              <a:t>The group can ask for clarification or add notes, but do not get bogged down in discussion</a:t>
            </a:r>
          </a:p>
          <a:p>
            <a:pPr marL="0" lvl="2" indent="0">
              <a:buNone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888" y="685800"/>
            <a:ext cx="4857722" cy="5492750"/>
          </a:xfrm>
        </p:spPr>
        <p:txBody>
          <a:bodyPr/>
          <a:lstStyle/>
          <a:p>
            <a:r>
              <a:rPr lang="en-US"/>
              <a:t>Each group works together to further develop the concept</a:t>
            </a:r>
          </a:p>
          <a:p>
            <a:pPr lvl="1"/>
            <a:r>
              <a:rPr lang="en-US"/>
              <a:t>You can</a:t>
            </a:r>
          </a:p>
          <a:p>
            <a:pPr lvl="2"/>
            <a:r>
              <a:rPr lang="en-US"/>
              <a:t>Combine ideas</a:t>
            </a:r>
          </a:p>
          <a:p>
            <a:pPr lvl="2"/>
            <a:r>
              <a:rPr lang="en-US"/>
              <a:t>Adjust the concept to make it more universal</a:t>
            </a:r>
          </a:p>
          <a:p>
            <a:pPr lvl="1"/>
            <a:endParaRPr lang="en-US"/>
          </a:p>
          <a:p>
            <a:pPr lvl="1"/>
            <a:r>
              <a:rPr lang="en-US"/>
              <a:t>Identify</a:t>
            </a:r>
          </a:p>
          <a:p>
            <a:pPr lvl="2"/>
            <a:r>
              <a:rPr lang="en-US"/>
              <a:t>Steps in the journey the concept represents</a:t>
            </a:r>
          </a:p>
          <a:p>
            <a:pPr lvl="2"/>
            <a:r>
              <a:rPr lang="en-US"/>
              <a:t>Potential barriers it can help avoid</a:t>
            </a:r>
          </a:p>
          <a:p>
            <a:pPr lvl="2"/>
            <a:r>
              <a:rPr lang="en-US"/>
              <a:t>And how it will create delight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4993" y="2776416"/>
            <a:ext cx="5448300" cy="1409617"/>
          </a:xfrm>
        </p:spPr>
        <p:txBody>
          <a:bodyPr/>
          <a:lstStyle/>
          <a:p>
            <a:r>
              <a:rPr lang="en-US"/>
              <a:t>Ask a different question!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for extremes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Anywhere Ballot, we asked whether we can design an accessible ballot that will work for people with low literacy and low civic engagement.</a:t>
            </a:r>
          </a:p>
        </p:txBody>
      </p:sp>
      <p:pic>
        <p:nvPicPr>
          <p:cNvPr id="7" name="Picture 6" descr="Photo of the usability testing setup. A camera over the shoulder of the participant provided a view of the tablet and their actions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8" y="2086476"/>
            <a:ext cx="4903537" cy="36776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29078" y="5947717"/>
            <a:ext cx="3492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262626"/>
                </a:solidFill>
              </a:rPr>
              <a:t>Photos: The Anywhere Ballot, usability testing setup. University of Baltimore</a:t>
            </a:r>
          </a:p>
        </p:txBody>
      </p:sp>
    </p:spTree>
    <p:extLst>
      <p:ext uri="{BB962C8B-B14F-4D97-AF65-F5344CB8AC3E}">
        <p14:creationId xmlns:p14="http://schemas.microsoft.com/office/powerpoint/2010/main" val="1881064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191" y="707716"/>
            <a:ext cx="2094178" cy="5492750"/>
          </a:xfrm>
        </p:spPr>
        <p:txBody>
          <a:bodyPr/>
          <a:lstStyle/>
          <a:p>
            <a:r>
              <a:rPr lang="en-US"/>
              <a:t>The EZBallot asked, "What if we </a:t>
            </a:r>
            <a:r>
              <a:rPr lang="en-US" b="1"/>
              <a:t>started</a:t>
            </a:r>
            <a:r>
              <a:rPr lang="en-US"/>
              <a:t> with a linear process?"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 Voting with Joy, MSU asked, "What if we </a:t>
            </a:r>
            <a:r>
              <a:rPr lang="en-US" b="1"/>
              <a:t>changed</a:t>
            </a:r>
            <a:r>
              <a:rPr lang="en-US"/>
              <a:t> the input method?"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8021" y="6040050"/>
            <a:ext cx="3492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262626"/>
                </a:solidFill>
              </a:rPr>
              <a:t>Photos: MSU: testing a joystick. CATEA: testing dual switch navigation on EZBallot. </a:t>
            </a:r>
          </a:p>
        </p:txBody>
      </p:sp>
      <p:pic>
        <p:nvPicPr>
          <p:cNvPr id="5" name="Picture 4" descr="Testing a joystick controller at MSU. One of the student engineers looks on while the joystick is tried out on a demo ballot simulating a voting system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020" y="3394903"/>
            <a:ext cx="2605645" cy="2499882"/>
          </a:xfrm>
          <a:prstGeom prst="rect">
            <a:avLst/>
          </a:prstGeom>
        </p:spPr>
      </p:pic>
      <p:pic>
        <p:nvPicPr>
          <p:cNvPr id="6" name="Picture 5" descr="Testing EZBallot, a tablet-based design concept with simple navigation and features for low vision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021" y="707716"/>
            <a:ext cx="2605645" cy="22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4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new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can make hidden things visible.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9078" y="5239831"/>
            <a:ext cx="53821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>
              <a:solidFill>
                <a:srgbClr val="404040"/>
              </a:solidFill>
            </a:endParaRPr>
          </a:p>
          <a:p>
            <a:r>
              <a:rPr lang="en-US" sz="1100">
                <a:solidFill>
                  <a:srgbClr val="404040"/>
                </a:solidFill>
              </a:rPr>
              <a:t>Aimee Mullins: My 12 pairs of legs: </a:t>
            </a:r>
            <a:r>
              <a:rPr lang="en-US" sz="1100">
                <a:solidFill>
                  <a:srgbClr val="404040"/>
                </a:solidFill>
                <a:hlinkClick r:id="rId2"/>
              </a:rPr>
              <a:t>http://www.ted.com/talks/aimee_mullins_</a:t>
            </a:r>
            <a:r>
              <a:rPr lang="en-US" sz="1100">
                <a:solidFill>
                  <a:srgbClr val="404040"/>
                </a:solidFill>
              </a:rPr>
              <a:t> prosthetic_aesthetics.html</a:t>
            </a:r>
          </a:p>
          <a:p>
            <a:endParaRPr lang="en-US" sz="1100">
              <a:solidFill>
                <a:srgbClr val="404040"/>
              </a:solidFill>
            </a:endParaRPr>
          </a:p>
          <a:p>
            <a:r>
              <a:rPr lang="en-US" sz="1100">
                <a:solidFill>
                  <a:srgbClr val="404040"/>
                </a:solidFill>
              </a:rPr>
              <a:t>Photo: blog.metmuseum.com: Alexander McQueen legs</a:t>
            </a:r>
          </a:p>
          <a:p>
            <a:r>
              <a:rPr lang="en-US" sz="1100">
                <a:solidFill>
                  <a:srgbClr val="404040"/>
                </a:solidFill>
                <a:hlinkClick r:id="rId3"/>
              </a:rPr>
              <a:t>http://blog.metmuseum.org/alexandermcqueen/tag/no-13/</a:t>
            </a:r>
            <a:endParaRPr lang="en-US" sz="1100">
              <a:solidFill>
                <a:srgbClr val="404040"/>
              </a:solidFill>
            </a:endParaRPr>
          </a:p>
        </p:txBody>
      </p:sp>
      <p:pic>
        <p:nvPicPr>
          <p:cNvPr id="5" name="Picture 4" descr="Aimee Mullins, world-class paralympian with artificial legs and an ensemble designed by Alexander McQueen. They are intricately carved. She also wears a shirt that looks like a nude bronze. From the Metropolitan Museum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8" y="1660317"/>
            <a:ext cx="2233508" cy="3396969"/>
          </a:xfrm>
          <a:prstGeom prst="rect">
            <a:avLst/>
          </a:prstGeom>
        </p:spPr>
      </p:pic>
      <p:pic>
        <p:nvPicPr>
          <p:cNvPr id="6" name="Picture 5" descr="Closeup of a wooden leg with ornate carv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42" y="1644409"/>
            <a:ext cx="2559658" cy="34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Thinking differently about design</a:t>
            </a:r>
          </a:p>
        </p:txBody>
      </p:sp>
      <p:pic>
        <p:nvPicPr>
          <p:cNvPr id="4" name="Content Placeholder 3" descr="Visualizion of how the Talking Dialer works, with your finger sliding from 5 to any other point on the dial pad.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624" r="-866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4993" y="2776416"/>
            <a:ext cx="5448300" cy="1409617"/>
          </a:xfrm>
        </p:spPr>
        <p:txBody>
          <a:bodyPr/>
          <a:lstStyle/>
          <a:p>
            <a:r>
              <a:rPr lang="en-US"/>
              <a:t>Principles for Accessible UX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for Accessible UX</a:t>
            </a:r>
          </a:p>
        </p:txBody>
      </p:sp>
      <p:pic>
        <p:nvPicPr>
          <p:cNvPr id="8" name="Content Placeholder 7" descr="Cover-sm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3474" y="1780144"/>
            <a:ext cx="4572000" cy="42216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People first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Clear purpose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Solid structure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Easy interaction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Helpful wayfinding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Clean presentation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Plain language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Accessible media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Universal usability</a:t>
            </a:r>
          </a:p>
        </p:txBody>
      </p:sp>
    </p:spTree>
    <p:extLst>
      <p:ext uri="{BB962C8B-B14F-4D97-AF65-F5344CB8AC3E}">
        <p14:creationId xmlns:p14="http://schemas.microsoft.com/office/powerpoint/2010/main" val="33603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2758709" cy="931195"/>
          </a:xfrm>
        </p:spPr>
        <p:txBody>
          <a:bodyPr/>
          <a:lstStyle/>
          <a:p>
            <a:r>
              <a:rPr lang="en-US"/>
              <a:t>People first</a:t>
            </a:r>
          </a:p>
        </p:txBody>
      </p:sp>
      <p:grpSp>
        <p:nvGrpSpPr>
          <p:cNvPr id="8" name="Group 7" descr="Carol, an older woman with a cat on her lap. She is reading a large print book and has a mobile phone with large high contrast buttons."/>
          <p:cNvGrpSpPr/>
          <p:nvPr/>
        </p:nvGrpSpPr>
        <p:grpSpPr>
          <a:xfrm>
            <a:off x="6328675" y="551648"/>
            <a:ext cx="2378242" cy="1560095"/>
            <a:chOff x="3276600" y="152400"/>
            <a:chExt cx="2743200" cy="2057400"/>
          </a:xfrm>
        </p:grpSpPr>
        <p:pic>
          <p:nvPicPr>
            <p:cNvPr id="9" name="Picture 8" descr="carol color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152400"/>
              <a:ext cx="2743200" cy="2057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76600" y="1826298"/>
              <a:ext cx="838200" cy="276999"/>
            </a:xfrm>
            <a:prstGeom prst="rect">
              <a:avLst/>
            </a:prstGeom>
            <a:solidFill>
              <a:schemeClr val="tx1">
                <a:alpha val="22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200"/>
                <a:t>Carol</a:t>
              </a:r>
            </a:p>
          </p:txBody>
        </p:sp>
      </p:grpSp>
      <p:grpSp>
        <p:nvGrpSpPr>
          <p:cNvPr id="11" name="Group 10" descr="Jacob is working at a computer, using a Braille note keypad. He has earphones on listening to something, and has dark glasses."/>
          <p:cNvGrpSpPr/>
          <p:nvPr/>
        </p:nvGrpSpPr>
        <p:grpSpPr>
          <a:xfrm>
            <a:off x="6328152" y="4143429"/>
            <a:ext cx="2378765" cy="1560095"/>
            <a:chOff x="6172200" y="152400"/>
            <a:chExt cx="2743803" cy="2057400"/>
          </a:xfrm>
        </p:grpSpPr>
        <p:pic>
          <p:nvPicPr>
            <p:cNvPr id="12" name="Picture 11" descr="jacob colors 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803" y="152400"/>
              <a:ext cx="2743200" cy="2057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2200" y="1840468"/>
              <a:ext cx="914400" cy="276999"/>
            </a:xfrm>
            <a:prstGeom prst="rect">
              <a:avLst/>
            </a:prstGeom>
            <a:solidFill>
              <a:schemeClr val="tx1">
                <a:alpha val="3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Jacob</a:t>
              </a:r>
            </a:p>
          </p:txBody>
        </p:sp>
      </p:grpSp>
      <p:grpSp>
        <p:nvGrpSpPr>
          <p:cNvPr id="14" name="Group 13" descr="Lea is leaning on her elbow as she works at hear computer. She looks tired. She has a headphone with a mic. "/>
          <p:cNvGrpSpPr/>
          <p:nvPr/>
        </p:nvGrpSpPr>
        <p:grpSpPr>
          <a:xfrm>
            <a:off x="1268879" y="2347734"/>
            <a:ext cx="2378242" cy="1560095"/>
            <a:chOff x="381000" y="2311684"/>
            <a:chExt cx="2743200" cy="2057400"/>
          </a:xfrm>
        </p:grpSpPr>
        <p:pic>
          <p:nvPicPr>
            <p:cNvPr id="15" name="Picture 14" descr="lea color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2311684"/>
              <a:ext cx="2743200" cy="2057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1000" y="3999752"/>
              <a:ext cx="762000" cy="276999"/>
            </a:xfrm>
            <a:prstGeom prst="rect">
              <a:avLst/>
            </a:prstGeom>
            <a:solidFill>
              <a:schemeClr val="tx1">
                <a:alpha val="2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Lea</a:t>
              </a:r>
            </a:p>
          </p:txBody>
        </p:sp>
      </p:grpSp>
      <p:grpSp>
        <p:nvGrpSpPr>
          <p:cNvPr id="17" name="Group 16" descr="Emily is a young woman in a wheelchair with a joystick motor control. She has a backpack hanging on her chair. A service dog walks beside her."/>
          <p:cNvGrpSpPr/>
          <p:nvPr/>
        </p:nvGrpSpPr>
        <p:grpSpPr>
          <a:xfrm>
            <a:off x="6328152" y="2347734"/>
            <a:ext cx="2378242" cy="1560095"/>
            <a:chOff x="3276600" y="2347734"/>
            <a:chExt cx="2743200" cy="2057400"/>
          </a:xfrm>
        </p:grpSpPr>
        <p:pic>
          <p:nvPicPr>
            <p:cNvPr id="18" name="Picture 17" descr="emily color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2347734"/>
              <a:ext cx="2743200" cy="2057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76600" y="399975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200"/>
                <a:t>Emily</a:t>
              </a:r>
            </a:p>
          </p:txBody>
        </p:sp>
      </p:grpSp>
      <p:grpSp>
        <p:nvGrpSpPr>
          <p:cNvPr id="20" name="Group 19" descr="Steven is sitting at a table with drafting tools. His iPhone is propped up on the table in front of him, and he is signing to someone on the phone."/>
          <p:cNvGrpSpPr/>
          <p:nvPr/>
        </p:nvGrpSpPr>
        <p:grpSpPr>
          <a:xfrm>
            <a:off x="3868910" y="549201"/>
            <a:ext cx="2378242" cy="1560095"/>
            <a:chOff x="6172200" y="2336130"/>
            <a:chExt cx="2743200" cy="2057400"/>
          </a:xfrm>
        </p:grpSpPr>
        <p:pic>
          <p:nvPicPr>
            <p:cNvPr id="21" name="Picture 20" descr="steven colors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200" y="2336130"/>
              <a:ext cx="2743200" cy="2057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flipH="1">
              <a:off x="6218522" y="3999752"/>
              <a:ext cx="1096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200"/>
                <a:t>Steven</a:t>
              </a:r>
            </a:p>
          </p:txBody>
        </p:sp>
      </p:grpSp>
      <p:grpSp>
        <p:nvGrpSpPr>
          <p:cNvPr id="23" name="Group 22" descr="Maria is leading a meeting, with a group of people around her. She has an iPad in front of her with Spanish text on it."/>
          <p:cNvGrpSpPr/>
          <p:nvPr/>
        </p:nvGrpSpPr>
        <p:grpSpPr>
          <a:xfrm>
            <a:off x="3868910" y="4142647"/>
            <a:ext cx="2378242" cy="1560095"/>
            <a:chOff x="381000" y="4495800"/>
            <a:chExt cx="2743200" cy="2057400"/>
          </a:xfrm>
        </p:grpSpPr>
        <p:pic>
          <p:nvPicPr>
            <p:cNvPr id="24" name="Picture 23" descr="maria colors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4495800"/>
              <a:ext cx="2743200" cy="2057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1000" y="6180838"/>
              <a:ext cx="1524000" cy="276999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rgbClr val="000000"/>
                  </a:solidFill>
                </a:defRPr>
              </a:lvl1pPr>
            </a:lstStyle>
            <a:p>
              <a:r>
                <a:rPr lang="en-US" sz="1200"/>
                <a:t>Maria</a:t>
              </a:r>
            </a:p>
          </p:txBody>
        </p:sp>
      </p:grpSp>
      <p:grpSp>
        <p:nvGrpSpPr>
          <p:cNvPr id="26" name="Group 25" descr="Trevor is a teenager. He is looking at his tablet. On the table in front of him are four sharpened, perfectly lined up pencils."/>
          <p:cNvGrpSpPr/>
          <p:nvPr/>
        </p:nvGrpSpPr>
        <p:grpSpPr>
          <a:xfrm>
            <a:off x="1268879" y="4142647"/>
            <a:ext cx="2378242" cy="1560095"/>
            <a:chOff x="3276600" y="4495800"/>
            <a:chExt cx="2743200" cy="2057400"/>
          </a:xfrm>
        </p:grpSpPr>
        <p:pic>
          <p:nvPicPr>
            <p:cNvPr id="27" name="Picture 26" descr="trevor colors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95800"/>
              <a:ext cx="2743200" cy="2057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76600" y="6180838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200"/>
                <a:t>Trevor</a:t>
              </a:r>
            </a:p>
          </p:txBody>
        </p:sp>
      </p:grpSp>
      <p:grpSp>
        <p:nvGrpSpPr>
          <p:cNvPr id="29" name="Group 28" descr="Vishnu is working at a desk with scientific equipment. His keyboard has large, high contrast keys."/>
          <p:cNvGrpSpPr/>
          <p:nvPr/>
        </p:nvGrpSpPr>
        <p:grpSpPr>
          <a:xfrm>
            <a:off x="3868910" y="2347734"/>
            <a:ext cx="2378242" cy="1560095"/>
            <a:chOff x="6172200" y="4495800"/>
            <a:chExt cx="2743200" cy="2057400"/>
          </a:xfrm>
        </p:grpSpPr>
        <p:pic>
          <p:nvPicPr>
            <p:cNvPr id="30" name="Picture 29" descr="vishnu colors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200" y="4495800"/>
              <a:ext cx="2743200" cy="2057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172200" y="6180839"/>
              <a:ext cx="1524001" cy="365297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Vishnu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1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purpose: </a:t>
            </a:r>
            <a:br>
              <a:rPr lang="en-US"/>
            </a:br>
            <a:r>
              <a:rPr lang="en-US"/>
              <a:t>Well-defined goals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learviewADA"/>
                <a:cs typeface="ClearviewADA"/>
              </a:rPr>
              <a:t>People enjoy products that are designed for the audience and guided by a defined purpose and goals. </a:t>
            </a:r>
          </a:p>
        </p:txBody>
      </p:sp>
      <p:pic>
        <p:nvPicPr>
          <p:cNvPr id="2" name="Picture 1" descr="Luke W. - Ideation + Design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" y="2819400"/>
            <a:ext cx="3225800" cy="359450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3886200" y="2819400"/>
            <a:ext cx="4419600" cy="2487139"/>
          </a:xfrm>
          <a:prstGeom prst="wedgeRoundRectCallout">
            <a:avLst>
              <a:gd name="adj1" fmla="val -76570"/>
              <a:gd name="adj2" fmla="val 43076"/>
              <a:gd name="adj3" fmla="val 16667"/>
            </a:avLst>
          </a:prstGeom>
          <a:solidFill>
            <a:srgbClr val="D6ECFA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45720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hangingPunct="0"/>
            <a:r>
              <a:rPr lang="en-US" sz="2400">
                <a:latin typeface="Arial" pitchFamily="-107" charset="0"/>
              </a:rPr>
              <a:t>Design for mobile first because... </a:t>
            </a:r>
            <a:r>
              <a:rPr lang="en-US" sz="3200">
                <a:latin typeface="Arial" pitchFamily="-107" charset="0"/>
              </a:rPr>
              <a:t>mobile forces you to focus!</a:t>
            </a:r>
            <a:endParaRPr lang="en-US" sz="2000">
              <a:latin typeface="Arial" pitchFamily="-107" charset="0"/>
            </a:endParaRPr>
          </a:p>
          <a:p>
            <a:pPr algn="r" defTabSz="914400" eaLnBrk="0" hangingPunct="0"/>
            <a:endParaRPr lang="en-US" sz="2400">
              <a:latin typeface="Arial" pitchFamily="-107" charset="0"/>
            </a:endParaRPr>
          </a:p>
          <a:p>
            <a:pPr algn="r" defTabSz="914400" eaLnBrk="0" hangingPunct="0"/>
            <a:r>
              <a:rPr lang="en-US" sz="1800">
                <a:latin typeface="Arial" pitchFamily="-107" charset="0"/>
              </a:rPr>
              <a:t>(November 2009)</a:t>
            </a:r>
            <a:br>
              <a:rPr lang="en-US" sz="1800">
                <a:latin typeface="Arial" pitchFamily="-107" charset="0"/>
              </a:rPr>
            </a:br>
            <a:endParaRPr lang="en-US" sz="1800">
              <a:latin typeface="Arial" pitchFamily="-107" charset="0"/>
            </a:endParaRPr>
          </a:p>
          <a:p>
            <a:pPr defTabSz="914400" eaLnBrk="0" hangingPunct="0"/>
            <a:endParaRPr lang="en-US" sz="1400">
              <a:latin typeface="Arial" pitchFamily="-107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4322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http://www.lukew.com/ff/entry.asp?933</a:t>
            </a:r>
          </a:p>
        </p:txBody>
      </p:sp>
    </p:spTree>
    <p:extLst>
      <p:ext uri="{BB962C8B-B14F-4D97-AF65-F5344CB8AC3E}">
        <p14:creationId xmlns:p14="http://schemas.microsoft.com/office/powerpoint/2010/main" val="24444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structure: </a:t>
            </a:r>
            <a:br>
              <a:rPr lang="en-US"/>
            </a:br>
            <a:r>
              <a:rPr lang="en-US"/>
              <a:t>Built to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feel confident using the design because it is stable, robust, and secure. </a:t>
            </a:r>
          </a:p>
          <a:p>
            <a:endParaRPr lang="en-US"/>
          </a:p>
        </p:txBody>
      </p:sp>
      <p:pic>
        <p:nvPicPr>
          <p:cNvPr id="7" name="Picture 6" descr="Accessible WordPress (screen image of a wordpress template)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078" y="2057400"/>
            <a:ext cx="3084690" cy="21811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Twenty Ten (screen image of a wordpress template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57400"/>
            <a:ext cx="3072063" cy="2181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9078" y="2144717"/>
            <a:ext cx="1557445" cy="1078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kern="100" spc="-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080" y="2189282"/>
            <a:ext cx="1557445" cy="1078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kern="100" spc="-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63023" y="4724485"/>
            <a:ext cx="2223777" cy="775096"/>
          </a:xfrm>
          <a:prstGeom prst="wedgeRoundRectCallout">
            <a:avLst>
              <a:gd name="adj1" fmla="val -74954"/>
              <a:gd name="adj2" fmla="val -697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45720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hangingPunct="0"/>
            <a:r>
              <a:rPr lang="en-US" sz="1600">
                <a:latin typeface="Arial" pitchFamily="-107" charset="0"/>
              </a:rPr>
              <a:t>Which of these is accessible?</a:t>
            </a:r>
            <a:r>
              <a:rPr lang="en-US" sz="1200">
                <a:latin typeface="Arial" pitchFamily="-107" charset="0"/>
              </a:rPr>
              <a:t/>
            </a:r>
            <a:br>
              <a:rPr lang="en-US" sz="1200">
                <a:latin typeface="Arial" pitchFamily="-107" charset="0"/>
              </a:rPr>
            </a:br>
            <a:endParaRPr lang="en-US" sz="1200">
              <a:latin typeface="Arial" pitchFamily="-107" charset="0"/>
            </a:endParaRPr>
          </a:p>
          <a:p>
            <a:pPr defTabSz="914400" eaLnBrk="0" hangingPunct="0"/>
            <a:endParaRPr lang="en-US" sz="105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6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9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990000"/>
      </a:accent1>
      <a:accent2>
        <a:srgbClr val="319FE4"/>
      </a:accent2>
      <a:accent3>
        <a:srgbClr val="C1C139"/>
      </a:accent3>
      <a:accent4>
        <a:srgbClr val="1E7AB4"/>
      </a:accent4>
      <a:accent5>
        <a:srgbClr val="F9BD03"/>
      </a:accent5>
      <a:accent6>
        <a:srgbClr val="FFEF2C"/>
      </a:accent6>
      <a:hlink>
        <a:srgbClr val="1A6C9F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kern="100" spc="-50" dirty="0">
            <a:solidFill>
              <a:schemeClr val="tx2"/>
            </a:solidFill>
            <a:latin typeface="Calibri"/>
            <a:cs typeface="Calibri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60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1346</Words>
  <Application>Microsoft Macintosh PowerPoint</Application>
  <PresentationFormat>On-screen Show (4:3)</PresentationFormat>
  <Paragraphs>196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Modern Swiss</vt:lpstr>
      <vt:lpstr>Accessibility as Design Innovation</vt:lpstr>
      <vt:lpstr>What do you see in this picture</vt:lpstr>
      <vt:lpstr>Which of these are for people with disabilities?</vt:lpstr>
      <vt:lpstr>Thinking differently about design</vt:lpstr>
      <vt:lpstr>Principles for Accessible UX</vt:lpstr>
      <vt:lpstr>Principles for Accessible UX</vt:lpstr>
      <vt:lpstr>People first</vt:lpstr>
      <vt:lpstr>Clear purpose:  Well-defined goals</vt:lpstr>
      <vt:lpstr>Solid structure:  Built to standards</vt:lpstr>
      <vt:lpstr>Easy interaction: Everything works</vt:lpstr>
      <vt:lpstr>Helpful wayfinding: Guides users</vt:lpstr>
      <vt:lpstr>Clean presentation: Supports meaning</vt:lpstr>
      <vt:lpstr>Plain language: Creates a conversation</vt:lpstr>
      <vt:lpstr>Accessible media: Supports all senses</vt:lpstr>
      <vt:lpstr>Universal usability: Creates delight</vt:lpstr>
      <vt:lpstr>Journey Maps</vt:lpstr>
      <vt:lpstr>Emotional arc</vt:lpstr>
      <vt:lpstr>A sequence with emotional states documented</vt:lpstr>
      <vt:lpstr>Journey vs. aspects of the experience</vt:lpstr>
      <vt:lpstr>Design Studio</vt:lpstr>
      <vt:lpstr>A better way to collaborate</vt:lpstr>
      <vt:lpstr>What is the Design Studio</vt:lpstr>
      <vt:lpstr>Process</vt:lpstr>
      <vt:lpstr>How to run a design studio</vt:lpstr>
      <vt:lpstr>Visual reminders of early ideas</vt:lpstr>
      <vt:lpstr>Initial Concepts</vt:lpstr>
      <vt:lpstr>With comments and voting</vt:lpstr>
      <vt:lpstr>One concept, sketched out</vt:lpstr>
      <vt:lpstr>One design concept worked into a poster</vt:lpstr>
      <vt:lpstr>Let's try it</vt:lpstr>
      <vt:lpstr>Meet the personas</vt:lpstr>
      <vt:lpstr>First sketches  15 minutes</vt:lpstr>
      <vt:lpstr>Share the concepts  </vt:lpstr>
      <vt:lpstr>Refine the idea</vt:lpstr>
      <vt:lpstr>Ask a different question!</vt:lpstr>
      <vt:lpstr>Design for extremes</vt:lpstr>
      <vt:lpstr>Change the question</vt:lpstr>
      <vt:lpstr>Create a new perspective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UX testing report</dc:title>
  <dc:subject/>
  <dc:creator>Whitney Quesenbery</dc:creator>
  <cp:keywords/>
  <dc:description/>
  <cp:lastModifiedBy>Whitney Quesenbery</cp:lastModifiedBy>
  <cp:revision>500</cp:revision>
  <cp:lastPrinted>2014-12-07T22:42:37Z</cp:lastPrinted>
  <dcterms:created xsi:type="dcterms:W3CDTF">2014-02-07T03:47:22Z</dcterms:created>
  <dcterms:modified xsi:type="dcterms:W3CDTF">2015-11-16T16:49:47Z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  <property fmtid="{D5CDD505-2E9C-101B-9397-08002B2CF9AE}" pid="5" name="Language">
    <vt:lpwstr>English</vt:lpwstr>
  </property>
</Properties>
</file>