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6" r:id="rId3"/>
    <p:sldId id="287" r:id="rId4"/>
    <p:sldId id="293" r:id="rId5"/>
    <p:sldId id="294" r:id="rId6"/>
    <p:sldId id="295" r:id="rId7"/>
    <p:sldId id="296" r:id="rId8"/>
    <p:sldId id="297" r:id="rId9"/>
    <p:sldId id="298" r:id="rId10"/>
    <p:sldId id="299" r:id="rId11"/>
    <p:sldId id="300" r:id="rId12"/>
    <p:sldId id="301" r:id="rId13"/>
    <p:sldId id="302" r:id="rId14"/>
    <p:sldId id="303" r:id="rId15"/>
    <p:sldId id="305" r:id="rId16"/>
    <p:sldId id="289" r:id="rId17"/>
    <p:sldId id="292" r:id="rId18"/>
    <p:sldId id="290" r:id="rId19"/>
    <p:sldId id="291" r:id="rId20"/>
    <p:sldId id="306"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21" autoAdjust="0"/>
  </p:normalViewPr>
  <p:slideViewPr>
    <p:cSldViewPr>
      <p:cViewPr varScale="1">
        <p:scale>
          <a:sx n="74" d="100"/>
          <a:sy n="74" d="100"/>
        </p:scale>
        <p:origin x="62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7E273BA-98FD-4740-9222-F242D703BB1B}" type="datetimeFigureOut">
              <a:rPr lang="en-US" smtClean="0"/>
              <a:t>11/17/2015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3BA48AB-A994-4B3F-A631-EDC308335694}" type="slidenum">
              <a:rPr lang="en-US" smtClean="0"/>
              <a:t>‹#›</a:t>
            </a:fld>
            <a:endParaRPr lang="en-US"/>
          </a:p>
        </p:txBody>
      </p:sp>
    </p:spTree>
    <p:extLst>
      <p:ext uri="{BB962C8B-B14F-4D97-AF65-F5344CB8AC3E}">
        <p14:creationId xmlns:p14="http://schemas.microsoft.com/office/powerpoint/2010/main" val="4290858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F363CF-C522-4BBB-A97F-148F8867F168}" type="datetimeFigureOut">
              <a:rPr lang="en-US" smtClean="0"/>
              <a:t>11/17/2015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B5ED2D-F78B-40A8-B241-6DCB6DD000F8}" type="slidenum">
              <a:rPr lang="en-US" smtClean="0"/>
              <a:t>‹#›</a:t>
            </a:fld>
            <a:endParaRPr lang="en-US"/>
          </a:p>
        </p:txBody>
      </p:sp>
    </p:spTree>
    <p:extLst>
      <p:ext uri="{BB962C8B-B14F-4D97-AF65-F5344CB8AC3E}">
        <p14:creationId xmlns:p14="http://schemas.microsoft.com/office/powerpoint/2010/main" val="154779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a:t>
            </a:fld>
            <a:endParaRPr lang="en-US"/>
          </a:p>
        </p:txBody>
      </p:sp>
    </p:spTree>
    <p:extLst>
      <p:ext uri="{BB962C8B-B14F-4D97-AF65-F5344CB8AC3E}">
        <p14:creationId xmlns:p14="http://schemas.microsoft.com/office/powerpoint/2010/main" val="101593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10</a:t>
            </a:fld>
            <a:endParaRPr lang="en-US"/>
          </a:p>
        </p:txBody>
      </p:sp>
    </p:spTree>
    <p:extLst>
      <p:ext uri="{BB962C8B-B14F-4D97-AF65-F5344CB8AC3E}">
        <p14:creationId xmlns:p14="http://schemas.microsoft.com/office/powerpoint/2010/main" val="3626109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Mark – show project structure chart – finish by 22:00 mark</a:t>
            </a:r>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11</a:t>
            </a:fld>
            <a:endParaRPr lang="en-US"/>
          </a:p>
        </p:txBody>
      </p:sp>
    </p:spTree>
    <p:extLst>
      <p:ext uri="{BB962C8B-B14F-4D97-AF65-F5344CB8AC3E}">
        <p14:creationId xmlns:p14="http://schemas.microsoft.com/office/powerpoint/2010/main" val="370213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12</a:t>
            </a:fld>
            <a:endParaRPr lang="en-US"/>
          </a:p>
        </p:txBody>
      </p:sp>
    </p:spTree>
    <p:extLst>
      <p:ext uri="{BB962C8B-B14F-4D97-AF65-F5344CB8AC3E}">
        <p14:creationId xmlns:p14="http://schemas.microsoft.com/office/powerpoint/2010/main" val="562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John –</a:t>
            </a:r>
            <a:r>
              <a:rPr lang="en-US" baseline="0" dirty="0" smtClean="0"/>
              <a:t> show staff org chart? – finish by 28:00 mark</a:t>
            </a:r>
            <a:endParaRPr lang="en-US" dirty="0" smtClean="0"/>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13</a:t>
            </a:fld>
            <a:endParaRPr lang="en-US"/>
          </a:p>
        </p:txBody>
      </p:sp>
    </p:spTree>
    <p:extLst>
      <p:ext uri="{BB962C8B-B14F-4D97-AF65-F5344CB8AC3E}">
        <p14:creationId xmlns:p14="http://schemas.microsoft.com/office/powerpoint/2010/main" val="133766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finish by</a:t>
            </a:r>
            <a:r>
              <a:rPr lang="en-US" baseline="0" dirty="0" smtClean="0"/>
              <a:t> 30:00 mark</a:t>
            </a:r>
            <a:endParaRPr lang="en-US" dirty="0" smtClean="0"/>
          </a:p>
          <a:p>
            <a:endParaRPr lang="en-US" dirty="0" smtClean="0"/>
          </a:p>
          <a:p>
            <a:r>
              <a:rPr lang="en-US" dirty="0" smtClean="0"/>
              <a:t>Policy:</a:t>
            </a:r>
            <a:r>
              <a:rPr lang="en-US" baseline="0" dirty="0" smtClean="0"/>
              <a:t> http://www.colorado.edu/accessibility/sites/default/files/attached-files/ICTPolicyFINALDRAFT%20feb.pdf</a:t>
            </a:r>
          </a:p>
          <a:p>
            <a:endParaRPr lang="en-US" baseline="0" dirty="0" smtClean="0"/>
          </a:p>
          <a:p>
            <a:r>
              <a:rPr lang="en-US" baseline="0" dirty="0" smtClean="0"/>
              <a:t>Standards: http://www.colorado.edu/accessibility/sites/default/files/attached-files/ICTStandardsFINALdraft%20feb.pdf</a:t>
            </a:r>
            <a:endParaRPr lang="en-US" dirty="0" smtClean="0"/>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14</a:t>
            </a:fld>
            <a:endParaRPr lang="en-US"/>
          </a:p>
        </p:txBody>
      </p:sp>
    </p:spTree>
    <p:extLst>
      <p:ext uri="{BB962C8B-B14F-4D97-AF65-F5344CB8AC3E}">
        <p14:creationId xmlns:p14="http://schemas.microsoft.com/office/powerpoint/2010/main" val="621184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33:00 mark. – Show IT governance chart. </a:t>
            </a:r>
            <a:r>
              <a:rPr lang="en-US" baseline="0" dirty="0" smtClean="0"/>
              <a:t> </a:t>
            </a:r>
            <a:r>
              <a:rPr lang="en-US" dirty="0" smtClean="0"/>
              <a:t>Included in handouts. </a:t>
            </a:r>
            <a:r>
              <a:rPr lang="en-US" dirty="0"/>
              <a:t>A lot of work has been completed but much more work is still required.  The initial remediation of Google and D2L is complete and we have completed remediation of </a:t>
            </a:r>
            <a:r>
              <a:rPr lang="en-US" dirty="0" err="1"/>
              <a:t>Qualtrics</a:t>
            </a:r>
            <a:r>
              <a:rPr lang="en-US" dirty="0"/>
              <a:t>, </a:t>
            </a:r>
            <a:r>
              <a:rPr lang="en-US" dirty="0" err="1"/>
              <a:t>Turnitin</a:t>
            </a:r>
            <a:r>
              <a:rPr lang="en-US" dirty="0"/>
              <a:t>, and </a:t>
            </a:r>
            <a:r>
              <a:rPr lang="en-US" dirty="0" err="1"/>
              <a:t>Voicethread</a:t>
            </a:r>
            <a:r>
              <a:rPr lang="en-US" dirty="0"/>
              <a:t>.  In some cases remediation involves providing guidance for faculty and staff to know how to use accessibility features, sometimes we need to provide work-</a:t>
            </a:r>
            <a:r>
              <a:rPr lang="en-US" dirty="0" err="1"/>
              <a:t>arounds</a:t>
            </a:r>
            <a:r>
              <a:rPr lang="en-US" dirty="0"/>
              <a:t> for known issues, or (as in the case with </a:t>
            </a:r>
            <a:r>
              <a:rPr lang="en-US" dirty="0" err="1"/>
              <a:t>Qualtrics</a:t>
            </a:r>
            <a:r>
              <a:rPr lang="en-US" dirty="0"/>
              <a:t>), we have turned off specific features.  </a:t>
            </a:r>
          </a:p>
          <a:p>
            <a:r>
              <a:rPr lang="en-US" dirty="0"/>
              <a:t>We have completed many audits including for example D2L, various portal functions, and placement exams.  Audits have been completed using both the campus accessibility testing lab and outside vendors,  OIT has also completed an audit of all digital signs on campus and has begun a project to create a service to provide digital signage service and establish requirements for departments for whom the campus service will not meet their needs.</a:t>
            </a:r>
          </a:p>
          <a:p>
            <a:r>
              <a:rPr lang="en-US" dirty="0"/>
              <a:t>We are also working to address new services both for OIT, campus departments (for example a new life-safety mobile application) and university wide applications (for example, the upgrade of the new human resources and financial management system).</a:t>
            </a:r>
          </a:p>
          <a:p>
            <a:r>
              <a:rPr lang="en-US" dirty="0"/>
              <a:t>There is much more work to be done including digital text books, placement exams, digital signs, and other academic resources are in progress.</a:t>
            </a:r>
          </a:p>
          <a:p>
            <a:r>
              <a:rPr lang="en-US" dirty="0"/>
              <a:t>We know more than what the </a:t>
            </a:r>
            <a:r>
              <a:rPr lang="en-US" dirty="0" err="1"/>
              <a:t>DoJ</a:t>
            </a:r>
            <a:r>
              <a:rPr lang="en-US" dirty="0"/>
              <a:t> listed is not accessible, the campus has hundreds of IT services over 1000 web sites. The ongoing program OIT is creating will prioritize and address these but it will take time.</a:t>
            </a:r>
          </a:p>
          <a:p>
            <a:r>
              <a:rPr lang="en-US" dirty="0"/>
              <a:t>As part of Dan’s dual campus and system administration role he is working with System Administration both to address critical university wide services (such as HR and timesheets) and consider how to help address accessibility with the other campuses.</a:t>
            </a:r>
          </a:p>
          <a:p>
            <a:r>
              <a:rPr lang="en-US" dirty="0"/>
              <a:t>It is important to note at this point that not everything can immediately be made accessible.  Services with accessibility issues will be published on the accessibility web site so that we can be transparent about campus decisions.  </a:t>
            </a:r>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15</a:t>
            </a:fld>
            <a:endParaRPr lang="en-US"/>
          </a:p>
        </p:txBody>
      </p:sp>
    </p:spTree>
    <p:extLst>
      <p:ext uri="{BB962C8B-B14F-4D97-AF65-F5344CB8AC3E}">
        <p14:creationId xmlns:p14="http://schemas.microsoft.com/office/powerpoint/2010/main" val="386747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38:00</a:t>
            </a:r>
            <a:r>
              <a:rPr lang="en-US" baseline="0" dirty="0" smtClean="0"/>
              <a:t> 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16</a:t>
            </a:fld>
            <a:endParaRPr lang="en-US"/>
          </a:p>
        </p:txBody>
      </p:sp>
    </p:spTree>
    <p:extLst>
      <p:ext uri="{BB962C8B-B14F-4D97-AF65-F5344CB8AC3E}">
        <p14:creationId xmlns:p14="http://schemas.microsoft.com/office/powerpoint/2010/main" val="17189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43:00 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17</a:t>
            </a:fld>
            <a:endParaRPr lang="en-US"/>
          </a:p>
        </p:txBody>
      </p:sp>
    </p:spTree>
    <p:extLst>
      <p:ext uri="{BB962C8B-B14F-4D97-AF65-F5344CB8AC3E}">
        <p14:creationId xmlns:p14="http://schemas.microsoft.com/office/powerpoint/2010/main" val="146958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45:00 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18</a:t>
            </a:fld>
            <a:endParaRPr lang="en-US"/>
          </a:p>
        </p:txBody>
      </p:sp>
    </p:spTree>
    <p:extLst>
      <p:ext uri="{BB962C8B-B14F-4D97-AF65-F5344CB8AC3E}">
        <p14:creationId xmlns:p14="http://schemas.microsoft.com/office/powerpoint/2010/main" val="151471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50:00</a:t>
            </a:r>
            <a:r>
              <a:rPr lang="en-US" baseline="0" dirty="0" smtClean="0"/>
              <a:t> 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19</a:t>
            </a:fld>
            <a:endParaRPr lang="en-US"/>
          </a:p>
        </p:txBody>
      </p:sp>
    </p:spTree>
    <p:extLst>
      <p:ext uri="{BB962C8B-B14F-4D97-AF65-F5344CB8AC3E}">
        <p14:creationId xmlns:p14="http://schemas.microsoft.com/office/powerpoint/2010/main" val="18481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2</a:t>
            </a:fld>
            <a:endParaRPr lang="en-US"/>
          </a:p>
        </p:txBody>
      </p:sp>
    </p:spTree>
    <p:extLst>
      <p:ext uri="{BB962C8B-B14F-4D97-AF65-F5344CB8AC3E}">
        <p14:creationId xmlns:p14="http://schemas.microsoft.com/office/powerpoint/2010/main" val="675522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20</a:t>
            </a:fld>
            <a:endParaRPr lang="en-US"/>
          </a:p>
        </p:txBody>
      </p:sp>
    </p:spTree>
    <p:extLst>
      <p:ext uri="{BB962C8B-B14F-4D97-AF65-F5344CB8AC3E}">
        <p14:creationId xmlns:p14="http://schemas.microsoft.com/office/powerpoint/2010/main" val="256364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 finish by 3:00 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3</a:t>
            </a:fld>
            <a:endParaRPr lang="en-US"/>
          </a:p>
        </p:txBody>
      </p:sp>
    </p:spTree>
    <p:extLst>
      <p:ext uri="{BB962C8B-B14F-4D97-AF65-F5344CB8AC3E}">
        <p14:creationId xmlns:p14="http://schemas.microsoft.com/office/powerpoint/2010/main" val="411990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Jill- finish</a:t>
            </a:r>
            <a:r>
              <a:rPr lang="en-US" baseline="0" dirty="0" smtClean="0"/>
              <a:t> by 5:00 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4</a:t>
            </a:fld>
            <a:endParaRPr lang="en-US"/>
          </a:p>
        </p:txBody>
      </p:sp>
    </p:spTree>
    <p:extLst>
      <p:ext uri="{BB962C8B-B14F-4D97-AF65-F5344CB8AC3E}">
        <p14:creationId xmlns:p14="http://schemas.microsoft.com/office/powerpoint/2010/main" val="42939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John - Not that this was all bad. Put in context</a:t>
            </a:r>
            <a:r>
              <a:rPr lang="en-US" baseline="0" dirty="0" smtClean="0"/>
              <a:t> of economy, hiring, etc. – finish by 8:00 mark</a:t>
            </a:r>
            <a:endParaRPr lang="en-US" dirty="0" smtClean="0"/>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5</a:t>
            </a:fld>
            <a:endParaRPr lang="en-US"/>
          </a:p>
        </p:txBody>
      </p:sp>
    </p:spTree>
    <p:extLst>
      <p:ext uri="{BB962C8B-B14F-4D97-AF65-F5344CB8AC3E}">
        <p14:creationId xmlns:p14="http://schemas.microsoft.com/office/powerpoint/2010/main" val="139152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6</a:t>
            </a:fld>
            <a:endParaRPr lang="en-US"/>
          </a:p>
        </p:txBody>
      </p:sp>
    </p:spTree>
    <p:extLst>
      <p:ext uri="{BB962C8B-B14F-4D97-AF65-F5344CB8AC3E}">
        <p14:creationId xmlns:p14="http://schemas.microsoft.com/office/powerpoint/2010/main" val="423748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Paul – “This is included in your handouts”</a:t>
            </a:r>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7</a:t>
            </a:fld>
            <a:endParaRPr lang="en-US"/>
          </a:p>
        </p:txBody>
      </p:sp>
    </p:spTree>
    <p:extLst>
      <p:ext uri="{BB962C8B-B14F-4D97-AF65-F5344CB8AC3E}">
        <p14:creationId xmlns:p14="http://schemas.microsoft.com/office/powerpoint/2010/main" val="377173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Paul –</a:t>
            </a:r>
            <a:r>
              <a:rPr lang="en-US" baseline="0" dirty="0" smtClean="0"/>
              <a:t> finish by 15:00 mark</a:t>
            </a:r>
            <a:endParaRPr lang="en-US" dirty="0" smtClean="0"/>
          </a:p>
          <a:p>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8</a:t>
            </a:fld>
            <a:endParaRPr lang="en-US"/>
          </a:p>
        </p:txBody>
      </p:sp>
    </p:spTree>
    <p:extLst>
      <p:ext uri="{BB962C8B-B14F-4D97-AF65-F5344CB8AC3E}">
        <p14:creationId xmlns:p14="http://schemas.microsoft.com/office/powerpoint/2010/main" val="390227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54B5ED2D-F78B-40A8-B241-6DCB6DD000F8}" type="slidenum">
              <a:rPr lang="en-US" smtClean="0"/>
              <a:t>9</a:t>
            </a:fld>
            <a:endParaRPr lang="en-US"/>
          </a:p>
        </p:txBody>
      </p:sp>
    </p:spTree>
    <p:extLst>
      <p:ext uri="{BB962C8B-B14F-4D97-AF65-F5344CB8AC3E}">
        <p14:creationId xmlns:p14="http://schemas.microsoft.com/office/powerpoint/2010/main" val="251717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err="1" smtClean="0"/>
              <a:t>www.colorado.edu</a:t>
            </a:r>
            <a:endParaRPr lang="en-US" dirty="0"/>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9ADDE-98E8-4149-84E6-9A28F99CE161}" type="datetimeFigureOut">
              <a:rPr lang="en-US" smtClean="0"/>
              <a:pPr/>
              <a:t>11/17/2015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3EFB43-BEAF-4970-A06C-24B01B76FA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userDrawn="1"/>
        </p:nvSpPr>
        <p:spPr>
          <a:xfrm>
            <a:off x="0" y="6019800"/>
            <a:ext cx="9144000" cy="838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CB_logo-horiz_WHT–smal.eps"/>
          <p:cNvPicPr>
            <a:picLocks noChangeAspect="1"/>
          </p:cNvPicPr>
          <p:nvPr userDrawn="1"/>
        </p:nvPicPr>
        <p:blipFill>
          <a:blip r:embed="rId13"/>
          <a:stretch>
            <a:fillRect/>
          </a:stretch>
        </p:blipFill>
        <p:spPr>
          <a:xfrm>
            <a:off x="495300" y="6159326"/>
            <a:ext cx="2247900" cy="5337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lorado.edu/accessibil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686800" cy="707886"/>
          </a:xfrm>
          <a:prstGeom prst="rect">
            <a:avLst/>
          </a:prstGeom>
          <a:noFill/>
        </p:spPr>
        <p:txBody>
          <a:bodyPr wrap="square" rtlCol="0">
            <a:spAutoFit/>
          </a:bodyPr>
          <a:lstStyle/>
          <a:p>
            <a:r>
              <a:rPr lang="en-US" sz="4000" dirty="0" smtClean="0">
                <a:latin typeface="Arial" pitchFamily="34" charset="0"/>
                <a:cs typeface="Arial" pitchFamily="34" charset="0"/>
              </a:rPr>
              <a:t>Headline</a:t>
            </a:r>
            <a:endParaRPr lang="en-US" sz="4000" dirty="0">
              <a:latin typeface="Arial" pitchFamily="34" charset="0"/>
              <a:cs typeface="Arial" pitchFamily="34" charset="0"/>
            </a:endParaRPr>
          </a:p>
        </p:txBody>
      </p:sp>
      <p:pic>
        <p:nvPicPr>
          <p:cNvPr id="3" name="Picture 2" descr="University of Colorado with the Flatirons in the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28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 Response</a:t>
            </a:r>
            <a:endParaRPr lang="en-US" dirty="0"/>
          </a:p>
        </p:txBody>
      </p:sp>
      <p:sp>
        <p:nvSpPr>
          <p:cNvPr id="3" name="Content Placeholder 2"/>
          <p:cNvSpPr>
            <a:spLocks noGrp="1"/>
          </p:cNvSpPr>
          <p:nvPr>
            <p:ph idx="1"/>
          </p:nvPr>
        </p:nvSpPr>
        <p:spPr/>
        <p:txBody>
          <a:bodyPr>
            <a:normAutofit lnSpcReduction="10000"/>
          </a:bodyPr>
          <a:lstStyle/>
          <a:p>
            <a:pPr marL="285750" indent="-285750"/>
            <a:r>
              <a:rPr lang="en-US" sz="2400" dirty="0"/>
              <a:t>Project created</a:t>
            </a:r>
          </a:p>
          <a:p>
            <a:pPr lvl="1">
              <a:buFont typeface="Arial" panose="020B0604020202020204" pitchFamily="34" charset="0"/>
              <a:buChar char="•"/>
            </a:pPr>
            <a:r>
              <a:rPr lang="en-US" sz="2400" dirty="0"/>
              <a:t>Project Manager appointed</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Initial struggles around scope, barriers</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Resolution project has two aims: </a:t>
            </a:r>
          </a:p>
          <a:p>
            <a:pPr marL="1371600" lvl="2" indent="-457200">
              <a:buFont typeface="+mj-lt"/>
              <a:buAutoNum type="arabicParenR"/>
            </a:pPr>
            <a:r>
              <a:rPr lang="en-US" b="0" i="0" dirty="0"/>
              <a:t>Address the issues cited in the DOJ letter</a:t>
            </a:r>
          </a:p>
          <a:p>
            <a:pPr marL="1371600" lvl="2" indent="-457200">
              <a:buFont typeface="+mj-lt"/>
              <a:buAutoNum type="arabicParenR"/>
            </a:pPr>
            <a:endParaRPr lang="en-US" b="0" i="0" dirty="0"/>
          </a:p>
          <a:p>
            <a:pPr marL="1371600" lvl="2" indent="-457200">
              <a:buFont typeface="+mj-lt"/>
              <a:buAutoNum type="arabicParenR"/>
            </a:pPr>
            <a:r>
              <a:rPr lang="en-US" b="0" i="0" dirty="0"/>
              <a:t>Create a structure that will allow CU to foster a culture of accessibility, and continuously improve accessibility of both new and legacy ICT</a:t>
            </a:r>
          </a:p>
          <a:p>
            <a:endParaRPr lang="en-US" dirty="0"/>
          </a:p>
        </p:txBody>
      </p:sp>
    </p:spTree>
    <p:extLst>
      <p:ext uri="{BB962C8B-B14F-4D97-AF65-F5344CB8AC3E}">
        <p14:creationId xmlns:p14="http://schemas.microsoft.com/office/powerpoint/2010/main" val="415997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 Response</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r>
              <a:rPr lang="en-US" sz="2600" dirty="0">
                <a:latin typeface="+mn-lt"/>
              </a:rPr>
              <a:t>Project structure</a:t>
            </a:r>
          </a:p>
          <a:p>
            <a:pPr lvl="1">
              <a:buFont typeface="Arial" panose="020B0604020202020204" pitchFamily="34" charset="0"/>
              <a:buChar char="•"/>
            </a:pPr>
            <a:r>
              <a:rPr lang="en-US" sz="2400" dirty="0"/>
              <a:t>Executive team, steering team, working group</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4 working teams, each co-chaired by OIT and DS/ADA staff, to address DOJ </a:t>
            </a:r>
            <a:r>
              <a:rPr lang="en-US" sz="2400" dirty="0" smtClean="0"/>
              <a:t>investigation</a:t>
            </a:r>
          </a:p>
          <a:p>
            <a:pPr marL="457200" lvl="1" indent="0">
              <a:buNone/>
            </a:pPr>
            <a:endParaRPr lang="en-US" sz="2400" dirty="0"/>
          </a:p>
          <a:p>
            <a:pPr marL="1371600" lvl="2" indent="-457200">
              <a:lnSpc>
                <a:spcPct val="110000"/>
              </a:lnSpc>
              <a:spcBef>
                <a:spcPts val="0"/>
              </a:spcBef>
              <a:buFont typeface="+mj-lt"/>
              <a:buAutoNum type="arabicParenR"/>
            </a:pPr>
            <a:r>
              <a:rPr lang="en-US" b="0" i="0" dirty="0"/>
              <a:t>Policy</a:t>
            </a:r>
          </a:p>
          <a:p>
            <a:pPr marL="1371600" lvl="2" indent="-457200">
              <a:lnSpc>
                <a:spcPct val="110000"/>
              </a:lnSpc>
              <a:spcBef>
                <a:spcPts val="0"/>
              </a:spcBef>
              <a:buFont typeface="+mj-lt"/>
              <a:buAutoNum type="arabicParenR"/>
            </a:pPr>
            <a:endParaRPr lang="en-US" b="0" i="0" dirty="0"/>
          </a:p>
          <a:p>
            <a:pPr marL="1371600" lvl="2" indent="-457200">
              <a:lnSpc>
                <a:spcPct val="110000"/>
              </a:lnSpc>
              <a:spcBef>
                <a:spcPts val="0"/>
              </a:spcBef>
              <a:buFont typeface="+mj-lt"/>
              <a:buAutoNum type="arabicParenR"/>
            </a:pPr>
            <a:r>
              <a:rPr lang="en-US" b="0" i="0" dirty="0"/>
              <a:t>Remediation</a:t>
            </a:r>
          </a:p>
          <a:p>
            <a:pPr marL="1371600" lvl="2" indent="-457200">
              <a:lnSpc>
                <a:spcPct val="110000"/>
              </a:lnSpc>
              <a:spcBef>
                <a:spcPts val="0"/>
              </a:spcBef>
              <a:buFont typeface="+mj-lt"/>
              <a:buAutoNum type="arabicParenR"/>
            </a:pPr>
            <a:endParaRPr lang="en-US" b="0" i="0" dirty="0"/>
          </a:p>
          <a:p>
            <a:pPr marL="1371600" lvl="2" indent="-457200">
              <a:lnSpc>
                <a:spcPct val="110000"/>
              </a:lnSpc>
              <a:spcBef>
                <a:spcPts val="0"/>
              </a:spcBef>
              <a:buFont typeface="+mj-lt"/>
              <a:buAutoNum type="arabicParenR"/>
            </a:pPr>
            <a:r>
              <a:rPr lang="en-US" b="0" i="0" dirty="0"/>
              <a:t>Support</a:t>
            </a:r>
          </a:p>
          <a:p>
            <a:pPr marL="1371600" lvl="2" indent="-457200">
              <a:lnSpc>
                <a:spcPct val="110000"/>
              </a:lnSpc>
              <a:spcBef>
                <a:spcPts val="0"/>
              </a:spcBef>
              <a:buFont typeface="+mj-lt"/>
              <a:buAutoNum type="arabicParenR"/>
            </a:pPr>
            <a:endParaRPr lang="en-US" b="0" i="0" dirty="0"/>
          </a:p>
          <a:p>
            <a:pPr marL="1371600" lvl="2" indent="-457200">
              <a:lnSpc>
                <a:spcPct val="110000"/>
              </a:lnSpc>
              <a:spcBef>
                <a:spcPts val="0"/>
              </a:spcBef>
              <a:buFont typeface="+mj-lt"/>
              <a:buAutoNum type="arabicParenR"/>
            </a:pPr>
            <a:r>
              <a:rPr lang="en-US" b="0" i="0" dirty="0"/>
              <a:t>Communications</a:t>
            </a:r>
          </a:p>
          <a:p>
            <a:endParaRPr lang="en-US" dirty="0"/>
          </a:p>
        </p:txBody>
      </p:sp>
    </p:spTree>
    <p:extLst>
      <p:ext uri="{BB962C8B-B14F-4D97-AF65-F5344CB8AC3E}">
        <p14:creationId xmlns:p14="http://schemas.microsoft.com/office/powerpoint/2010/main" val="345673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 Response</a:t>
            </a:r>
            <a:endParaRPr lang="en-US" dirty="0"/>
          </a:p>
        </p:txBody>
      </p:sp>
      <p:sp>
        <p:nvSpPr>
          <p:cNvPr id="3" name="Content Placeholder 2"/>
          <p:cNvSpPr>
            <a:spLocks noGrp="1"/>
          </p:cNvSpPr>
          <p:nvPr>
            <p:ph idx="1"/>
          </p:nvPr>
        </p:nvSpPr>
        <p:spPr>
          <a:xfrm>
            <a:off x="228600" y="1219200"/>
            <a:ext cx="8686800" cy="4525963"/>
          </a:xfrm>
        </p:spPr>
        <p:txBody>
          <a:bodyPr>
            <a:noAutofit/>
          </a:bodyPr>
          <a:lstStyle/>
          <a:p>
            <a:pPr marL="285750" indent="-285750">
              <a:spcBef>
                <a:spcPts val="0"/>
              </a:spcBef>
            </a:pPr>
            <a:r>
              <a:rPr lang="en-US" sz="2000" dirty="0">
                <a:latin typeface="+mn-lt"/>
              </a:rPr>
              <a:t>External </a:t>
            </a:r>
            <a:r>
              <a:rPr lang="en-US" sz="2000" dirty="0" smtClean="0">
                <a:latin typeface="+mn-lt"/>
              </a:rPr>
              <a:t>engagement</a:t>
            </a:r>
            <a:endParaRPr lang="en-US" sz="2000" dirty="0">
              <a:latin typeface="+mn-lt"/>
            </a:endParaRPr>
          </a:p>
          <a:p>
            <a:pPr lvl="1">
              <a:buFont typeface="Arial" panose="020B0604020202020204" pitchFamily="34" charset="0"/>
              <a:buChar char="•"/>
            </a:pPr>
            <a:r>
              <a:rPr lang="en-US" sz="2000" dirty="0"/>
              <a:t>The </a:t>
            </a:r>
            <a:r>
              <a:rPr lang="en-US" sz="2000" dirty="0" err="1"/>
              <a:t>Paciello</a:t>
            </a:r>
            <a:r>
              <a:rPr lang="en-US" sz="2000" dirty="0"/>
              <a:t> Group (TPG) engaged to help draft a roadmap for long-term change. </a:t>
            </a:r>
          </a:p>
          <a:p>
            <a:pPr marL="1200150" lvl="2" indent="-285750"/>
            <a:r>
              <a:rPr lang="en-US" sz="2000" b="0" i="0" dirty="0"/>
              <a:t>Interviewed over 100 people from a variety of areas</a:t>
            </a:r>
          </a:p>
          <a:p>
            <a:pPr marL="1200150" lvl="2" indent="-285750">
              <a:spcBef>
                <a:spcPts val="300"/>
              </a:spcBef>
            </a:pPr>
            <a:r>
              <a:rPr lang="en-US" sz="2000" b="0" i="0" dirty="0"/>
              <a:t>Reflected their feedback to executive </a:t>
            </a:r>
            <a:r>
              <a:rPr lang="en-US" sz="2000" b="0" i="0" dirty="0" smtClean="0"/>
              <a:t>level</a:t>
            </a:r>
          </a:p>
          <a:p>
            <a:pPr marL="1200150" lvl="2" indent="-285750">
              <a:spcBef>
                <a:spcPts val="300"/>
              </a:spcBef>
            </a:pPr>
            <a:endParaRPr lang="en-US" sz="2000" dirty="0"/>
          </a:p>
          <a:p>
            <a:pPr lvl="1">
              <a:buFont typeface="Arial" panose="020B0604020202020204" pitchFamily="34" charset="0"/>
              <a:buChar char="•"/>
            </a:pPr>
            <a:r>
              <a:rPr lang="en-US" sz="2000" dirty="0"/>
              <a:t>CU hosted a 2-day symposium of peer institutions who are leaders in ICT accessibility and/or have been through similar investigations</a:t>
            </a:r>
            <a:r>
              <a:rPr lang="en-US" sz="2000" dirty="0" smtClean="0"/>
              <a:t>:</a:t>
            </a:r>
            <a:endParaRPr lang="en-US" sz="2000" dirty="0"/>
          </a:p>
          <a:p>
            <a:pPr marL="1257300" lvl="2" indent="-342900"/>
            <a:r>
              <a:rPr lang="en-US" sz="2000" b="0" i="0" dirty="0"/>
              <a:t>University of Montana </a:t>
            </a:r>
            <a:r>
              <a:rPr lang="en-US" sz="1400" b="0" i="0" dirty="0"/>
              <a:t>(OCR Reference No. 10122118)</a:t>
            </a:r>
          </a:p>
          <a:p>
            <a:pPr marL="1200150" lvl="2" indent="-285750"/>
            <a:r>
              <a:rPr lang="en-US" sz="2000" b="0" i="0" dirty="0"/>
              <a:t> NC State </a:t>
            </a:r>
            <a:r>
              <a:rPr lang="en-US" sz="1400" b="0" i="0" dirty="0"/>
              <a:t>(OCR Reference No.’s 11-98-2046, 11-99-2055, and 11-99-2142)</a:t>
            </a:r>
          </a:p>
          <a:p>
            <a:pPr marL="1200150" lvl="2" indent="-285750"/>
            <a:r>
              <a:rPr lang="en-US" sz="2000" b="0" i="0" dirty="0"/>
              <a:t> UC Berkeley </a:t>
            </a:r>
            <a:r>
              <a:rPr lang="en-US" sz="1400" b="0" i="0" dirty="0"/>
              <a:t>(http://dralegal.org/sites/dralegal.org/files/casefiles/settlement-ucb.pdf</a:t>
            </a:r>
            <a:r>
              <a:rPr lang="en-US" sz="2000" b="0" i="0" dirty="0"/>
              <a:t>)</a:t>
            </a:r>
          </a:p>
          <a:p>
            <a:pPr marL="1200150" lvl="2" indent="-285750"/>
            <a:r>
              <a:rPr lang="en-US" sz="2000" b="0" i="0" dirty="0"/>
              <a:t> Temple University</a:t>
            </a:r>
          </a:p>
          <a:p>
            <a:pPr marL="1200150" lvl="2" indent="-285750"/>
            <a:r>
              <a:rPr lang="en-US" sz="2000" b="0" i="0" dirty="0"/>
              <a:t> University of Washington</a:t>
            </a:r>
          </a:p>
          <a:p>
            <a:endParaRPr lang="en-US" sz="2000" dirty="0">
              <a:latin typeface="+mn-lt"/>
            </a:endParaRPr>
          </a:p>
        </p:txBody>
      </p:sp>
    </p:spTree>
    <p:extLst>
      <p:ext uri="{BB962C8B-B14F-4D97-AF65-F5344CB8AC3E}">
        <p14:creationId xmlns:p14="http://schemas.microsoft.com/office/powerpoint/2010/main" val="9337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 Response</a:t>
            </a:r>
            <a:endParaRPr lang="en-US" dirty="0"/>
          </a:p>
        </p:txBody>
      </p:sp>
      <p:sp>
        <p:nvSpPr>
          <p:cNvPr id="3" name="Content Placeholder 2"/>
          <p:cNvSpPr>
            <a:spLocks noGrp="1"/>
          </p:cNvSpPr>
          <p:nvPr>
            <p:ph idx="1"/>
          </p:nvPr>
        </p:nvSpPr>
        <p:spPr/>
        <p:txBody>
          <a:bodyPr>
            <a:normAutofit fontScale="62500" lnSpcReduction="20000"/>
          </a:bodyPr>
          <a:lstStyle/>
          <a:p>
            <a:pPr marL="285750" indent="-285750"/>
            <a:r>
              <a:rPr lang="en-US" dirty="0" smtClean="0">
                <a:latin typeface="+mn-lt"/>
              </a:rPr>
              <a:t>Changes in OIT</a:t>
            </a:r>
          </a:p>
          <a:p>
            <a:pPr lvl="1">
              <a:buFont typeface="Arial" panose="020B0604020202020204" pitchFamily="34" charset="0"/>
              <a:buChar char="•"/>
            </a:pPr>
            <a:r>
              <a:rPr lang="en-US" dirty="0" smtClean="0"/>
              <a:t>Appointment of Chief Digital Accessibility Officer</a:t>
            </a:r>
          </a:p>
          <a:p>
            <a:pPr lvl="1">
              <a:buFont typeface="Arial" panose="020B0604020202020204" pitchFamily="34" charset="0"/>
              <a:buChar char="•"/>
            </a:pPr>
            <a:r>
              <a:rPr lang="en-US" dirty="0" smtClean="0"/>
              <a:t>Program </a:t>
            </a:r>
            <a:r>
              <a:rPr lang="en-US" dirty="0"/>
              <a:t>Manager for Accessibility</a:t>
            </a:r>
          </a:p>
          <a:p>
            <a:pPr lvl="1">
              <a:buFont typeface="Arial" panose="020B0604020202020204" pitchFamily="34" charset="0"/>
              <a:buChar char="•"/>
            </a:pPr>
            <a:r>
              <a:rPr lang="en-US" dirty="0"/>
              <a:t>Universal Instructional Designer</a:t>
            </a:r>
          </a:p>
          <a:p>
            <a:pPr lvl="1">
              <a:buFont typeface="Arial" panose="020B0604020202020204" pitchFamily="34" charset="0"/>
              <a:buChar char="•"/>
            </a:pPr>
            <a:r>
              <a:rPr lang="en-US" dirty="0"/>
              <a:t>Usability/Accessibility Lab created</a:t>
            </a:r>
          </a:p>
          <a:p>
            <a:pPr marL="1200150" lvl="2" indent="-285750"/>
            <a:r>
              <a:rPr lang="en-US" b="0" i="0" dirty="0"/>
              <a:t>Managed by staff</a:t>
            </a:r>
          </a:p>
          <a:p>
            <a:pPr marL="1200150" lvl="2" indent="-285750"/>
            <a:r>
              <a:rPr lang="en-US" b="0" i="0" dirty="0"/>
              <a:t>Hired students with disabilities</a:t>
            </a:r>
          </a:p>
          <a:p>
            <a:pPr lvl="1">
              <a:buFont typeface="Arial" panose="020B0604020202020204" pitchFamily="34" charset="0"/>
              <a:buChar char="•"/>
            </a:pPr>
            <a:endParaRPr lang="en-US" dirty="0"/>
          </a:p>
          <a:p>
            <a:pPr marL="285750" indent="-285750"/>
            <a:r>
              <a:rPr lang="en-US" dirty="0">
                <a:latin typeface="+mn-lt"/>
              </a:rPr>
              <a:t>Changes in DS</a:t>
            </a:r>
          </a:p>
          <a:p>
            <a:pPr lvl="1">
              <a:buFont typeface="Arial" panose="020B0604020202020204" pitchFamily="34" charset="0"/>
              <a:buChar char="•"/>
            </a:pPr>
            <a:r>
              <a:rPr lang="en-US" dirty="0"/>
              <a:t>Assistive Technology Lab renamed the Alternate Format Production Access Center </a:t>
            </a:r>
          </a:p>
          <a:p>
            <a:pPr lvl="1">
              <a:buFont typeface="Arial" panose="020B0604020202020204" pitchFamily="34" charset="0"/>
              <a:buChar char="•"/>
            </a:pPr>
            <a:r>
              <a:rPr lang="en-US" dirty="0"/>
              <a:t>Transition of assistive technology duties to OIT</a:t>
            </a:r>
          </a:p>
          <a:p>
            <a:pPr lvl="1">
              <a:buFont typeface="Arial" panose="020B0604020202020204" pitchFamily="34" charset="0"/>
              <a:buChar char="•"/>
            </a:pPr>
            <a:r>
              <a:rPr lang="en-US" dirty="0"/>
              <a:t>Captioning responsibilities now shared with OIT</a:t>
            </a:r>
          </a:p>
          <a:p>
            <a:pPr lvl="1">
              <a:buFont typeface="Arial" panose="020B0604020202020204" pitchFamily="34" charset="0"/>
              <a:buChar char="•"/>
            </a:pPr>
            <a:r>
              <a:rPr lang="en-US" dirty="0"/>
              <a:t>H</a:t>
            </a:r>
            <a:r>
              <a:rPr lang="en-US" dirty="0" smtClean="0"/>
              <a:t>iring </a:t>
            </a:r>
            <a:r>
              <a:rPr lang="en-US" dirty="0"/>
              <a:t>of two Disability Access Coordinators</a:t>
            </a:r>
          </a:p>
          <a:p>
            <a:pPr lvl="1">
              <a:buFont typeface="Arial" panose="020B0604020202020204" pitchFamily="34" charset="0"/>
              <a:buChar char="•"/>
            </a:pPr>
            <a:r>
              <a:rPr lang="en-US" dirty="0"/>
              <a:t>Hiring of an Accommodation Business Support Specialist to accommodate remediation work of DS Program Manager</a:t>
            </a:r>
          </a:p>
          <a:p>
            <a:endParaRPr lang="en-US" dirty="0"/>
          </a:p>
        </p:txBody>
      </p:sp>
    </p:spTree>
    <p:extLst>
      <p:ext uri="{BB962C8B-B14F-4D97-AF65-F5344CB8AC3E}">
        <p14:creationId xmlns:p14="http://schemas.microsoft.com/office/powerpoint/2010/main" val="273180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Outcomes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sz="2000" dirty="0" smtClean="0">
                <a:latin typeface="+mn-lt"/>
              </a:rPr>
              <a:t>Remediation</a:t>
            </a:r>
            <a:endParaRPr lang="en-US" sz="2000" dirty="0">
              <a:latin typeface="+mn-lt"/>
            </a:endParaRPr>
          </a:p>
          <a:p>
            <a:pPr lvl="1">
              <a:buFont typeface="Arial" panose="020B0604020202020204" pitchFamily="34" charset="0"/>
              <a:buChar char="•"/>
            </a:pPr>
            <a:r>
              <a:rPr lang="en-US" sz="2000" dirty="0" smtClean="0">
                <a:latin typeface="+mn-lt"/>
              </a:rPr>
              <a:t>Some done and som</a:t>
            </a:r>
            <a:r>
              <a:rPr lang="en-US" sz="2000" dirty="0" smtClean="0"/>
              <a:t>e </a:t>
            </a:r>
            <a:r>
              <a:rPr lang="en-US" sz="2000" dirty="0" smtClean="0">
                <a:latin typeface="+mn-lt"/>
              </a:rPr>
              <a:t>still </a:t>
            </a:r>
            <a:r>
              <a:rPr lang="en-US" sz="2000" dirty="0" smtClean="0"/>
              <a:t>ongoing</a:t>
            </a:r>
          </a:p>
          <a:p>
            <a:pPr marL="457200" lvl="1" indent="0">
              <a:buNone/>
            </a:pPr>
            <a:endParaRPr lang="en-US" sz="2000" dirty="0" smtClean="0">
              <a:latin typeface="+mn-lt"/>
            </a:endParaRPr>
          </a:p>
          <a:p>
            <a:pPr marL="285750" indent="-285750"/>
            <a:r>
              <a:rPr lang="en-US" sz="2000" dirty="0" smtClean="0">
                <a:latin typeface="+mn-lt"/>
              </a:rPr>
              <a:t>Policy</a:t>
            </a:r>
            <a:endParaRPr lang="en-US" sz="2000" dirty="0">
              <a:latin typeface="+mn-lt"/>
            </a:endParaRPr>
          </a:p>
          <a:p>
            <a:pPr lvl="1">
              <a:buFont typeface="Arial" panose="020B0604020202020204" pitchFamily="34" charset="0"/>
              <a:buChar char="•"/>
            </a:pPr>
            <a:r>
              <a:rPr lang="en-US" sz="2000" dirty="0" smtClean="0"/>
              <a:t>Vetted to </a:t>
            </a:r>
            <a:r>
              <a:rPr lang="en-US" sz="2000" dirty="0"/>
              <a:t>CU community and higher level stakeholders with final policy being introduced </a:t>
            </a:r>
            <a:r>
              <a:rPr lang="en-US" sz="2000" dirty="0" smtClean="0"/>
              <a:t>to </a:t>
            </a:r>
            <a:r>
              <a:rPr lang="en-US" sz="2000" dirty="0"/>
              <a:t>Board of </a:t>
            </a:r>
            <a:r>
              <a:rPr lang="en-US" sz="2000" dirty="0" smtClean="0"/>
              <a:t>Regents; approved in September 2015</a:t>
            </a:r>
          </a:p>
          <a:p>
            <a:pPr lvl="1">
              <a:buFont typeface="Arial" panose="020B0604020202020204" pitchFamily="34" charset="0"/>
              <a:buChar char="•"/>
            </a:pPr>
            <a:endParaRPr lang="en-US" sz="2100" dirty="0">
              <a:cs typeface="Arial Black"/>
            </a:endParaRPr>
          </a:p>
          <a:p>
            <a:pPr marL="285750" indent="-285750"/>
            <a:r>
              <a:rPr lang="en-US" sz="2100" dirty="0">
                <a:latin typeface="+mn-lt"/>
              </a:rPr>
              <a:t>Communication</a:t>
            </a:r>
          </a:p>
          <a:p>
            <a:pPr lvl="1">
              <a:buFont typeface="Arial" panose="020B0604020202020204" pitchFamily="34" charset="0"/>
              <a:buChar char="•"/>
            </a:pPr>
            <a:r>
              <a:rPr lang="en-US" sz="2100" dirty="0">
                <a:cs typeface="Arial Black"/>
              </a:rPr>
              <a:t>Creation of accessibility web site</a:t>
            </a:r>
          </a:p>
          <a:p>
            <a:pPr marL="1200150" lvl="2" indent="-285750"/>
            <a:r>
              <a:rPr lang="en-US" sz="2100" dirty="0">
                <a:cs typeface="Arial Black"/>
                <a:hlinkClick r:id="rId3"/>
              </a:rPr>
              <a:t>www.colorado.edu/accessibility</a:t>
            </a:r>
            <a:endParaRPr lang="en-US" sz="2100" dirty="0">
              <a:cs typeface="Arial Black"/>
            </a:endParaRPr>
          </a:p>
          <a:p>
            <a:pPr marL="285750" indent="-285750"/>
            <a:endParaRPr lang="en-US" sz="2100" dirty="0">
              <a:latin typeface="+mn-lt"/>
            </a:endParaRPr>
          </a:p>
          <a:p>
            <a:pPr marL="285750" indent="-285750"/>
            <a:r>
              <a:rPr lang="en-US" sz="2100" dirty="0">
                <a:latin typeface="+mn-lt"/>
              </a:rPr>
              <a:t>Support</a:t>
            </a:r>
          </a:p>
          <a:p>
            <a:pPr lvl="1">
              <a:buFont typeface="Arial" panose="020B0604020202020204" pitchFamily="34" charset="0"/>
              <a:buChar char="•"/>
            </a:pPr>
            <a:r>
              <a:rPr lang="en-US" sz="2100" dirty="0">
                <a:cs typeface="Arial Black"/>
              </a:rPr>
              <a:t>Recommendation to Executive Team: new hires and organizational structures</a:t>
            </a:r>
          </a:p>
          <a:p>
            <a:endParaRPr lang="en-US" dirty="0"/>
          </a:p>
        </p:txBody>
      </p:sp>
    </p:spTree>
    <p:extLst>
      <p:ext uri="{BB962C8B-B14F-4D97-AF65-F5344CB8AC3E}">
        <p14:creationId xmlns:p14="http://schemas.microsoft.com/office/powerpoint/2010/main" val="214200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of DOJ Investigation</a:t>
            </a:r>
            <a:endParaRPr lang="en-US" dirty="0"/>
          </a:p>
        </p:txBody>
      </p:sp>
      <p:sp>
        <p:nvSpPr>
          <p:cNvPr id="3" name="Content Placeholder 2"/>
          <p:cNvSpPr>
            <a:spLocks noGrp="1"/>
          </p:cNvSpPr>
          <p:nvPr>
            <p:ph idx="1"/>
          </p:nvPr>
        </p:nvSpPr>
        <p:spPr/>
        <p:txBody>
          <a:bodyPr/>
          <a:lstStyle/>
          <a:p>
            <a:r>
              <a:rPr lang="en-US" sz="2000" dirty="0">
                <a:latin typeface="+mn-lt"/>
              </a:rPr>
              <a:t>Received Closing of Investigation letter in late May of 2015</a:t>
            </a:r>
          </a:p>
          <a:p>
            <a:endParaRPr lang="en-US" sz="2000" dirty="0">
              <a:latin typeface="+mn-lt"/>
            </a:endParaRPr>
          </a:p>
          <a:p>
            <a:r>
              <a:rPr lang="en-US" sz="2000" dirty="0">
                <a:latin typeface="+mn-lt"/>
              </a:rPr>
              <a:t>Goal Unchanged</a:t>
            </a:r>
          </a:p>
          <a:p>
            <a:pPr marL="400050" lvl="1" indent="0">
              <a:buNone/>
            </a:pPr>
            <a:r>
              <a:rPr lang="en-US" sz="2000" dirty="0"/>
              <a:t>Create an IT environment that ensures that a person with a disability is afforded the opportunity to acquire the same information, engage in the same interactions, and enjoy the same services as a person without a disability in an equally effective and equally inclusive manner, with substantially equivalent ease of use. </a:t>
            </a:r>
          </a:p>
          <a:p>
            <a:pPr marL="400050" lvl="1" indent="0">
              <a:buNone/>
            </a:pPr>
            <a:endParaRPr lang="en-US" sz="2000" dirty="0"/>
          </a:p>
          <a:p>
            <a:pPr marL="285750" indent="-285750"/>
            <a:r>
              <a:rPr lang="en-US" sz="2000" dirty="0">
                <a:latin typeface="+mn-lt"/>
              </a:rPr>
              <a:t>Taken as a compliment to our commitment, but on the other hand we will miss having that clear imperative to apply to vendors, campus depts. </a:t>
            </a:r>
          </a:p>
          <a:p>
            <a:endParaRPr lang="en-US" dirty="0"/>
          </a:p>
        </p:txBody>
      </p:sp>
    </p:spTree>
    <p:extLst>
      <p:ext uri="{BB962C8B-B14F-4D97-AF65-F5344CB8AC3E}">
        <p14:creationId xmlns:p14="http://schemas.microsoft.com/office/powerpoint/2010/main" val="342437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772400" cy="1470025"/>
          </a:xfrm>
        </p:spPr>
        <p:txBody>
          <a:bodyPr>
            <a:normAutofit/>
          </a:bodyPr>
          <a:lstStyle/>
          <a:p>
            <a:r>
              <a:rPr lang="en-US" dirty="0" smtClean="0"/>
              <a:t/>
            </a:r>
            <a:br>
              <a:rPr lang="en-US" dirty="0" smtClean="0"/>
            </a:br>
            <a:r>
              <a:rPr lang="en-US" dirty="0" smtClean="0"/>
              <a:t>Lessons Learned</a:t>
            </a:r>
            <a:endParaRPr lang="en-US" dirty="0"/>
          </a:p>
        </p:txBody>
      </p:sp>
      <p:sp>
        <p:nvSpPr>
          <p:cNvPr id="3" name="Subtitle 2"/>
          <p:cNvSpPr>
            <a:spLocks noGrp="1"/>
          </p:cNvSpPr>
          <p:nvPr>
            <p:ph type="subTitle" idx="1"/>
          </p:nvPr>
        </p:nvSpPr>
        <p:spPr>
          <a:xfrm>
            <a:off x="381000" y="1600200"/>
            <a:ext cx="8534400" cy="4343400"/>
          </a:xfrm>
        </p:spPr>
        <p:txBody>
          <a:bodyPr>
            <a:noAutofit/>
          </a:bodyPr>
          <a:lstStyle/>
          <a:p>
            <a:pPr lvl="0"/>
            <a:r>
              <a:rPr lang="en-US" sz="2400" b="1" dirty="0" smtClean="0">
                <a:solidFill>
                  <a:schemeClr val="tx1"/>
                </a:solidFill>
                <a:latin typeface="+mn-lt"/>
              </a:rPr>
              <a:t>Principles</a:t>
            </a:r>
            <a:endParaRPr lang="en-US" sz="2400" b="1" dirty="0">
              <a:solidFill>
                <a:schemeClr val="tx1"/>
              </a:solidFill>
              <a:latin typeface="+mn-lt"/>
            </a:endParaRPr>
          </a:p>
          <a:p>
            <a:pPr marL="800100" lvl="1" indent="-342900" algn="l">
              <a:buFont typeface="Arial" panose="020B0604020202020204" pitchFamily="34" charset="0"/>
              <a:buChar char="•"/>
            </a:pPr>
            <a:r>
              <a:rPr lang="en-US" sz="2000" dirty="0" smtClean="0">
                <a:solidFill>
                  <a:schemeClr val="tx1"/>
                </a:solidFill>
              </a:rPr>
              <a:t>Must </a:t>
            </a:r>
            <a:r>
              <a:rPr lang="en-US" sz="2000" dirty="0">
                <a:solidFill>
                  <a:schemeClr val="tx1"/>
                </a:solidFill>
              </a:rPr>
              <a:t>have executive </a:t>
            </a:r>
            <a:r>
              <a:rPr lang="en-US" sz="2000" dirty="0" smtClean="0">
                <a:solidFill>
                  <a:schemeClr val="tx1"/>
                </a:solidFill>
              </a:rPr>
              <a:t>buy-in. The higher level your support, the better your chance of success. The difference between support and prioritization.</a:t>
            </a:r>
          </a:p>
          <a:p>
            <a:pPr marL="800100" lvl="1" indent="-342900" algn="l">
              <a:buFont typeface="Arial" panose="020B0604020202020204" pitchFamily="34" charset="0"/>
              <a:buChar char="•"/>
            </a:pPr>
            <a:r>
              <a:rPr lang="en-US" sz="2000" dirty="0" smtClean="0">
                <a:solidFill>
                  <a:schemeClr val="tx1"/>
                </a:solidFill>
              </a:rPr>
              <a:t>Investigation </a:t>
            </a:r>
            <a:r>
              <a:rPr lang="en-US" sz="2000" dirty="0">
                <a:solidFill>
                  <a:schemeClr val="tx1"/>
                </a:solidFill>
              </a:rPr>
              <a:t>not necessarily a bad thing. </a:t>
            </a:r>
            <a:r>
              <a:rPr lang="en-US" sz="2000" dirty="0" smtClean="0">
                <a:solidFill>
                  <a:schemeClr val="tx1"/>
                </a:solidFill>
              </a:rPr>
              <a:t>Sometimes a clear crisis is what drives learning &amp; growth. (And can help produce that buy-in.)</a:t>
            </a:r>
          </a:p>
          <a:p>
            <a:pPr marL="800100" lvl="1" indent="-342900" algn="l">
              <a:buFont typeface="Arial" panose="020B0604020202020204" pitchFamily="34" charset="0"/>
              <a:buChar char="•"/>
            </a:pPr>
            <a:r>
              <a:rPr lang="en-US" sz="2000" dirty="0" smtClean="0">
                <a:solidFill>
                  <a:schemeClr val="tx1"/>
                </a:solidFill>
              </a:rPr>
              <a:t>Put the “other” outside the organization</a:t>
            </a:r>
            <a:endParaRPr lang="en-US" sz="1600" dirty="0" smtClean="0">
              <a:solidFill>
                <a:schemeClr val="tx1"/>
              </a:solidFill>
            </a:endParaRPr>
          </a:p>
          <a:p>
            <a:pPr marL="800100" lvl="1" indent="-342900" algn="l">
              <a:buFont typeface="Arial" panose="020B0604020202020204" pitchFamily="34" charset="0"/>
              <a:buChar char="•"/>
            </a:pPr>
            <a:r>
              <a:rPr lang="en-US" sz="2000" dirty="0" smtClean="0">
                <a:solidFill>
                  <a:schemeClr val="tx1"/>
                </a:solidFill>
              </a:rPr>
              <a:t>Accessibility is a process, not a toggle</a:t>
            </a:r>
          </a:p>
          <a:p>
            <a:pPr marL="800100" lvl="1" indent="-342900" algn="l">
              <a:buFont typeface="Arial" panose="020B0604020202020204" pitchFamily="34" charset="0"/>
              <a:buChar char="•"/>
            </a:pPr>
            <a:r>
              <a:rPr lang="en-US" sz="2000" dirty="0" smtClean="0">
                <a:solidFill>
                  <a:schemeClr val="tx1"/>
                </a:solidFill>
              </a:rPr>
              <a:t>All steps are good steps. Cultural shift is a long game. </a:t>
            </a:r>
          </a:p>
          <a:p>
            <a:pPr lvl="1" algn="l"/>
            <a:endParaRPr lang="en-US" sz="1800" dirty="0">
              <a:solidFill>
                <a:schemeClr val="tx1"/>
              </a:solidFill>
            </a:endParaRPr>
          </a:p>
        </p:txBody>
      </p:sp>
    </p:spTree>
    <p:extLst>
      <p:ext uri="{BB962C8B-B14F-4D97-AF65-F5344CB8AC3E}">
        <p14:creationId xmlns:p14="http://schemas.microsoft.com/office/powerpoint/2010/main" val="2849472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772400" cy="1470025"/>
          </a:xfrm>
        </p:spPr>
        <p:txBody>
          <a:bodyPr>
            <a:normAutofit/>
          </a:bodyPr>
          <a:lstStyle/>
          <a:p>
            <a:r>
              <a:rPr lang="en-US" dirty="0" smtClean="0"/>
              <a:t/>
            </a:r>
            <a:br>
              <a:rPr lang="en-US" dirty="0" smtClean="0"/>
            </a:br>
            <a:r>
              <a:rPr lang="en-US" dirty="0" smtClean="0"/>
              <a:t>Lessons Learned</a:t>
            </a:r>
            <a:endParaRPr lang="en-US" dirty="0"/>
          </a:p>
        </p:txBody>
      </p:sp>
      <p:sp>
        <p:nvSpPr>
          <p:cNvPr id="3" name="Subtitle 2"/>
          <p:cNvSpPr>
            <a:spLocks noGrp="1"/>
          </p:cNvSpPr>
          <p:nvPr>
            <p:ph type="subTitle" idx="1"/>
          </p:nvPr>
        </p:nvSpPr>
        <p:spPr>
          <a:xfrm>
            <a:off x="381000" y="1600200"/>
            <a:ext cx="8534400" cy="4343400"/>
          </a:xfrm>
        </p:spPr>
        <p:txBody>
          <a:bodyPr>
            <a:noAutofit/>
          </a:bodyPr>
          <a:lstStyle/>
          <a:p>
            <a:pPr lvl="0"/>
            <a:r>
              <a:rPr lang="en-US" sz="2400" b="1" dirty="0" smtClean="0">
                <a:solidFill>
                  <a:schemeClr val="tx1"/>
                </a:solidFill>
                <a:latin typeface="+mn-lt"/>
              </a:rPr>
              <a:t>Principles</a:t>
            </a:r>
            <a:endParaRPr lang="en-US" sz="2400" b="1" dirty="0">
              <a:solidFill>
                <a:schemeClr val="tx1"/>
              </a:solidFill>
              <a:latin typeface="+mn-lt"/>
            </a:endParaRPr>
          </a:p>
          <a:p>
            <a:pPr marL="800100" lvl="1" indent="-342900" algn="l">
              <a:buFont typeface="Arial" panose="020B0604020202020204" pitchFamily="34" charset="0"/>
              <a:buChar char="•"/>
            </a:pPr>
            <a:r>
              <a:rPr lang="en-US" sz="2000" dirty="0" smtClean="0">
                <a:solidFill>
                  <a:schemeClr val="tx1"/>
                </a:solidFill>
              </a:rPr>
              <a:t>Make relationships the foundation of your approach. E.g. co-leadership of teams. Open dialogue between silos. </a:t>
            </a:r>
          </a:p>
          <a:p>
            <a:pPr marL="800100" lvl="1" indent="-342900" algn="l">
              <a:buFont typeface="Arial" panose="020B0604020202020204" pitchFamily="34" charset="0"/>
              <a:buChar char="•"/>
            </a:pPr>
            <a:r>
              <a:rPr lang="en-US" sz="2000" dirty="0" smtClean="0">
                <a:solidFill>
                  <a:schemeClr val="tx1"/>
                </a:solidFill>
              </a:rPr>
              <a:t>Transparency. Don’t be afraid to show weakness, discuss flaws.</a:t>
            </a:r>
          </a:p>
          <a:p>
            <a:pPr marL="800100" lvl="1" indent="-342900" algn="l">
              <a:buFont typeface="Arial" panose="020B0604020202020204" pitchFamily="34" charset="0"/>
              <a:buChar char="•"/>
            </a:pPr>
            <a:r>
              <a:rPr lang="en-US" sz="2000" dirty="0" smtClean="0">
                <a:solidFill>
                  <a:schemeClr val="tx1"/>
                </a:solidFill>
              </a:rPr>
              <a:t>A formal project </a:t>
            </a:r>
            <a:r>
              <a:rPr lang="en-US" sz="2000" dirty="0">
                <a:solidFill>
                  <a:schemeClr val="tx1"/>
                </a:solidFill>
              </a:rPr>
              <a:t>management approach </a:t>
            </a:r>
            <a:r>
              <a:rPr lang="en-US" sz="2000" dirty="0" smtClean="0">
                <a:solidFill>
                  <a:schemeClr val="tx1"/>
                </a:solidFill>
              </a:rPr>
              <a:t>can aid </a:t>
            </a:r>
            <a:r>
              <a:rPr lang="en-US" sz="2000" dirty="0">
                <a:solidFill>
                  <a:schemeClr val="tx1"/>
                </a:solidFill>
              </a:rPr>
              <a:t>with scope, </a:t>
            </a:r>
            <a:r>
              <a:rPr lang="en-US" sz="2000" dirty="0" smtClean="0">
                <a:solidFill>
                  <a:schemeClr val="tx1"/>
                </a:solidFill>
              </a:rPr>
              <a:t>structure, time </a:t>
            </a:r>
            <a:r>
              <a:rPr lang="en-US" sz="2000" dirty="0">
                <a:solidFill>
                  <a:schemeClr val="tx1"/>
                </a:solidFill>
              </a:rPr>
              <a:t>allotment/deadlines, prioritization, etc</a:t>
            </a:r>
            <a:r>
              <a:rPr lang="en-US" sz="2000" dirty="0" smtClean="0">
                <a:solidFill>
                  <a:schemeClr val="tx1"/>
                </a:solidFill>
              </a:rPr>
              <a:t>.</a:t>
            </a:r>
          </a:p>
          <a:p>
            <a:pPr marL="800100" lvl="1" indent="-342900" algn="l">
              <a:buFont typeface="Arial" panose="020B0604020202020204" pitchFamily="34" charset="0"/>
              <a:buChar char="•"/>
            </a:pPr>
            <a:r>
              <a:rPr lang="en-US" sz="2000" dirty="0" smtClean="0">
                <a:solidFill>
                  <a:schemeClr val="tx1"/>
                </a:solidFill>
              </a:rPr>
              <a:t>An approach grounded in ethics/morals, not just compliance. Inspire allegiance rather than mere obedience. More than just risk management. </a:t>
            </a:r>
            <a:endParaRPr lang="en-US" sz="2000" dirty="0">
              <a:solidFill>
                <a:schemeClr val="tx1"/>
              </a:solidFill>
            </a:endParaRPr>
          </a:p>
          <a:p>
            <a:pPr marL="800100" lvl="1" indent="-342900" algn="l">
              <a:buFont typeface="Arial" panose="020B0604020202020204" pitchFamily="34" charset="0"/>
              <a:buChar char="•"/>
            </a:pPr>
            <a:r>
              <a:rPr lang="en-US" sz="2000" dirty="0" smtClean="0">
                <a:solidFill>
                  <a:schemeClr val="tx1"/>
                </a:solidFill>
              </a:rPr>
              <a:t>User experience as a guiding star. The level above accessibility. </a:t>
            </a:r>
          </a:p>
          <a:p>
            <a:pPr lvl="1" algn="l"/>
            <a:endParaRPr lang="en-US" sz="1800" dirty="0">
              <a:solidFill>
                <a:schemeClr val="tx1"/>
              </a:solidFill>
            </a:endParaRPr>
          </a:p>
        </p:txBody>
      </p:sp>
    </p:spTree>
    <p:extLst>
      <p:ext uri="{BB962C8B-B14F-4D97-AF65-F5344CB8AC3E}">
        <p14:creationId xmlns:p14="http://schemas.microsoft.com/office/powerpoint/2010/main" val="45059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152400" y="838200"/>
            <a:ext cx="8991600" cy="5287963"/>
          </a:xfrm>
        </p:spPr>
        <p:txBody>
          <a:bodyPr>
            <a:normAutofit/>
          </a:bodyPr>
          <a:lstStyle/>
          <a:p>
            <a:pPr marL="0" indent="0">
              <a:buNone/>
            </a:pPr>
            <a:endParaRPr lang="en-US" sz="2000" dirty="0" smtClean="0">
              <a:latin typeface="+mj-lt"/>
            </a:endParaRPr>
          </a:p>
          <a:p>
            <a:pPr marL="0" indent="0" algn="ctr">
              <a:buNone/>
            </a:pPr>
            <a:r>
              <a:rPr lang="en-US" sz="3800" b="1" dirty="0" smtClean="0">
                <a:latin typeface="+mj-lt"/>
              </a:rPr>
              <a:t>Resources</a:t>
            </a:r>
          </a:p>
          <a:p>
            <a:pPr lvl="0"/>
            <a:r>
              <a:rPr lang="en-US" dirty="0">
                <a:latin typeface="+mn-lt"/>
              </a:rPr>
              <a:t>Policy and accompanying standards</a:t>
            </a:r>
          </a:p>
          <a:p>
            <a:pPr marL="457200" lvl="1" indent="0">
              <a:buNone/>
            </a:pPr>
            <a:endParaRPr lang="en-US" dirty="0"/>
          </a:p>
          <a:p>
            <a:pPr lvl="0"/>
            <a:r>
              <a:rPr lang="en-US" dirty="0" smtClean="0">
                <a:latin typeface="+mn-lt"/>
              </a:rPr>
              <a:t>Accessibility </a:t>
            </a:r>
            <a:r>
              <a:rPr lang="en-US" dirty="0">
                <a:latin typeface="+mn-lt"/>
              </a:rPr>
              <a:t>and </a:t>
            </a:r>
            <a:r>
              <a:rPr lang="en-US" dirty="0" smtClean="0">
                <a:latin typeface="+mn-lt"/>
              </a:rPr>
              <a:t>Usability Lab</a:t>
            </a:r>
          </a:p>
          <a:p>
            <a:pPr marL="457200" lvl="1" indent="0">
              <a:buNone/>
            </a:pPr>
            <a:endParaRPr lang="en-US" dirty="0">
              <a:latin typeface="+mn-lt"/>
            </a:endParaRPr>
          </a:p>
          <a:p>
            <a:r>
              <a:rPr lang="en-US" dirty="0" smtClean="0">
                <a:latin typeface="+mn-lt"/>
              </a:rPr>
              <a:t>TPG engagement </a:t>
            </a:r>
          </a:p>
          <a:p>
            <a:pPr lvl="1"/>
            <a:endParaRPr lang="en-US" dirty="0" smtClean="0"/>
          </a:p>
        </p:txBody>
      </p:sp>
    </p:spTree>
    <p:extLst>
      <p:ext uri="{BB962C8B-B14F-4D97-AF65-F5344CB8AC3E}">
        <p14:creationId xmlns:p14="http://schemas.microsoft.com/office/powerpoint/2010/main" val="474886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10000"/>
          </a:bodyPr>
          <a:lstStyle/>
          <a:p>
            <a:r>
              <a:rPr lang="en-US" sz="2400" dirty="0" smtClean="0">
                <a:latin typeface="+mn-lt"/>
              </a:rPr>
              <a:t>Analogy </a:t>
            </a:r>
            <a:r>
              <a:rPr lang="en-US" sz="2400" dirty="0">
                <a:latin typeface="+mn-lt"/>
              </a:rPr>
              <a:t>to Title IX</a:t>
            </a:r>
          </a:p>
          <a:p>
            <a:pPr lvl="0"/>
            <a:r>
              <a:rPr lang="en-US" sz="2400" dirty="0">
                <a:latin typeface="+mn-lt"/>
              </a:rPr>
              <a:t>Analogy to Security </a:t>
            </a:r>
            <a:endParaRPr lang="en-US" sz="2400" dirty="0" smtClean="0">
              <a:latin typeface="+mn-lt"/>
            </a:endParaRPr>
          </a:p>
          <a:p>
            <a:pPr lvl="1"/>
            <a:r>
              <a:rPr lang="en-US" sz="2400" dirty="0" smtClean="0"/>
              <a:t>Cuts across all areas of IT. Should be built in from the beginning. Realization dawning on vendors.</a:t>
            </a:r>
          </a:p>
          <a:p>
            <a:pPr lvl="1"/>
            <a:r>
              <a:rPr lang="en-US" sz="2400" dirty="0" smtClean="0"/>
              <a:t>Again, start from relationships and communication. Coalitions, town halls, shared governance, public feedback, working with fiefdoms, “pre-wiring”</a:t>
            </a:r>
          </a:p>
          <a:p>
            <a:r>
              <a:rPr lang="en-US" sz="2400" dirty="0">
                <a:latin typeface="+mn-lt"/>
              </a:rPr>
              <a:t>Be okay with slowing the process down if needed regardless of timeline. Do it right the first time. </a:t>
            </a:r>
          </a:p>
          <a:p>
            <a:pPr lvl="0"/>
            <a:r>
              <a:rPr lang="en-US" sz="2400" dirty="0" smtClean="0">
                <a:latin typeface="+mn-lt"/>
              </a:rPr>
              <a:t>Include procurement</a:t>
            </a:r>
            <a:endParaRPr lang="en-US" sz="2400" dirty="0">
              <a:latin typeface="+mn-lt"/>
            </a:endParaRPr>
          </a:p>
          <a:p>
            <a:pPr lvl="0"/>
            <a:r>
              <a:rPr lang="en-US" sz="2400" dirty="0" smtClean="0">
                <a:latin typeface="+mn-lt"/>
              </a:rPr>
              <a:t>Think broadly – who else needs to be included?</a:t>
            </a:r>
          </a:p>
          <a:p>
            <a:pPr lvl="1"/>
            <a:r>
              <a:rPr lang="en-US" sz="2400" dirty="0" smtClean="0"/>
              <a:t>We m</a:t>
            </a:r>
            <a:r>
              <a:rPr lang="en-US" sz="2400" dirty="0" smtClean="0">
                <a:latin typeface="+mn-lt"/>
              </a:rPr>
              <a:t>issed </a:t>
            </a:r>
            <a:r>
              <a:rPr lang="en-US" sz="2400" dirty="0">
                <a:latin typeface="+mn-lt"/>
              </a:rPr>
              <a:t>some colleagues initially: Library, Bookstore, Various IT shops on </a:t>
            </a:r>
            <a:r>
              <a:rPr lang="en-US" sz="2400" dirty="0" smtClean="0">
                <a:latin typeface="+mn-lt"/>
              </a:rPr>
              <a:t>campus</a:t>
            </a:r>
            <a:endParaRPr lang="en-US" sz="2400" dirty="0">
              <a:latin typeface="+mn-lt"/>
            </a:endParaRPr>
          </a:p>
        </p:txBody>
      </p:sp>
    </p:spTree>
    <p:extLst>
      <p:ext uri="{BB962C8B-B14F-4D97-AF65-F5344CB8AC3E}">
        <p14:creationId xmlns:p14="http://schemas.microsoft.com/office/powerpoint/2010/main" val="84020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447799"/>
          </a:xfrm>
        </p:spPr>
        <p:txBody>
          <a:bodyPr>
            <a:normAutofit fontScale="90000"/>
          </a:bodyPr>
          <a:lstStyle/>
          <a:p>
            <a:pPr algn="ctr"/>
            <a:r>
              <a:rPr lang="en-US" sz="3200" b="1" dirty="0" smtClean="0"/>
              <a:t>Lessons </a:t>
            </a:r>
            <a:r>
              <a:rPr lang="en-US" sz="3200" b="1" dirty="0"/>
              <a:t>Learned: How the University of Colorado Boulder is Addressing Digital Accessibility</a:t>
            </a:r>
            <a:endParaRPr lang="en-US" sz="3200" dirty="0"/>
          </a:p>
        </p:txBody>
      </p:sp>
      <p:sp>
        <p:nvSpPr>
          <p:cNvPr id="3" name="Subtitle 2"/>
          <p:cNvSpPr>
            <a:spLocks noGrp="1"/>
          </p:cNvSpPr>
          <p:nvPr>
            <p:ph type="subTitle" idx="1"/>
          </p:nvPr>
        </p:nvSpPr>
        <p:spPr>
          <a:xfrm>
            <a:off x="533400" y="3886200"/>
            <a:ext cx="8001000" cy="1752600"/>
          </a:xfrm>
        </p:spPr>
        <p:txBody>
          <a:bodyPr/>
          <a:lstStyle/>
          <a:p>
            <a:pPr algn="l"/>
            <a:r>
              <a:rPr lang="en-US" dirty="0" smtClean="0">
                <a:solidFill>
                  <a:schemeClr val="tx1"/>
                </a:solidFill>
                <a:latin typeface="+mn-lt"/>
              </a:rPr>
              <a:t>Presenters: Jill Sieben-Schneider, Mark Werner, John Meister, Paul O’Brian</a:t>
            </a:r>
            <a:endParaRPr lang="en-US" dirty="0">
              <a:solidFill>
                <a:schemeClr val="tx1"/>
              </a:solidFill>
              <a:latin typeface="+mn-lt"/>
            </a:endParaRPr>
          </a:p>
        </p:txBody>
      </p:sp>
    </p:spTree>
    <p:extLst>
      <p:ext uri="{BB962C8B-B14F-4D97-AF65-F5344CB8AC3E}">
        <p14:creationId xmlns:p14="http://schemas.microsoft.com/office/powerpoint/2010/main" val="542361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Contact Info</a:t>
            </a:r>
            <a:endParaRPr lang="en-US" dirty="0"/>
          </a:p>
        </p:txBody>
      </p:sp>
      <p:sp>
        <p:nvSpPr>
          <p:cNvPr id="3" name="Content Placeholder 2"/>
          <p:cNvSpPr>
            <a:spLocks noGrp="1"/>
          </p:cNvSpPr>
          <p:nvPr>
            <p:ph idx="1"/>
          </p:nvPr>
        </p:nvSpPr>
        <p:spPr>
          <a:xfrm>
            <a:off x="1485900" y="1524000"/>
            <a:ext cx="6172200" cy="3810001"/>
          </a:xfrm>
        </p:spPr>
        <p:txBody>
          <a:bodyPr>
            <a:normAutofit fontScale="77500" lnSpcReduction="20000"/>
          </a:bodyPr>
          <a:lstStyle/>
          <a:p>
            <a:pPr marL="0" indent="0">
              <a:buNone/>
            </a:pPr>
            <a:r>
              <a:rPr lang="en-US" dirty="0">
                <a:latin typeface="+mn-lt"/>
              </a:rPr>
              <a:t>Jill Sieben-Schneider, Assistant Director of Disability Services: jill.schneider@colorado.edu</a:t>
            </a:r>
          </a:p>
          <a:p>
            <a:pPr marL="0" indent="0">
              <a:buNone/>
            </a:pPr>
            <a:endParaRPr lang="en-US" dirty="0">
              <a:latin typeface="+mn-lt"/>
            </a:endParaRPr>
          </a:p>
          <a:p>
            <a:pPr marL="0" indent="0">
              <a:buNone/>
            </a:pPr>
            <a:r>
              <a:rPr lang="en-US" dirty="0">
                <a:latin typeface="+mn-lt"/>
              </a:rPr>
              <a:t>Mark Werner, Associate Director of Academic Technology: mark.j.werner@colorado.edu</a:t>
            </a:r>
          </a:p>
          <a:p>
            <a:pPr marL="0" indent="0">
              <a:buNone/>
            </a:pPr>
            <a:endParaRPr lang="en-US" dirty="0">
              <a:latin typeface="+mn-lt"/>
            </a:endParaRPr>
          </a:p>
          <a:p>
            <a:pPr marL="0" indent="0">
              <a:buNone/>
            </a:pPr>
            <a:r>
              <a:rPr lang="en-US" dirty="0">
                <a:latin typeface="+mn-lt"/>
              </a:rPr>
              <a:t>John Meister, Director of Disability Services: john.meister@colorado.edu</a:t>
            </a:r>
          </a:p>
          <a:p>
            <a:pPr marL="0" indent="0">
              <a:buNone/>
            </a:pPr>
            <a:endParaRPr lang="en-US" dirty="0">
              <a:latin typeface="+mn-lt"/>
            </a:endParaRPr>
          </a:p>
          <a:p>
            <a:pPr marL="0" indent="0">
              <a:buNone/>
            </a:pPr>
            <a:r>
              <a:rPr lang="en-US" dirty="0">
                <a:latin typeface="+mn-lt"/>
              </a:rPr>
              <a:t>Paul O’Brian, OIT Supervisor: paulobrian@colorado.EDU</a:t>
            </a:r>
          </a:p>
        </p:txBody>
      </p:sp>
    </p:spTree>
    <p:extLst>
      <p:ext uri="{BB962C8B-B14F-4D97-AF65-F5344CB8AC3E}">
        <p14:creationId xmlns:p14="http://schemas.microsoft.com/office/powerpoint/2010/main" val="361394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smtClean="0"/>
              <a:t>Learning Outcomes</a:t>
            </a:r>
            <a:endParaRPr lang="en-US" dirty="0"/>
          </a:p>
        </p:txBody>
      </p:sp>
      <p:sp>
        <p:nvSpPr>
          <p:cNvPr id="3" name="Subtitle 2"/>
          <p:cNvSpPr>
            <a:spLocks noGrp="1"/>
          </p:cNvSpPr>
          <p:nvPr>
            <p:ph type="subTitle" idx="1"/>
          </p:nvPr>
        </p:nvSpPr>
        <p:spPr>
          <a:xfrm>
            <a:off x="762000" y="2003424"/>
            <a:ext cx="7772400" cy="3787775"/>
          </a:xfrm>
        </p:spPr>
        <p:txBody>
          <a:bodyPr>
            <a:normAutofit fontScale="85000" lnSpcReduction="20000"/>
          </a:bodyPr>
          <a:lstStyle/>
          <a:p>
            <a:pPr algn="l"/>
            <a:r>
              <a:rPr lang="en-US" dirty="0">
                <a:solidFill>
                  <a:schemeClr val="tx1"/>
                </a:solidFill>
                <a:latin typeface="+mn-lt"/>
              </a:rPr>
              <a:t>Attendees will understand the University of Colorado’s Department of Justice investigation regarding information and communication technology accessibility barriers and will be able to identify key remediation techniques that the institution is implementing to address the investigation. </a:t>
            </a:r>
          </a:p>
          <a:p>
            <a:pPr algn="l"/>
            <a:r>
              <a:rPr lang="en-US" dirty="0">
                <a:solidFill>
                  <a:schemeClr val="tx1"/>
                </a:solidFill>
                <a:latin typeface="+mn-lt"/>
              </a:rPr>
              <a:t> </a:t>
            </a:r>
            <a:endParaRPr lang="en-US" dirty="0" smtClean="0">
              <a:solidFill>
                <a:schemeClr val="tx1"/>
              </a:solidFill>
              <a:latin typeface="+mn-lt"/>
            </a:endParaRPr>
          </a:p>
          <a:p>
            <a:pPr algn="l"/>
            <a:endParaRPr lang="en-US" dirty="0">
              <a:solidFill>
                <a:schemeClr val="tx1"/>
              </a:solidFill>
              <a:latin typeface="+mn-lt"/>
            </a:endParaRPr>
          </a:p>
          <a:p>
            <a:pPr algn="l"/>
            <a:r>
              <a:rPr lang="en-US" dirty="0" smtClean="0">
                <a:solidFill>
                  <a:schemeClr val="tx1"/>
                </a:solidFill>
                <a:latin typeface="+mn-lt"/>
              </a:rPr>
              <a:t>Attendees </a:t>
            </a:r>
            <a:r>
              <a:rPr lang="en-US" dirty="0">
                <a:solidFill>
                  <a:schemeClr val="tx1"/>
                </a:solidFill>
                <a:latin typeface="+mn-lt"/>
              </a:rPr>
              <a:t>will be able to identify information and communication technology accessibility barriers at their institutions and discuss potential solutions.</a:t>
            </a:r>
          </a:p>
          <a:p>
            <a:pPr algn="l"/>
            <a:endParaRPr lang="en-US" dirty="0">
              <a:solidFill>
                <a:schemeClr val="tx1"/>
              </a:solidFill>
              <a:latin typeface="+mn-lt"/>
            </a:endParaRPr>
          </a:p>
        </p:txBody>
      </p:sp>
    </p:spTree>
    <p:extLst>
      <p:ext uri="{BB962C8B-B14F-4D97-AF65-F5344CB8AC3E}">
        <p14:creationId xmlns:p14="http://schemas.microsoft.com/office/powerpoint/2010/main" val="1044772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Arial" pitchFamily="34" charset="0"/>
                <a:ea typeface="+mn-ea"/>
                <a:cs typeface="Arial" pitchFamily="34" charset="0"/>
              </a:rPr>
              <a:t>Definitions</a:t>
            </a:r>
            <a:endParaRPr lang="en-US" dirty="0">
              <a:latin typeface="Arial" pitchFamily="34" charset="0"/>
              <a:ea typeface="+mn-ea"/>
              <a:cs typeface="Arial" pitchFamily="34" charset="0"/>
            </a:endParaRPr>
          </a:p>
        </p:txBody>
      </p:sp>
      <p:sp>
        <p:nvSpPr>
          <p:cNvPr id="3" name="Content Placeholder 2"/>
          <p:cNvSpPr>
            <a:spLocks noGrp="1"/>
          </p:cNvSpPr>
          <p:nvPr>
            <p:ph idx="1"/>
          </p:nvPr>
        </p:nvSpPr>
        <p:spPr/>
        <p:txBody>
          <a:bodyPr>
            <a:normAutofit/>
          </a:bodyPr>
          <a:lstStyle/>
          <a:p>
            <a:pPr marL="457200" lvl="1" indent="0">
              <a:buNone/>
            </a:pPr>
            <a:r>
              <a:rPr lang="en-US" sz="2000" u="sng" dirty="0" smtClean="0"/>
              <a:t>Information and Communication Technology (ICT)</a:t>
            </a:r>
            <a:r>
              <a:rPr lang="en-US" sz="2000" dirty="0" smtClean="0"/>
              <a:t>: means any electronic system or equipment, and content contained therein, used to create, convert, communicate, or duplicate data or information. The intent of this definition is to capture an inclusive spectrum of current and emerging technology.</a:t>
            </a:r>
          </a:p>
          <a:p>
            <a:pPr marL="457200" lvl="1" indent="0">
              <a:buNone/>
            </a:pPr>
            <a:endParaRPr lang="en-US" sz="2000" dirty="0" smtClean="0"/>
          </a:p>
          <a:p>
            <a:pPr lvl="2"/>
            <a:r>
              <a:rPr lang="en-US" sz="2000" dirty="0" smtClean="0"/>
              <a:t>“Digital Technology” and ICT used interchangeably</a:t>
            </a:r>
          </a:p>
          <a:p>
            <a:pPr marL="1371600" lvl="3" indent="0">
              <a:buNone/>
            </a:pPr>
            <a:endParaRPr lang="en-US" dirty="0" smtClean="0"/>
          </a:p>
        </p:txBody>
      </p:sp>
    </p:spTree>
    <p:extLst>
      <p:ext uri="{BB962C8B-B14F-4D97-AF65-F5344CB8AC3E}">
        <p14:creationId xmlns:p14="http://schemas.microsoft.com/office/powerpoint/2010/main" val="204181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Pre-DOJ Era</a:t>
            </a:r>
          </a:p>
        </p:txBody>
      </p:sp>
      <p:sp>
        <p:nvSpPr>
          <p:cNvPr id="3" name="Content Placeholder 2"/>
          <p:cNvSpPr>
            <a:spLocks noGrp="1"/>
          </p:cNvSpPr>
          <p:nvPr>
            <p:ph idx="1"/>
          </p:nvPr>
        </p:nvSpPr>
        <p:spPr/>
        <p:txBody>
          <a:bodyPr>
            <a:normAutofit fontScale="92500" lnSpcReduction="10000"/>
          </a:bodyPr>
          <a:lstStyle/>
          <a:p>
            <a:pPr marL="285750" lvl="0" indent="-285750"/>
            <a:r>
              <a:rPr lang="en-US" dirty="0"/>
              <a:t>No policy or standards </a:t>
            </a:r>
          </a:p>
          <a:p>
            <a:pPr marL="285750" lvl="0" indent="-285750"/>
            <a:endParaRPr lang="en-US" dirty="0"/>
          </a:p>
          <a:p>
            <a:pPr marL="285750" lvl="0" indent="-285750"/>
            <a:r>
              <a:rPr lang="en-US" dirty="0"/>
              <a:t>Study done and shelved</a:t>
            </a:r>
          </a:p>
          <a:p>
            <a:pPr lvl="1"/>
            <a:endParaRPr lang="en-US" dirty="0"/>
          </a:p>
          <a:p>
            <a:pPr marL="285750" lvl="0" indent="-285750"/>
            <a:r>
              <a:rPr lang="en-US" dirty="0"/>
              <a:t>Budget deficit in </a:t>
            </a:r>
            <a:r>
              <a:rPr lang="en-US" dirty="0" smtClean="0"/>
              <a:t>DS, </a:t>
            </a:r>
            <a:r>
              <a:rPr lang="en-US" dirty="0"/>
              <a:t>staffing, increase in students</a:t>
            </a:r>
          </a:p>
          <a:p>
            <a:pPr lvl="0"/>
            <a:endParaRPr lang="en-US" dirty="0"/>
          </a:p>
          <a:p>
            <a:pPr marL="285750" lvl="0" indent="-285750"/>
            <a:r>
              <a:rPr lang="en-US" dirty="0"/>
              <a:t>Difficult relationships</a:t>
            </a:r>
          </a:p>
          <a:p>
            <a:pPr lvl="1"/>
            <a:endParaRPr lang="en-US" dirty="0"/>
          </a:p>
          <a:p>
            <a:pPr marL="285750" lvl="0" indent="-285750"/>
            <a:r>
              <a:rPr lang="en-US" dirty="0"/>
              <a:t>Risk management approach</a:t>
            </a:r>
          </a:p>
          <a:p>
            <a:endParaRPr lang="en-US" dirty="0"/>
          </a:p>
        </p:txBody>
      </p:sp>
    </p:spTree>
    <p:extLst>
      <p:ext uri="{BB962C8B-B14F-4D97-AF65-F5344CB8AC3E}">
        <p14:creationId xmlns:p14="http://schemas.microsoft.com/office/powerpoint/2010/main" val="296169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DOJ </a:t>
            </a:r>
            <a:r>
              <a:rPr lang="en-US" dirty="0" smtClean="0">
                <a:latin typeface="Arial" pitchFamily="34" charset="0"/>
                <a:cs typeface="Arial" pitchFamily="34" charset="0"/>
              </a:rPr>
              <a:t>Letter</a:t>
            </a:r>
            <a:endParaRPr lang="en-US" dirty="0"/>
          </a:p>
        </p:txBody>
      </p:sp>
      <p:sp>
        <p:nvSpPr>
          <p:cNvPr id="3" name="Content Placeholder 2"/>
          <p:cNvSpPr>
            <a:spLocks noGrp="1"/>
          </p:cNvSpPr>
          <p:nvPr>
            <p:ph idx="1"/>
          </p:nvPr>
        </p:nvSpPr>
        <p:spPr/>
        <p:txBody>
          <a:bodyPr/>
          <a:lstStyle/>
          <a:p>
            <a:pPr marL="285750" indent="-285750"/>
            <a:r>
              <a:rPr lang="en-US" sz="2400" dirty="0"/>
              <a:t>Investigation under Title II of ADA</a:t>
            </a:r>
          </a:p>
          <a:p>
            <a:pPr marL="285750" indent="-285750"/>
            <a:endParaRPr lang="en-US" sz="2400" dirty="0"/>
          </a:p>
          <a:p>
            <a:pPr marL="285750" indent="-285750"/>
            <a:r>
              <a:rPr lang="en-US" sz="2400" dirty="0"/>
              <a:t>On behalf of </a:t>
            </a:r>
            <a:r>
              <a:rPr lang="en-US" sz="2400" b="1" dirty="0"/>
              <a:t>students</a:t>
            </a:r>
            <a:r>
              <a:rPr lang="en-US" sz="2400" dirty="0"/>
              <a:t> with </a:t>
            </a:r>
            <a:r>
              <a:rPr lang="en-US" sz="2400" b="1" dirty="0"/>
              <a:t>blindness or low vision</a:t>
            </a:r>
          </a:p>
          <a:p>
            <a:pPr marL="285750" indent="-285750"/>
            <a:endParaRPr lang="en-US" sz="2400" b="1" dirty="0"/>
          </a:p>
          <a:p>
            <a:pPr lvl="1">
              <a:buFont typeface="Arial" panose="020B0604020202020204" pitchFamily="34" charset="0"/>
              <a:buChar char="•"/>
            </a:pPr>
            <a:r>
              <a:rPr lang="en-US" sz="2400" dirty="0"/>
              <a:t>Narrowed scope to specific audience, specific disability</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Provided focus to response</a:t>
            </a:r>
          </a:p>
          <a:p>
            <a:pPr marL="0" indent="0">
              <a:buNone/>
            </a:pPr>
            <a:endParaRPr lang="en-US" dirty="0"/>
          </a:p>
        </p:txBody>
      </p:sp>
    </p:spTree>
    <p:extLst>
      <p:ext uri="{BB962C8B-B14F-4D97-AF65-F5344CB8AC3E}">
        <p14:creationId xmlns:p14="http://schemas.microsoft.com/office/powerpoint/2010/main" val="61434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Arial" pitchFamily="34" charset="0"/>
                <a:cs typeface="Arial" pitchFamily="34" charset="0"/>
              </a:rPr>
              <a:t>DOJ </a:t>
            </a:r>
            <a:r>
              <a:rPr lang="en-US" dirty="0" smtClean="0">
                <a:latin typeface="Arial" pitchFamily="34" charset="0"/>
                <a:cs typeface="Arial" pitchFamily="34" charset="0"/>
              </a:rPr>
              <a:t>Letter</a:t>
            </a:r>
            <a:endParaRPr lang="en-US" dirty="0"/>
          </a:p>
        </p:txBody>
      </p:sp>
      <p:sp>
        <p:nvSpPr>
          <p:cNvPr id="5" name="Content Placeholder 4"/>
          <p:cNvSpPr>
            <a:spLocks noGrp="1"/>
          </p:cNvSpPr>
          <p:nvPr>
            <p:ph idx="1"/>
          </p:nvPr>
        </p:nvSpPr>
        <p:spPr/>
        <p:txBody>
          <a:bodyPr>
            <a:normAutofit lnSpcReduction="10000"/>
          </a:bodyPr>
          <a:lstStyle/>
          <a:p>
            <a:pPr marL="285750" indent="-285750"/>
            <a:r>
              <a:rPr lang="en-US" sz="2400" dirty="0"/>
              <a:t>Further specificity: 6 areas cited</a:t>
            </a:r>
          </a:p>
          <a:p>
            <a:endParaRPr lang="en-US" sz="2400" dirty="0"/>
          </a:p>
          <a:p>
            <a:pPr marL="457200" indent="-457200">
              <a:buAutoNum type="arabicParenR"/>
            </a:pPr>
            <a:r>
              <a:rPr lang="en-US" sz="2400" dirty="0"/>
              <a:t>Google Apps for Education</a:t>
            </a:r>
          </a:p>
          <a:p>
            <a:pPr marL="914400" lvl="1" indent="-457200">
              <a:buFont typeface="Arial" panose="020B0604020202020204" pitchFamily="34" charset="0"/>
              <a:buChar char="•"/>
            </a:pPr>
            <a:r>
              <a:rPr lang="en-US" sz="2400" dirty="0"/>
              <a:t>Email, documents, spreadsheets, calendar, etc.</a:t>
            </a:r>
          </a:p>
          <a:p>
            <a:pPr marL="457200" indent="-457200">
              <a:buAutoNum type="arabicParenR"/>
            </a:pPr>
            <a:endParaRPr lang="en-US" sz="2400" dirty="0"/>
          </a:p>
          <a:p>
            <a:pPr marL="457200" indent="-457200">
              <a:buAutoNum type="arabicParenR"/>
            </a:pPr>
            <a:r>
              <a:rPr lang="en-US" sz="2400" dirty="0"/>
              <a:t>Digital textbooks “not made accessible in a timely way” </a:t>
            </a:r>
          </a:p>
          <a:p>
            <a:pPr marL="800100" lvl="1" indent="-342900">
              <a:buFont typeface="Arial" panose="020B0604020202020204" pitchFamily="34" charset="0"/>
              <a:buChar char="•"/>
            </a:pPr>
            <a:r>
              <a:rPr lang="en-US" sz="2400" dirty="0"/>
              <a:t>Less an alt format issue than a timing issue</a:t>
            </a:r>
          </a:p>
          <a:p>
            <a:pPr marL="800100" lvl="1" indent="-342900">
              <a:buFont typeface="Arial" panose="020B0604020202020204" pitchFamily="34" charset="0"/>
              <a:buChar char="•"/>
            </a:pPr>
            <a:endParaRPr lang="en-US" sz="2400" dirty="0"/>
          </a:p>
          <a:p>
            <a:pPr marL="457200" indent="-457200">
              <a:buAutoNum type="arabicParenR"/>
            </a:pPr>
            <a:r>
              <a:rPr lang="en-US" sz="2400" dirty="0"/>
              <a:t>Digital signs only in visual, touchscreen format</a:t>
            </a:r>
          </a:p>
          <a:p>
            <a:endParaRPr lang="en-US" dirty="0"/>
          </a:p>
        </p:txBody>
      </p:sp>
    </p:spTree>
    <p:extLst>
      <p:ext uri="{BB962C8B-B14F-4D97-AF65-F5344CB8AC3E}">
        <p14:creationId xmlns:p14="http://schemas.microsoft.com/office/powerpoint/2010/main" val="315849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DOJ Letter</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r>
              <a:rPr lang="en-US" sz="2400" dirty="0"/>
              <a:t>Further specificity: 6 areas cited</a:t>
            </a:r>
          </a:p>
          <a:p>
            <a:endParaRPr lang="en-US" sz="2400" dirty="0"/>
          </a:p>
          <a:p>
            <a:pPr marL="457200" indent="-457200">
              <a:buFont typeface="+mj-lt"/>
              <a:buAutoNum type="arabicParenR" startAt="4"/>
            </a:pPr>
            <a:r>
              <a:rPr lang="en-US" sz="2400" dirty="0"/>
              <a:t>University portal</a:t>
            </a:r>
          </a:p>
          <a:p>
            <a:pPr marL="914400" lvl="1" indent="-457200">
              <a:buFont typeface="Arial" panose="020B0604020202020204" pitchFamily="34" charset="0"/>
              <a:buChar char="•"/>
            </a:pPr>
            <a:r>
              <a:rPr lang="en-US" sz="2400" dirty="0"/>
              <a:t>Registration, Bill payment, Scholarship information, Advisor appointments</a:t>
            </a:r>
          </a:p>
          <a:p>
            <a:pPr lvl="1"/>
            <a:endParaRPr lang="en-US" sz="2400" dirty="0"/>
          </a:p>
          <a:p>
            <a:pPr marL="457200" indent="-457200">
              <a:buAutoNum type="arabicParenR" startAt="4"/>
            </a:pPr>
            <a:r>
              <a:rPr lang="en-US" sz="2400" dirty="0"/>
              <a:t>Websites for homework and course-related content</a:t>
            </a:r>
          </a:p>
          <a:p>
            <a:pPr marL="800100" lvl="1" indent="-342900">
              <a:buFont typeface="Arial" panose="020B0604020202020204" pitchFamily="34" charset="0"/>
              <a:buChar char="•"/>
            </a:pPr>
            <a:r>
              <a:rPr lang="en-US" sz="2400" dirty="0"/>
              <a:t>Desire2Learn (our LMS), McGraw Hill Campus, Carnegie Mellon OLI, </a:t>
            </a:r>
            <a:r>
              <a:rPr lang="en-US" sz="2400" dirty="0" err="1"/>
              <a:t>Kaltura</a:t>
            </a:r>
            <a:r>
              <a:rPr lang="en-US" sz="2400" dirty="0"/>
              <a:t>, </a:t>
            </a:r>
            <a:r>
              <a:rPr lang="en-US" sz="2400" dirty="0" err="1"/>
              <a:t>Turnitin</a:t>
            </a:r>
            <a:r>
              <a:rPr lang="en-US" sz="2400" dirty="0"/>
              <a:t>, etc. etc….</a:t>
            </a:r>
          </a:p>
          <a:p>
            <a:pPr marL="457200" indent="-457200">
              <a:buAutoNum type="arabicParenR" startAt="4"/>
            </a:pPr>
            <a:endParaRPr lang="en-US" sz="2400" dirty="0"/>
          </a:p>
          <a:p>
            <a:pPr marL="457200" indent="-457200">
              <a:buAutoNum type="arabicParenR" startAt="4"/>
            </a:pPr>
            <a:r>
              <a:rPr lang="en-US" sz="2400" dirty="0"/>
              <a:t>Online placement and diagnostic exams</a:t>
            </a:r>
          </a:p>
          <a:p>
            <a:pPr marL="914400" lvl="1" indent="-457200">
              <a:buFont typeface="Arial" panose="020B0604020202020204" pitchFamily="34" charset="0"/>
              <a:buChar char="•"/>
            </a:pPr>
            <a:r>
              <a:rPr lang="en-US" sz="2400" dirty="0"/>
              <a:t>ALEKS (math), </a:t>
            </a:r>
            <a:r>
              <a:rPr lang="en-US" sz="2400" dirty="0" err="1"/>
              <a:t>WebCape</a:t>
            </a:r>
            <a:r>
              <a:rPr lang="en-US" sz="2400" dirty="0"/>
              <a:t> (languages), homegrown</a:t>
            </a:r>
          </a:p>
          <a:p>
            <a:endParaRPr lang="en-US" dirty="0"/>
          </a:p>
        </p:txBody>
      </p:sp>
    </p:spTree>
    <p:extLst>
      <p:ext uri="{BB962C8B-B14F-4D97-AF65-F5344CB8AC3E}">
        <p14:creationId xmlns:p14="http://schemas.microsoft.com/office/powerpoint/2010/main" val="59258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 Response</a:t>
            </a:r>
            <a:endParaRPr lang="en-US" dirty="0"/>
          </a:p>
        </p:txBody>
      </p:sp>
      <p:sp>
        <p:nvSpPr>
          <p:cNvPr id="3" name="Content Placeholder 2"/>
          <p:cNvSpPr>
            <a:spLocks noGrp="1"/>
          </p:cNvSpPr>
          <p:nvPr>
            <p:ph idx="1"/>
          </p:nvPr>
        </p:nvSpPr>
        <p:spPr/>
        <p:txBody>
          <a:bodyPr/>
          <a:lstStyle/>
          <a:p>
            <a:pPr marL="285750" indent="-285750"/>
            <a:r>
              <a:rPr lang="en-US" sz="2400" dirty="0"/>
              <a:t>Initial answer</a:t>
            </a:r>
          </a:p>
          <a:p>
            <a:pPr lvl="1">
              <a:buFont typeface="Arial" panose="020B0604020202020204" pitchFamily="34" charset="0"/>
              <a:buChar char="•"/>
            </a:pPr>
            <a:r>
              <a:rPr lang="en-US" sz="2400" dirty="0"/>
              <a:t>Gather DS staff, ADA Coordinator and OIT service managers for cited services, along with University General Counsel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Each service manager drafted analysis of current accessibility state for each cited service</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Commitments made for auditing, documentation, remediation and structural organization changes</a:t>
            </a:r>
          </a:p>
          <a:p>
            <a:endParaRPr lang="en-US" dirty="0"/>
          </a:p>
        </p:txBody>
      </p:sp>
    </p:spTree>
    <p:extLst>
      <p:ext uri="{BB962C8B-B14F-4D97-AF65-F5344CB8AC3E}">
        <p14:creationId xmlns:p14="http://schemas.microsoft.com/office/powerpoint/2010/main" val="192146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3530</TotalTime>
  <Words>1554</Words>
  <Application>Microsoft Office PowerPoint</Application>
  <PresentationFormat>On-screen Show (4:3)</PresentationFormat>
  <Paragraphs>217</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Office Theme</vt:lpstr>
      <vt:lpstr>PowerPoint Presentation</vt:lpstr>
      <vt:lpstr>Lessons Learned: How the University of Colorado Boulder is Addressing Digital Accessibility</vt:lpstr>
      <vt:lpstr>Learning Outcomes</vt:lpstr>
      <vt:lpstr>Definitions</vt:lpstr>
      <vt:lpstr>Pre-DOJ Era</vt:lpstr>
      <vt:lpstr>DOJ Letter</vt:lpstr>
      <vt:lpstr>DOJ Letter</vt:lpstr>
      <vt:lpstr>DOJ Letter</vt:lpstr>
      <vt:lpstr>CU’s Response</vt:lpstr>
      <vt:lpstr>CU’s Response</vt:lpstr>
      <vt:lpstr>CU’s Response</vt:lpstr>
      <vt:lpstr>CU’s Response</vt:lpstr>
      <vt:lpstr>CU’s Response</vt:lpstr>
      <vt:lpstr>Team Outcomes</vt:lpstr>
      <vt:lpstr>Closing of DOJ Investigation</vt:lpstr>
      <vt:lpstr> Lessons Learned</vt:lpstr>
      <vt:lpstr> Lessons Learned</vt:lpstr>
      <vt:lpstr>Lessons Learned</vt:lpstr>
      <vt:lpstr>Insights</vt:lpstr>
      <vt:lpstr>Our Contact 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waldo</dc:creator>
  <cp:lastModifiedBy>Jill Anne Sieben-Schneider</cp:lastModifiedBy>
  <cp:revision>180</cp:revision>
  <cp:lastPrinted>2015-10-15T17:21:14Z</cp:lastPrinted>
  <dcterms:created xsi:type="dcterms:W3CDTF">2010-10-12T21:13:14Z</dcterms:created>
  <dcterms:modified xsi:type="dcterms:W3CDTF">2015-11-18T03:35:11Z</dcterms:modified>
</cp:coreProperties>
</file>