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62" r:id="rId3"/>
    <p:sldId id="271" r:id="rId4"/>
    <p:sldId id="263" r:id="rId5"/>
    <p:sldId id="280" r:id="rId6"/>
    <p:sldId id="281" r:id="rId7"/>
    <p:sldId id="282" r:id="rId8"/>
    <p:sldId id="283" r:id="rId9"/>
    <p:sldId id="284" r:id="rId10"/>
    <p:sldId id="285" r:id="rId11"/>
    <p:sldId id="286" r:id="rId12"/>
    <p:sldId id="287" r:id="rId13"/>
    <p:sldId id="288" r:id="rId14"/>
    <p:sldId id="289" r:id="rId15"/>
    <p:sldId id="290" r:id="rId16"/>
    <p:sldId id="258" r:id="rId17"/>
    <p:sldId id="264" r:id="rId18"/>
    <p:sldId id="272" r:id="rId19"/>
    <p:sldId id="266" r:id="rId20"/>
    <p:sldId id="278" r:id="rId21"/>
    <p:sldId id="274" r:id="rId22"/>
    <p:sldId id="273" r:id="rId23"/>
    <p:sldId id="275" r:id="rId24"/>
    <p:sldId id="276" r:id="rId25"/>
    <p:sldId id="277" r:id="rId26"/>
    <p:sldId id="267" r:id="rId27"/>
    <p:sldId id="270" r:id="rId28"/>
    <p:sldId id="265" r:id="rId29"/>
    <p:sldId id="27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0032"/>
    <a:srgbClr val="FFBDBD"/>
    <a:srgbClr val="FF094F"/>
    <a:srgbClr val="FF7DA2"/>
    <a:srgbClr val="FF6600"/>
    <a:srgbClr val="0971B2"/>
    <a:srgbClr val="A20025"/>
    <a:srgbClr val="FF2F2F"/>
    <a:srgbClr val="1485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90"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5F557D-4C23-4FDB-BD86-CC1DC499337D}" type="datetimeFigureOut">
              <a:rPr lang="en-US" smtClean="0"/>
              <a:t>11/18/2014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A0C1A0-6BAE-491E-9B24-D1898FAF06D2}" type="slidenum">
              <a:rPr lang="en-US" smtClean="0"/>
              <a:t>‹#›</a:t>
            </a:fld>
            <a:endParaRPr lang="en-US"/>
          </a:p>
        </p:txBody>
      </p:sp>
    </p:spTree>
    <p:extLst>
      <p:ext uri="{BB962C8B-B14F-4D97-AF65-F5344CB8AC3E}">
        <p14:creationId xmlns:p14="http://schemas.microsoft.com/office/powerpoint/2010/main" val="2233698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pPr lvl="0"/>
            <a:endParaRPr/>
          </a:p>
        </p:txBody>
      </p:sp>
      <p:sp>
        <p:nvSpPr>
          <p:cNvPr id="36" name="Shape 36"/>
          <p:cNvSpPr>
            <a:spLocks noGrp="1"/>
          </p:cNvSpPr>
          <p:nvPr>
            <p:ph type="body" sz="quarter" idx="1"/>
          </p:nvPr>
        </p:nvSpPr>
        <p:spPr>
          <a:prstGeom prst="rect">
            <a:avLst/>
          </a:prstGeom>
        </p:spPr>
        <p:txBody>
          <a:bodyPr/>
          <a:lstStyle/>
          <a:p>
            <a:pPr lvl="0">
              <a:defRPr sz="1800"/>
            </a:pPr>
            <a:r>
              <a:rPr sz="2200"/>
              <a:t>If you’d told us three years ago that we would be a part of this conversation about math accessibility, we would have laughed.  We have had the opportunity to work with people with vast experience and incredible knowledge.  </a:t>
            </a:r>
          </a:p>
        </p:txBody>
      </p:sp>
    </p:spTree>
    <p:extLst>
      <p:ext uri="{BB962C8B-B14F-4D97-AF65-F5344CB8AC3E}">
        <p14:creationId xmlns:p14="http://schemas.microsoft.com/office/powerpoint/2010/main" val="2914146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Shape 72"/>
          <p:cNvSpPr>
            <a:spLocks noGrp="1" noRot="1" noChangeAspect="1"/>
          </p:cNvSpPr>
          <p:nvPr>
            <p:ph type="sldImg"/>
          </p:nvPr>
        </p:nvSpPr>
        <p:spPr>
          <a:prstGeom prst="rect">
            <a:avLst/>
          </a:prstGeom>
        </p:spPr>
        <p:txBody>
          <a:bodyPr/>
          <a:lstStyle/>
          <a:p>
            <a:pPr lvl="0"/>
            <a:endParaRPr/>
          </a:p>
        </p:txBody>
      </p:sp>
      <p:sp>
        <p:nvSpPr>
          <p:cNvPr id="73" name="Shape 73"/>
          <p:cNvSpPr>
            <a:spLocks noGrp="1"/>
          </p:cNvSpPr>
          <p:nvPr>
            <p:ph type="body" sz="quarter" idx="1"/>
          </p:nvPr>
        </p:nvSpPr>
        <p:spPr>
          <a:prstGeom prst="rect">
            <a:avLst/>
          </a:prstGeom>
        </p:spPr>
        <p:txBody>
          <a:bodyPr/>
          <a:lstStyle/>
          <a:p>
            <a:pPr lvl="0">
              <a:defRPr sz="1800"/>
            </a:pPr>
            <a:r>
              <a:rPr sz="2200"/>
              <a:t> We started brainstorming another way to help students access math. </a:t>
            </a:r>
          </a:p>
          <a:p>
            <a:pPr lvl="0">
              <a:defRPr sz="1800"/>
            </a:pPr>
            <a:endParaRPr sz="2200"/>
          </a:p>
          <a:p>
            <a:pPr lvl="0">
              <a:defRPr sz="1800"/>
            </a:pPr>
            <a:r>
              <a:rPr sz="2200"/>
              <a:t>We began working with a group of students from a CS class who needed a senior project.  Their work formed the basis for the Central Access Reader.  When the project was done we hired Spencer Graffe, the student who had taken the lead in the group project to continue his work. </a:t>
            </a:r>
          </a:p>
          <a:p>
            <a:pPr lvl="0">
              <a:defRPr sz="1800"/>
            </a:pPr>
            <a:endParaRPr sz="2200"/>
          </a:p>
        </p:txBody>
      </p:sp>
    </p:spTree>
    <p:extLst>
      <p:ext uri="{BB962C8B-B14F-4D97-AF65-F5344CB8AC3E}">
        <p14:creationId xmlns:p14="http://schemas.microsoft.com/office/powerpoint/2010/main" val="2499303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Shape 76"/>
          <p:cNvSpPr>
            <a:spLocks noGrp="1" noRot="1" noChangeAspect="1"/>
          </p:cNvSpPr>
          <p:nvPr>
            <p:ph type="sldImg"/>
          </p:nvPr>
        </p:nvSpPr>
        <p:spPr>
          <a:prstGeom prst="rect">
            <a:avLst/>
          </a:prstGeom>
        </p:spPr>
        <p:txBody>
          <a:bodyPr/>
          <a:lstStyle/>
          <a:p>
            <a:pPr lvl="0"/>
            <a:endParaRPr/>
          </a:p>
        </p:txBody>
      </p:sp>
      <p:sp>
        <p:nvSpPr>
          <p:cNvPr id="77" name="Shape 77"/>
          <p:cNvSpPr>
            <a:spLocks noGrp="1"/>
          </p:cNvSpPr>
          <p:nvPr>
            <p:ph type="body" sz="quarter" idx="1"/>
          </p:nvPr>
        </p:nvSpPr>
        <p:spPr>
          <a:prstGeom prst="rect">
            <a:avLst/>
          </a:prstGeom>
        </p:spPr>
        <p:txBody>
          <a:bodyPr/>
          <a:lstStyle/>
          <a:p>
            <a:pPr lvl="0">
              <a:defRPr sz="1800"/>
            </a:pPr>
            <a:r>
              <a:rPr sz="2200"/>
              <a:t>Around this time our responsibilities shifted.  Marshall went from a student employee to a full time employee to the Coordinator of Central Access.  I went from spending my days in the lab with the paper mache Enterprise to working in the HR office surrounded by grown ups.  I met with students to determine accommodations, handled faculty education, campus outreach and whatever else came my way.  Working in this new role gave me the opportunity to explore ways that people interacted with alt format and identify ways to improve their experience. </a:t>
            </a:r>
          </a:p>
          <a:p>
            <a:pPr lvl="0">
              <a:defRPr sz="1800"/>
            </a:pPr>
            <a:endParaRPr sz="2200"/>
          </a:p>
        </p:txBody>
      </p:sp>
    </p:spTree>
    <p:extLst>
      <p:ext uri="{BB962C8B-B14F-4D97-AF65-F5344CB8AC3E}">
        <p14:creationId xmlns:p14="http://schemas.microsoft.com/office/powerpoint/2010/main" val="429252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hape 39"/>
          <p:cNvSpPr>
            <a:spLocks noGrp="1" noRot="1" noChangeAspect="1"/>
          </p:cNvSpPr>
          <p:nvPr>
            <p:ph type="sldImg"/>
          </p:nvPr>
        </p:nvSpPr>
        <p:spPr>
          <a:prstGeom prst="rect">
            <a:avLst/>
          </a:prstGeom>
        </p:spPr>
        <p:txBody>
          <a:bodyPr/>
          <a:lstStyle/>
          <a:p>
            <a:pPr lvl="0"/>
            <a:endParaRPr/>
          </a:p>
        </p:txBody>
      </p:sp>
      <p:sp>
        <p:nvSpPr>
          <p:cNvPr id="40" name="Shape 40"/>
          <p:cNvSpPr>
            <a:spLocks noGrp="1"/>
          </p:cNvSpPr>
          <p:nvPr>
            <p:ph type="body" sz="quarter" idx="1"/>
          </p:nvPr>
        </p:nvSpPr>
        <p:spPr>
          <a:prstGeom prst="rect">
            <a:avLst/>
          </a:prstGeom>
        </p:spPr>
        <p:txBody>
          <a:bodyPr/>
          <a:lstStyle/>
          <a:p>
            <a:pPr lvl="0">
              <a:defRPr sz="1800"/>
            </a:pPr>
            <a:r>
              <a:rPr sz="2200"/>
              <a:t>Marshall and I began working together three years ago in a crowded alt production lab on a remote corner of the campus of Central Washington University.  I was a temp hourly with no experience in accessibility or higher ed and Marshall was a student employee.  </a:t>
            </a:r>
          </a:p>
        </p:txBody>
      </p:sp>
    </p:spTree>
    <p:extLst>
      <p:ext uri="{BB962C8B-B14F-4D97-AF65-F5344CB8AC3E}">
        <p14:creationId xmlns:p14="http://schemas.microsoft.com/office/powerpoint/2010/main" val="512737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hape 43"/>
          <p:cNvSpPr>
            <a:spLocks noGrp="1" noRot="1" noChangeAspect="1"/>
          </p:cNvSpPr>
          <p:nvPr>
            <p:ph type="sldImg"/>
          </p:nvPr>
        </p:nvSpPr>
        <p:spPr>
          <a:prstGeom prst="rect">
            <a:avLst/>
          </a:prstGeom>
        </p:spPr>
        <p:txBody>
          <a:bodyPr/>
          <a:lstStyle/>
          <a:p>
            <a:pPr lvl="0"/>
            <a:endParaRPr/>
          </a:p>
        </p:txBody>
      </p:sp>
      <p:sp>
        <p:nvSpPr>
          <p:cNvPr id="44" name="Shape 44"/>
          <p:cNvSpPr>
            <a:spLocks noGrp="1"/>
          </p:cNvSpPr>
          <p:nvPr>
            <p:ph type="body" sz="quarter" idx="1"/>
          </p:nvPr>
        </p:nvSpPr>
        <p:spPr>
          <a:prstGeom prst="rect">
            <a:avLst/>
          </a:prstGeom>
        </p:spPr>
        <p:txBody>
          <a:bodyPr/>
          <a:lstStyle/>
          <a:p>
            <a:pPr lvl="0">
              <a:defRPr sz="1800"/>
            </a:pPr>
            <a:r>
              <a:rPr sz="2200"/>
              <a:t>We were located in a building on the other side of campus from our department, and as a self support business we were a bit of an oddity in the Human Resources department. As a result we became very good at creative problem solving and being resourceful.  We embraced the philosophy that it is better to ask forgiveness than permission.</a:t>
            </a:r>
          </a:p>
        </p:txBody>
      </p:sp>
    </p:spTree>
    <p:extLst>
      <p:ext uri="{BB962C8B-B14F-4D97-AF65-F5344CB8AC3E}">
        <p14:creationId xmlns:p14="http://schemas.microsoft.com/office/powerpoint/2010/main" val="74973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hape 47"/>
          <p:cNvSpPr>
            <a:spLocks noGrp="1" noRot="1" noChangeAspect="1"/>
          </p:cNvSpPr>
          <p:nvPr>
            <p:ph type="sldImg"/>
          </p:nvPr>
        </p:nvSpPr>
        <p:spPr>
          <a:prstGeom prst="rect">
            <a:avLst/>
          </a:prstGeom>
        </p:spPr>
        <p:txBody>
          <a:bodyPr/>
          <a:lstStyle/>
          <a:p>
            <a:pPr lvl="0"/>
            <a:endParaRPr/>
          </a:p>
        </p:txBody>
      </p:sp>
      <p:sp>
        <p:nvSpPr>
          <p:cNvPr id="48" name="Shape 48"/>
          <p:cNvSpPr>
            <a:spLocks noGrp="1"/>
          </p:cNvSpPr>
          <p:nvPr>
            <p:ph type="body" sz="quarter" idx="1"/>
          </p:nvPr>
        </p:nvSpPr>
        <p:spPr>
          <a:prstGeom prst="rect">
            <a:avLst/>
          </a:prstGeom>
        </p:spPr>
        <p:txBody>
          <a:bodyPr/>
          <a:lstStyle/>
          <a:p>
            <a:pPr lvl="0">
              <a:defRPr sz="1800"/>
            </a:pPr>
            <a:r>
              <a:rPr sz="2200"/>
              <a:t>Being a bit isolated had its perks.  We were able to decorate our door like this, and leave it this way for over a year before anyone suggested we tone it down.  Figuring things out on our own also meant that we were free from limits that rational people might have imposed on themselves. </a:t>
            </a:r>
          </a:p>
        </p:txBody>
      </p:sp>
    </p:spTree>
    <p:extLst>
      <p:ext uri="{BB962C8B-B14F-4D97-AF65-F5344CB8AC3E}">
        <p14:creationId xmlns:p14="http://schemas.microsoft.com/office/powerpoint/2010/main" val="985844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a:spLocks noGrp="1" noRot="1" noChangeAspect="1"/>
          </p:cNvSpPr>
          <p:nvPr>
            <p:ph type="sldImg"/>
          </p:nvPr>
        </p:nvSpPr>
        <p:spPr>
          <a:prstGeom prst="rect">
            <a:avLst/>
          </a:prstGeom>
        </p:spPr>
        <p:txBody>
          <a:bodyPr/>
          <a:lstStyle/>
          <a:p>
            <a:pPr lvl="0"/>
            <a:endParaRPr/>
          </a:p>
        </p:txBody>
      </p:sp>
      <p:sp>
        <p:nvSpPr>
          <p:cNvPr id="52" name="Shape 52"/>
          <p:cNvSpPr>
            <a:spLocks noGrp="1"/>
          </p:cNvSpPr>
          <p:nvPr>
            <p:ph type="body" sz="quarter" idx="1"/>
          </p:nvPr>
        </p:nvSpPr>
        <p:spPr>
          <a:prstGeom prst="rect">
            <a:avLst/>
          </a:prstGeom>
        </p:spPr>
        <p:txBody>
          <a:bodyPr/>
          <a:lstStyle/>
          <a:p>
            <a:pPr lvl="0">
              <a:defRPr sz="1800"/>
            </a:pPr>
            <a:r>
              <a:rPr sz="2200"/>
              <a:t>Added this slide just for Wink.  She has a much more impressive Star Trek connection than we do, we share a love of all things nerdy, including Star Trek. </a:t>
            </a:r>
          </a:p>
        </p:txBody>
      </p:sp>
    </p:spTree>
    <p:extLst>
      <p:ext uri="{BB962C8B-B14F-4D97-AF65-F5344CB8AC3E}">
        <p14:creationId xmlns:p14="http://schemas.microsoft.com/office/powerpoint/2010/main" val="1092331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Shape 55"/>
          <p:cNvSpPr>
            <a:spLocks noGrp="1" noRot="1" noChangeAspect="1"/>
          </p:cNvSpPr>
          <p:nvPr>
            <p:ph type="sldImg"/>
          </p:nvPr>
        </p:nvSpPr>
        <p:spPr>
          <a:prstGeom prst="rect">
            <a:avLst/>
          </a:prstGeom>
        </p:spPr>
        <p:txBody>
          <a:bodyPr/>
          <a:lstStyle/>
          <a:p>
            <a:pPr lvl="0"/>
            <a:endParaRPr/>
          </a:p>
        </p:txBody>
      </p:sp>
      <p:sp>
        <p:nvSpPr>
          <p:cNvPr id="56" name="Shape 56"/>
          <p:cNvSpPr>
            <a:spLocks noGrp="1"/>
          </p:cNvSpPr>
          <p:nvPr>
            <p:ph type="body" sz="quarter" idx="1"/>
          </p:nvPr>
        </p:nvSpPr>
        <p:spPr>
          <a:prstGeom prst="rect">
            <a:avLst/>
          </a:prstGeom>
        </p:spPr>
        <p:txBody>
          <a:bodyPr/>
          <a:lstStyle/>
          <a:p>
            <a:pPr lvl="0">
              <a:defRPr sz="1800"/>
            </a:pPr>
            <a:r>
              <a:rPr sz="2200"/>
              <a:t>Prior to the creation of CAR, Central Access produced materials in a variety of formats.  Each format had slightly different rules for editing and different post production procedures.  Ensuring that the documents were correctly edited required technicians to consult different tip sheets for each format.  Post production was even more problematic.  Producing audio files at the correct rate, with the desired voice, saved in the requested format demanded a great deal of individual attention.</a:t>
            </a:r>
          </a:p>
        </p:txBody>
      </p:sp>
    </p:spTree>
    <p:extLst>
      <p:ext uri="{BB962C8B-B14F-4D97-AF65-F5344CB8AC3E}">
        <p14:creationId xmlns:p14="http://schemas.microsoft.com/office/powerpoint/2010/main" val="2523721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Shape 59"/>
          <p:cNvSpPr>
            <a:spLocks noGrp="1" noRot="1" noChangeAspect="1"/>
          </p:cNvSpPr>
          <p:nvPr>
            <p:ph type="sldImg"/>
          </p:nvPr>
        </p:nvSpPr>
        <p:spPr>
          <a:prstGeom prst="rect">
            <a:avLst/>
          </a:prstGeom>
        </p:spPr>
        <p:txBody>
          <a:bodyPr/>
          <a:lstStyle/>
          <a:p>
            <a:pPr lvl="0"/>
            <a:endParaRPr/>
          </a:p>
        </p:txBody>
      </p:sp>
      <p:sp>
        <p:nvSpPr>
          <p:cNvPr id="60" name="Shape 60"/>
          <p:cNvSpPr>
            <a:spLocks noGrp="1"/>
          </p:cNvSpPr>
          <p:nvPr>
            <p:ph type="body" sz="quarter" idx="1"/>
          </p:nvPr>
        </p:nvSpPr>
        <p:spPr>
          <a:prstGeom prst="rect">
            <a:avLst/>
          </a:prstGeom>
        </p:spPr>
        <p:txBody>
          <a:bodyPr/>
          <a:lstStyle/>
          <a:p>
            <a:pPr lvl="0">
              <a:defRPr sz="1800"/>
            </a:pPr>
            <a:r>
              <a:rPr sz="2200"/>
              <a:t>In addition to providing materials to students attending CWU, Central Access produces materials for schools across the country. Typically we receive the projects that are too difficult, or books that have been requested too late to be produced in house.  For many of our projects the requested completion date is ASAP.  When I started on September 1st, I had no idea what I was walking into.  Trying to balance the needs of internal and external clients was overwhelming.  I spent most of October apologizing for not being able to meet deadline.  (Actually..most October avoiding people and most of November apologizing) but you get the idea.  </a:t>
            </a:r>
          </a:p>
        </p:txBody>
      </p:sp>
    </p:spTree>
    <p:extLst>
      <p:ext uri="{BB962C8B-B14F-4D97-AF65-F5344CB8AC3E}">
        <p14:creationId xmlns:p14="http://schemas.microsoft.com/office/powerpoint/2010/main" val="3559394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noRot="1" noChangeAspect="1"/>
          </p:cNvSpPr>
          <p:nvPr>
            <p:ph type="sldImg"/>
          </p:nvPr>
        </p:nvSpPr>
        <p:spPr>
          <a:prstGeom prst="rect">
            <a:avLst/>
          </a:prstGeom>
        </p:spPr>
        <p:txBody>
          <a:bodyPr/>
          <a:lstStyle/>
          <a:p>
            <a:pPr lvl="0"/>
            <a:endParaRPr/>
          </a:p>
        </p:txBody>
      </p:sp>
      <p:sp>
        <p:nvSpPr>
          <p:cNvPr id="65" name="Shape 65"/>
          <p:cNvSpPr>
            <a:spLocks noGrp="1"/>
          </p:cNvSpPr>
          <p:nvPr>
            <p:ph type="body" sz="quarter" idx="1"/>
          </p:nvPr>
        </p:nvSpPr>
        <p:spPr>
          <a:prstGeom prst="rect">
            <a:avLst/>
          </a:prstGeom>
        </p:spPr>
        <p:txBody>
          <a:bodyPr/>
          <a:lstStyle/>
          <a:p>
            <a:pPr lvl="0">
              <a:defRPr sz="1800"/>
            </a:pPr>
            <a:r>
              <a:rPr sz="2200"/>
              <a:t>Marshall and I were putting in long hours and had student technicians using every computer we could get our hands on. We couldn’t work any harder so we knew we needed to find a way to work smarter.  We needed to find a way to balance the need for efficiency without compromising the quality of the final product.  Of course the most challenging projects were math.</a:t>
            </a:r>
          </a:p>
        </p:txBody>
      </p:sp>
    </p:spTree>
    <p:extLst>
      <p:ext uri="{BB962C8B-B14F-4D97-AF65-F5344CB8AC3E}">
        <p14:creationId xmlns:p14="http://schemas.microsoft.com/office/powerpoint/2010/main" val="2168242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hape 68"/>
          <p:cNvSpPr>
            <a:spLocks noGrp="1" noRot="1" noChangeAspect="1"/>
          </p:cNvSpPr>
          <p:nvPr>
            <p:ph type="sldImg"/>
          </p:nvPr>
        </p:nvSpPr>
        <p:spPr>
          <a:prstGeom prst="rect">
            <a:avLst/>
          </a:prstGeom>
        </p:spPr>
        <p:txBody>
          <a:bodyPr/>
          <a:lstStyle/>
          <a:p>
            <a:pPr lvl="0"/>
            <a:endParaRPr/>
          </a:p>
        </p:txBody>
      </p:sp>
      <p:sp>
        <p:nvSpPr>
          <p:cNvPr id="69" name="Shape 69"/>
          <p:cNvSpPr>
            <a:spLocks noGrp="1"/>
          </p:cNvSpPr>
          <p:nvPr>
            <p:ph type="body" sz="quarter" idx="1"/>
          </p:nvPr>
        </p:nvSpPr>
        <p:spPr>
          <a:prstGeom prst="rect">
            <a:avLst/>
          </a:prstGeom>
        </p:spPr>
        <p:txBody>
          <a:bodyPr/>
          <a:lstStyle/>
          <a:p>
            <a:pPr lvl="0">
              <a:defRPr sz="1800"/>
            </a:pPr>
            <a:r>
              <a:rPr sz="2200"/>
              <a:t>Students who require math in an alternative format have had few options for accessing their materials.  MathPlayer was a popular choice however upgrades in web browser technology eliminated that option.  We had completed an entire quarter’s worth of materials for a student and  he was unable to use.  The other option was MathDAISY.  This conversion process was time consuming and prone to technical glitches.  Files containing math equations required hours to convert.  Occasionally files would fail to convert for unknown reasons.  Error messages provided no information and locating the problem, which could be as minor as an extra space before an equation, was like finding a needle in a haystack.  This type of delay created post production backlogs in the lab and made it difficult to meet project deadlines.</a:t>
            </a:r>
          </a:p>
          <a:p>
            <a:pPr lvl="0">
              <a:defRPr sz="1800"/>
            </a:pPr>
            <a:endParaRPr sz="2200"/>
          </a:p>
          <a:p>
            <a:pPr lvl="0">
              <a:defRPr sz="1800"/>
            </a:pPr>
            <a:r>
              <a:rPr sz="2200"/>
              <a:t>I can remember one particular occasion where we had edited an entire book but were having trouble getting the materials through the pipeline.  The client was frustrated, their student was frustrated and we were frustrated.  The worst part was that the work that mattered was done. </a:t>
            </a:r>
          </a:p>
        </p:txBody>
      </p:sp>
    </p:spTree>
    <p:extLst>
      <p:ext uri="{BB962C8B-B14F-4D97-AF65-F5344CB8AC3E}">
        <p14:creationId xmlns:p14="http://schemas.microsoft.com/office/powerpoint/2010/main" val="2047652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17554E-4CDA-4AAB-83A3-8BBE1E099948}"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416695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17554E-4CDA-4AAB-83A3-8BBE1E099948}"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2297226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17554E-4CDA-4AAB-83A3-8BBE1E099948}"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45755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568201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3" name="Shape 13"/>
          <p:cNvSpPr>
            <a:spLocks noGrp="1"/>
          </p:cNvSpPr>
          <p:nvPr>
            <p:ph type="title"/>
          </p:nvPr>
        </p:nvSpPr>
        <p:spPr>
          <a:xfrm>
            <a:off x="714375" y="294680"/>
            <a:ext cx="5048250" cy="3232547"/>
          </a:xfrm>
          <a:prstGeom prst="rect">
            <a:avLst/>
          </a:prstGeom>
        </p:spPr>
        <p:txBody>
          <a:bodyPr anchor="b"/>
          <a:lstStyle>
            <a:lvl1pPr>
              <a:defRPr sz="3656"/>
            </a:lvl1pPr>
          </a:lstStyle>
          <a:p>
            <a:pPr lvl="0">
              <a:defRPr sz="1800" b="0">
                <a:solidFill>
                  <a:srgbClr val="000000"/>
                </a:solidFill>
                <a:effectLst/>
              </a:defRPr>
            </a:pPr>
            <a:r>
              <a:rPr sz="3656" b="1">
                <a:solidFill>
                  <a:srgbClr val="FFFFFF"/>
                </a:solidFill>
                <a:effectLst>
                  <a:outerShdw blurRad="50800" dist="25400" dir="5400000" rotWithShape="0">
                    <a:srgbClr val="000000"/>
                  </a:outerShdw>
                </a:effectLst>
              </a:rPr>
              <a:t>Title Text</a:t>
            </a:r>
          </a:p>
        </p:txBody>
      </p:sp>
      <p:sp>
        <p:nvSpPr>
          <p:cNvPr id="14" name="Shape 14"/>
          <p:cNvSpPr>
            <a:spLocks noGrp="1"/>
          </p:cNvSpPr>
          <p:nvPr>
            <p:ph type="body" idx="1"/>
          </p:nvPr>
        </p:nvSpPr>
        <p:spPr>
          <a:xfrm>
            <a:off x="714375" y="3687961"/>
            <a:ext cx="5048250" cy="2678906"/>
          </a:xfrm>
          <a:prstGeom prst="rect">
            <a:avLst/>
          </a:prstGeom>
        </p:spPr>
        <p:txBody>
          <a:bodyPr anchor="t"/>
          <a:lstStyle>
            <a:lvl1pPr marL="0" indent="0" algn="ctr">
              <a:spcBef>
                <a:spcPts val="0"/>
              </a:spcBef>
              <a:buSzTx/>
              <a:buNone/>
              <a:defRPr sz="1687">
                <a:solidFill>
                  <a:srgbClr val="FFFFFF"/>
                </a:solidFill>
              </a:defRPr>
            </a:lvl1pPr>
            <a:lvl2pPr marL="0" indent="160729" algn="ctr">
              <a:spcBef>
                <a:spcPts val="0"/>
              </a:spcBef>
              <a:buSzTx/>
              <a:buNone/>
              <a:defRPr sz="1687">
                <a:solidFill>
                  <a:srgbClr val="FFFFFF"/>
                </a:solidFill>
              </a:defRPr>
            </a:lvl2pPr>
            <a:lvl3pPr marL="0" indent="321457" algn="ctr">
              <a:spcBef>
                <a:spcPts val="0"/>
              </a:spcBef>
              <a:buSzTx/>
              <a:buNone/>
              <a:defRPr sz="1687">
                <a:solidFill>
                  <a:srgbClr val="FFFFFF"/>
                </a:solidFill>
              </a:defRPr>
            </a:lvl3pPr>
            <a:lvl4pPr marL="0" indent="482186" algn="ctr">
              <a:spcBef>
                <a:spcPts val="0"/>
              </a:spcBef>
              <a:buSzTx/>
              <a:buNone/>
              <a:defRPr sz="1687">
                <a:solidFill>
                  <a:srgbClr val="FFFFFF"/>
                </a:solidFill>
              </a:defRPr>
            </a:lvl4pPr>
            <a:lvl5pPr marL="0" indent="642915" algn="ctr">
              <a:spcBef>
                <a:spcPts val="0"/>
              </a:spcBef>
              <a:buSzTx/>
              <a:buNone/>
              <a:defRPr sz="1687">
                <a:solidFill>
                  <a:srgbClr val="FFFFFF"/>
                </a:solidFill>
              </a:defRPr>
            </a:lvl5pPr>
          </a:lstStyle>
          <a:p>
            <a:pPr lvl="0">
              <a:defRPr sz="1800">
                <a:solidFill>
                  <a:srgbClr val="000000"/>
                </a:solidFill>
                <a:effectLst/>
              </a:defRPr>
            </a:pPr>
            <a:r>
              <a:rPr sz="1687">
                <a:solidFill>
                  <a:srgbClr val="FFFFFF"/>
                </a:solidFill>
                <a:effectLst>
                  <a:outerShdw blurRad="50800" dist="25400" dir="5400000" rotWithShape="0">
                    <a:srgbClr val="000000"/>
                  </a:outerShdw>
                </a:effectLst>
              </a:rPr>
              <a:t>Body Level One</a:t>
            </a:r>
          </a:p>
          <a:p>
            <a:pPr lvl="1">
              <a:defRPr sz="1800">
                <a:solidFill>
                  <a:srgbClr val="000000"/>
                </a:solidFill>
                <a:effectLst/>
              </a:defRPr>
            </a:pPr>
            <a:r>
              <a:rPr sz="1687">
                <a:solidFill>
                  <a:srgbClr val="FFFFFF"/>
                </a:solidFill>
                <a:effectLst>
                  <a:outerShdw blurRad="50800" dist="25400" dir="5400000" rotWithShape="0">
                    <a:srgbClr val="000000"/>
                  </a:outerShdw>
                </a:effectLst>
              </a:rPr>
              <a:t>Body Level Two</a:t>
            </a:r>
          </a:p>
          <a:p>
            <a:pPr lvl="2">
              <a:defRPr sz="1800">
                <a:solidFill>
                  <a:srgbClr val="000000"/>
                </a:solidFill>
                <a:effectLst/>
              </a:defRPr>
            </a:pPr>
            <a:r>
              <a:rPr sz="1687">
                <a:solidFill>
                  <a:srgbClr val="FFFFFF"/>
                </a:solidFill>
                <a:effectLst>
                  <a:outerShdw blurRad="50800" dist="25400" dir="5400000" rotWithShape="0">
                    <a:srgbClr val="000000"/>
                  </a:outerShdw>
                </a:effectLst>
              </a:rPr>
              <a:t>Body Level Three</a:t>
            </a:r>
          </a:p>
          <a:p>
            <a:pPr lvl="3">
              <a:defRPr sz="1800">
                <a:solidFill>
                  <a:srgbClr val="000000"/>
                </a:solidFill>
                <a:effectLst/>
              </a:defRPr>
            </a:pPr>
            <a:r>
              <a:rPr sz="1687">
                <a:solidFill>
                  <a:srgbClr val="FFFFFF"/>
                </a:solidFill>
                <a:effectLst>
                  <a:outerShdw blurRad="50800" dist="25400" dir="5400000" rotWithShape="0">
                    <a:srgbClr val="000000"/>
                  </a:outerShdw>
                </a:effectLst>
              </a:rPr>
              <a:t>Body Level Four</a:t>
            </a:r>
          </a:p>
          <a:p>
            <a:pPr lvl="4">
              <a:defRPr sz="1800">
                <a:solidFill>
                  <a:srgbClr val="000000"/>
                </a:solidFill>
                <a:effectLst/>
              </a:defRPr>
            </a:pPr>
            <a:r>
              <a:rPr sz="1687">
                <a:solidFill>
                  <a:srgbClr val="FFFFFF"/>
                </a:solidFill>
                <a:effectLst>
                  <a:outerShdw blurRad="50800" dist="25400" dir="5400000" rotWithShape="0">
                    <a:srgbClr val="000000"/>
                  </a:outerShdw>
                </a:effectLst>
              </a:rPr>
              <a:t>Body Level Five</a:t>
            </a:r>
          </a:p>
        </p:txBody>
      </p:sp>
    </p:spTree>
    <p:extLst>
      <p:ext uri="{BB962C8B-B14F-4D97-AF65-F5344CB8AC3E}">
        <p14:creationId xmlns:p14="http://schemas.microsoft.com/office/powerpoint/2010/main" val="420225977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pPr lvl="0">
              <a:defRPr sz="1800" b="0">
                <a:solidFill>
                  <a:srgbClr val="000000"/>
                </a:solidFill>
                <a:effectLst/>
              </a:defRPr>
            </a:pPr>
            <a:r>
              <a:rPr sz="4500" b="1">
                <a:solidFill>
                  <a:srgbClr val="FFFFFF"/>
                </a:solidFill>
                <a:effectLst>
                  <a:outerShdw blurRad="50800" dist="25400" dir="5400000" rotWithShape="0">
                    <a:srgbClr val="000000"/>
                  </a:outerShdw>
                </a:effectLst>
              </a:rPr>
              <a:t>Title Text</a:t>
            </a:r>
          </a:p>
        </p:txBody>
      </p:sp>
    </p:spTree>
    <p:extLst>
      <p:ext uri="{BB962C8B-B14F-4D97-AF65-F5344CB8AC3E}">
        <p14:creationId xmlns:p14="http://schemas.microsoft.com/office/powerpoint/2010/main" val="169009709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17554E-4CDA-4AAB-83A3-8BBE1E099948}"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624191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17554E-4CDA-4AAB-83A3-8BBE1E099948}"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1487092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17554E-4CDA-4AAB-83A3-8BBE1E099948}" type="datetimeFigureOut">
              <a:rPr lang="en-US" smtClean="0"/>
              <a:t>11/18/2014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736192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17554E-4CDA-4AAB-83A3-8BBE1E099948}" type="datetimeFigureOut">
              <a:rPr lang="en-US" smtClean="0"/>
              <a:t>11/18/2014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3297812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17554E-4CDA-4AAB-83A3-8BBE1E099948}" type="datetimeFigureOut">
              <a:rPr lang="en-US" smtClean="0"/>
              <a:t>11/18/2014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3547366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17554E-4CDA-4AAB-83A3-8BBE1E099948}" type="datetimeFigureOut">
              <a:rPr lang="en-US" smtClean="0"/>
              <a:t>11/18/2014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374076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17554E-4CDA-4AAB-83A3-8BBE1E099948}" type="datetimeFigureOut">
              <a:rPr lang="en-US" smtClean="0"/>
              <a:t>11/18/2014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1540549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17554E-4CDA-4AAB-83A3-8BBE1E099948}" type="datetimeFigureOut">
              <a:rPr lang="en-US" smtClean="0"/>
              <a:t>11/18/2014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85037-46BB-4709-B208-78FC8BD06C4B}" type="slidenum">
              <a:rPr lang="en-US" smtClean="0"/>
              <a:t>‹#›</a:t>
            </a:fld>
            <a:endParaRPr lang="en-US"/>
          </a:p>
        </p:txBody>
      </p:sp>
    </p:spTree>
    <p:extLst>
      <p:ext uri="{BB962C8B-B14F-4D97-AF65-F5344CB8AC3E}">
        <p14:creationId xmlns:p14="http://schemas.microsoft.com/office/powerpoint/2010/main" val="2840248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17554E-4CDA-4AAB-83A3-8BBE1E099948}" type="datetimeFigureOut">
              <a:rPr lang="en-US" smtClean="0"/>
              <a:t>11/18/2014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85037-46BB-4709-B208-78FC8BD06C4B}" type="slidenum">
              <a:rPr lang="en-US" smtClean="0"/>
              <a:t>‹#›</a:t>
            </a:fld>
            <a:endParaRPr lang="en-US"/>
          </a:p>
        </p:txBody>
      </p:sp>
    </p:spTree>
    <p:extLst>
      <p:ext uri="{BB962C8B-B14F-4D97-AF65-F5344CB8AC3E}">
        <p14:creationId xmlns:p14="http://schemas.microsoft.com/office/powerpoint/2010/main" val="2165285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2880" y="239151"/>
            <a:ext cx="11816862" cy="6326241"/>
          </a:xfrm>
        </p:spPr>
        <p:txBody>
          <a:bodyPr anchor="t" anchorCtr="0">
            <a:noAutofit/>
          </a:bodyPr>
          <a:lstStyle/>
          <a:p>
            <a:pPr>
              <a:spcBef>
                <a:spcPts val="600"/>
              </a:spcBef>
              <a:spcAft>
                <a:spcPts val="1200"/>
              </a:spcAft>
            </a:pPr>
            <a:r>
              <a:rPr lang="en-US" sz="10800" dirty="0">
                <a:solidFill>
                  <a:schemeClr val="bg1"/>
                </a:solidFill>
                <a:latin typeface="Segoe UI" panose="020B0502040204020203" pitchFamily="34" charset="0"/>
                <a:cs typeface="Segoe UI" panose="020B0502040204020203" pitchFamily="34" charset="0"/>
              </a:rPr>
              <a:t>Central Access</a:t>
            </a:r>
            <a:r>
              <a:rPr lang="en-US" sz="13000" dirty="0" smtClean="0">
                <a:solidFill>
                  <a:srgbClr val="AB0032"/>
                </a:solidFill>
                <a:latin typeface="Segoe UI" panose="020B0502040204020203" pitchFamily="34" charset="0"/>
                <a:cs typeface="Segoe UI" panose="020B0502040204020203" pitchFamily="34" charset="0"/>
              </a:rPr>
              <a:t/>
            </a:r>
            <a:br>
              <a:rPr lang="en-US" sz="13000" dirty="0" smtClean="0">
                <a:solidFill>
                  <a:srgbClr val="AB0032"/>
                </a:solidFill>
                <a:latin typeface="Segoe UI" panose="020B0502040204020203" pitchFamily="34" charset="0"/>
                <a:cs typeface="Segoe UI" panose="020B0502040204020203" pitchFamily="34" charset="0"/>
              </a:rPr>
            </a:br>
            <a:r>
              <a:rPr lang="en-US" sz="10800" dirty="0" smtClean="0">
                <a:solidFill>
                  <a:srgbClr val="FF7DA2"/>
                </a:solidFill>
                <a:latin typeface="Segoe UI" panose="020B0502040204020203" pitchFamily="34" charset="0"/>
                <a:cs typeface="Segoe UI" panose="020B0502040204020203" pitchFamily="34" charset="0"/>
              </a:rPr>
              <a:t>Central Access</a:t>
            </a:r>
            <a:r>
              <a:rPr lang="en-US" sz="10800" dirty="0" smtClean="0">
                <a:solidFill>
                  <a:srgbClr val="AB0032"/>
                </a:solidFill>
                <a:latin typeface="Segoe UI" panose="020B0502040204020203" pitchFamily="34" charset="0"/>
                <a:cs typeface="Segoe UI" panose="020B0502040204020203" pitchFamily="34" charset="0"/>
              </a:rPr>
              <a:t/>
            </a:r>
            <a:br>
              <a:rPr lang="en-US" sz="10800" dirty="0" smtClean="0">
                <a:solidFill>
                  <a:srgbClr val="AB0032"/>
                </a:solidFill>
                <a:latin typeface="Segoe UI" panose="020B0502040204020203" pitchFamily="34" charset="0"/>
                <a:cs typeface="Segoe UI" panose="020B0502040204020203" pitchFamily="34" charset="0"/>
              </a:rPr>
            </a:br>
            <a:r>
              <a:rPr lang="en-US" sz="10800" dirty="0">
                <a:solidFill>
                  <a:srgbClr val="FF094F"/>
                </a:solidFill>
                <a:latin typeface="Segoe UI" panose="020B0502040204020203" pitchFamily="34" charset="0"/>
                <a:cs typeface="Segoe UI" panose="020B0502040204020203" pitchFamily="34" charset="0"/>
              </a:rPr>
              <a:t>Central </a:t>
            </a:r>
            <a:r>
              <a:rPr lang="en-US" sz="10800" dirty="0" smtClean="0">
                <a:solidFill>
                  <a:srgbClr val="FF094F"/>
                </a:solidFill>
                <a:latin typeface="Segoe UI" panose="020B0502040204020203" pitchFamily="34" charset="0"/>
                <a:cs typeface="Segoe UI" panose="020B0502040204020203" pitchFamily="34" charset="0"/>
              </a:rPr>
              <a:t>Access</a:t>
            </a:r>
            <a:r>
              <a:rPr lang="en-US" sz="10800" dirty="0" smtClean="0">
                <a:solidFill>
                  <a:srgbClr val="AB0032"/>
                </a:solidFill>
                <a:latin typeface="Segoe UI" panose="020B0502040204020203" pitchFamily="34" charset="0"/>
                <a:cs typeface="Segoe UI" panose="020B0502040204020203" pitchFamily="34" charset="0"/>
              </a:rPr>
              <a:t/>
            </a:r>
            <a:br>
              <a:rPr lang="en-US" sz="10800" dirty="0" smtClean="0">
                <a:solidFill>
                  <a:srgbClr val="AB0032"/>
                </a:solidFill>
                <a:latin typeface="Segoe UI" panose="020B0502040204020203" pitchFamily="34" charset="0"/>
                <a:cs typeface="Segoe UI" panose="020B0502040204020203" pitchFamily="34" charset="0"/>
              </a:rPr>
            </a:br>
            <a:r>
              <a:rPr lang="en-US" sz="10800" dirty="0">
                <a:solidFill>
                  <a:srgbClr val="AB0032"/>
                </a:solidFill>
                <a:latin typeface="Segoe UI" panose="020B0502040204020203" pitchFamily="34" charset="0"/>
                <a:cs typeface="Segoe UI" panose="020B0502040204020203" pitchFamily="34" charset="0"/>
              </a:rPr>
              <a:t>Central Access</a:t>
            </a:r>
            <a:r>
              <a:rPr lang="en-US" dirty="0" smtClean="0">
                <a:solidFill>
                  <a:srgbClr val="C00000"/>
                </a:solidFill>
                <a:latin typeface="Segoe UI" panose="020B0502040204020203" pitchFamily="34" charset="0"/>
                <a:cs typeface="Segoe UI" panose="020B0502040204020203" pitchFamily="34" charset="0"/>
              </a:rPr>
              <a:t/>
            </a:r>
            <a:br>
              <a:rPr lang="en-US" dirty="0" smtClean="0">
                <a:solidFill>
                  <a:srgbClr val="C00000"/>
                </a:solidFill>
                <a:latin typeface="Segoe UI" panose="020B0502040204020203" pitchFamily="34" charset="0"/>
                <a:cs typeface="Segoe UI" panose="020B0502040204020203" pitchFamily="34" charset="0"/>
              </a:rPr>
            </a:br>
            <a:endParaRPr lang="en-US" sz="40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465312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54" name="usca51107-bw.jpg"/>
          <p:cNvPicPr/>
          <p:nvPr/>
        </p:nvPicPr>
        <p:blipFill>
          <a:blip r:embed="rId3">
            <a:extLst/>
          </a:blip>
          <a:srcRect l="4435" t="3532" r="5229" b="4050"/>
          <a:stretch>
            <a:fillRect/>
          </a:stretch>
        </p:blipFill>
        <p:spPr>
          <a:xfrm>
            <a:off x="1990297" y="563128"/>
            <a:ext cx="8211320" cy="5731642"/>
          </a:xfrm>
          <a:prstGeom prst="rect">
            <a:avLst/>
          </a:prstGeom>
          <a:ln w="25400">
            <a:solidFill>
              <a:srgbClr val="F3F7F5"/>
            </a:solidFill>
            <a:miter lim="400000"/>
          </a:ln>
          <a:effectLst>
            <a:outerShdw blurRad="50800" dist="25400" dir="3600000" rotWithShape="0">
              <a:srgbClr val="000000">
                <a:alpha val="70000"/>
              </a:srgbClr>
            </a:outerShdw>
          </a:effectLst>
        </p:spPr>
      </p:pic>
    </p:spTree>
    <p:extLst>
      <p:ext uri="{BB962C8B-B14F-4D97-AF65-F5344CB8AC3E}">
        <p14:creationId xmlns:p14="http://schemas.microsoft.com/office/powerpoint/2010/main" val="154833814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58" name="281a04f7618b07f98dd4d3c3377f29e7.jpg" descr="Vintage trick photo of a man that appears to be standing on one leg on the edge of a tall building balancing a circle of 11 men on his shoulders.  "/>
          <p:cNvPicPr/>
          <p:nvPr/>
        </p:nvPicPr>
        <p:blipFill>
          <a:blip r:embed="rId3">
            <a:extLst/>
          </a:blip>
          <a:srcRect l="2168" r="2168" b="15183"/>
          <a:stretch>
            <a:fillRect/>
          </a:stretch>
        </p:blipFill>
        <p:spPr>
          <a:xfrm>
            <a:off x="3179340" y="41858"/>
            <a:ext cx="5833381" cy="6595731"/>
          </a:xfrm>
          <a:prstGeom prst="rect">
            <a:avLst/>
          </a:prstGeom>
          <a:ln w="25400">
            <a:miter lim="400000"/>
          </a:ln>
          <a:effectLst>
            <a:outerShdw blurRad="254000" dist="127000" dir="5400000" rotWithShape="0">
              <a:srgbClr val="000000">
                <a:alpha val="70000"/>
              </a:srgbClr>
            </a:outerShdw>
          </a:effectLst>
        </p:spPr>
      </p:pic>
    </p:spTree>
    <p:extLst>
      <p:ext uri="{BB962C8B-B14F-4D97-AF65-F5344CB8AC3E}">
        <p14:creationId xmlns:p14="http://schemas.microsoft.com/office/powerpoint/2010/main" val="84841126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62" name="32d81a150c3db2fe8496ee92515e01d9.jpg" descr="Vintage picture of a group of people staring at a trained seal balancing a very lifelike toy doll on its nose."/>
          <p:cNvPicPr/>
          <p:nvPr/>
        </p:nvPicPr>
        <p:blipFill>
          <a:blip r:embed="rId3">
            <a:extLst/>
          </a:blip>
          <a:stretch>
            <a:fillRect/>
          </a:stretch>
        </p:blipFill>
        <p:spPr>
          <a:xfrm>
            <a:off x="3736737" y="100041"/>
            <a:ext cx="4718526" cy="6657919"/>
          </a:xfrm>
          <a:prstGeom prst="rect">
            <a:avLst/>
          </a:prstGeom>
          <a:ln w="25400">
            <a:miter lim="400000"/>
          </a:ln>
          <a:effectLst>
            <a:outerShdw blurRad="254000" dist="127000" dir="5400000" rotWithShape="0">
              <a:srgbClr val="000000">
                <a:alpha val="70000"/>
              </a:srgbClr>
            </a:outerShdw>
          </a:effectLst>
        </p:spPr>
      </p:pic>
      <p:sp>
        <p:nvSpPr>
          <p:cNvPr id="63" name="Shape 63"/>
          <p:cNvSpPr/>
          <p:nvPr/>
        </p:nvSpPr>
        <p:spPr>
          <a:xfrm>
            <a:off x="-2127202" y="4995080"/>
            <a:ext cx="2365328" cy="331758"/>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lgn="l" defTabSz="914400">
              <a:spcBef>
                <a:spcPts val="500"/>
              </a:spcBef>
              <a:buFont typeface="Arial"/>
              <a:defRPr sz="2400">
                <a:solidFill>
                  <a:srgbClr val="FFFFFF"/>
                </a:solidFill>
                <a:latin typeface="Skia Regular"/>
                <a:ea typeface="Skia Regular"/>
                <a:cs typeface="Skia Regular"/>
                <a:sym typeface="Skia Regular"/>
              </a:defRPr>
            </a:lvl1pPr>
          </a:lstStyle>
          <a:p>
            <a:pPr lvl="0">
              <a:defRPr sz="1800">
                <a:solidFill>
                  <a:srgbClr val="000000"/>
                </a:solidFill>
                <a:effectLst/>
              </a:defRPr>
            </a:pPr>
            <a:r>
              <a:rPr sz="1687"/>
              <a:t>CENTRAL ACCESS RE</a:t>
            </a:r>
          </a:p>
        </p:txBody>
      </p:sp>
    </p:spTree>
    <p:extLst>
      <p:ext uri="{BB962C8B-B14F-4D97-AF65-F5344CB8AC3E}">
        <p14:creationId xmlns:p14="http://schemas.microsoft.com/office/powerpoint/2010/main" val="370308491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67" name="cc9696cccd32014e5729b27a0e64ca02.jpg"/>
          <p:cNvPicPr/>
          <p:nvPr/>
        </p:nvPicPr>
        <p:blipFill>
          <a:blip r:embed="rId3">
            <a:extLst/>
          </a:blip>
          <a:stretch>
            <a:fillRect/>
          </a:stretch>
        </p:blipFill>
        <p:spPr>
          <a:xfrm>
            <a:off x="2832200" y="45765"/>
            <a:ext cx="6527602" cy="6766471"/>
          </a:xfrm>
          <a:prstGeom prst="rect">
            <a:avLst/>
          </a:prstGeom>
          <a:ln w="25400">
            <a:miter lim="400000"/>
          </a:ln>
          <a:effectLst>
            <a:outerShdw blurRad="254000" dist="127000" dir="5400000" rotWithShape="0">
              <a:srgbClr val="000000">
                <a:alpha val="70000"/>
              </a:srgbClr>
            </a:outerShdw>
          </a:effectLst>
        </p:spPr>
      </p:pic>
    </p:spTree>
    <p:extLst>
      <p:ext uri="{BB962C8B-B14F-4D97-AF65-F5344CB8AC3E}">
        <p14:creationId xmlns:p14="http://schemas.microsoft.com/office/powerpoint/2010/main" val="356462292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71" name="ecbb42e97e02fd69bcd34743765eecb8.jpg"/>
          <p:cNvPicPr/>
          <p:nvPr/>
        </p:nvPicPr>
        <p:blipFill>
          <a:blip r:embed="rId3">
            <a:extLst/>
          </a:blip>
          <a:srcRect t="4570" r="905" b="311"/>
          <a:stretch>
            <a:fillRect/>
          </a:stretch>
        </p:blipFill>
        <p:spPr>
          <a:xfrm>
            <a:off x="3278627" y="247520"/>
            <a:ext cx="5634707" cy="6362995"/>
          </a:xfrm>
          <a:prstGeom prst="rect">
            <a:avLst/>
          </a:prstGeom>
          <a:ln w="25400">
            <a:miter lim="400000"/>
          </a:ln>
          <a:effectLst>
            <a:outerShdw blurRad="254000" dist="127000" dir="5400000" rotWithShape="0">
              <a:srgbClr val="000000">
                <a:alpha val="70000"/>
              </a:srgbClr>
            </a:outerShdw>
          </a:effectLst>
        </p:spPr>
      </p:pic>
    </p:spTree>
    <p:extLst>
      <p:ext uri="{BB962C8B-B14F-4D97-AF65-F5344CB8AC3E}">
        <p14:creationId xmlns:p14="http://schemas.microsoft.com/office/powerpoint/2010/main" val="298183164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75" name="ca_07041313253581.jpg"/>
          <p:cNvPicPr/>
          <p:nvPr/>
        </p:nvPicPr>
        <p:blipFill>
          <a:blip r:embed="rId3">
            <a:extLst/>
          </a:blip>
          <a:srcRect t="10338" r="399" b="2731"/>
          <a:stretch>
            <a:fillRect/>
          </a:stretch>
        </p:blipFill>
        <p:spPr>
          <a:xfrm>
            <a:off x="2530963" y="867377"/>
            <a:ext cx="7101605" cy="4648639"/>
          </a:xfrm>
          <a:prstGeom prst="rect">
            <a:avLst/>
          </a:prstGeom>
          <a:ln w="25400">
            <a:miter lim="400000"/>
          </a:ln>
          <a:effectLst>
            <a:outerShdw blurRad="254000" dist="127000" dir="5400000" rotWithShape="0">
              <a:srgbClr val="000000">
                <a:alpha val="70000"/>
              </a:srgbClr>
            </a:outerShdw>
          </a:effectLst>
        </p:spPr>
      </p:pic>
    </p:spTree>
    <p:extLst>
      <p:ext uri="{BB962C8B-B14F-4D97-AF65-F5344CB8AC3E}">
        <p14:creationId xmlns:p14="http://schemas.microsoft.com/office/powerpoint/2010/main" val="263970845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Software Covered</a:t>
            </a:r>
            <a:endParaRPr lang="en-US" sz="8000" dirty="0">
              <a:solidFill>
                <a:schemeClr val="bg1"/>
              </a:solidFill>
              <a:latin typeface="Segoe UI" panose="020B0502040204020203" pitchFamily="34" charset="0"/>
              <a:cs typeface="Segoe UI" panose="020B0502040204020203" pitchFamily="34" charset="0"/>
            </a:endParaRPr>
          </a:p>
        </p:txBody>
      </p:sp>
      <p:grpSp>
        <p:nvGrpSpPr>
          <p:cNvPr id="4" name="Group 3"/>
          <p:cNvGrpSpPr/>
          <p:nvPr/>
        </p:nvGrpSpPr>
        <p:grpSpPr>
          <a:xfrm>
            <a:off x="640585" y="2216726"/>
            <a:ext cx="10910831" cy="3338949"/>
            <a:chOff x="653640" y="2909437"/>
            <a:chExt cx="10910831" cy="3338949"/>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640" y="2909439"/>
              <a:ext cx="3338947" cy="3338947"/>
            </a:xfrm>
            <a:prstGeom prst="rect">
              <a:avLst/>
            </a:prstGeom>
            <a:noFill/>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4690" y="2909437"/>
              <a:ext cx="3338947" cy="3338947"/>
            </a:xfrm>
            <a:prstGeom prst="rect">
              <a:avLst/>
            </a:prstGeom>
            <a:noFill/>
            <a:ln>
              <a:noFill/>
            </a:ln>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1158" r="10711"/>
            <a:stretch/>
          </p:blipFill>
          <p:spPr>
            <a:xfrm>
              <a:off x="8955740" y="2909437"/>
              <a:ext cx="2608731" cy="3338947"/>
            </a:xfrm>
            <a:prstGeom prst="rect">
              <a:avLst/>
            </a:prstGeom>
            <a:noFill/>
            <a:ln>
              <a:noFill/>
            </a:ln>
          </p:spPr>
        </p:pic>
      </p:grpSp>
    </p:spTree>
    <p:extLst>
      <p:ext uri="{BB962C8B-B14F-4D97-AF65-F5344CB8AC3E}">
        <p14:creationId xmlns:p14="http://schemas.microsoft.com/office/powerpoint/2010/main" val="11030666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Central Access </a:t>
            </a:r>
            <a:r>
              <a:rPr lang="en-US" sz="8000" dirty="0" smtClean="0">
                <a:solidFill>
                  <a:srgbClr val="FF094F"/>
                </a:solidFill>
                <a:latin typeface="Segoe UI" panose="020B0502040204020203" pitchFamily="34" charset="0"/>
                <a:cs typeface="Segoe UI" panose="020B0502040204020203" pitchFamily="34" charset="0"/>
              </a:rPr>
              <a:t>Reader</a:t>
            </a:r>
            <a:endParaRPr lang="en-US" sz="8000" dirty="0">
              <a:solidFill>
                <a:srgbClr val="FF094F"/>
              </a:solidFill>
              <a:latin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a:xfrm>
            <a:off x="4343400" y="1825624"/>
            <a:ext cx="7010399" cy="4521387"/>
          </a:xfrm>
        </p:spPr>
        <p:txBody>
          <a:bodyPr>
            <a:normAutofit fontScale="85000" lnSpcReduction="20000"/>
          </a:bodyPr>
          <a:lstStyle/>
          <a:p>
            <a:pPr>
              <a:lnSpc>
                <a:spcPct val="150000"/>
              </a:lnSpc>
            </a:pPr>
            <a:r>
              <a:rPr lang="en-US" sz="3600" dirty="0" smtClean="0">
                <a:solidFill>
                  <a:schemeClr val="bg1"/>
                </a:solidFill>
                <a:latin typeface="Segoe UI" panose="020B0502040204020203" pitchFamily="34" charset="0"/>
                <a:cs typeface="Segoe UI" panose="020B0502040204020203" pitchFamily="34" charset="0"/>
              </a:rPr>
              <a:t>Text-to-Speech</a:t>
            </a:r>
          </a:p>
          <a:p>
            <a:pPr>
              <a:lnSpc>
                <a:spcPct val="150000"/>
              </a:lnSpc>
            </a:pPr>
            <a:r>
              <a:rPr lang="en-US" sz="3600" dirty="0" smtClean="0">
                <a:solidFill>
                  <a:schemeClr val="bg1"/>
                </a:solidFill>
                <a:latin typeface="Segoe UI" panose="020B0502040204020203" pitchFamily="34" charset="0"/>
                <a:cs typeface="Segoe UI" panose="020B0502040204020203" pitchFamily="34" charset="0"/>
              </a:rPr>
              <a:t>Opens Word Docs &amp; Pasted Text</a:t>
            </a:r>
          </a:p>
          <a:p>
            <a:pPr>
              <a:lnSpc>
                <a:spcPct val="150000"/>
              </a:lnSpc>
            </a:pPr>
            <a:r>
              <a:rPr lang="en-US" sz="3600" dirty="0" smtClean="0">
                <a:solidFill>
                  <a:schemeClr val="bg1"/>
                </a:solidFill>
                <a:latin typeface="Segoe UI" panose="020B0502040204020203" pitchFamily="34" charset="0"/>
                <a:cs typeface="Segoe UI" panose="020B0502040204020203" pitchFamily="34" charset="0"/>
              </a:rPr>
              <a:t>Highly </a:t>
            </a:r>
            <a:r>
              <a:rPr lang="en-US" sz="3600" b="1" dirty="0" smtClean="0">
                <a:solidFill>
                  <a:srgbClr val="FF094F"/>
                </a:solidFill>
                <a:latin typeface="Segoe UI" panose="020B0502040204020203" pitchFamily="34" charset="0"/>
                <a:cs typeface="Segoe UI" panose="020B0502040204020203" pitchFamily="34" charset="0"/>
              </a:rPr>
              <a:t>Customizable</a:t>
            </a:r>
          </a:p>
          <a:p>
            <a:pPr>
              <a:lnSpc>
                <a:spcPct val="150000"/>
              </a:lnSpc>
            </a:pPr>
            <a:r>
              <a:rPr lang="en-US" sz="3600" dirty="0" smtClean="0">
                <a:solidFill>
                  <a:schemeClr val="bg1"/>
                </a:solidFill>
                <a:latin typeface="Segoe UI" panose="020B0502040204020203" pitchFamily="34" charset="0"/>
                <a:cs typeface="Segoe UI" panose="020B0502040204020203" pitchFamily="34" charset="0"/>
              </a:rPr>
              <a:t>Reads</a:t>
            </a:r>
            <a:r>
              <a:rPr lang="en-US" sz="3600" dirty="0" smtClean="0">
                <a:solidFill>
                  <a:srgbClr val="FF094F"/>
                </a:solidFill>
                <a:latin typeface="Segoe UI" panose="020B0502040204020203" pitchFamily="34" charset="0"/>
                <a:cs typeface="Segoe UI" panose="020B0502040204020203" pitchFamily="34" charset="0"/>
              </a:rPr>
              <a:t> </a:t>
            </a:r>
            <a:r>
              <a:rPr lang="en-US" sz="3600" b="1" dirty="0" smtClean="0">
                <a:solidFill>
                  <a:srgbClr val="FF094F"/>
                </a:solidFill>
                <a:latin typeface="Segoe UI" panose="020B0502040204020203" pitchFamily="34" charset="0"/>
                <a:cs typeface="Segoe UI" panose="020B0502040204020203" pitchFamily="34" charset="0"/>
              </a:rPr>
              <a:t>Math</a:t>
            </a:r>
          </a:p>
          <a:p>
            <a:pPr>
              <a:lnSpc>
                <a:spcPct val="150000"/>
              </a:lnSpc>
            </a:pPr>
            <a:r>
              <a:rPr lang="en-US" sz="3600" dirty="0" smtClean="0">
                <a:solidFill>
                  <a:schemeClr val="bg1"/>
                </a:solidFill>
                <a:latin typeface="Segoe UI" panose="020B0502040204020203" pitchFamily="34" charset="0"/>
                <a:cs typeface="Segoe UI" panose="020B0502040204020203" pitchFamily="34" charset="0"/>
              </a:rPr>
              <a:t>Exports to MP3 &amp; HTML</a:t>
            </a:r>
          </a:p>
          <a:p>
            <a:pPr>
              <a:lnSpc>
                <a:spcPct val="150000"/>
              </a:lnSpc>
            </a:pPr>
            <a:r>
              <a:rPr lang="en-US" sz="3600" b="1" dirty="0" smtClean="0">
                <a:solidFill>
                  <a:srgbClr val="FF094F"/>
                </a:solidFill>
                <a:latin typeface="Segoe UI" panose="020B0502040204020203" pitchFamily="34" charset="0"/>
                <a:cs typeface="Segoe UI" panose="020B0502040204020203" pitchFamily="34" charset="0"/>
              </a:rPr>
              <a:t>STUPID SIMPLE</a:t>
            </a:r>
            <a:endParaRPr lang="en-US" sz="3600" b="1" dirty="0">
              <a:solidFill>
                <a:srgbClr val="FF094F"/>
              </a:solidFill>
              <a:latin typeface="Segoe UI" panose="020B0502040204020203" pitchFamily="34" charset="0"/>
              <a:cs typeface="Segoe UI" panose="020B0502040204020203" pitchFamily="34"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585" y="2216728"/>
            <a:ext cx="3338947" cy="3338947"/>
          </a:xfrm>
          <a:prstGeom prst="rect">
            <a:avLst/>
          </a:prstGeom>
          <a:noFill/>
        </p:spPr>
      </p:pic>
    </p:spTree>
    <p:extLst>
      <p:ext uri="{BB962C8B-B14F-4D97-AF65-F5344CB8AC3E}">
        <p14:creationId xmlns:p14="http://schemas.microsoft.com/office/powerpoint/2010/main" val="7254487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4" name="CSUN Car Intro">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21683" y="462431"/>
            <a:ext cx="10548635" cy="5933138"/>
          </a:xfrm>
        </p:spPr>
      </p:pic>
    </p:spTree>
    <p:extLst>
      <p:ext uri="{BB962C8B-B14F-4D97-AF65-F5344CB8AC3E}">
        <p14:creationId xmlns:p14="http://schemas.microsoft.com/office/powerpoint/2010/main" val="364172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fullScrn="1">
              <p:cMediaNode vol="80000">
                <p:cTn id="12"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CAR </a:t>
            </a:r>
            <a:r>
              <a:rPr lang="en-US" sz="8000" dirty="0" smtClean="0">
                <a:solidFill>
                  <a:srgbClr val="FF094F"/>
                </a:solidFill>
                <a:latin typeface="Segoe UI" panose="020B0502040204020203" pitchFamily="34" charset="0"/>
                <a:cs typeface="Segoe UI" panose="020B0502040204020203" pitchFamily="34" charset="0"/>
              </a:rPr>
              <a:t>Check</a:t>
            </a:r>
            <a:endParaRPr lang="en-US" sz="8000" dirty="0">
              <a:solidFill>
                <a:srgbClr val="FF094F"/>
              </a:solidFill>
              <a:latin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a:xfrm>
            <a:off x="4343400" y="1825625"/>
            <a:ext cx="7010399" cy="4615516"/>
          </a:xfrm>
        </p:spPr>
        <p:txBody>
          <a:bodyPr>
            <a:normAutofit/>
          </a:bodyPr>
          <a:lstStyle/>
          <a:p>
            <a:pPr>
              <a:lnSpc>
                <a:spcPct val="150000"/>
              </a:lnSpc>
            </a:pPr>
            <a:r>
              <a:rPr lang="en-US" sz="3600" dirty="0" smtClean="0">
                <a:solidFill>
                  <a:schemeClr val="bg1"/>
                </a:solidFill>
                <a:latin typeface="Segoe UI" panose="020B0502040204020203" pitchFamily="34" charset="0"/>
                <a:cs typeface="Segoe UI" panose="020B0502040204020203" pitchFamily="34" charset="0"/>
              </a:rPr>
              <a:t>Add-in for </a:t>
            </a:r>
            <a:r>
              <a:rPr lang="en-US" sz="3600" b="1" dirty="0" smtClean="0">
                <a:solidFill>
                  <a:srgbClr val="FF094F"/>
                </a:solidFill>
                <a:latin typeface="Segoe UI" panose="020B0502040204020203" pitchFamily="34" charset="0"/>
                <a:cs typeface="Segoe UI" panose="020B0502040204020203" pitchFamily="34" charset="0"/>
              </a:rPr>
              <a:t>Windows</a:t>
            </a:r>
            <a:r>
              <a:rPr lang="en-US" sz="3600" dirty="0" smtClean="0">
                <a:solidFill>
                  <a:schemeClr val="bg1"/>
                </a:solidFill>
                <a:latin typeface="Segoe UI" panose="020B0502040204020203" pitchFamily="34" charset="0"/>
                <a:cs typeface="Segoe UI" panose="020B0502040204020203" pitchFamily="34" charset="0"/>
              </a:rPr>
              <a:t> Word</a:t>
            </a:r>
          </a:p>
          <a:p>
            <a:pPr>
              <a:lnSpc>
                <a:spcPct val="150000"/>
              </a:lnSpc>
            </a:pPr>
            <a:r>
              <a:rPr lang="en-US" sz="3600" dirty="0" smtClean="0">
                <a:solidFill>
                  <a:schemeClr val="bg1"/>
                </a:solidFill>
                <a:latin typeface="Segoe UI" panose="020B0502040204020203" pitchFamily="34" charset="0"/>
                <a:cs typeface="Segoe UI" panose="020B0502040204020203" pitchFamily="34" charset="0"/>
              </a:rPr>
              <a:t>Made With Faculty in Mind</a:t>
            </a:r>
          </a:p>
          <a:p>
            <a:pPr>
              <a:lnSpc>
                <a:spcPct val="150000"/>
              </a:lnSpc>
            </a:pPr>
            <a:r>
              <a:rPr lang="en-US" sz="3600" dirty="0" smtClean="0">
                <a:solidFill>
                  <a:schemeClr val="bg1"/>
                </a:solidFill>
                <a:latin typeface="Segoe UI" panose="020B0502040204020203" pitchFamily="34" charset="0"/>
                <a:cs typeface="Segoe UI" panose="020B0502040204020203" pitchFamily="34" charset="0"/>
              </a:rPr>
              <a:t> </a:t>
            </a:r>
            <a:r>
              <a:rPr lang="en-US" sz="3600" b="1" dirty="0" smtClean="0">
                <a:solidFill>
                  <a:srgbClr val="FF094F"/>
                </a:solidFill>
                <a:latin typeface="Segoe UI" panose="020B0502040204020203" pitchFamily="34" charset="0"/>
                <a:cs typeface="Segoe UI" panose="020B0502040204020203" pitchFamily="34" charset="0"/>
              </a:rPr>
              <a:t>Fixes</a:t>
            </a:r>
            <a:r>
              <a:rPr lang="en-US" sz="3600" dirty="0" smtClean="0">
                <a:solidFill>
                  <a:schemeClr val="bg1"/>
                </a:solidFill>
                <a:latin typeface="Segoe UI" panose="020B0502040204020203" pitchFamily="34" charset="0"/>
                <a:cs typeface="Segoe UI" panose="020B0502040204020203" pitchFamily="34" charset="0"/>
              </a:rPr>
              <a:t> Big Accessibility Issues</a:t>
            </a:r>
          </a:p>
          <a:p>
            <a:pPr>
              <a:lnSpc>
                <a:spcPct val="150000"/>
              </a:lnSpc>
            </a:pPr>
            <a:r>
              <a:rPr lang="en-US" sz="3600" dirty="0" smtClean="0">
                <a:solidFill>
                  <a:schemeClr val="bg1"/>
                </a:solidFill>
                <a:latin typeface="Segoe UI" panose="020B0502040204020203" pitchFamily="34" charset="0"/>
                <a:cs typeface="Segoe UI" panose="020B0502040204020203" pitchFamily="34" charset="0"/>
              </a:rPr>
              <a:t>Stealth </a:t>
            </a:r>
            <a:r>
              <a:rPr lang="en-US" sz="3600" b="1" dirty="0" smtClean="0">
                <a:solidFill>
                  <a:srgbClr val="FF094F"/>
                </a:solidFill>
                <a:latin typeface="Segoe UI" panose="020B0502040204020203" pitchFamily="34" charset="0"/>
                <a:cs typeface="Segoe UI" panose="020B0502040204020203" pitchFamily="34" charset="0"/>
              </a:rPr>
              <a:t>Teaching</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585" y="2216728"/>
            <a:ext cx="3338947" cy="3338947"/>
          </a:xfrm>
          <a:prstGeom prst="rect">
            <a:avLst/>
          </a:prstGeom>
          <a:noFill/>
        </p:spPr>
      </p:pic>
    </p:spTree>
    <p:extLst>
      <p:ext uri="{BB962C8B-B14F-4D97-AF65-F5344CB8AC3E}">
        <p14:creationId xmlns:p14="http://schemas.microsoft.com/office/powerpoint/2010/main" val="29038467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Presenters</a:t>
            </a:r>
            <a:endParaRPr lang="en-US" sz="8000" dirty="0">
              <a:solidFill>
                <a:schemeClr val="bg1"/>
              </a:solidFill>
              <a:latin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p:txBody>
          <a:bodyPr>
            <a:normAutofit fontScale="92500" lnSpcReduction="10000"/>
          </a:bodyPr>
          <a:lstStyle/>
          <a:p>
            <a:pPr marL="0" indent="0" algn="ctr">
              <a:buNone/>
            </a:pPr>
            <a:r>
              <a:rPr lang="en-US" sz="6500" dirty="0" smtClean="0">
                <a:solidFill>
                  <a:srgbClr val="FF094F"/>
                </a:solidFill>
                <a:latin typeface="Segoe UI" panose="020B0502040204020203" pitchFamily="34" charset="0"/>
                <a:cs typeface="Segoe UI" panose="020B0502040204020203" pitchFamily="34" charset="0"/>
              </a:rPr>
              <a:t>Wendy Holden</a:t>
            </a:r>
            <a:endParaRPr lang="en-US" sz="5800" dirty="0" smtClean="0">
              <a:solidFill>
                <a:srgbClr val="FF094F"/>
              </a:solidFill>
              <a:latin typeface="Segoe UI" panose="020B0502040204020203" pitchFamily="34" charset="0"/>
              <a:cs typeface="Segoe UI" panose="020B0502040204020203" pitchFamily="34" charset="0"/>
            </a:endParaRPr>
          </a:p>
          <a:p>
            <a:pPr marL="0" indent="0" algn="ctr">
              <a:buNone/>
            </a:pPr>
            <a:r>
              <a:rPr lang="en-US" sz="3600" dirty="0" smtClean="0">
                <a:solidFill>
                  <a:schemeClr val="bg1"/>
                </a:solidFill>
                <a:latin typeface="Segoe UI" panose="020B0502040204020203" pitchFamily="34" charset="0"/>
                <a:cs typeface="Segoe UI" panose="020B0502040204020203" pitchFamily="34" charset="0"/>
              </a:rPr>
              <a:t>Manager of Disability Services</a:t>
            </a:r>
          </a:p>
          <a:p>
            <a:pPr marL="0" indent="0" algn="ctr">
              <a:buNone/>
            </a:pPr>
            <a:r>
              <a:rPr lang="en-US" sz="3600" dirty="0" smtClean="0">
                <a:solidFill>
                  <a:schemeClr val="bg1"/>
                </a:solidFill>
                <a:latin typeface="Segoe UI" panose="020B0502040204020203" pitchFamily="34" charset="0"/>
                <a:cs typeface="Segoe UI" panose="020B0502040204020203" pitchFamily="34" charset="0"/>
              </a:rPr>
              <a:t>Central Washington University</a:t>
            </a:r>
          </a:p>
          <a:p>
            <a:pPr marL="0" indent="0" algn="ctr">
              <a:buNone/>
            </a:pPr>
            <a:endParaRPr lang="en-US" sz="3600" dirty="0">
              <a:solidFill>
                <a:schemeClr val="bg1"/>
              </a:solidFill>
              <a:latin typeface="Segoe UI" panose="020B0502040204020203" pitchFamily="34" charset="0"/>
              <a:cs typeface="Segoe UI" panose="020B0502040204020203" pitchFamily="34" charset="0"/>
            </a:endParaRPr>
          </a:p>
          <a:p>
            <a:pPr marL="0" indent="0" algn="ctr">
              <a:buNone/>
            </a:pPr>
            <a:r>
              <a:rPr lang="en-US" sz="6500" dirty="0" smtClean="0">
                <a:solidFill>
                  <a:srgbClr val="FF094F"/>
                </a:solidFill>
                <a:latin typeface="Segoe UI" panose="020B0502040204020203" pitchFamily="34" charset="0"/>
                <a:cs typeface="Segoe UI" panose="020B0502040204020203" pitchFamily="34" charset="0"/>
              </a:rPr>
              <a:t>Marshall Sunnes</a:t>
            </a:r>
          </a:p>
          <a:p>
            <a:pPr marL="0" indent="0" algn="ctr">
              <a:buNone/>
            </a:pPr>
            <a:r>
              <a:rPr lang="en-US" sz="3600" dirty="0" smtClean="0">
                <a:solidFill>
                  <a:schemeClr val="bg1"/>
                </a:solidFill>
                <a:latin typeface="Segoe UI" panose="020B0502040204020203" pitchFamily="34" charset="0"/>
                <a:cs typeface="Segoe UI" panose="020B0502040204020203" pitchFamily="34" charset="0"/>
              </a:rPr>
              <a:t>Coordinator of Central Access</a:t>
            </a:r>
          </a:p>
          <a:p>
            <a:pPr marL="0" indent="0" algn="ctr">
              <a:buNone/>
            </a:pPr>
            <a:r>
              <a:rPr lang="en-US" sz="3600" dirty="0" smtClean="0">
                <a:solidFill>
                  <a:schemeClr val="bg1"/>
                </a:solidFill>
                <a:latin typeface="Segoe UI" panose="020B0502040204020203" pitchFamily="34" charset="0"/>
                <a:cs typeface="Segoe UI" panose="020B0502040204020203" pitchFamily="34" charset="0"/>
              </a:rPr>
              <a:t>Central Washington University</a:t>
            </a:r>
            <a:endParaRPr lang="en-US" sz="36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330479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91421" y="2034540"/>
            <a:ext cx="11609162" cy="2788920"/>
          </a:xfrm>
          <a:prstGeom prst="rect">
            <a:avLst/>
          </a:prstGeom>
        </p:spPr>
      </p:pic>
    </p:spTree>
    <p:extLst>
      <p:ext uri="{BB962C8B-B14F-4D97-AF65-F5344CB8AC3E}">
        <p14:creationId xmlns:p14="http://schemas.microsoft.com/office/powerpoint/2010/main" val="37407985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0591" y="365126"/>
            <a:ext cx="4968514" cy="6076016"/>
          </a:xfrm>
          <a:prstGeom prst="rect">
            <a:avLst/>
          </a:prstGeom>
        </p:spPr>
      </p:pic>
    </p:spTree>
    <p:extLst>
      <p:ext uri="{BB962C8B-B14F-4D97-AF65-F5344CB8AC3E}">
        <p14:creationId xmlns:p14="http://schemas.microsoft.com/office/powerpoint/2010/main" val="29879539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6975" y="365126"/>
            <a:ext cx="5968445" cy="6117906"/>
          </a:xfrm>
          <a:prstGeom prst="rect">
            <a:avLst/>
          </a:prstGeom>
        </p:spPr>
      </p:pic>
    </p:spTree>
    <p:extLst>
      <p:ext uri="{BB962C8B-B14F-4D97-AF65-F5344CB8AC3E}">
        <p14:creationId xmlns:p14="http://schemas.microsoft.com/office/powerpoint/2010/main" val="1884398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Repair Paragraph</a:t>
            </a:r>
            <a:endParaRPr lang="en-US" sz="8000" dirty="0">
              <a:solidFill>
                <a:srgbClr val="FF094F"/>
              </a:solidFill>
              <a:latin typeface="Segoe UI" panose="020B0502040204020203" pitchFamily="34" charset="0"/>
              <a:cs typeface="Segoe UI" panose="020B0502040204020203"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212" y="1666372"/>
            <a:ext cx="9992868" cy="4820606"/>
          </a:xfrm>
          <a:prstGeom prst="rect">
            <a:avLst/>
          </a:prstGeom>
        </p:spPr>
      </p:pic>
    </p:spTree>
    <p:extLst>
      <p:ext uri="{BB962C8B-B14F-4D97-AF65-F5344CB8AC3E}">
        <p14:creationId xmlns:p14="http://schemas.microsoft.com/office/powerpoint/2010/main" val="41104835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Mark Headings Easily</a:t>
            </a:r>
            <a:endParaRPr lang="en-US" sz="8000" dirty="0">
              <a:solidFill>
                <a:srgbClr val="FF094F"/>
              </a:solidFill>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933" y="1737360"/>
            <a:ext cx="9772306" cy="4714206"/>
          </a:xfrm>
          <a:prstGeom prst="rect">
            <a:avLst/>
          </a:prstGeom>
        </p:spPr>
      </p:pic>
    </p:spTree>
    <p:extLst>
      <p:ext uri="{BB962C8B-B14F-4D97-AF65-F5344CB8AC3E}">
        <p14:creationId xmlns:p14="http://schemas.microsoft.com/office/powerpoint/2010/main" val="2801990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Mark Pages Easily</a:t>
            </a:r>
            <a:endParaRPr lang="en-US" sz="8000" dirty="0">
              <a:solidFill>
                <a:srgbClr val="FF094F"/>
              </a:solidFill>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1441" y="1690688"/>
            <a:ext cx="9771339" cy="4713740"/>
          </a:xfrm>
          <a:prstGeom prst="rect">
            <a:avLst/>
          </a:prstGeom>
        </p:spPr>
      </p:pic>
    </p:spTree>
    <p:extLst>
      <p:ext uri="{BB962C8B-B14F-4D97-AF65-F5344CB8AC3E}">
        <p14:creationId xmlns:p14="http://schemas.microsoft.com/office/powerpoint/2010/main" val="38517963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Central Access </a:t>
            </a:r>
            <a:r>
              <a:rPr lang="en-US" sz="8000" dirty="0" smtClean="0">
                <a:solidFill>
                  <a:srgbClr val="FF094F"/>
                </a:solidFill>
                <a:latin typeface="Segoe UI" panose="020B0502040204020203" pitchFamily="34" charset="0"/>
                <a:cs typeface="Segoe UI" panose="020B0502040204020203" pitchFamily="34" charset="0"/>
              </a:rPr>
              <a:t>Toolbar</a:t>
            </a:r>
            <a:endParaRPr lang="en-US" sz="8000" dirty="0">
              <a:solidFill>
                <a:srgbClr val="FF094F"/>
              </a:solidFill>
              <a:latin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a:xfrm>
            <a:off x="4343400" y="1825625"/>
            <a:ext cx="7010399" cy="4615516"/>
          </a:xfrm>
        </p:spPr>
        <p:txBody>
          <a:bodyPr>
            <a:normAutofit/>
          </a:bodyPr>
          <a:lstStyle/>
          <a:p>
            <a:pPr>
              <a:lnSpc>
                <a:spcPct val="150000"/>
              </a:lnSpc>
            </a:pPr>
            <a:r>
              <a:rPr lang="en-US" sz="3600" dirty="0" smtClean="0">
                <a:solidFill>
                  <a:schemeClr val="bg1"/>
                </a:solidFill>
                <a:latin typeface="Segoe UI" panose="020B0502040204020203" pitchFamily="34" charset="0"/>
                <a:cs typeface="Segoe UI" panose="020B0502040204020203" pitchFamily="34" charset="0"/>
              </a:rPr>
              <a:t>Add-in for </a:t>
            </a:r>
            <a:r>
              <a:rPr lang="en-US" sz="3600" b="1" dirty="0" smtClean="0">
                <a:solidFill>
                  <a:srgbClr val="FF094F"/>
                </a:solidFill>
                <a:latin typeface="Segoe UI" panose="020B0502040204020203" pitchFamily="34" charset="0"/>
                <a:cs typeface="Segoe UI" panose="020B0502040204020203" pitchFamily="34" charset="0"/>
              </a:rPr>
              <a:t>Windows</a:t>
            </a:r>
            <a:r>
              <a:rPr lang="en-US" sz="3600" dirty="0" smtClean="0">
                <a:solidFill>
                  <a:srgbClr val="FF094F"/>
                </a:solidFill>
                <a:latin typeface="Segoe UI" panose="020B0502040204020203" pitchFamily="34" charset="0"/>
                <a:cs typeface="Segoe UI" panose="020B0502040204020203" pitchFamily="34" charset="0"/>
              </a:rPr>
              <a:t> </a:t>
            </a:r>
            <a:r>
              <a:rPr lang="en-US" sz="3600" dirty="0" smtClean="0">
                <a:solidFill>
                  <a:schemeClr val="bg1"/>
                </a:solidFill>
                <a:latin typeface="Segoe UI" panose="020B0502040204020203" pitchFamily="34" charset="0"/>
                <a:cs typeface="Segoe UI" panose="020B0502040204020203" pitchFamily="34" charset="0"/>
              </a:rPr>
              <a:t>Word</a:t>
            </a:r>
          </a:p>
          <a:p>
            <a:pPr>
              <a:lnSpc>
                <a:spcPct val="150000"/>
              </a:lnSpc>
            </a:pPr>
            <a:r>
              <a:rPr lang="en-US" sz="3600" dirty="0" smtClean="0">
                <a:solidFill>
                  <a:schemeClr val="bg1"/>
                </a:solidFill>
                <a:latin typeface="Segoe UI" panose="020B0502040204020203" pitchFamily="34" charset="0"/>
                <a:cs typeface="Segoe UI" panose="020B0502040204020203" pitchFamily="34" charset="0"/>
              </a:rPr>
              <a:t>Made </a:t>
            </a:r>
            <a:r>
              <a:rPr lang="en-US" sz="3600" b="1" dirty="0" smtClean="0">
                <a:solidFill>
                  <a:srgbClr val="FF094F"/>
                </a:solidFill>
                <a:latin typeface="Segoe UI" panose="020B0502040204020203" pitchFamily="34" charset="0"/>
                <a:cs typeface="Segoe UI" panose="020B0502040204020203" pitchFamily="34" charset="0"/>
              </a:rPr>
              <a:t>Alt-Media Labs </a:t>
            </a:r>
            <a:r>
              <a:rPr lang="en-US" sz="3600" dirty="0" smtClean="0">
                <a:solidFill>
                  <a:schemeClr val="bg1"/>
                </a:solidFill>
                <a:latin typeface="Segoe UI" panose="020B0502040204020203" pitchFamily="34" charset="0"/>
                <a:cs typeface="Segoe UI" panose="020B0502040204020203" pitchFamily="34" charset="0"/>
              </a:rPr>
              <a:t>in Mind</a:t>
            </a:r>
          </a:p>
          <a:p>
            <a:pPr>
              <a:lnSpc>
                <a:spcPct val="150000"/>
              </a:lnSpc>
            </a:pPr>
            <a:r>
              <a:rPr lang="en-US" sz="3600" dirty="0" smtClean="0">
                <a:solidFill>
                  <a:schemeClr val="bg1"/>
                </a:solidFill>
                <a:latin typeface="Segoe UI" panose="020B0502040204020203" pitchFamily="34" charset="0"/>
                <a:cs typeface="Segoe UI" panose="020B0502040204020203" pitchFamily="34" charset="0"/>
              </a:rPr>
              <a:t> </a:t>
            </a:r>
            <a:r>
              <a:rPr lang="en-US" sz="3600" b="1" dirty="0" smtClean="0">
                <a:solidFill>
                  <a:schemeClr val="bg1"/>
                </a:solidFill>
                <a:latin typeface="Segoe UI" panose="020B0502040204020203" pitchFamily="34" charset="0"/>
                <a:cs typeface="Segoe UI" panose="020B0502040204020203" pitchFamily="34" charset="0"/>
              </a:rPr>
              <a:t>HUGE</a:t>
            </a:r>
            <a:r>
              <a:rPr lang="en-US" sz="3600" b="1" dirty="0" smtClean="0">
                <a:solidFill>
                  <a:srgbClr val="FFBDBD"/>
                </a:solidFill>
                <a:latin typeface="Segoe UI" panose="020B0502040204020203" pitchFamily="34" charset="0"/>
                <a:cs typeface="Segoe UI" panose="020B0502040204020203" pitchFamily="34" charset="0"/>
              </a:rPr>
              <a:t> </a:t>
            </a:r>
            <a:r>
              <a:rPr lang="en-US" sz="3600" b="1" dirty="0" smtClean="0">
                <a:solidFill>
                  <a:schemeClr val="bg1"/>
                </a:solidFill>
                <a:latin typeface="Segoe UI" panose="020B0502040204020203" pitchFamily="34" charset="0"/>
                <a:cs typeface="Segoe UI" panose="020B0502040204020203" pitchFamily="34" charset="0"/>
              </a:rPr>
              <a:t>Processing </a:t>
            </a:r>
            <a:r>
              <a:rPr lang="en-US" sz="3600" b="1" dirty="0" smtClean="0">
                <a:solidFill>
                  <a:srgbClr val="FF094F"/>
                </a:solidFill>
                <a:latin typeface="Segoe UI" panose="020B0502040204020203" pitchFamily="34" charset="0"/>
                <a:cs typeface="Segoe UI" panose="020B0502040204020203" pitchFamily="34" charset="0"/>
              </a:rPr>
              <a:t>Time-Saver</a:t>
            </a:r>
          </a:p>
          <a:p>
            <a:pPr>
              <a:lnSpc>
                <a:spcPct val="150000"/>
              </a:lnSpc>
            </a:pPr>
            <a:r>
              <a:rPr lang="en-US" sz="3600" b="1" dirty="0" smtClean="0">
                <a:solidFill>
                  <a:schemeClr val="bg1"/>
                </a:solidFill>
                <a:latin typeface="Segoe UI" panose="020B0502040204020203" pitchFamily="34" charset="0"/>
                <a:cs typeface="Segoe UI" panose="020B0502040204020203" pitchFamily="34" charset="0"/>
              </a:rPr>
              <a:t>Tools &amp; Reference in One</a:t>
            </a:r>
            <a:endParaRPr lang="en-US" sz="3600" dirty="0" smtClean="0">
              <a:solidFill>
                <a:schemeClr val="bg1"/>
              </a:solidFill>
              <a:latin typeface="Segoe UI" panose="020B0502040204020203" pitchFamily="34" charset="0"/>
              <a:cs typeface="Segoe UI" panose="020B0502040204020203" pitchFamily="34"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585" y="2216728"/>
            <a:ext cx="3338947" cy="3338947"/>
          </a:xfrm>
          <a:prstGeom prst="rect">
            <a:avLst/>
          </a:prstGeom>
          <a:noFill/>
        </p:spPr>
      </p:pic>
    </p:spTree>
    <p:extLst>
      <p:ext uri="{BB962C8B-B14F-4D97-AF65-F5344CB8AC3E}">
        <p14:creationId xmlns:p14="http://schemas.microsoft.com/office/powerpoint/2010/main" val="18570134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noAutofit/>
          </a:bodyPr>
          <a:lstStyle/>
          <a:p>
            <a:pPr marL="0" indent="0" algn="ctr">
              <a:buNone/>
            </a:pPr>
            <a:r>
              <a:rPr lang="en-US" sz="23900" dirty="0" smtClean="0">
                <a:solidFill>
                  <a:schemeClr val="bg1"/>
                </a:solidFill>
                <a:latin typeface="Segoe UI" panose="020B0502040204020203" pitchFamily="34" charset="0"/>
                <a:cs typeface="Segoe UI" panose="020B0502040204020203" pitchFamily="34" charset="0"/>
              </a:rPr>
              <a:t>DEMO</a:t>
            </a:r>
            <a:endParaRPr lang="en-US" sz="239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405216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96247689"/>
              </p:ext>
            </p:extLst>
          </p:nvPr>
        </p:nvGraphicFramePr>
        <p:xfrm>
          <a:off x="310896" y="476620"/>
          <a:ext cx="11646028" cy="5735204"/>
        </p:xfrm>
        <a:graphic>
          <a:graphicData uri="http://schemas.openxmlformats.org/drawingml/2006/table">
            <a:tbl>
              <a:tblPr firstRow="1" bandRow="1">
                <a:tableStyleId>{5C22544A-7EE6-4342-B048-85BDC9FD1C3A}</a:tableStyleId>
              </a:tblPr>
              <a:tblGrid>
                <a:gridCol w="3887534"/>
                <a:gridCol w="3887534"/>
                <a:gridCol w="3870960"/>
              </a:tblGrid>
              <a:tr h="3510164">
                <a:tc>
                  <a:txBody>
                    <a:bodyPr/>
                    <a:lstStyle/>
                    <a:p>
                      <a:r>
                        <a:rPr lang="en-US" dirty="0" smtClean="0">
                          <a:solidFill>
                            <a:schemeClr val="tx1">
                              <a:lumMod val="85000"/>
                              <a:lumOff val="15000"/>
                            </a:schemeClr>
                          </a:solidFill>
                        </a:rPr>
                        <a:t>Central</a:t>
                      </a:r>
                      <a:r>
                        <a:rPr lang="en-US" baseline="0" dirty="0" smtClean="0">
                          <a:solidFill>
                            <a:schemeClr val="tx1">
                              <a:lumMod val="85000"/>
                              <a:lumOff val="15000"/>
                            </a:schemeClr>
                          </a:solidFill>
                        </a:rPr>
                        <a:t> Access Reader (CAR)</a:t>
                      </a:r>
                      <a:endParaRPr lang="en-US" dirty="0">
                        <a:solidFill>
                          <a:schemeClr val="tx1">
                            <a:lumMod val="85000"/>
                            <a:lumOff val="15000"/>
                          </a:schemeClr>
                        </a:solidFill>
                      </a:endParaRPr>
                    </a:p>
                  </a:txBody>
                  <a:tcP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en-US" dirty="0" smtClean="0">
                          <a:solidFill>
                            <a:schemeClr val="tx1">
                              <a:lumMod val="85000"/>
                              <a:lumOff val="15000"/>
                            </a:schemeClr>
                          </a:solidFill>
                        </a:rPr>
                        <a:t>CAR</a:t>
                      </a:r>
                      <a:r>
                        <a:rPr lang="en-US" baseline="0" dirty="0" smtClean="0">
                          <a:solidFill>
                            <a:schemeClr val="tx1">
                              <a:lumMod val="85000"/>
                              <a:lumOff val="15000"/>
                            </a:schemeClr>
                          </a:solidFill>
                        </a:rPr>
                        <a:t> Check</a:t>
                      </a:r>
                      <a:endParaRPr lang="en-US" dirty="0">
                        <a:solidFill>
                          <a:schemeClr val="tx1">
                            <a:lumMod val="85000"/>
                            <a:lumOff val="1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en-US" sz="3200" dirty="0" smtClean="0">
                          <a:solidFill>
                            <a:schemeClr val="tx1">
                              <a:lumMod val="85000"/>
                              <a:lumOff val="15000"/>
                            </a:schemeClr>
                          </a:solidFill>
                        </a:rPr>
                        <a:t>Central </a:t>
                      </a:r>
                      <a:r>
                        <a:rPr lang="en-US" sz="3200" dirty="0" err="1" smtClean="0">
                          <a:solidFill>
                            <a:schemeClr val="tx1">
                              <a:lumMod val="85000"/>
                              <a:lumOff val="15000"/>
                            </a:schemeClr>
                          </a:solidFill>
                        </a:rPr>
                        <a:t>Acccess</a:t>
                      </a:r>
                      <a:r>
                        <a:rPr lang="en-US" sz="3200" dirty="0" smtClean="0">
                          <a:solidFill>
                            <a:schemeClr val="tx1">
                              <a:lumMod val="85000"/>
                              <a:lumOff val="15000"/>
                            </a:schemeClr>
                          </a:solidFill>
                        </a:rPr>
                        <a:t> Toolbar</a:t>
                      </a:r>
                      <a:endParaRPr lang="en-US" sz="3200" dirty="0">
                        <a:solidFill>
                          <a:schemeClr val="tx1">
                            <a:lumMod val="85000"/>
                            <a:lumOff val="15000"/>
                          </a:schemeClr>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r>
              <a:tr h="1299941">
                <a:tc>
                  <a:txBody>
                    <a:bodyPr/>
                    <a:lstStyle/>
                    <a:p>
                      <a:pPr marL="285750" indent="-285750">
                        <a:buFont typeface="Arial" panose="020B0604020202020204" pitchFamily="34" charset="0"/>
                        <a:buChar char="•"/>
                      </a:pPr>
                      <a:r>
                        <a:rPr lang="en-US" sz="2800" dirty="0" smtClean="0">
                          <a:solidFill>
                            <a:srgbClr val="FFBDBD"/>
                          </a:solidFill>
                        </a:rPr>
                        <a:t>FREE</a:t>
                      </a:r>
                    </a:p>
                    <a:p>
                      <a:pPr marL="285750" indent="-285750">
                        <a:buFont typeface="Arial" panose="020B0604020202020204" pitchFamily="34" charset="0"/>
                        <a:buChar char="•"/>
                      </a:pPr>
                      <a:r>
                        <a:rPr lang="en-US" sz="2800" dirty="0" smtClean="0">
                          <a:solidFill>
                            <a:schemeClr val="bg1"/>
                          </a:solidFill>
                        </a:rPr>
                        <a:t>Mac</a:t>
                      </a:r>
                      <a:r>
                        <a:rPr lang="en-US" sz="2800" baseline="0" dirty="0" smtClean="0">
                          <a:solidFill>
                            <a:schemeClr val="bg1"/>
                          </a:solidFill>
                        </a:rPr>
                        <a:t> + PC</a:t>
                      </a:r>
                    </a:p>
                    <a:p>
                      <a:pPr marL="285750" indent="-285750">
                        <a:buFont typeface="Arial" panose="020B0604020202020204" pitchFamily="34" charset="0"/>
                        <a:buChar char="•"/>
                      </a:pPr>
                      <a:r>
                        <a:rPr lang="en-US" sz="2800" baseline="0" dirty="0" smtClean="0">
                          <a:solidFill>
                            <a:schemeClr val="bg1"/>
                          </a:solidFill>
                        </a:rPr>
                        <a:t>Central Access Website</a:t>
                      </a:r>
                      <a:endParaRPr lang="en-US" sz="2800" dirty="0">
                        <a:solidFill>
                          <a:schemeClr val="bg1"/>
                        </a:solidFill>
                      </a:endParaRPr>
                    </a:p>
                  </a:txBody>
                  <a:tcP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US" sz="2800" dirty="0" smtClean="0">
                          <a:solidFill>
                            <a:srgbClr val="FFBDBD"/>
                          </a:solidFill>
                        </a:rPr>
                        <a:t>FREE</a:t>
                      </a:r>
                    </a:p>
                    <a:p>
                      <a:pPr marL="285750" indent="-285750">
                        <a:buFont typeface="Arial" panose="020B0604020202020204" pitchFamily="34" charset="0"/>
                        <a:buChar char="•"/>
                      </a:pPr>
                      <a:r>
                        <a:rPr lang="en-US" sz="2800" dirty="0" smtClean="0">
                          <a:solidFill>
                            <a:schemeClr val="bg1"/>
                          </a:solidFill>
                        </a:rPr>
                        <a:t>BETA</a:t>
                      </a:r>
                    </a:p>
                    <a:p>
                      <a:pPr marL="285750" indent="-285750">
                        <a:buFont typeface="Arial" panose="020B0604020202020204" pitchFamily="34" charset="0"/>
                        <a:buChar char="•"/>
                      </a:pPr>
                      <a:r>
                        <a:rPr lang="en-US" sz="2800" dirty="0" smtClean="0">
                          <a:solidFill>
                            <a:schemeClr val="bg1"/>
                          </a:solidFill>
                        </a:rPr>
                        <a:t>Windows</a:t>
                      </a:r>
                      <a:r>
                        <a:rPr lang="en-US" sz="2800" baseline="0" dirty="0" smtClean="0">
                          <a:solidFill>
                            <a:schemeClr val="bg1"/>
                          </a:solidFill>
                        </a:rPr>
                        <a:t> Word</a:t>
                      </a:r>
                    </a:p>
                    <a:p>
                      <a:pPr marL="285750" indent="-285750">
                        <a:buFont typeface="Arial" panose="020B0604020202020204" pitchFamily="34" charset="0"/>
                        <a:buChar char="•"/>
                      </a:pPr>
                      <a:r>
                        <a:rPr lang="en-US" sz="2800" baseline="0" dirty="0" smtClean="0">
                          <a:solidFill>
                            <a:schemeClr val="bg1"/>
                          </a:solidFill>
                        </a:rPr>
                        <a:t>Central Access Website</a:t>
                      </a:r>
                      <a:endParaRPr lang="en-US" sz="2800" dirty="0" smtClean="0">
                        <a:solidFill>
                          <a:schemeClr val="bg1"/>
                        </a:solidFill>
                      </a:endParaRP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US" sz="2800" dirty="0" smtClean="0">
                          <a:solidFill>
                            <a:srgbClr val="FFBDBD"/>
                          </a:solidFill>
                        </a:rPr>
                        <a:t>Invitation Only</a:t>
                      </a:r>
                    </a:p>
                    <a:p>
                      <a:pPr marL="285750" indent="-285750">
                        <a:buFont typeface="Arial" panose="020B0604020202020204" pitchFamily="34" charset="0"/>
                        <a:buChar char="•"/>
                      </a:pPr>
                      <a:r>
                        <a:rPr lang="en-US" sz="2800" dirty="0" smtClean="0">
                          <a:solidFill>
                            <a:schemeClr val="bg1"/>
                          </a:solidFill>
                        </a:rPr>
                        <a:t>BETA</a:t>
                      </a:r>
                    </a:p>
                    <a:p>
                      <a:pPr marL="285750" indent="-285750">
                        <a:buFont typeface="Arial" panose="020B0604020202020204" pitchFamily="34" charset="0"/>
                        <a:buChar char="•"/>
                      </a:pPr>
                      <a:r>
                        <a:rPr lang="en-US" sz="2800" dirty="0" smtClean="0">
                          <a:solidFill>
                            <a:schemeClr val="bg1"/>
                          </a:solidFill>
                        </a:rPr>
                        <a:t>Windows</a:t>
                      </a:r>
                      <a:r>
                        <a:rPr lang="en-US" sz="2800" baseline="0" dirty="0" smtClean="0">
                          <a:solidFill>
                            <a:schemeClr val="bg1"/>
                          </a:solidFill>
                        </a:rPr>
                        <a:t> Word</a:t>
                      </a:r>
                    </a:p>
                    <a:p>
                      <a:pPr marL="285750" indent="-285750">
                        <a:buFont typeface="Arial" panose="020B0604020202020204" pitchFamily="34" charset="0"/>
                        <a:buChar char="•"/>
                      </a:pPr>
                      <a:r>
                        <a:rPr lang="en-US" sz="2800" baseline="0" dirty="0" smtClean="0">
                          <a:solidFill>
                            <a:schemeClr val="bg1"/>
                          </a:solidFill>
                        </a:rPr>
                        <a:t>Contact Central Access</a:t>
                      </a:r>
                    </a:p>
                    <a:p>
                      <a:pPr marL="285750" indent="-285750">
                        <a:buFont typeface="Arial" panose="020B0604020202020204" pitchFamily="34" charset="0"/>
                        <a:buChar char="•"/>
                      </a:pPr>
                      <a:endParaRPr lang="en-US" sz="2800" baseline="0" dirty="0" smtClean="0">
                        <a:solidFill>
                          <a:schemeClr val="bg1"/>
                        </a:solidFill>
                      </a:endParaRPr>
                    </a:p>
                  </a:txBody>
                  <a:tcP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tr>
            </a:tbl>
          </a:graphicData>
        </a:graphic>
      </p:graphicFrame>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858" y="559519"/>
            <a:ext cx="3338947" cy="3338947"/>
          </a:xfrm>
          <a:prstGeom prst="rect">
            <a:avLst/>
          </a:prstGeom>
          <a:noFill/>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974" y="559518"/>
            <a:ext cx="3338947" cy="3338947"/>
          </a:xfrm>
          <a:prstGeom prst="rect">
            <a:avLst/>
          </a:prstGeom>
          <a:noFill/>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1666" y="522941"/>
            <a:ext cx="3338947" cy="3338947"/>
          </a:xfrm>
          <a:prstGeom prst="rect">
            <a:avLst/>
          </a:prstGeom>
          <a:noFill/>
        </p:spPr>
      </p:pic>
    </p:spTree>
    <p:extLst>
      <p:ext uri="{BB962C8B-B14F-4D97-AF65-F5344CB8AC3E}">
        <p14:creationId xmlns:p14="http://schemas.microsoft.com/office/powerpoint/2010/main" val="37225327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8000" dirty="0" smtClean="0">
                <a:solidFill>
                  <a:schemeClr val="bg1"/>
                </a:solidFill>
                <a:latin typeface="Segoe UI" panose="020B0502040204020203" pitchFamily="34" charset="0"/>
                <a:cs typeface="Segoe UI" panose="020B0502040204020203" pitchFamily="34" charset="0"/>
              </a:rPr>
              <a:t>Want to BETA test </a:t>
            </a:r>
            <a:r>
              <a:rPr lang="en-US" sz="8000" dirty="0" smtClean="0">
                <a:solidFill>
                  <a:srgbClr val="AB0032"/>
                </a:solidFill>
                <a:latin typeface="Segoe UI" panose="020B0502040204020203" pitchFamily="34" charset="0"/>
                <a:cs typeface="Segoe UI" panose="020B0502040204020203" pitchFamily="34" charset="0"/>
              </a:rPr>
              <a:t>CAT</a:t>
            </a:r>
            <a:r>
              <a:rPr lang="en-US" sz="8000" dirty="0" smtClean="0">
                <a:solidFill>
                  <a:schemeClr val="bg1"/>
                </a:solidFill>
                <a:latin typeface="Segoe UI" panose="020B0502040204020203" pitchFamily="34" charset="0"/>
                <a:cs typeface="Segoe UI" panose="020B0502040204020203" pitchFamily="34" charset="0"/>
              </a:rPr>
              <a:t>?</a:t>
            </a:r>
            <a:endParaRPr lang="en-US" sz="8000" dirty="0">
              <a:solidFill>
                <a:schemeClr val="bg1"/>
              </a:solidFill>
              <a:latin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p:txBody>
          <a:bodyPr>
            <a:normAutofit/>
          </a:bodyPr>
          <a:lstStyle/>
          <a:p>
            <a:pPr marL="0" indent="0">
              <a:buNone/>
            </a:pPr>
            <a:r>
              <a:rPr lang="en-US" sz="7200" dirty="0" smtClean="0">
                <a:solidFill>
                  <a:schemeClr val="bg1"/>
                </a:solidFill>
                <a:latin typeface="Segoe UI" panose="020B0502040204020203" pitchFamily="34" charset="0"/>
                <a:cs typeface="Segoe UI" panose="020B0502040204020203" pitchFamily="34" charset="0"/>
              </a:rPr>
              <a:t>centralaccess@cwu.edu</a:t>
            </a:r>
            <a:endParaRPr lang="en-US" sz="72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78719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What We’re Covering</a:t>
            </a:r>
            <a:endParaRPr lang="en-US" sz="8000" dirty="0">
              <a:solidFill>
                <a:schemeClr val="bg1"/>
              </a:solidFill>
              <a:latin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p:txBody>
          <a:bodyPr>
            <a:normAutofit/>
          </a:bodyPr>
          <a:lstStyle/>
          <a:p>
            <a:pPr>
              <a:lnSpc>
                <a:spcPct val="200000"/>
              </a:lnSpc>
            </a:pPr>
            <a:r>
              <a:rPr lang="en-US" sz="3600" dirty="0" smtClean="0">
                <a:solidFill>
                  <a:schemeClr val="bg1"/>
                </a:solidFill>
                <a:latin typeface="Segoe UI" panose="020B0502040204020203" pitchFamily="34" charset="0"/>
                <a:cs typeface="Segoe UI" panose="020B0502040204020203" pitchFamily="34" charset="0"/>
              </a:rPr>
              <a:t>Who We </a:t>
            </a:r>
            <a:r>
              <a:rPr lang="en-US" sz="3600" dirty="0">
                <a:solidFill>
                  <a:schemeClr val="bg1"/>
                </a:solidFill>
                <a:latin typeface="Segoe UI" panose="020B0502040204020203" pitchFamily="34" charset="0"/>
                <a:cs typeface="Segoe UI" panose="020B0502040204020203" pitchFamily="34" charset="0"/>
              </a:rPr>
              <a:t>A</a:t>
            </a:r>
            <a:r>
              <a:rPr lang="en-US" sz="3600" dirty="0" smtClean="0">
                <a:solidFill>
                  <a:schemeClr val="bg1"/>
                </a:solidFill>
                <a:latin typeface="Segoe UI" panose="020B0502040204020203" pitchFamily="34" charset="0"/>
                <a:cs typeface="Segoe UI" panose="020B0502040204020203" pitchFamily="34" charset="0"/>
              </a:rPr>
              <a:t>re</a:t>
            </a:r>
          </a:p>
          <a:p>
            <a:pPr>
              <a:lnSpc>
                <a:spcPct val="200000"/>
              </a:lnSpc>
            </a:pPr>
            <a:r>
              <a:rPr lang="en-US" sz="3600" dirty="0" smtClean="0">
                <a:solidFill>
                  <a:schemeClr val="bg1"/>
                </a:solidFill>
                <a:latin typeface="Segoe UI" panose="020B0502040204020203" pitchFamily="34" charset="0"/>
                <a:cs typeface="Segoe UI" panose="020B0502040204020203" pitchFamily="34" charset="0"/>
              </a:rPr>
              <a:t>Central Access’s Approach to Math Accessibility</a:t>
            </a:r>
            <a:endParaRPr lang="en-US" sz="3600" dirty="0" smtClean="0">
              <a:solidFill>
                <a:srgbClr val="FF094F"/>
              </a:solidFill>
              <a:latin typeface="Segoe UI" panose="020B0502040204020203" pitchFamily="34" charset="0"/>
              <a:cs typeface="Segoe UI" panose="020B0502040204020203" pitchFamily="34" charset="0"/>
            </a:endParaRPr>
          </a:p>
          <a:p>
            <a:pPr>
              <a:lnSpc>
                <a:spcPct val="200000"/>
              </a:lnSpc>
            </a:pPr>
            <a:r>
              <a:rPr lang="en-US" sz="3600" dirty="0" smtClean="0">
                <a:solidFill>
                  <a:schemeClr val="bg1"/>
                </a:solidFill>
                <a:latin typeface="Segoe UI" panose="020B0502040204020203" pitchFamily="34" charset="0"/>
                <a:cs typeface="Segoe UI" panose="020B0502040204020203" pitchFamily="34" charset="0"/>
              </a:rPr>
              <a:t>Tools to Get the Job Done</a:t>
            </a:r>
            <a:endParaRPr lang="en-US" sz="36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27216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smtClean="0">
                <a:solidFill>
                  <a:schemeClr val="bg1"/>
                </a:solidFill>
                <a:latin typeface="Segoe UI" panose="020B0502040204020203" pitchFamily="34" charset="0"/>
                <a:cs typeface="Segoe UI" panose="020B0502040204020203" pitchFamily="34" charset="0"/>
              </a:rPr>
              <a:t>Take-</a:t>
            </a:r>
            <a:r>
              <a:rPr lang="en-US" sz="8000" dirty="0" err="1" smtClean="0">
                <a:solidFill>
                  <a:schemeClr val="bg1"/>
                </a:solidFill>
                <a:latin typeface="Segoe UI" panose="020B0502040204020203" pitchFamily="34" charset="0"/>
                <a:cs typeface="Segoe UI" panose="020B0502040204020203" pitchFamily="34" charset="0"/>
              </a:rPr>
              <a:t>Aways</a:t>
            </a:r>
            <a:endParaRPr lang="en-US" sz="8000" dirty="0">
              <a:solidFill>
                <a:schemeClr val="bg1"/>
              </a:solidFill>
              <a:latin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p:txBody>
          <a:bodyPr>
            <a:normAutofit fontScale="92500" lnSpcReduction="20000"/>
          </a:bodyPr>
          <a:lstStyle/>
          <a:p>
            <a:pPr marL="514350" indent="-514350">
              <a:lnSpc>
                <a:spcPct val="200000"/>
              </a:lnSpc>
              <a:buFont typeface="+mj-lt"/>
              <a:buAutoNum type="arabicPeriod"/>
            </a:pPr>
            <a:r>
              <a:rPr lang="en-US" sz="3200" dirty="0" smtClean="0">
                <a:solidFill>
                  <a:schemeClr val="bg1"/>
                </a:solidFill>
                <a:latin typeface="Segoe UI" panose="020B0502040204020203" pitchFamily="34" charset="0"/>
                <a:cs typeface="Segoe UI" panose="020B0502040204020203" pitchFamily="34" charset="0"/>
              </a:rPr>
              <a:t>No “one size fits all” solution to math</a:t>
            </a:r>
          </a:p>
          <a:p>
            <a:pPr marL="514350" indent="-514350">
              <a:lnSpc>
                <a:spcPct val="200000"/>
              </a:lnSpc>
              <a:buFont typeface="+mj-lt"/>
              <a:buAutoNum type="arabicPeriod"/>
            </a:pPr>
            <a:r>
              <a:rPr lang="en-US" sz="3200" dirty="0" smtClean="0">
                <a:solidFill>
                  <a:schemeClr val="bg1"/>
                </a:solidFill>
                <a:latin typeface="Segoe UI" panose="020B0502040204020203" pitchFamily="34" charset="0"/>
                <a:cs typeface="Segoe UI" panose="020B0502040204020203" pitchFamily="34" charset="0"/>
              </a:rPr>
              <a:t>You </a:t>
            </a:r>
            <a:r>
              <a:rPr lang="en-US" sz="5200" b="1" dirty="0" smtClean="0">
                <a:solidFill>
                  <a:srgbClr val="AB0032"/>
                </a:solidFill>
                <a:latin typeface="Segoe UI" panose="020B0502040204020203" pitchFamily="34" charset="0"/>
                <a:cs typeface="Segoe UI" panose="020B0502040204020203" pitchFamily="34" charset="0"/>
              </a:rPr>
              <a:t>can</a:t>
            </a:r>
            <a:r>
              <a:rPr lang="en-US" sz="3200" dirty="0" smtClean="0">
                <a:solidFill>
                  <a:schemeClr val="bg1"/>
                </a:solidFill>
                <a:latin typeface="Segoe UI" panose="020B0502040204020203" pitchFamily="34" charset="0"/>
                <a:cs typeface="Segoe UI" panose="020B0502040204020203" pitchFamily="34" charset="0"/>
              </a:rPr>
              <a:t> make accessible math Word docs</a:t>
            </a:r>
          </a:p>
          <a:p>
            <a:pPr marL="514350" indent="-514350">
              <a:lnSpc>
                <a:spcPct val="200000"/>
              </a:lnSpc>
              <a:buFont typeface="+mj-lt"/>
              <a:buAutoNum type="arabicPeriod"/>
            </a:pPr>
            <a:r>
              <a:rPr lang="en-US" sz="3200" dirty="0" smtClean="0">
                <a:solidFill>
                  <a:schemeClr val="bg1"/>
                </a:solidFill>
                <a:latin typeface="Segoe UI" panose="020B0502040204020203" pitchFamily="34" charset="0"/>
                <a:cs typeface="Segoe UI" panose="020B0502040204020203" pitchFamily="34" charset="0"/>
              </a:rPr>
              <a:t>CAR reads math</a:t>
            </a:r>
          </a:p>
          <a:p>
            <a:pPr marL="514350" indent="-514350">
              <a:lnSpc>
                <a:spcPct val="200000"/>
              </a:lnSpc>
              <a:buFont typeface="+mj-lt"/>
              <a:buAutoNum type="arabicPeriod"/>
            </a:pPr>
            <a:r>
              <a:rPr lang="en-US" sz="3200" dirty="0" smtClean="0">
                <a:solidFill>
                  <a:schemeClr val="bg1"/>
                </a:solidFill>
                <a:latin typeface="Segoe UI" panose="020B0502040204020203" pitchFamily="34" charset="0"/>
                <a:cs typeface="Segoe UI" panose="020B0502040204020203" pitchFamily="34" charset="0"/>
              </a:rPr>
              <a:t>CAR Check and CAT are resources to get you there</a:t>
            </a:r>
            <a:endParaRPr lang="en-US" sz="32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888633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2" name="ca_05181406224132.jpg"/>
          <p:cNvPicPr/>
          <p:nvPr/>
        </p:nvPicPr>
        <p:blipFill>
          <a:blip r:embed="rId3">
            <a:extLst/>
          </a:blip>
          <a:srcRect t="16418" b="1460"/>
          <a:stretch>
            <a:fillRect/>
          </a:stretch>
        </p:blipFill>
        <p:spPr>
          <a:xfrm>
            <a:off x="6221016" y="390729"/>
            <a:ext cx="3929063" cy="2419946"/>
          </a:xfrm>
          <a:prstGeom prst="rect">
            <a:avLst/>
          </a:prstGeom>
          <a:ln w="25400">
            <a:solidFill>
              <a:srgbClr val="F3F7F5"/>
            </a:solidFill>
            <a:miter lim="400000"/>
          </a:ln>
          <a:effectLst>
            <a:outerShdw blurRad="50800" dist="25400" dir="3600000" rotWithShape="0">
              <a:srgbClr val="000000">
                <a:alpha val="70000"/>
              </a:srgbClr>
            </a:outerShdw>
          </a:effectLst>
        </p:spPr>
      </p:pic>
      <p:pic>
        <p:nvPicPr>
          <p:cNvPr id="33" name="img_0083.jpg"/>
          <p:cNvPicPr/>
          <p:nvPr/>
        </p:nvPicPr>
        <p:blipFill>
          <a:blip r:embed="rId4">
            <a:extLst/>
          </a:blip>
          <a:srcRect l="18751" t="24077" r="18751" b="2631"/>
          <a:stretch>
            <a:fillRect/>
          </a:stretch>
        </p:blipFill>
        <p:spPr>
          <a:xfrm>
            <a:off x="6221016" y="3146778"/>
            <a:ext cx="3929063" cy="3455790"/>
          </a:xfrm>
          <a:prstGeom prst="rect">
            <a:avLst/>
          </a:prstGeom>
          <a:ln w="25400">
            <a:solidFill>
              <a:srgbClr val="F3F7F5"/>
            </a:solidFill>
            <a:miter lim="400000"/>
          </a:ln>
          <a:effectLst>
            <a:outerShdw blurRad="50800" dist="25400" dir="3600000" rotWithShape="0">
              <a:srgbClr val="000000">
                <a:alpha val="70000"/>
              </a:srgbClr>
            </a:outerShdw>
          </a:effectLst>
        </p:spPr>
      </p:pic>
      <p:pic>
        <p:nvPicPr>
          <p:cNvPr id="34" name="img_7907.jpg"/>
          <p:cNvPicPr/>
          <p:nvPr/>
        </p:nvPicPr>
        <p:blipFill>
          <a:blip r:embed="rId5">
            <a:extLst/>
          </a:blip>
          <a:stretch>
            <a:fillRect/>
          </a:stretch>
        </p:blipFill>
        <p:spPr>
          <a:xfrm>
            <a:off x="1852356" y="901303"/>
            <a:ext cx="3929063" cy="5055394"/>
          </a:xfrm>
          <a:prstGeom prst="rect">
            <a:avLst/>
          </a:prstGeom>
          <a:ln w="25400">
            <a:solidFill>
              <a:srgbClr val="F3F7F5"/>
            </a:solidFill>
            <a:miter lim="400000"/>
          </a:ln>
          <a:effectLst>
            <a:outerShdw blurRad="50800" dist="25400" dir="3600000" rotWithShape="0">
              <a:srgbClr val="000000">
                <a:alpha val="70000"/>
              </a:srgbClr>
            </a:outerShdw>
          </a:effectLst>
        </p:spPr>
      </p:pic>
    </p:spTree>
    <p:extLst>
      <p:ext uri="{BB962C8B-B14F-4D97-AF65-F5344CB8AC3E}">
        <p14:creationId xmlns:p14="http://schemas.microsoft.com/office/powerpoint/2010/main" val="62063513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8" name="img_0857.jpg" descr="Crowded room full of people working at computers."/>
          <p:cNvPicPr/>
          <p:nvPr/>
        </p:nvPicPr>
        <p:blipFill>
          <a:blip r:embed="rId3">
            <a:extLst/>
          </a:blip>
          <a:stretch>
            <a:fillRect/>
          </a:stretch>
        </p:blipFill>
        <p:spPr>
          <a:xfrm>
            <a:off x="2576353" y="599005"/>
            <a:ext cx="7499178" cy="5624384"/>
          </a:xfrm>
          <a:prstGeom prst="rect">
            <a:avLst/>
          </a:prstGeom>
          <a:ln w="25400">
            <a:miter lim="400000"/>
          </a:ln>
          <a:effectLst>
            <a:outerShdw blurRad="254000" dist="127000" dir="5400000" rotWithShape="0">
              <a:srgbClr val="000000">
                <a:alpha val="70000"/>
              </a:srgbClr>
            </a:outerShdw>
          </a:effectLst>
        </p:spPr>
      </p:pic>
    </p:spTree>
    <p:extLst>
      <p:ext uri="{BB962C8B-B14F-4D97-AF65-F5344CB8AC3E}">
        <p14:creationId xmlns:p14="http://schemas.microsoft.com/office/powerpoint/2010/main" val="301090651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42" name="img_1760.jpg" descr="Marshall under a desk piled with cords, hooking up a computer."/>
          <p:cNvPicPr/>
          <p:nvPr/>
        </p:nvPicPr>
        <p:blipFill>
          <a:blip r:embed="rId3">
            <a:extLst/>
          </a:blip>
          <a:srcRect t="15720" b="944"/>
          <a:stretch>
            <a:fillRect/>
          </a:stretch>
        </p:blipFill>
        <p:spPr>
          <a:xfrm>
            <a:off x="2170286" y="975289"/>
            <a:ext cx="7851504" cy="4907318"/>
          </a:xfrm>
          <a:prstGeom prst="rect">
            <a:avLst/>
          </a:prstGeom>
          <a:ln w="25400">
            <a:miter lim="400000"/>
          </a:ln>
          <a:effectLst>
            <a:outerShdw blurRad="254000" dist="127000" dir="5400000" rotWithShape="0">
              <a:srgbClr val="000000">
                <a:alpha val="70000"/>
              </a:srgbClr>
            </a:outerShdw>
          </a:effectLst>
        </p:spPr>
      </p:pic>
    </p:spTree>
    <p:extLst>
      <p:ext uri="{BB962C8B-B14F-4D97-AF65-F5344CB8AC3E}">
        <p14:creationId xmlns:p14="http://schemas.microsoft.com/office/powerpoint/2010/main" val="132610087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46" name="ca_11071207584206.jpg"/>
          <p:cNvPicPr/>
          <p:nvPr/>
        </p:nvPicPr>
        <p:blipFill>
          <a:blip r:embed="rId3">
            <a:extLst/>
          </a:blip>
          <a:srcRect l="4530" t="4238" r="1203" b="4238"/>
          <a:stretch>
            <a:fillRect/>
          </a:stretch>
        </p:blipFill>
        <p:spPr>
          <a:xfrm>
            <a:off x="2300883" y="665540"/>
            <a:ext cx="7590235" cy="5527024"/>
          </a:xfrm>
          <a:prstGeom prst="rect">
            <a:avLst/>
          </a:prstGeom>
          <a:ln w="25400">
            <a:solidFill>
              <a:srgbClr val="F3F7F5"/>
            </a:solidFill>
            <a:miter lim="400000"/>
          </a:ln>
          <a:effectLst>
            <a:outerShdw blurRad="50800" dist="25400" dir="3600000" rotWithShape="0">
              <a:srgbClr val="000000">
                <a:alpha val="70000"/>
              </a:srgbClr>
            </a:outerShdw>
          </a:effectLst>
        </p:spPr>
      </p:pic>
    </p:spTree>
    <p:extLst>
      <p:ext uri="{BB962C8B-B14F-4D97-AF65-F5344CB8AC3E}">
        <p14:creationId xmlns:p14="http://schemas.microsoft.com/office/powerpoint/2010/main" val="406384348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50" name="group3.jpg" descr="Photoshopped group photo of Central Access staff wearing Star Trek Next Generation uniforms against a background of stars.  The words resistance is futile float above the heads. "/>
          <p:cNvPicPr/>
          <p:nvPr/>
        </p:nvPicPr>
        <p:blipFill>
          <a:blip r:embed="rId3">
            <a:extLst/>
          </a:blip>
          <a:srcRect l="8832" t="19732" r="10020" b="44071"/>
          <a:stretch>
            <a:fillRect/>
          </a:stretch>
        </p:blipFill>
        <p:spPr>
          <a:xfrm>
            <a:off x="1713407" y="850344"/>
            <a:ext cx="8765187" cy="4888446"/>
          </a:xfrm>
          <a:prstGeom prst="rect">
            <a:avLst/>
          </a:prstGeom>
          <a:ln w="25400">
            <a:solidFill>
              <a:srgbClr val="F3F7F5"/>
            </a:solidFill>
            <a:miter lim="400000"/>
          </a:ln>
          <a:effectLst>
            <a:outerShdw blurRad="50800" dist="25400" dir="3600000" rotWithShape="0">
              <a:srgbClr val="000000">
                <a:alpha val="70000"/>
              </a:srgbClr>
            </a:outerShdw>
          </a:effectLst>
        </p:spPr>
      </p:pic>
    </p:spTree>
    <p:extLst>
      <p:ext uri="{BB962C8B-B14F-4D97-AF65-F5344CB8AC3E}">
        <p14:creationId xmlns:p14="http://schemas.microsoft.com/office/powerpoint/2010/main" val="2813376732"/>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TotalTime>
  <Words>1052</Words>
  <Application>Microsoft Office PowerPoint</Application>
  <PresentationFormat>Widescreen</PresentationFormat>
  <Paragraphs>72</Paragraphs>
  <Slides>29</Slides>
  <Notes>11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Segoe UI</vt:lpstr>
      <vt:lpstr>Skia Regular</vt:lpstr>
      <vt:lpstr>Office Theme</vt:lpstr>
      <vt:lpstr>Central Access Central Access Central Access Central Access </vt:lpstr>
      <vt:lpstr>Presenters</vt:lpstr>
      <vt:lpstr>What We’re Covering</vt:lpstr>
      <vt:lpstr>Take-Aways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Software Covered</vt:lpstr>
      <vt:lpstr>Central Access Reader</vt:lpstr>
      <vt:lpstr>PowerPoint Presentation</vt:lpstr>
      <vt:lpstr>CAR Check</vt:lpstr>
      <vt:lpstr>PowerPoint Presentation</vt:lpstr>
      <vt:lpstr>PowerPoint Presentation</vt:lpstr>
      <vt:lpstr>PowerPoint Presentation</vt:lpstr>
      <vt:lpstr>Repair Paragraph</vt:lpstr>
      <vt:lpstr>Mark Headings Easily</vt:lpstr>
      <vt:lpstr>Mark Pages Easily</vt:lpstr>
      <vt:lpstr>Central Access Toolbar</vt:lpstr>
      <vt:lpstr>PowerPoint Presentation</vt:lpstr>
      <vt:lpstr>PowerPoint Presentation</vt:lpstr>
      <vt:lpstr>Want to BETA test CAT?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Access Toolbar Central Access Reader CAR Check</dc:title>
  <dc:creator>marshallsunnes@gmail.com</dc:creator>
  <cp:lastModifiedBy>marshallsunnes@gmail.com</cp:lastModifiedBy>
  <cp:revision>44</cp:revision>
  <dcterms:created xsi:type="dcterms:W3CDTF">2014-11-17T21:58:55Z</dcterms:created>
  <dcterms:modified xsi:type="dcterms:W3CDTF">2014-11-18T09:08:39Z</dcterms:modified>
</cp:coreProperties>
</file>