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mp4" ContentType="video/unknown"/>
  <Default Extension="rels" ContentType="application/vnd.openxmlformats-package.relationships+xml"/>
  <Default Extension="mov" ContentType="audio/unknown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48" r:id="rId2"/>
  </p:sldMasterIdLst>
  <p:notesMasterIdLst>
    <p:notesMasterId r:id="rId31"/>
  </p:notesMasterIdLst>
  <p:sldIdLst>
    <p:sldId id="256" r:id="rId3"/>
    <p:sldId id="280" r:id="rId4"/>
    <p:sldId id="281" r:id="rId5"/>
    <p:sldId id="282" r:id="rId6"/>
    <p:sldId id="300" r:id="rId7"/>
    <p:sldId id="301" r:id="rId8"/>
    <p:sldId id="296" r:id="rId9"/>
    <p:sldId id="276" r:id="rId10"/>
    <p:sldId id="283" r:id="rId11"/>
    <p:sldId id="277" r:id="rId12"/>
    <p:sldId id="284" r:id="rId13"/>
    <p:sldId id="267" r:id="rId14"/>
    <p:sldId id="268" r:id="rId15"/>
    <p:sldId id="286" r:id="rId16"/>
    <p:sldId id="293" r:id="rId17"/>
    <p:sldId id="287" r:id="rId18"/>
    <p:sldId id="294" r:id="rId19"/>
    <p:sldId id="297" r:id="rId20"/>
    <p:sldId id="279" r:id="rId21"/>
    <p:sldId id="298" r:id="rId22"/>
    <p:sldId id="299" r:id="rId23"/>
    <p:sldId id="288" r:id="rId24"/>
    <p:sldId id="262" r:id="rId25"/>
    <p:sldId id="266" r:id="rId26"/>
    <p:sldId id="291" r:id="rId27"/>
    <p:sldId id="292" r:id="rId28"/>
    <p:sldId id="302" r:id="rId29"/>
    <p:sldId id="289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7" autoAdjust="0"/>
    <p:restoredTop sz="81364" autoAdjust="0"/>
  </p:normalViewPr>
  <p:slideViewPr>
    <p:cSldViewPr snapToGrid="0" snapToObjects="1">
      <p:cViewPr varScale="1">
        <p:scale>
          <a:sx n="79" d="100"/>
          <a:sy n="79" d="100"/>
        </p:scale>
        <p:origin x="-1952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0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4" d="100"/>
        <a:sy n="124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slide" Target="slides/slide28.xml"/><Relationship Id="rId31" Type="http://schemas.openxmlformats.org/officeDocument/2006/relationships/notesMaster" Target="notesMasters/notesMaster1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439567-7E9E-1F42-A805-2054995460B7}" type="doc">
      <dgm:prSet loTypeId="urn:microsoft.com/office/officeart/2005/8/layout/radial5" loCatId="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F5909844-6A10-AB4A-9A5F-2F2F168760DB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dirty="0" smtClean="0"/>
            <a:t>Content</a:t>
          </a:r>
          <a:endParaRPr lang="en-US" dirty="0"/>
        </a:p>
      </dgm:t>
    </dgm:pt>
    <dgm:pt modelId="{D4E0CADC-1207-BA40-AEE0-2982C5F45485}" type="parTrans" cxnId="{B4B6C69D-F872-5E4E-9F46-20B4CC14AC9A}">
      <dgm:prSet/>
      <dgm:spPr/>
      <dgm:t>
        <a:bodyPr/>
        <a:lstStyle/>
        <a:p>
          <a:endParaRPr lang="en-US"/>
        </a:p>
      </dgm:t>
    </dgm:pt>
    <dgm:pt modelId="{A5ECF301-7A0B-9941-A207-E957A46958D3}" type="sibTrans" cxnId="{B4B6C69D-F872-5E4E-9F46-20B4CC14AC9A}">
      <dgm:prSet/>
      <dgm:spPr/>
      <dgm:t>
        <a:bodyPr/>
        <a:lstStyle/>
        <a:p>
          <a:endParaRPr lang="en-US"/>
        </a:p>
      </dgm:t>
    </dgm:pt>
    <dgm:pt modelId="{2B578B29-8096-FB43-B1DC-3B0C7C4FD55F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US" dirty="0" smtClean="0"/>
            <a:t>Presentation (variation 1)</a:t>
          </a:r>
          <a:endParaRPr lang="en-US" dirty="0"/>
        </a:p>
      </dgm:t>
    </dgm:pt>
    <dgm:pt modelId="{F1683BDF-C19F-AD44-B202-E66305D14526}" type="parTrans" cxnId="{6A3A208B-3132-0340-AEFB-6CBD6BF987E4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0A7D68D6-A3CF-7E4D-A49E-92DFA9A59EB7}" type="sibTrans" cxnId="{6A3A208B-3132-0340-AEFB-6CBD6BF987E4}">
      <dgm:prSet/>
      <dgm:spPr/>
      <dgm:t>
        <a:bodyPr/>
        <a:lstStyle/>
        <a:p>
          <a:endParaRPr lang="en-US"/>
        </a:p>
      </dgm:t>
    </dgm:pt>
    <dgm:pt modelId="{BE655418-195F-8A44-8358-805A8A5FBBE7}">
      <dgm:prSet phldrT="[Text]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US" dirty="0" smtClean="0"/>
            <a:t>Presentation (variation 2)</a:t>
          </a:r>
          <a:endParaRPr lang="en-US" dirty="0"/>
        </a:p>
      </dgm:t>
    </dgm:pt>
    <dgm:pt modelId="{19336E1A-9323-E14E-87A6-C25835805F8C}" type="parTrans" cxnId="{9A53B965-C03C-1D4A-B6E9-549A158BD98D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95150885-4668-994A-88D7-E195F73B8559}" type="sibTrans" cxnId="{9A53B965-C03C-1D4A-B6E9-549A158BD98D}">
      <dgm:prSet/>
      <dgm:spPr/>
      <dgm:t>
        <a:bodyPr/>
        <a:lstStyle/>
        <a:p>
          <a:endParaRPr lang="en-US"/>
        </a:p>
      </dgm:t>
    </dgm:pt>
    <dgm:pt modelId="{7A34D606-6A13-3B4E-9E0A-7D0BA0299F7D}">
      <dgm:prSet phldrT="[Text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n-US" dirty="0" smtClean="0"/>
            <a:t>Presentation (variation 3)</a:t>
          </a:r>
          <a:endParaRPr lang="en-US" dirty="0"/>
        </a:p>
      </dgm:t>
    </dgm:pt>
    <dgm:pt modelId="{A019B45A-BA18-994F-BD36-AFC05D810CB1}" type="parTrans" cxnId="{80C02F98-A7AA-6442-9904-E1FA0461DE14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B203E572-FDBD-F346-BF91-700ED386D74D}" type="sibTrans" cxnId="{80C02F98-A7AA-6442-9904-E1FA0461DE14}">
      <dgm:prSet/>
      <dgm:spPr/>
      <dgm:t>
        <a:bodyPr/>
        <a:lstStyle/>
        <a:p>
          <a:endParaRPr lang="en-US"/>
        </a:p>
      </dgm:t>
    </dgm:pt>
    <dgm:pt modelId="{9150580F-967D-0548-9031-B2C158E3CB41}" type="pres">
      <dgm:prSet presAssocID="{D2439567-7E9E-1F42-A805-2054995460B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DF85DF2-0294-624C-8B84-CEEB80D99C5F}" type="pres">
      <dgm:prSet presAssocID="{F5909844-6A10-AB4A-9A5F-2F2F168760DB}" presName="centerShape" presStyleLbl="node0" presStyleIdx="0" presStyleCnt="1" custLinFactNeighborX="-58190" custLinFactNeighborY="-11956"/>
      <dgm:spPr/>
      <dgm:t>
        <a:bodyPr/>
        <a:lstStyle/>
        <a:p>
          <a:endParaRPr lang="en-US"/>
        </a:p>
      </dgm:t>
    </dgm:pt>
    <dgm:pt modelId="{C7F3C019-E19D-8143-B73C-F1BAF5621650}" type="pres">
      <dgm:prSet presAssocID="{F1683BDF-C19F-AD44-B202-E66305D14526}" presName="parTrans" presStyleLbl="sibTrans2D1" presStyleIdx="0" presStyleCnt="3" custScaleX="110730" custScaleY="77677" custLinFactNeighborX="-20243" custLinFactNeighborY="3283"/>
      <dgm:spPr/>
      <dgm:t>
        <a:bodyPr/>
        <a:lstStyle/>
        <a:p>
          <a:endParaRPr lang="en-US"/>
        </a:p>
      </dgm:t>
    </dgm:pt>
    <dgm:pt modelId="{37828CFC-C70E-5644-8BB3-C8D3D1093122}" type="pres">
      <dgm:prSet presAssocID="{F1683BDF-C19F-AD44-B202-E66305D14526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729369C0-C9D1-3640-A066-EFEDFDED379E}" type="pres">
      <dgm:prSet presAssocID="{2B578B29-8096-FB43-B1DC-3B0C7C4FD55F}" presName="node" presStyleLbl="node1" presStyleIdx="0" presStyleCnt="3" custScaleX="236254" custScaleY="68329" custRadScaleRad="111700" custRadScaleInc="3926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92F37AD6-5EB2-2F40-88A6-4FBC9A3708F3}" type="pres">
      <dgm:prSet presAssocID="{19336E1A-9323-E14E-87A6-C25835805F8C}" presName="parTrans" presStyleLbl="sibTrans2D1" presStyleIdx="1" presStyleCnt="3" custScaleX="110730" custScaleY="77677" custLinFactNeighborX="-20863" custLinFactNeighborY="3283"/>
      <dgm:spPr/>
      <dgm:t>
        <a:bodyPr/>
        <a:lstStyle/>
        <a:p>
          <a:endParaRPr lang="en-US"/>
        </a:p>
      </dgm:t>
    </dgm:pt>
    <dgm:pt modelId="{7688E3F0-F064-6440-A4F6-6EB4CECBFA50}" type="pres">
      <dgm:prSet presAssocID="{19336E1A-9323-E14E-87A6-C25835805F8C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50FB7CA8-3235-5E43-87B6-982CBA1EA257}" type="pres">
      <dgm:prSet presAssocID="{BE655418-195F-8A44-8358-805A8A5FBBE7}" presName="node" presStyleLbl="node1" presStyleIdx="1" presStyleCnt="3" custScaleX="236254" custScaleY="68329" custRadScaleRad="98254" custRadScaleInc="-69716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ACE5FA7F-E753-314C-9782-82EC669B6B17}" type="pres">
      <dgm:prSet presAssocID="{A019B45A-BA18-994F-BD36-AFC05D810CB1}" presName="parTrans" presStyleLbl="sibTrans2D1" presStyleIdx="2" presStyleCnt="3" custScaleX="110731" custScaleY="77677" custLinFactNeighborX="-21897" custLinFactNeighborY="3283"/>
      <dgm:spPr/>
      <dgm:t>
        <a:bodyPr/>
        <a:lstStyle/>
        <a:p>
          <a:endParaRPr lang="en-US"/>
        </a:p>
      </dgm:t>
    </dgm:pt>
    <dgm:pt modelId="{3DCFDB27-BD0E-F048-9406-17B471F81DC0}" type="pres">
      <dgm:prSet presAssocID="{A019B45A-BA18-994F-BD36-AFC05D810CB1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151F9E8A-7992-CE42-BDBF-8B540B54D757}" type="pres">
      <dgm:prSet presAssocID="{7A34D606-6A13-3B4E-9E0A-7D0BA0299F7D}" presName="node" presStyleLbl="node1" presStyleIdx="2" presStyleCnt="3" custScaleX="236254" custScaleY="68329" custRadScaleRad="63998" custRadScaleInc="-16024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</dgm:ptLst>
  <dgm:cxnLst>
    <dgm:cxn modelId="{9641661B-920D-174C-8ECE-5F8511C65B4B}" type="presOf" srcId="{A019B45A-BA18-994F-BD36-AFC05D810CB1}" destId="{ACE5FA7F-E753-314C-9782-82EC669B6B17}" srcOrd="0" destOrd="0" presId="urn:microsoft.com/office/officeart/2005/8/layout/radial5"/>
    <dgm:cxn modelId="{3B3E5EF4-F616-FA45-B067-61BCA1B2C4E4}" type="presOf" srcId="{F1683BDF-C19F-AD44-B202-E66305D14526}" destId="{37828CFC-C70E-5644-8BB3-C8D3D1093122}" srcOrd="1" destOrd="0" presId="urn:microsoft.com/office/officeart/2005/8/layout/radial5"/>
    <dgm:cxn modelId="{BA7CD3AC-5920-9243-904D-95404D2FCA4A}" type="presOf" srcId="{A019B45A-BA18-994F-BD36-AFC05D810CB1}" destId="{3DCFDB27-BD0E-F048-9406-17B471F81DC0}" srcOrd="1" destOrd="0" presId="urn:microsoft.com/office/officeart/2005/8/layout/radial5"/>
    <dgm:cxn modelId="{874A087A-97DF-3E44-9B88-749BFD4024E2}" type="presOf" srcId="{BE655418-195F-8A44-8358-805A8A5FBBE7}" destId="{50FB7CA8-3235-5E43-87B6-982CBA1EA257}" srcOrd="0" destOrd="0" presId="urn:microsoft.com/office/officeart/2005/8/layout/radial5"/>
    <dgm:cxn modelId="{31B31D86-98D4-5C48-9164-9C5901E074ED}" type="presOf" srcId="{2B578B29-8096-FB43-B1DC-3B0C7C4FD55F}" destId="{729369C0-C9D1-3640-A066-EFEDFDED379E}" srcOrd="0" destOrd="0" presId="urn:microsoft.com/office/officeart/2005/8/layout/radial5"/>
    <dgm:cxn modelId="{5D29B83D-C847-C34B-A422-776651E9A4FE}" type="presOf" srcId="{7A34D606-6A13-3B4E-9E0A-7D0BA0299F7D}" destId="{151F9E8A-7992-CE42-BDBF-8B540B54D757}" srcOrd="0" destOrd="0" presId="urn:microsoft.com/office/officeart/2005/8/layout/radial5"/>
    <dgm:cxn modelId="{80C02F98-A7AA-6442-9904-E1FA0461DE14}" srcId="{F5909844-6A10-AB4A-9A5F-2F2F168760DB}" destId="{7A34D606-6A13-3B4E-9E0A-7D0BA0299F7D}" srcOrd="2" destOrd="0" parTransId="{A019B45A-BA18-994F-BD36-AFC05D810CB1}" sibTransId="{B203E572-FDBD-F346-BF91-700ED386D74D}"/>
    <dgm:cxn modelId="{6A3A208B-3132-0340-AEFB-6CBD6BF987E4}" srcId="{F5909844-6A10-AB4A-9A5F-2F2F168760DB}" destId="{2B578B29-8096-FB43-B1DC-3B0C7C4FD55F}" srcOrd="0" destOrd="0" parTransId="{F1683BDF-C19F-AD44-B202-E66305D14526}" sibTransId="{0A7D68D6-A3CF-7E4D-A49E-92DFA9A59EB7}"/>
    <dgm:cxn modelId="{8D1546AE-34C1-AF47-8EEC-502AF71697CC}" type="presOf" srcId="{F5909844-6A10-AB4A-9A5F-2F2F168760DB}" destId="{ADF85DF2-0294-624C-8B84-CEEB80D99C5F}" srcOrd="0" destOrd="0" presId="urn:microsoft.com/office/officeart/2005/8/layout/radial5"/>
    <dgm:cxn modelId="{74F9D0F3-AA5E-9F49-9A1F-BCF8DC90353D}" type="presOf" srcId="{19336E1A-9323-E14E-87A6-C25835805F8C}" destId="{7688E3F0-F064-6440-A4F6-6EB4CECBFA50}" srcOrd="1" destOrd="0" presId="urn:microsoft.com/office/officeart/2005/8/layout/radial5"/>
    <dgm:cxn modelId="{6DCB11A1-0D18-1948-98EC-A2A6A2B2316D}" type="presOf" srcId="{19336E1A-9323-E14E-87A6-C25835805F8C}" destId="{92F37AD6-5EB2-2F40-88A6-4FBC9A3708F3}" srcOrd="0" destOrd="0" presId="urn:microsoft.com/office/officeart/2005/8/layout/radial5"/>
    <dgm:cxn modelId="{F754B83F-42E8-8144-9FC0-1F9E258D6728}" type="presOf" srcId="{F1683BDF-C19F-AD44-B202-E66305D14526}" destId="{C7F3C019-E19D-8143-B73C-F1BAF5621650}" srcOrd="0" destOrd="0" presId="urn:microsoft.com/office/officeart/2005/8/layout/radial5"/>
    <dgm:cxn modelId="{9A53B965-C03C-1D4A-B6E9-549A158BD98D}" srcId="{F5909844-6A10-AB4A-9A5F-2F2F168760DB}" destId="{BE655418-195F-8A44-8358-805A8A5FBBE7}" srcOrd="1" destOrd="0" parTransId="{19336E1A-9323-E14E-87A6-C25835805F8C}" sibTransId="{95150885-4668-994A-88D7-E195F73B8559}"/>
    <dgm:cxn modelId="{B4B6C69D-F872-5E4E-9F46-20B4CC14AC9A}" srcId="{D2439567-7E9E-1F42-A805-2054995460B7}" destId="{F5909844-6A10-AB4A-9A5F-2F2F168760DB}" srcOrd="0" destOrd="0" parTransId="{D4E0CADC-1207-BA40-AEE0-2982C5F45485}" sibTransId="{A5ECF301-7A0B-9941-A207-E957A46958D3}"/>
    <dgm:cxn modelId="{85E141F7-76BC-BF4E-AF8A-B604D775659B}" type="presOf" srcId="{D2439567-7E9E-1F42-A805-2054995460B7}" destId="{9150580F-967D-0548-9031-B2C158E3CB41}" srcOrd="0" destOrd="0" presId="urn:microsoft.com/office/officeart/2005/8/layout/radial5"/>
    <dgm:cxn modelId="{98CED5F9-8E0D-3544-888A-FE0312D264A5}" type="presParOf" srcId="{9150580F-967D-0548-9031-B2C158E3CB41}" destId="{ADF85DF2-0294-624C-8B84-CEEB80D99C5F}" srcOrd="0" destOrd="0" presId="urn:microsoft.com/office/officeart/2005/8/layout/radial5"/>
    <dgm:cxn modelId="{DD89DE31-2135-FE4C-89D8-EC5370A454CF}" type="presParOf" srcId="{9150580F-967D-0548-9031-B2C158E3CB41}" destId="{C7F3C019-E19D-8143-B73C-F1BAF5621650}" srcOrd="1" destOrd="0" presId="urn:microsoft.com/office/officeart/2005/8/layout/radial5"/>
    <dgm:cxn modelId="{74D33C4B-FA7A-0745-8CF5-63053C8530F4}" type="presParOf" srcId="{C7F3C019-E19D-8143-B73C-F1BAF5621650}" destId="{37828CFC-C70E-5644-8BB3-C8D3D1093122}" srcOrd="0" destOrd="0" presId="urn:microsoft.com/office/officeart/2005/8/layout/radial5"/>
    <dgm:cxn modelId="{4F2264D8-DC10-8E4F-97A6-A242F2EEE707}" type="presParOf" srcId="{9150580F-967D-0548-9031-B2C158E3CB41}" destId="{729369C0-C9D1-3640-A066-EFEDFDED379E}" srcOrd="2" destOrd="0" presId="urn:microsoft.com/office/officeart/2005/8/layout/radial5"/>
    <dgm:cxn modelId="{A46FAD1B-1AF6-E749-AE56-1D767A809307}" type="presParOf" srcId="{9150580F-967D-0548-9031-B2C158E3CB41}" destId="{92F37AD6-5EB2-2F40-88A6-4FBC9A3708F3}" srcOrd="3" destOrd="0" presId="urn:microsoft.com/office/officeart/2005/8/layout/radial5"/>
    <dgm:cxn modelId="{FB21E3BF-1C89-EB4B-B21A-5840532B1746}" type="presParOf" srcId="{92F37AD6-5EB2-2F40-88A6-4FBC9A3708F3}" destId="{7688E3F0-F064-6440-A4F6-6EB4CECBFA50}" srcOrd="0" destOrd="0" presId="urn:microsoft.com/office/officeart/2005/8/layout/radial5"/>
    <dgm:cxn modelId="{52B1C778-435A-D24D-BFAC-612987CAC5A8}" type="presParOf" srcId="{9150580F-967D-0548-9031-B2C158E3CB41}" destId="{50FB7CA8-3235-5E43-87B6-982CBA1EA257}" srcOrd="4" destOrd="0" presId="urn:microsoft.com/office/officeart/2005/8/layout/radial5"/>
    <dgm:cxn modelId="{980C0870-6AF8-6C4C-90E5-00C2880D8A79}" type="presParOf" srcId="{9150580F-967D-0548-9031-B2C158E3CB41}" destId="{ACE5FA7F-E753-314C-9782-82EC669B6B17}" srcOrd="5" destOrd="0" presId="urn:microsoft.com/office/officeart/2005/8/layout/radial5"/>
    <dgm:cxn modelId="{A9B09960-C65D-9A4D-8A51-48606C4BAD41}" type="presParOf" srcId="{ACE5FA7F-E753-314C-9782-82EC669B6B17}" destId="{3DCFDB27-BD0E-F048-9406-17B471F81DC0}" srcOrd="0" destOrd="0" presId="urn:microsoft.com/office/officeart/2005/8/layout/radial5"/>
    <dgm:cxn modelId="{1E4DEC5C-4230-B641-81FD-33E4E18DCF74}" type="presParOf" srcId="{9150580F-967D-0548-9031-B2C158E3CB41}" destId="{151F9E8A-7992-CE42-BDBF-8B540B54D757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F85DF2-0294-624C-8B84-CEEB80D99C5F}">
      <dsp:nvSpPr>
        <dsp:cNvPr id="0" name=""/>
        <dsp:cNvSpPr/>
      </dsp:nvSpPr>
      <dsp:spPr>
        <a:xfrm>
          <a:off x="1083408" y="1549933"/>
          <a:ext cx="1391973" cy="1391973"/>
        </a:xfrm>
        <a:prstGeom prst="ellipse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Content</a:t>
          </a:r>
          <a:endParaRPr lang="en-US" sz="2200" kern="1200" dirty="0"/>
        </a:p>
      </dsp:txBody>
      <dsp:txXfrm>
        <a:off x="1287258" y="1753783"/>
        <a:ext cx="984273" cy="984273"/>
      </dsp:txXfrm>
    </dsp:sp>
    <dsp:sp modelId="{C7F3C019-E19D-8143-B73C-F1BAF5621650}">
      <dsp:nvSpPr>
        <dsp:cNvPr id="0" name=""/>
        <dsp:cNvSpPr/>
      </dsp:nvSpPr>
      <dsp:spPr>
        <a:xfrm rot="20040946">
          <a:off x="2473292" y="1356072"/>
          <a:ext cx="1136501" cy="378868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2479037" y="1456745"/>
        <a:ext cx="1022841" cy="227320"/>
      </dsp:txXfrm>
    </dsp:sp>
    <dsp:sp modelId="{729369C0-C9D1-3640-A066-EFEDFDED379E}">
      <dsp:nvSpPr>
        <dsp:cNvPr id="0" name=""/>
        <dsp:cNvSpPr/>
      </dsp:nvSpPr>
      <dsp:spPr>
        <a:xfrm>
          <a:off x="3316005" y="180948"/>
          <a:ext cx="3389191" cy="980216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Presentation (variation 1)</a:t>
          </a:r>
          <a:endParaRPr lang="en-US" sz="2200" kern="1200" dirty="0"/>
        </a:p>
      </dsp:txBody>
      <dsp:txXfrm>
        <a:off x="3363855" y="228798"/>
        <a:ext cx="3293491" cy="884516"/>
      </dsp:txXfrm>
    </dsp:sp>
    <dsp:sp modelId="{92F37AD6-5EB2-2F40-88A6-4FBC9A3708F3}">
      <dsp:nvSpPr>
        <dsp:cNvPr id="0" name=""/>
        <dsp:cNvSpPr/>
      </dsp:nvSpPr>
      <dsp:spPr>
        <a:xfrm rot="60966">
          <a:off x="2627246" y="2100994"/>
          <a:ext cx="1102257" cy="378868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2627255" y="2175760"/>
        <a:ext cx="988597" cy="227320"/>
      </dsp:txXfrm>
    </dsp:sp>
    <dsp:sp modelId="{50FB7CA8-3235-5E43-87B6-982CBA1EA257}">
      <dsp:nvSpPr>
        <dsp:cNvPr id="0" name=""/>
        <dsp:cNvSpPr/>
      </dsp:nvSpPr>
      <dsp:spPr>
        <a:xfrm>
          <a:off x="4349998" y="1831460"/>
          <a:ext cx="3389191" cy="980216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Presentation (variation 2)</a:t>
          </a:r>
          <a:endParaRPr lang="en-US" sz="2200" kern="1200" dirty="0"/>
        </a:p>
      </dsp:txBody>
      <dsp:txXfrm>
        <a:off x="4397848" y="1879310"/>
        <a:ext cx="3293491" cy="884516"/>
      </dsp:txXfrm>
    </dsp:sp>
    <dsp:sp modelId="{ACE5FA7F-E753-314C-9782-82EC669B6B17}">
      <dsp:nvSpPr>
        <dsp:cNvPr id="0" name=""/>
        <dsp:cNvSpPr/>
      </dsp:nvSpPr>
      <dsp:spPr>
        <a:xfrm rot="1567535">
          <a:off x="2450739" y="2761279"/>
          <a:ext cx="1050584" cy="378868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2456545" y="2812028"/>
        <a:ext cx="936924" cy="227320"/>
      </dsp:txXfrm>
    </dsp:sp>
    <dsp:sp modelId="{151F9E8A-7992-CE42-BDBF-8B540B54D757}">
      <dsp:nvSpPr>
        <dsp:cNvPr id="0" name=""/>
        <dsp:cNvSpPr/>
      </dsp:nvSpPr>
      <dsp:spPr>
        <a:xfrm>
          <a:off x="3177699" y="3272721"/>
          <a:ext cx="3389191" cy="980216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Presentation (variation 3)</a:t>
          </a:r>
          <a:endParaRPr lang="en-US" sz="2200" kern="1200" dirty="0"/>
        </a:p>
      </dsp:txBody>
      <dsp:txXfrm>
        <a:off x="3225549" y="3320571"/>
        <a:ext cx="3293491" cy="8845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0D92C5-90DE-9D4D-B82C-A4254888B863}" type="datetimeFigureOut">
              <a:rPr lang="en-US" smtClean="0"/>
              <a:t>11/17/14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D5604E-CF5F-A24F-8FF3-0A159E793B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99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cnx.org</a:t>
            </a:r>
            <a:r>
              <a:rPr lang="en-US" dirty="0" smtClean="0"/>
              <a:t>/contents/064e85de-6ba2-43ab-bbd0-fd7daf5a6c34@1/</a:t>
            </a:r>
            <a:r>
              <a:rPr lang="en-US" dirty="0" err="1" smtClean="0"/>
              <a:t>Presentation_MathML_Versus_Con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http://</a:t>
            </a:r>
            <a:r>
              <a:rPr lang="en-US" dirty="0" err="1" smtClean="0"/>
              <a:t>docs.mathjax.org</a:t>
            </a:r>
            <a:r>
              <a:rPr lang="en-US" dirty="0" smtClean="0"/>
              <a:t>/en/latest/</a:t>
            </a:r>
            <a:r>
              <a:rPr lang="en-US" dirty="0" err="1" smtClean="0"/>
              <a:t>mathml.html#content-mathml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D5604E-CF5F-A24F-8FF3-0A159E793BC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789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FD6F5-ACFB-AE4E-8EF3-7780F66EEBF4}" type="datetimeFigureOut">
              <a:rPr lang="en-US" smtClean="0"/>
              <a:t>11/17/14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5700-46EE-E24A-A8BB-572D30B3C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307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FD6F5-ACFB-AE4E-8EF3-7780F66EEBF4}" type="datetimeFigureOut">
              <a:rPr lang="en-US" smtClean="0"/>
              <a:t>11/17/14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5700-46EE-E24A-A8BB-572D30B3C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547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FD6F5-ACFB-AE4E-8EF3-7780F66EEBF4}" type="datetimeFigureOut">
              <a:rPr lang="en-US" smtClean="0"/>
              <a:t>11/17/14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5700-46EE-E24A-A8BB-572D30B3C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710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FD6F5-ACFB-AE4E-8EF3-7780F66EEBF4}" type="datetimeFigureOut">
              <a:rPr lang="en-US" smtClean="0"/>
              <a:t>11/17/14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5700-46EE-E24A-A8BB-572D30B3C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5838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FD6F5-ACFB-AE4E-8EF3-7780F66EEBF4}" type="datetimeFigureOut">
              <a:rPr lang="en-US" smtClean="0"/>
              <a:t>11/17/14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5700-46EE-E24A-A8BB-572D30B3C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8316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FD6F5-ACFB-AE4E-8EF3-7780F66EEBF4}" type="datetimeFigureOut">
              <a:rPr lang="en-US" smtClean="0"/>
              <a:t>11/17/14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5700-46EE-E24A-A8BB-572D30B3C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0063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FD6F5-ACFB-AE4E-8EF3-7780F66EEBF4}" type="datetimeFigureOut">
              <a:rPr lang="en-US" smtClean="0"/>
              <a:t>11/17/14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5700-46EE-E24A-A8BB-572D30B3C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810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FD6F5-ACFB-AE4E-8EF3-7780F66EEBF4}" type="datetimeFigureOut">
              <a:rPr lang="en-US" smtClean="0"/>
              <a:t>11/17/14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5700-46EE-E24A-A8BB-572D30B3C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027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FD6F5-ACFB-AE4E-8EF3-7780F66EEBF4}" type="datetimeFigureOut">
              <a:rPr lang="en-US" smtClean="0"/>
              <a:t>11/17/14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5700-46EE-E24A-A8BB-572D30B3C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7668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FD6F5-ACFB-AE4E-8EF3-7780F66EEBF4}" type="datetimeFigureOut">
              <a:rPr lang="en-US" smtClean="0"/>
              <a:t>11/17/14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5700-46EE-E24A-A8BB-572D30B3C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191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FD6F5-ACFB-AE4E-8EF3-7780F66EEBF4}" type="datetimeFigureOut">
              <a:rPr lang="en-US" smtClean="0"/>
              <a:t>11/17/14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5700-46EE-E24A-A8BB-572D30B3C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218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FD6F5-ACFB-AE4E-8EF3-7780F66EEBF4}" type="datetimeFigureOut">
              <a:rPr lang="en-US" smtClean="0"/>
              <a:t>11/17/14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5700-46EE-E24A-A8BB-572D30B3C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3352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FD6F5-ACFB-AE4E-8EF3-7780F66EEBF4}" type="datetimeFigureOut">
              <a:rPr lang="en-US" smtClean="0"/>
              <a:t>11/17/14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5700-46EE-E24A-A8BB-572D30B3C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0575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FD6F5-ACFB-AE4E-8EF3-7780F66EEBF4}" type="datetimeFigureOut">
              <a:rPr lang="en-US" smtClean="0"/>
              <a:t>11/17/14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5700-46EE-E24A-A8BB-572D30B3C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5509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FD6F5-ACFB-AE4E-8EF3-7780F66EEBF4}" type="datetimeFigureOut">
              <a:rPr lang="en-US" smtClean="0"/>
              <a:t>11/17/14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5700-46EE-E24A-A8BB-572D30B3C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880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FD6F5-ACFB-AE4E-8EF3-7780F66EEBF4}" type="datetimeFigureOut">
              <a:rPr lang="en-US" smtClean="0"/>
              <a:t>11/17/14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5700-46EE-E24A-A8BB-572D30B3C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472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FD6F5-ACFB-AE4E-8EF3-7780F66EEBF4}" type="datetimeFigureOut">
              <a:rPr lang="en-US" smtClean="0"/>
              <a:t>11/17/14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5700-46EE-E24A-A8BB-572D30B3C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657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FD6F5-ACFB-AE4E-8EF3-7780F66EEBF4}" type="datetimeFigureOut">
              <a:rPr lang="en-US" smtClean="0"/>
              <a:t>11/17/14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5700-46EE-E24A-A8BB-572D30B3C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979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FD6F5-ACFB-AE4E-8EF3-7780F66EEBF4}" type="datetimeFigureOut">
              <a:rPr lang="en-US" smtClean="0"/>
              <a:t>11/17/14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5700-46EE-E24A-A8BB-572D30B3C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142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FD6F5-ACFB-AE4E-8EF3-7780F66EEBF4}" type="datetimeFigureOut">
              <a:rPr lang="en-US" smtClean="0"/>
              <a:t>11/17/14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5700-46EE-E24A-A8BB-572D30B3C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487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FD6F5-ACFB-AE4E-8EF3-7780F66EEBF4}" type="datetimeFigureOut">
              <a:rPr lang="en-US" smtClean="0"/>
              <a:t>11/17/14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5700-46EE-E24A-A8BB-572D30B3C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529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FD6F5-ACFB-AE4E-8EF3-7780F66EEBF4}" type="datetimeFigureOut">
              <a:rPr lang="en-US" smtClean="0"/>
              <a:t>11/17/14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5700-46EE-E24A-A8BB-572D30B3C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664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9031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7750"/>
            <a:ext cx="8229600" cy="4448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FD6F5-ACFB-AE4E-8EF3-7780F66EEBF4}" type="datetimeFigureOut">
              <a:rPr lang="en-US" smtClean="0"/>
              <a:t>11/17/14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75700-46EE-E24A-A8BB-572D30B3C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948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098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34549"/>
            <a:ext cx="8229600" cy="42916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FD6F5-ACFB-AE4E-8EF3-7780F66EEBF4}" type="datetimeFigureOut">
              <a:rPr lang="en-US" smtClean="0"/>
              <a:t>11/17/14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75700-46EE-E24A-A8BB-572D30B3C79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NC State University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898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mathjax.org/" TargetMode="External"/><Relationship Id="rId3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microsoft.com/office/2007/relationships/media" Target="../media/media1.mov"/><Relationship Id="rId2" Type="http://schemas.openxmlformats.org/officeDocument/2006/relationships/audio" Target="../media/media1.mov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dessci.com/en/products/mathtype/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5.png"/><Relationship Id="rId1" Type="http://schemas.microsoft.com/office/2007/relationships/media" Target="../media/media2.mp4"/><Relationship Id="rId2" Type="http://schemas.openxmlformats.org/officeDocument/2006/relationships/video" Target="../media/media2.mp4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Math Accessibility on the Web: A Journey of Wailing and Gnashing of Teeth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Greg Kraus</a:t>
            </a:r>
          </a:p>
          <a:p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University IT Accessibility Coordinator</a:t>
            </a:r>
          </a:p>
          <a:p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North Carolina State University</a:t>
            </a:r>
          </a:p>
          <a:p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@</a:t>
            </a:r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gdkraus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5891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MathML</a:t>
            </a:r>
            <a:r>
              <a:rPr lang="en-US" dirty="0" smtClean="0"/>
              <a:t> Support in Browsers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1983089"/>
            <a:ext cx="17910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Safari (v.7)</a:t>
            </a:r>
            <a:endParaRPr lang="en-US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57200" y="4202743"/>
            <a:ext cx="21523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Firefox (v.33)</a:t>
            </a:r>
            <a:endParaRPr lang="en-US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245942" y="1983089"/>
            <a:ext cx="22956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Chrome (v.38)</a:t>
            </a:r>
            <a:endParaRPr lang="en-US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245942" y="5231025"/>
            <a:ext cx="20405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Opera (v.25)</a:t>
            </a:r>
            <a:endParaRPr lang="en-US" sz="28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4245942" y="3604315"/>
            <a:ext cx="36698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Internet Explorer (v.11)</a:t>
            </a:r>
            <a:endParaRPr lang="en-US" sz="2800" b="1" dirty="0"/>
          </a:p>
        </p:txBody>
      </p:sp>
      <p:pic>
        <p:nvPicPr>
          <p:cNvPr id="17" name="Picture 16" descr="quadratic equation incorrectly rendered by Internet Explorer as seemingly random character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942" y="4202743"/>
            <a:ext cx="4267591" cy="577985"/>
          </a:xfrm>
          <a:prstGeom prst="rect">
            <a:avLst/>
          </a:prstGeom>
        </p:spPr>
      </p:pic>
      <p:pic>
        <p:nvPicPr>
          <p:cNvPr id="18" name="Picture 17" descr="quadratic equation correctly rendered by Safar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632394"/>
            <a:ext cx="3777598" cy="1379709"/>
          </a:xfrm>
          <a:prstGeom prst="rect">
            <a:avLst/>
          </a:prstGeom>
        </p:spPr>
      </p:pic>
      <p:pic>
        <p:nvPicPr>
          <p:cNvPr id="19" name="Picture 18" descr="quadratic equation incorrectly rendered by Opera as seemingly random character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475" y="5833990"/>
            <a:ext cx="3942110" cy="630018"/>
          </a:xfrm>
          <a:prstGeom prst="rect">
            <a:avLst/>
          </a:prstGeom>
        </p:spPr>
      </p:pic>
      <p:pic>
        <p:nvPicPr>
          <p:cNvPr id="20" name="Picture 19" descr="quadratic equation incorrectly rendered by Chrome as seemingly random character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942" y="2632394"/>
            <a:ext cx="3814099" cy="556410"/>
          </a:xfrm>
          <a:prstGeom prst="rect">
            <a:avLst/>
          </a:prstGeom>
        </p:spPr>
      </p:pic>
      <p:pic>
        <p:nvPicPr>
          <p:cNvPr id="21" name="Picture 20" descr="quadratic equation correctly rendered by Firefox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801864"/>
            <a:ext cx="3777598" cy="1662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607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Which </a:t>
            </a:r>
            <a:r>
              <a:rPr lang="en-US" dirty="0" err="1" smtClean="0"/>
              <a:t>MathML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Presentation </a:t>
            </a:r>
            <a:r>
              <a:rPr lang="en-US" dirty="0" err="1" smtClean="0"/>
              <a:t>MathML</a:t>
            </a:r>
            <a:endParaRPr lang="en-US" dirty="0" smtClean="0"/>
          </a:p>
          <a:p>
            <a:r>
              <a:rPr lang="en-US" dirty="0" smtClean="0"/>
              <a:t>Content </a:t>
            </a:r>
            <a:r>
              <a:rPr lang="en-US" dirty="0" err="1" smtClean="0"/>
              <a:t>MathML</a:t>
            </a:r>
            <a:endParaRPr lang="en-US" dirty="0" smtClean="0"/>
          </a:p>
          <a:p>
            <a:pPr lvl="1"/>
            <a:r>
              <a:rPr lang="en-US" dirty="0" smtClean="0"/>
              <a:t>Very little support for this 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2211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Presentation </a:t>
            </a:r>
            <a:r>
              <a:rPr lang="en-US" dirty="0" err="1" smtClean="0"/>
              <a:t>MathML</a:t>
            </a:r>
            <a:r>
              <a:rPr lang="en-US" dirty="0" smtClean="0"/>
              <a:t> (fraction)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l-PL" dirty="0"/>
              <a:t>&lt;</a:t>
            </a:r>
            <a:r>
              <a:rPr lang="pl-PL" dirty="0" err="1"/>
              <a:t>mrow</a:t>
            </a:r>
            <a:r>
              <a:rPr lang="pl-PL" dirty="0"/>
              <a:t>&gt;</a:t>
            </a:r>
          </a:p>
          <a:p>
            <a:pPr marL="0" indent="0">
              <a:buNone/>
            </a:pPr>
            <a:r>
              <a:rPr lang="pl-PL" dirty="0"/>
              <a:t>	&lt;</a:t>
            </a:r>
            <a:r>
              <a:rPr lang="pl-PL" dirty="0" err="1"/>
              <a:t>mo</a:t>
            </a:r>
            <a:r>
              <a:rPr lang="pl-PL" dirty="0"/>
              <a:t>&gt;(&lt;/</a:t>
            </a:r>
            <a:r>
              <a:rPr lang="pl-PL" dirty="0" err="1"/>
              <a:t>mo</a:t>
            </a:r>
            <a:r>
              <a:rPr lang="pl-PL" dirty="0"/>
              <a:t>&gt;</a:t>
            </a:r>
          </a:p>
          <a:p>
            <a:pPr marL="0" indent="0">
              <a:buNone/>
            </a:pPr>
            <a:r>
              <a:rPr lang="pl-PL" dirty="0"/>
              <a:t>	&lt;</a:t>
            </a:r>
            <a:r>
              <a:rPr lang="pl-PL" dirty="0" err="1"/>
              <a:t>mrow</a:t>
            </a:r>
            <a:r>
              <a:rPr lang="pl-PL" dirty="0"/>
              <a:t>&gt;</a:t>
            </a:r>
          </a:p>
          <a:p>
            <a:pPr marL="0" indent="0">
              <a:buNone/>
            </a:pPr>
            <a:r>
              <a:rPr lang="pl-PL" dirty="0"/>
              <a:t>		&lt;</a:t>
            </a:r>
            <a:r>
              <a:rPr lang="pl-PL" dirty="0" err="1"/>
              <a:t>mfrac</a:t>
            </a:r>
            <a:r>
              <a:rPr lang="pl-PL" dirty="0"/>
              <a:t> </a:t>
            </a:r>
            <a:r>
              <a:rPr lang="pl-PL" dirty="0" err="1"/>
              <a:t>linethickness</a:t>
            </a:r>
            <a:r>
              <a:rPr lang="pl-PL" dirty="0" smtClean="0"/>
              <a:t>=</a:t>
            </a:r>
            <a:r>
              <a:rPr lang="en-US" dirty="0" smtClean="0"/>
              <a:t>“</a:t>
            </a:r>
            <a:r>
              <a:rPr lang="pl-PL" dirty="0" smtClean="0"/>
              <a:t>medium</a:t>
            </a:r>
            <a:r>
              <a:rPr lang="en-US" dirty="0" smtClean="0"/>
              <a:t>"</a:t>
            </a:r>
            <a:r>
              <a:rPr lang="pl-PL" dirty="0"/>
              <a:t>&gt;</a:t>
            </a:r>
          </a:p>
          <a:p>
            <a:pPr marL="0" indent="0">
              <a:buNone/>
            </a:pPr>
            <a:r>
              <a:rPr lang="pl-PL" dirty="0"/>
              <a:t>      		&lt;mi&gt;n&lt;/mi&gt;</a:t>
            </a:r>
          </a:p>
          <a:p>
            <a:pPr marL="0" indent="0">
              <a:buNone/>
            </a:pPr>
            <a:r>
              <a:rPr lang="pl-PL" dirty="0"/>
              <a:t>      		&lt;mi&gt;k&lt;/mi&gt;</a:t>
            </a:r>
          </a:p>
          <a:p>
            <a:pPr marL="0" indent="0">
              <a:buNone/>
            </a:pPr>
            <a:r>
              <a:rPr lang="pl-PL" dirty="0"/>
              <a:t>     	&lt;/</a:t>
            </a:r>
            <a:r>
              <a:rPr lang="pl-PL" dirty="0" err="1"/>
              <a:t>mfrac</a:t>
            </a:r>
            <a:r>
              <a:rPr lang="pl-PL" dirty="0"/>
              <a:t>&gt;</a:t>
            </a:r>
          </a:p>
          <a:p>
            <a:pPr marL="0" indent="0">
              <a:buNone/>
            </a:pPr>
            <a:r>
              <a:rPr lang="pl-PL" dirty="0"/>
              <a:t>     &lt;/</a:t>
            </a:r>
            <a:r>
              <a:rPr lang="pl-PL" dirty="0" err="1"/>
              <a:t>mrow</a:t>
            </a:r>
            <a:r>
              <a:rPr lang="pl-PL" dirty="0"/>
              <a:t>&gt;</a:t>
            </a:r>
          </a:p>
          <a:p>
            <a:pPr marL="0" indent="0">
              <a:buNone/>
            </a:pPr>
            <a:r>
              <a:rPr lang="pl-PL" dirty="0"/>
              <a:t>   &lt;</a:t>
            </a:r>
            <a:r>
              <a:rPr lang="pl-PL" dirty="0" err="1"/>
              <a:t>mo</a:t>
            </a:r>
            <a:r>
              <a:rPr lang="pl-PL" dirty="0"/>
              <a:t>&gt;)&lt;/</a:t>
            </a:r>
            <a:r>
              <a:rPr lang="pl-PL" dirty="0" err="1"/>
              <a:t>mo</a:t>
            </a:r>
            <a:r>
              <a:rPr lang="pl-PL" dirty="0"/>
              <a:t>&gt;</a:t>
            </a:r>
          </a:p>
          <a:p>
            <a:pPr marL="0" indent="0">
              <a:buNone/>
            </a:pPr>
            <a:r>
              <a:rPr lang="pl-PL" dirty="0"/>
              <a:t>&lt;/</a:t>
            </a:r>
            <a:r>
              <a:rPr lang="pl-PL" dirty="0" err="1"/>
              <a:t>mrow</a:t>
            </a:r>
            <a:r>
              <a:rPr lang="pl-PL" dirty="0"/>
              <a:t>&gt;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fraction of n over k, all in parenthesi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38" y="4246563"/>
            <a:ext cx="2260600" cy="1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1041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Presentation </a:t>
            </a:r>
            <a:r>
              <a:rPr lang="en-US" dirty="0" err="1" smtClean="0"/>
              <a:t>MathML</a:t>
            </a:r>
            <a:r>
              <a:rPr lang="en-US" dirty="0" smtClean="0"/>
              <a:t> (binomial coefficient)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l-PL" dirty="0"/>
              <a:t>&lt;</a:t>
            </a:r>
            <a:r>
              <a:rPr lang="pl-PL" dirty="0" err="1"/>
              <a:t>mrow</a:t>
            </a:r>
            <a:r>
              <a:rPr lang="pl-PL" dirty="0"/>
              <a:t>&gt;</a:t>
            </a:r>
          </a:p>
          <a:p>
            <a:pPr marL="0" indent="0">
              <a:buNone/>
            </a:pPr>
            <a:r>
              <a:rPr lang="pl-PL" dirty="0"/>
              <a:t>	&lt;</a:t>
            </a:r>
            <a:r>
              <a:rPr lang="pl-PL" dirty="0" err="1"/>
              <a:t>mo</a:t>
            </a:r>
            <a:r>
              <a:rPr lang="pl-PL" dirty="0"/>
              <a:t>&gt;(&lt;/</a:t>
            </a:r>
            <a:r>
              <a:rPr lang="pl-PL" dirty="0" err="1"/>
              <a:t>mo</a:t>
            </a:r>
            <a:r>
              <a:rPr lang="pl-PL" dirty="0"/>
              <a:t>&gt;</a:t>
            </a:r>
          </a:p>
          <a:p>
            <a:pPr marL="0" indent="0">
              <a:buNone/>
            </a:pPr>
            <a:r>
              <a:rPr lang="pl-PL" dirty="0"/>
              <a:t>	&lt;</a:t>
            </a:r>
            <a:r>
              <a:rPr lang="pl-PL" dirty="0" err="1"/>
              <a:t>mrow</a:t>
            </a:r>
            <a:r>
              <a:rPr lang="pl-PL" dirty="0"/>
              <a:t>&gt;</a:t>
            </a:r>
          </a:p>
          <a:p>
            <a:pPr marL="0" indent="0">
              <a:buNone/>
            </a:pPr>
            <a:r>
              <a:rPr lang="pl-PL" dirty="0"/>
              <a:t>		&lt;</a:t>
            </a:r>
            <a:r>
              <a:rPr lang="pl-PL" dirty="0" err="1" smtClean="0"/>
              <a:t>mfrac</a:t>
            </a:r>
            <a:r>
              <a:rPr lang="pl-PL" dirty="0" smtClean="0"/>
              <a:t> </a:t>
            </a:r>
            <a:r>
              <a:rPr lang="pl-PL" dirty="0" err="1" smtClean="0"/>
              <a:t>linethickness</a:t>
            </a:r>
            <a:r>
              <a:rPr lang="pl-PL" dirty="0" smtClean="0"/>
              <a:t>=</a:t>
            </a:r>
            <a:r>
              <a:rPr lang="en-US" dirty="0"/>
              <a:t>"</a:t>
            </a:r>
            <a:r>
              <a:rPr lang="pl-PL" dirty="0" smtClean="0"/>
              <a:t>0</a:t>
            </a:r>
            <a:r>
              <a:rPr lang="en-US" dirty="0"/>
              <a:t>"</a:t>
            </a:r>
            <a:r>
              <a:rPr lang="pl-PL" dirty="0" smtClean="0"/>
              <a:t>&gt;</a:t>
            </a:r>
            <a:endParaRPr lang="pl-PL" dirty="0"/>
          </a:p>
          <a:p>
            <a:pPr marL="0" indent="0">
              <a:buNone/>
            </a:pPr>
            <a:r>
              <a:rPr lang="pl-PL" dirty="0"/>
              <a:t>      		&lt;mi&gt;n&lt;/mi&gt;</a:t>
            </a:r>
          </a:p>
          <a:p>
            <a:pPr marL="0" indent="0">
              <a:buNone/>
            </a:pPr>
            <a:r>
              <a:rPr lang="pl-PL" dirty="0"/>
              <a:t>      		&lt;mi&gt;k&lt;/mi&gt;</a:t>
            </a:r>
          </a:p>
          <a:p>
            <a:pPr marL="0" indent="0">
              <a:buNone/>
            </a:pPr>
            <a:r>
              <a:rPr lang="pl-PL" dirty="0"/>
              <a:t>     	&lt;/</a:t>
            </a:r>
            <a:r>
              <a:rPr lang="pl-PL" dirty="0" err="1"/>
              <a:t>mfrac</a:t>
            </a:r>
            <a:r>
              <a:rPr lang="pl-PL" dirty="0"/>
              <a:t>&gt;</a:t>
            </a:r>
          </a:p>
          <a:p>
            <a:pPr marL="0" indent="0">
              <a:buNone/>
            </a:pPr>
            <a:r>
              <a:rPr lang="pl-PL" dirty="0"/>
              <a:t>     &lt;/</a:t>
            </a:r>
            <a:r>
              <a:rPr lang="pl-PL" dirty="0" err="1"/>
              <a:t>mrow</a:t>
            </a:r>
            <a:r>
              <a:rPr lang="pl-PL" dirty="0"/>
              <a:t>&gt;</a:t>
            </a:r>
          </a:p>
          <a:p>
            <a:pPr marL="0" indent="0">
              <a:buNone/>
            </a:pPr>
            <a:r>
              <a:rPr lang="pl-PL" dirty="0"/>
              <a:t>   &lt;</a:t>
            </a:r>
            <a:r>
              <a:rPr lang="pl-PL" dirty="0" err="1"/>
              <a:t>mo</a:t>
            </a:r>
            <a:r>
              <a:rPr lang="pl-PL" dirty="0"/>
              <a:t>&gt;)&lt;/</a:t>
            </a:r>
            <a:r>
              <a:rPr lang="pl-PL" dirty="0" err="1"/>
              <a:t>mo</a:t>
            </a:r>
            <a:r>
              <a:rPr lang="pl-PL" dirty="0"/>
              <a:t>&gt;</a:t>
            </a:r>
          </a:p>
          <a:p>
            <a:pPr marL="0" indent="0">
              <a:buNone/>
            </a:pPr>
            <a:r>
              <a:rPr lang="pl-PL" dirty="0"/>
              <a:t>&lt;/</a:t>
            </a:r>
            <a:r>
              <a:rPr lang="pl-PL" dirty="0" err="1"/>
              <a:t>mrow</a:t>
            </a:r>
            <a:r>
              <a:rPr lang="pl-PL" dirty="0" smtClean="0"/>
              <a:t>&gt;</a:t>
            </a:r>
            <a:endParaRPr lang="pl-PL" dirty="0"/>
          </a:p>
        </p:txBody>
      </p:sp>
      <p:pic>
        <p:nvPicPr>
          <p:cNvPr id="4" name="Picture 3" descr="n positioned over the k all inside parenthesis, looking like a fraction but missing the dividing lin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164" y="4131287"/>
            <a:ext cx="2082800" cy="199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4696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Presentation vs. Content </a:t>
            </a:r>
            <a:r>
              <a:rPr lang="en-US" dirty="0" err="1" smtClean="0"/>
              <a:t>MathML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b="1" u="sng" dirty="0" smtClean="0"/>
              <a:t>Presentation</a:t>
            </a:r>
          </a:p>
          <a:p>
            <a:pPr marL="0" indent="0">
              <a:buNone/>
            </a:pPr>
            <a:r>
              <a:rPr lang="pl-PL" sz="1800" dirty="0" smtClean="0"/>
              <a:t>&lt;</a:t>
            </a:r>
            <a:r>
              <a:rPr lang="pl-PL" sz="1800" dirty="0" err="1"/>
              <a:t>mrow</a:t>
            </a:r>
            <a:r>
              <a:rPr lang="pl-PL" sz="1800" dirty="0"/>
              <a:t>&gt;</a:t>
            </a:r>
          </a:p>
          <a:p>
            <a:pPr marL="0" indent="0">
              <a:buNone/>
            </a:pPr>
            <a:r>
              <a:rPr lang="pl-PL" sz="1800" dirty="0" smtClean="0"/>
              <a:t>   &lt;</a:t>
            </a:r>
            <a:r>
              <a:rPr lang="pl-PL" sz="1800" dirty="0" err="1"/>
              <a:t>msup</a:t>
            </a:r>
            <a:r>
              <a:rPr lang="pl-PL" sz="1800" dirty="0"/>
              <a:t>&gt;</a:t>
            </a:r>
          </a:p>
          <a:p>
            <a:pPr marL="0" indent="0">
              <a:buNone/>
            </a:pPr>
            <a:r>
              <a:rPr lang="pl-PL" sz="1800" dirty="0"/>
              <a:t>      &lt;mi&gt;b&lt;/mi&gt;</a:t>
            </a:r>
          </a:p>
          <a:p>
            <a:pPr marL="0" indent="0">
              <a:buNone/>
            </a:pPr>
            <a:r>
              <a:rPr lang="pl-PL" sz="1800" dirty="0"/>
              <a:t>      &lt;</a:t>
            </a:r>
            <a:r>
              <a:rPr lang="pl-PL" sz="1800" dirty="0" err="1"/>
              <a:t>mn</a:t>
            </a:r>
            <a:r>
              <a:rPr lang="pl-PL" sz="1800" dirty="0"/>
              <a:t>&gt;2&lt;/</a:t>
            </a:r>
            <a:r>
              <a:rPr lang="pl-PL" sz="1800" dirty="0" err="1"/>
              <a:t>mn</a:t>
            </a:r>
            <a:r>
              <a:rPr lang="pl-PL" sz="1800" dirty="0"/>
              <a:t>&gt;</a:t>
            </a:r>
          </a:p>
          <a:p>
            <a:pPr marL="0" indent="0">
              <a:buNone/>
            </a:pPr>
            <a:r>
              <a:rPr lang="pl-PL" sz="1800" dirty="0"/>
              <a:t>   </a:t>
            </a:r>
            <a:r>
              <a:rPr lang="pl-PL" sz="1800" dirty="0" smtClean="0"/>
              <a:t>&lt;</a:t>
            </a:r>
            <a:r>
              <a:rPr lang="pl-PL" sz="1800" dirty="0"/>
              <a:t>/</a:t>
            </a:r>
            <a:r>
              <a:rPr lang="pl-PL" sz="1800" dirty="0" err="1"/>
              <a:t>msup</a:t>
            </a:r>
            <a:r>
              <a:rPr lang="pl-PL" sz="1800" dirty="0"/>
              <a:t>&gt;</a:t>
            </a:r>
          </a:p>
          <a:p>
            <a:pPr marL="0" indent="0">
              <a:buNone/>
            </a:pPr>
            <a:r>
              <a:rPr lang="pl-PL" sz="1800" dirty="0"/>
              <a:t>   </a:t>
            </a:r>
            <a:r>
              <a:rPr lang="pl-PL" sz="1800" dirty="0" smtClean="0"/>
              <a:t>&lt;</a:t>
            </a:r>
            <a:r>
              <a:rPr lang="pl-PL" sz="1800" dirty="0" err="1"/>
              <a:t>mo</a:t>
            </a:r>
            <a:r>
              <a:rPr lang="pl-PL" sz="1800" dirty="0"/>
              <a:t>&gt;&amp;#x2212</a:t>
            </a:r>
            <a:r>
              <a:rPr lang="pl-PL" sz="1800" dirty="0" smtClean="0"/>
              <a:t>;&lt;</a:t>
            </a:r>
            <a:r>
              <a:rPr lang="pl-PL" sz="1800" dirty="0"/>
              <a:t>/</a:t>
            </a:r>
            <a:r>
              <a:rPr lang="pl-PL" sz="1800" dirty="0" err="1"/>
              <a:t>mo</a:t>
            </a:r>
            <a:r>
              <a:rPr lang="pl-PL" sz="1800" dirty="0" smtClean="0"/>
              <a:t>&gt;</a:t>
            </a:r>
          </a:p>
          <a:p>
            <a:pPr marL="0" indent="0">
              <a:buNone/>
            </a:pPr>
            <a:r>
              <a:rPr lang="pl-PL" sz="1800" dirty="0"/>
              <a:t> </a:t>
            </a:r>
            <a:r>
              <a:rPr lang="pl-PL" sz="1800" dirty="0" smtClean="0"/>
              <a:t>  &lt;</a:t>
            </a:r>
            <a:r>
              <a:rPr lang="pl-PL" sz="1800" dirty="0" err="1"/>
              <a:t>mn</a:t>
            </a:r>
            <a:r>
              <a:rPr lang="pl-PL" sz="1800" dirty="0"/>
              <a:t>&gt;4&lt;/</a:t>
            </a:r>
            <a:r>
              <a:rPr lang="pl-PL" sz="1800" dirty="0" err="1"/>
              <a:t>mn</a:t>
            </a:r>
            <a:r>
              <a:rPr lang="pl-PL" sz="1800" dirty="0" smtClean="0"/>
              <a:t>&gt;</a:t>
            </a:r>
          </a:p>
          <a:p>
            <a:pPr marL="0" indent="0">
              <a:buNone/>
            </a:pPr>
            <a:r>
              <a:rPr lang="pl-PL" sz="1800" dirty="0"/>
              <a:t> </a:t>
            </a:r>
            <a:r>
              <a:rPr lang="pl-PL" sz="1800" dirty="0" smtClean="0"/>
              <a:t>  &lt;</a:t>
            </a:r>
            <a:r>
              <a:rPr lang="pl-PL" sz="1800" dirty="0"/>
              <a:t>mi&gt;a&lt;/mi</a:t>
            </a:r>
            <a:r>
              <a:rPr lang="pl-PL" sz="1800" dirty="0" smtClean="0"/>
              <a:t>&gt;</a:t>
            </a:r>
          </a:p>
          <a:p>
            <a:pPr marL="0" indent="0">
              <a:buNone/>
            </a:pPr>
            <a:r>
              <a:rPr lang="pl-PL" sz="1800" dirty="0"/>
              <a:t> </a:t>
            </a:r>
            <a:r>
              <a:rPr lang="pl-PL" sz="1800" dirty="0" smtClean="0"/>
              <a:t>  &lt;</a:t>
            </a:r>
            <a:r>
              <a:rPr lang="pl-PL" sz="1800" dirty="0"/>
              <a:t>mi&gt;c&lt;/mi&gt;</a:t>
            </a:r>
          </a:p>
          <a:p>
            <a:pPr marL="0" indent="0">
              <a:buNone/>
            </a:pPr>
            <a:r>
              <a:rPr lang="pl-PL" sz="1800" dirty="0" smtClean="0"/>
              <a:t>&lt;</a:t>
            </a:r>
            <a:r>
              <a:rPr lang="pl-PL" sz="1800" dirty="0"/>
              <a:t>/</a:t>
            </a:r>
            <a:r>
              <a:rPr lang="pl-PL" sz="1800" dirty="0" err="1"/>
              <a:t>mrow</a:t>
            </a:r>
            <a:r>
              <a:rPr lang="pl-PL" sz="1800" dirty="0"/>
              <a:t>&gt;</a:t>
            </a:r>
            <a:endParaRPr lang="en-US" sz="1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875308" y="1752600"/>
            <a:ext cx="3938758" cy="493852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b="1" u="sng" dirty="0" smtClean="0"/>
              <a:t>Content</a:t>
            </a:r>
          </a:p>
          <a:p>
            <a:pPr marL="0" indent="0">
              <a:buFont typeface="Arial"/>
              <a:buNone/>
            </a:pPr>
            <a:r>
              <a:rPr lang="en-US" sz="1800" dirty="0" smtClean="0"/>
              <a:t>&lt;apply&gt;</a:t>
            </a:r>
          </a:p>
          <a:p>
            <a:pPr marL="0" indent="0">
              <a:buFont typeface="Arial"/>
              <a:buNone/>
            </a:pPr>
            <a:r>
              <a:rPr lang="en-US" sz="1800" dirty="0" smtClean="0"/>
              <a:t>   &lt;minus/&gt;</a:t>
            </a:r>
          </a:p>
          <a:p>
            <a:pPr marL="0" indent="0">
              <a:buNone/>
            </a:pPr>
            <a:r>
              <a:rPr lang="en-US" sz="1800" dirty="0" smtClean="0"/>
              <a:t>   &lt;apply&gt;</a:t>
            </a:r>
          </a:p>
          <a:p>
            <a:pPr marL="0" indent="0">
              <a:buFont typeface="Arial"/>
              <a:buNone/>
            </a:pPr>
            <a:r>
              <a:rPr lang="en-US" sz="1800" dirty="0" smtClean="0"/>
              <a:t>   </a:t>
            </a:r>
            <a:r>
              <a:rPr lang="en-US" sz="1800" dirty="0"/>
              <a:t> </a:t>
            </a:r>
            <a:r>
              <a:rPr lang="en-US" sz="1800" dirty="0" smtClean="0"/>
              <a:t>  &lt;power/&gt;</a:t>
            </a:r>
          </a:p>
          <a:p>
            <a:pPr marL="0" indent="0">
              <a:buFont typeface="Arial"/>
              <a:buNone/>
            </a:pPr>
            <a:r>
              <a:rPr lang="en-US" sz="1800" dirty="0" smtClean="0"/>
              <a:t>      </a:t>
            </a:r>
            <a:r>
              <a:rPr lang="en-US" sz="1800" dirty="0"/>
              <a:t> </a:t>
            </a:r>
            <a:r>
              <a:rPr lang="en-US" sz="1800" dirty="0" smtClean="0"/>
              <a:t>  &lt;ci&gt;b&lt;/ci&gt;</a:t>
            </a:r>
          </a:p>
          <a:p>
            <a:pPr marL="0" indent="0">
              <a:buFont typeface="Arial"/>
              <a:buNone/>
            </a:pPr>
            <a:r>
              <a:rPr lang="en-US" sz="1800" dirty="0" smtClean="0"/>
              <a:t>         &lt;</a:t>
            </a:r>
            <a:r>
              <a:rPr lang="en-US" sz="1800" dirty="0" err="1" smtClean="0"/>
              <a:t>cn</a:t>
            </a:r>
            <a:r>
              <a:rPr lang="en-US" sz="1800" dirty="0" smtClean="0"/>
              <a:t>&gt;2&lt;/</a:t>
            </a:r>
            <a:r>
              <a:rPr lang="en-US" sz="1800" dirty="0" err="1" smtClean="0"/>
              <a:t>cn</a:t>
            </a:r>
            <a:r>
              <a:rPr lang="en-US" sz="1800" dirty="0" smtClean="0"/>
              <a:t>&gt;</a:t>
            </a:r>
          </a:p>
          <a:p>
            <a:pPr marL="0" indent="0">
              <a:buFont typeface="Arial"/>
              <a:buNone/>
            </a:pPr>
            <a:r>
              <a:rPr lang="en-US" sz="1800" dirty="0"/>
              <a:t> </a:t>
            </a:r>
            <a:r>
              <a:rPr lang="en-US" sz="1800" dirty="0" smtClean="0"/>
              <a:t>   &lt;/apply&gt;</a:t>
            </a:r>
          </a:p>
          <a:p>
            <a:pPr marL="0" indent="0">
              <a:buFont typeface="Arial"/>
              <a:buNone/>
            </a:pPr>
            <a:r>
              <a:rPr lang="en-US" sz="1800" dirty="0" smtClean="0"/>
              <a:t>    &lt;apply&gt;</a:t>
            </a:r>
          </a:p>
          <a:p>
            <a:pPr marL="0" indent="0">
              <a:buFont typeface="Arial"/>
              <a:buNone/>
            </a:pPr>
            <a:r>
              <a:rPr lang="en-US" sz="1800" dirty="0"/>
              <a:t> </a:t>
            </a:r>
            <a:r>
              <a:rPr lang="en-US" sz="1800" dirty="0" smtClean="0"/>
              <a:t>      &lt;times/&gt;</a:t>
            </a:r>
          </a:p>
          <a:p>
            <a:pPr marL="0" indent="0">
              <a:buFont typeface="Arial"/>
              <a:buNone/>
            </a:pPr>
            <a:r>
              <a:rPr lang="en-US" sz="1800" dirty="0" smtClean="0"/>
              <a:t>    </a:t>
            </a:r>
            <a:r>
              <a:rPr lang="en-US" sz="1800" dirty="0"/>
              <a:t> </a:t>
            </a:r>
            <a:r>
              <a:rPr lang="en-US" sz="1800" dirty="0" smtClean="0"/>
              <a:t>     &lt;</a:t>
            </a:r>
            <a:r>
              <a:rPr lang="en-US" sz="1800" dirty="0" err="1" smtClean="0"/>
              <a:t>cn</a:t>
            </a:r>
            <a:r>
              <a:rPr lang="en-US" sz="1800" dirty="0" smtClean="0"/>
              <a:t>&gt;4&lt;/</a:t>
            </a:r>
            <a:r>
              <a:rPr lang="en-US" sz="1800" dirty="0" err="1" smtClean="0"/>
              <a:t>cn</a:t>
            </a:r>
            <a:r>
              <a:rPr lang="en-US" sz="1800" dirty="0" smtClean="0"/>
              <a:t>&gt;</a:t>
            </a:r>
          </a:p>
          <a:p>
            <a:pPr marL="0" indent="0">
              <a:buFont typeface="Arial"/>
              <a:buNone/>
            </a:pPr>
            <a:r>
              <a:rPr lang="en-US" sz="1800" dirty="0" smtClean="0"/>
              <a:t>          &lt;ci&gt;a&lt;/ci&gt;</a:t>
            </a:r>
          </a:p>
          <a:p>
            <a:pPr marL="0" indent="0">
              <a:buFont typeface="Arial"/>
              <a:buNone/>
            </a:pPr>
            <a:r>
              <a:rPr lang="en-US" sz="1800" dirty="0" smtClean="0"/>
              <a:t>          &lt;ci&gt;c&lt;/ci&gt;</a:t>
            </a:r>
          </a:p>
          <a:p>
            <a:pPr marL="0" indent="0">
              <a:buFont typeface="Arial"/>
              <a:buNone/>
            </a:pPr>
            <a:r>
              <a:rPr lang="en-US" sz="1800" dirty="0" smtClean="0"/>
              <a:t>      &lt;/apply&gt;</a:t>
            </a:r>
          </a:p>
          <a:p>
            <a:pPr marL="0" indent="0">
              <a:buFont typeface="Arial"/>
              <a:buNone/>
            </a:pPr>
            <a:r>
              <a:rPr lang="en-US" sz="1800" dirty="0" smtClean="0"/>
              <a:t>&lt;/apply&gt;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7502982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Content </a:t>
            </a:r>
            <a:r>
              <a:rPr lang="en-US" dirty="0" err="1" smtClean="0"/>
              <a:t>MathML</a:t>
            </a:r>
            <a:r>
              <a:rPr lang="en-US" dirty="0" smtClean="0"/>
              <a:t> with Multiple Expressions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3561187"/>
              </p:ext>
            </p:extLst>
          </p:nvPr>
        </p:nvGraphicFramePr>
        <p:xfrm>
          <a:off x="457200" y="1677988"/>
          <a:ext cx="8229600" cy="4448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941106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f(x)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Function of x?</a:t>
            </a:r>
          </a:p>
          <a:p>
            <a:r>
              <a:rPr lang="en-US" dirty="0" smtClean="0"/>
              <a:t>F times x?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4736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3cm</a:t>
            </a:r>
            <a:r>
              <a:rPr lang="en-US" baseline="30000" dirty="0"/>
              <a:t>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 centimeters squared?</a:t>
            </a:r>
          </a:p>
          <a:p>
            <a:r>
              <a:rPr lang="en-US" dirty="0" smtClean="0"/>
              <a:t>3 times c times m squared?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5195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LaTeX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77750"/>
            <a:ext cx="8385349" cy="4448413"/>
          </a:xfrm>
        </p:spPr>
        <p:txBody>
          <a:bodyPr>
            <a:noAutofit/>
          </a:bodyPr>
          <a:lstStyle/>
          <a:p>
            <a:pPr marL="342900" lvl="2" indent="-342900"/>
            <a:r>
              <a:rPr lang="fr-FR" sz="3200" dirty="0"/>
              <a:t>\[x = \frac{{ - b \pm \</a:t>
            </a:r>
            <a:r>
              <a:rPr lang="fr-FR" sz="3200" dirty="0" err="1"/>
              <a:t>sqrt</a:t>
            </a:r>
            <a:r>
              <a:rPr lang="fr-FR" sz="3200" dirty="0"/>
              <a:t> {{b^2} - 4ac} }}{{2a}}\</a:t>
            </a:r>
            <a:r>
              <a:rPr lang="fr-FR" sz="3200" dirty="0" smtClean="0"/>
              <a:t>]</a:t>
            </a:r>
          </a:p>
          <a:p>
            <a:pPr marL="800100" lvl="3" indent="-342900"/>
            <a:r>
              <a:rPr lang="fr-FR" sz="2800" dirty="0" smtClean="0"/>
              <a:t>\[   \]  </a:t>
            </a:r>
            <a:r>
              <a:rPr lang="fr-FR" sz="2800" dirty="0" err="1" smtClean="0"/>
              <a:t>delimiters</a:t>
            </a:r>
            <a:endParaRPr lang="fr-FR" sz="2800" dirty="0" smtClean="0"/>
          </a:p>
          <a:p>
            <a:pPr marL="342900" lvl="2" indent="-342900"/>
            <a:r>
              <a:rPr lang="fr-FR" sz="3200" dirty="0" err="1"/>
              <a:t>What</a:t>
            </a:r>
            <a:r>
              <a:rPr lang="fr-FR" sz="3200" dirty="0"/>
              <a:t> </a:t>
            </a:r>
            <a:r>
              <a:rPr lang="fr-FR" sz="3200" dirty="0" err="1"/>
              <a:t>LaTeX</a:t>
            </a:r>
            <a:r>
              <a:rPr lang="fr-FR" sz="3200" dirty="0"/>
              <a:t> looks </a:t>
            </a:r>
            <a:r>
              <a:rPr lang="fr-FR" sz="3200" dirty="0" err="1"/>
              <a:t>like</a:t>
            </a:r>
            <a:r>
              <a:rPr lang="fr-FR" sz="3200" dirty="0"/>
              <a:t> in browsers</a:t>
            </a:r>
            <a:r>
              <a:rPr lang="fr-FR" sz="3200" dirty="0" smtClean="0"/>
              <a:t>?</a:t>
            </a:r>
            <a:endParaRPr lang="fr-FR" sz="3200" dirty="0"/>
          </a:p>
          <a:p>
            <a:pPr marL="0" lvl="2" indent="0">
              <a:buNone/>
            </a:pPr>
            <a:endParaRPr lang="fr-FR" sz="3200" dirty="0" smtClean="0"/>
          </a:p>
          <a:p>
            <a:pPr marL="0" lvl="2" indent="0">
              <a:buNone/>
            </a:pPr>
            <a:endParaRPr lang="fr-FR" sz="3200" dirty="0"/>
          </a:p>
          <a:p>
            <a:pPr marL="0" lvl="2" indent="0" algn="ctr">
              <a:buNone/>
            </a:pPr>
            <a:r>
              <a:rPr lang="fr-FR" sz="3200" dirty="0" smtClean="0"/>
              <a:t>\</a:t>
            </a:r>
            <a:r>
              <a:rPr lang="fr-FR" sz="3200" dirty="0"/>
              <a:t>[x = \frac{{ - b \pm \</a:t>
            </a:r>
            <a:r>
              <a:rPr lang="fr-FR" sz="3200" dirty="0" err="1"/>
              <a:t>sqrt</a:t>
            </a:r>
            <a:r>
              <a:rPr lang="fr-FR" sz="3200" dirty="0"/>
              <a:t> {{b^2} - 4ac} }}{{2a}}\</a:t>
            </a:r>
            <a:r>
              <a:rPr lang="fr-FR" sz="3200" dirty="0" smtClean="0"/>
              <a:t>]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3521169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MathJax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Draws math on Web </a:t>
            </a:r>
            <a:r>
              <a:rPr lang="en-US" dirty="0" smtClean="0"/>
              <a:t>pages</a:t>
            </a:r>
          </a:p>
          <a:p>
            <a:pPr lvl="1"/>
            <a:r>
              <a:rPr lang="en-US" dirty="0">
                <a:hlinkClick r:id="rId2"/>
              </a:rPr>
              <a:t>http://www.mathjax.org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r>
              <a:rPr lang="en-US" dirty="0" smtClean="0"/>
              <a:t>Accepts multiple math input formats</a:t>
            </a:r>
          </a:p>
          <a:p>
            <a:pPr lvl="1"/>
            <a:r>
              <a:rPr lang="en-US" dirty="0" err="1" smtClean="0"/>
              <a:t>MathML</a:t>
            </a:r>
            <a:endParaRPr lang="en-US" dirty="0" smtClean="0"/>
          </a:p>
          <a:p>
            <a:pPr lvl="1"/>
            <a:r>
              <a:rPr lang="en-US" dirty="0" err="1" smtClean="0"/>
              <a:t>LaTeX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TeX</a:t>
            </a:r>
            <a:r>
              <a:rPr lang="en-US" dirty="0" smtClean="0"/>
              <a:t>)</a:t>
            </a:r>
            <a:endParaRPr lang="en-US" dirty="0" smtClean="0"/>
          </a:p>
          <a:p>
            <a:pPr lvl="2"/>
            <a:r>
              <a:rPr lang="fr-FR" dirty="0"/>
              <a:t>\[x = \frac{{ - b \pm \</a:t>
            </a:r>
            <a:r>
              <a:rPr lang="fr-FR" dirty="0" err="1"/>
              <a:t>sqrt</a:t>
            </a:r>
            <a:r>
              <a:rPr lang="fr-FR" dirty="0"/>
              <a:t> {{b^2} - 4ac} }}{{2a}}\]</a:t>
            </a:r>
          </a:p>
          <a:p>
            <a:pPr marL="914400" lvl="2" indent="0">
              <a:buNone/>
            </a:pPr>
            <a:endParaRPr lang="en-US" dirty="0" smtClean="0"/>
          </a:p>
        </p:txBody>
      </p:sp>
      <p:pic>
        <p:nvPicPr>
          <p:cNvPr id="5" name="Picture 4" descr="quadratic equatio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419" y="4746454"/>
            <a:ext cx="3777598" cy="137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9565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I was your age…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ASCII Math</a:t>
            </a:r>
            <a:endParaRPr lang="en-US" dirty="0"/>
          </a:p>
        </p:txBody>
      </p:sp>
      <p:pic>
        <p:nvPicPr>
          <p:cNvPr id="4" name="Picture 2" descr="the quadratic equation written out using ASCII characters to convey the formatt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886" y="3279757"/>
            <a:ext cx="4370388" cy="130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jaws-ascii-math.mo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07312" y="525303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8057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</a:t>
            </a:r>
            <a:r>
              <a:rPr lang="en-US" dirty="0" err="1" smtClean="0"/>
              <a:t>MathJax</a:t>
            </a:r>
            <a:r>
              <a:rPr lang="en-US" dirty="0" smtClean="0"/>
              <a:t> to a Web Page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&lt;script type="text/</a:t>
            </a:r>
            <a:r>
              <a:rPr lang="en-US" sz="2400" dirty="0" err="1" smtClean="0"/>
              <a:t>javascript</a:t>
            </a:r>
            <a:r>
              <a:rPr lang="en-US" sz="2400" dirty="0" smtClean="0"/>
              <a:t>”</a:t>
            </a: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	</a:t>
            </a:r>
            <a:r>
              <a:rPr lang="en-US" sz="2400" dirty="0" err="1" smtClean="0"/>
              <a:t>src</a:t>
            </a:r>
            <a:r>
              <a:rPr lang="en-US" sz="2400" dirty="0"/>
              <a:t>="http://</a:t>
            </a:r>
            <a:r>
              <a:rPr lang="en-US" sz="2400" dirty="0" err="1"/>
              <a:t>cdn.mathjax.org</a:t>
            </a:r>
            <a:r>
              <a:rPr lang="en-US" sz="2400" dirty="0"/>
              <a:t>/</a:t>
            </a:r>
            <a:r>
              <a:rPr lang="en-US" sz="2400" dirty="0" err="1"/>
              <a:t>mathjax</a:t>
            </a:r>
            <a:r>
              <a:rPr lang="en-US" sz="2400" dirty="0"/>
              <a:t>/latest/</a:t>
            </a:r>
            <a:r>
              <a:rPr lang="en-US" sz="2400" dirty="0" err="1"/>
              <a:t>MathJax.js</a:t>
            </a:r>
            <a:r>
              <a:rPr lang="en-US" sz="2400" dirty="0" smtClean="0"/>
              <a:t>?	</a:t>
            </a:r>
            <a:r>
              <a:rPr lang="en-US" sz="2400" dirty="0" err="1" smtClean="0"/>
              <a:t>config</a:t>
            </a:r>
            <a:r>
              <a:rPr lang="en-US" sz="2400" dirty="0"/>
              <a:t>=</a:t>
            </a:r>
            <a:r>
              <a:rPr lang="en-US" sz="2400" dirty="0" err="1"/>
              <a:t>TeX</a:t>
            </a:r>
            <a:r>
              <a:rPr lang="en-US" sz="2400" dirty="0"/>
              <a:t>-AMS-</a:t>
            </a:r>
            <a:r>
              <a:rPr lang="en-US" sz="2400" dirty="0" err="1"/>
              <a:t>MML_HTMLorMML</a:t>
            </a:r>
            <a:r>
              <a:rPr lang="en-US" sz="2400" dirty="0"/>
              <a:t>"&gt;</a:t>
            </a:r>
          </a:p>
          <a:p>
            <a:pPr marL="0" indent="0">
              <a:buNone/>
            </a:pPr>
            <a:r>
              <a:rPr lang="en-US" sz="2400" dirty="0"/>
              <a:t>&lt;/script&gt;</a:t>
            </a:r>
          </a:p>
        </p:txBody>
      </p:sp>
    </p:spTree>
    <p:extLst>
      <p:ext uri="{BB962C8B-B14F-4D97-AF65-F5344CB8AC3E}">
        <p14:creationId xmlns:p14="http://schemas.microsoft.com/office/powerpoint/2010/main" val="39712040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MathType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Software to graphically create math and convert to multiple formats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imilar functionality to MC Office equation editor</a:t>
            </a:r>
          </a:p>
          <a:p>
            <a:pPr lvl="1"/>
            <a:r>
              <a:rPr lang="en-US" dirty="0">
                <a:hlinkClick r:id="rId2"/>
              </a:rPr>
              <a:t>http://www.dessci.com/en/products/mathtype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r>
              <a:rPr lang="en-US" dirty="0" smtClean="0"/>
              <a:t>Can convert from </a:t>
            </a:r>
            <a:r>
              <a:rPr lang="en-US" dirty="0" err="1" smtClean="0"/>
              <a:t>LaTeX</a:t>
            </a:r>
            <a:r>
              <a:rPr lang="en-US" dirty="0" smtClean="0"/>
              <a:t> to </a:t>
            </a:r>
            <a:r>
              <a:rPr lang="en-US" dirty="0" err="1" smtClean="0"/>
              <a:t>MathML</a:t>
            </a:r>
            <a:endParaRPr lang="en-US" dirty="0" smtClean="0"/>
          </a:p>
          <a:p>
            <a:pPr lvl="1"/>
            <a:r>
              <a:rPr lang="en-US" dirty="0" smtClean="0"/>
              <a:t>Preferences: Workspace Preferences: Allow </a:t>
            </a:r>
            <a:r>
              <a:rPr lang="en-US" dirty="0" err="1" smtClean="0"/>
              <a:t>TeX</a:t>
            </a:r>
            <a:r>
              <a:rPr lang="en-US" dirty="0" smtClean="0"/>
              <a:t> language entry from keyboard</a:t>
            </a:r>
          </a:p>
          <a:p>
            <a:r>
              <a:rPr lang="en-US" dirty="0" smtClean="0"/>
              <a:t>Can export to a variety of formats</a:t>
            </a:r>
          </a:p>
          <a:p>
            <a:pPr lvl="1"/>
            <a:r>
              <a:rPr lang="en-US" dirty="0" smtClean="0"/>
              <a:t>Preferences: Cut and Copy Preferences</a:t>
            </a:r>
          </a:p>
        </p:txBody>
      </p:sp>
    </p:spTree>
    <p:extLst>
      <p:ext uri="{BB962C8B-B14F-4D97-AF65-F5344CB8AC3E}">
        <p14:creationId xmlns:p14="http://schemas.microsoft.com/office/powerpoint/2010/main" val="27511946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Technology Demonstrations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iOS</a:t>
            </a:r>
            <a:r>
              <a:rPr lang="en-US" dirty="0"/>
              <a:t> with </a:t>
            </a:r>
            <a:r>
              <a:rPr lang="en-US" dirty="0" err="1"/>
              <a:t>VoiceOver</a:t>
            </a:r>
            <a:endParaRPr lang="en-US" dirty="0"/>
          </a:p>
          <a:p>
            <a:r>
              <a:rPr lang="en-US" dirty="0" smtClean="0"/>
              <a:t>Safari </a:t>
            </a:r>
            <a:r>
              <a:rPr lang="en-US" dirty="0" smtClean="0"/>
              <a:t>with </a:t>
            </a:r>
            <a:r>
              <a:rPr lang="en-US" dirty="0" err="1" smtClean="0"/>
              <a:t>VoiceOver</a:t>
            </a:r>
            <a:endParaRPr lang="en-US" dirty="0" smtClean="0"/>
          </a:p>
          <a:p>
            <a:r>
              <a:rPr lang="en-US" dirty="0" smtClean="0"/>
              <a:t>Chrome </a:t>
            </a:r>
            <a:r>
              <a:rPr lang="en-US" dirty="0" smtClean="0"/>
              <a:t>with </a:t>
            </a:r>
            <a:r>
              <a:rPr lang="en-US" dirty="0" err="1" smtClean="0"/>
              <a:t>ChromeVox</a:t>
            </a:r>
            <a:endParaRPr lang="en-US" dirty="0" smtClean="0"/>
          </a:p>
          <a:p>
            <a:r>
              <a:rPr lang="en-US" dirty="0" smtClean="0"/>
              <a:t>Internet Explorer with JAWS 16</a:t>
            </a:r>
          </a:p>
          <a:p>
            <a:r>
              <a:rPr lang="en-US" dirty="0" smtClean="0"/>
              <a:t>Internet Explorer with JAWS, </a:t>
            </a:r>
            <a:r>
              <a:rPr lang="en-US" dirty="0" err="1" smtClean="0"/>
              <a:t>MathJax</a:t>
            </a:r>
            <a:r>
              <a:rPr lang="en-US" dirty="0" smtClean="0"/>
              <a:t>, and </a:t>
            </a:r>
            <a:r>
              <a:rPr lang="en-US" dirty="0" err="1" smtClean="0"/>
              <a:t>MathPlayer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048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Browser and AT Support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3934733"/>
              </p:ext>
            </p:extLst>
          </p:nvPr>
        </p:nvGraphicFramePr>
        <p:xfrm>
          <a:off x="225083" y="1324338"/>
          <a:ext cx="8730007" cy="503427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38504"/>
                <a:gridCol w="1105365"/>
                <a:gridCol w="1174451"/>
                <a:gridCol w="1122636"/>
                <a:gridCol w="1105365"/>
                <a:gridCol w="308368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Platform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Display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err="1" smtClean="0"/>
                        <a:t>MathML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Interact </a:t>
                      </a:r>
                      <a:r>
                        <a:rPr lang="en-US" dirty="0" err="1" smtClean="0"/>
                        <a:t>MathML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Display </a:t>
                      </a:r>
                      <a:r>
                        <a:rPr lang="en-US" dirty="0" err="1" smtClean="0"/>
                        <a:t>MathJax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Interact </a:t>
                      </a:r>
                      <a:r>
                        <a:rPr lang="en-US" dirty="0" err="1" smtClean="0"/>
                        <a:t>MathJax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Notes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IE 9, JAWS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Needs </a:t>
                      </a:r>
                      <a:r>
                        <a:rPr lang="en-US" dirty="0" err="1" smtClean="0"/>
                        <a:t>MathPlayer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IE 11, JAWS</a:t>
                      </a:r>
                      <a:r>
                        <a:rPr lang="en-US" baseline="0" dirty="0" smtClean="0"/>
                        <a:t> 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Potential </a:t>
                      </a:r>
                      <a:r>
                        <a:rPr lang="en-US" dirty="0" smtClean="0"/>
                        <a:t>bugs still, and requires </a:t>
                      </a:r>
                      <a:r>
                        <a:rPr lang="en-US" dirty="0" err="1" smtClean="0"/>
                        <a:t>MathJax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NVDA, FF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Some development work occurring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Safari 10.9, </a:t>
                      </a:r>
                      <a:r>
                        <a:rPr lang="en-US" dirty="0" smtClean="0"/>
                        <a:t>VO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MathJax</a:t>
                      </a:r>
                      <a:r>
                        <a:rPr lang="en-US" dirty="0" smtClean="0"/>
                        <a:t> causes VO to read math </a:t>
                      </a:r>
                      <a:r>
                        <a:rPr lang="en-US" dirty="0" smtClean="0"/>
                        <a:t>incorrectly.</a:t>
                      </a:r>
                      <a:r>
                        <a:rPr lang="en-US" baseline="0" dirty="0" smtClean="0"/>
                        <a:t> P</a:t>
                      </a:r>
                      <a:r>
                        <a:rPr lang="en-US" dirty="0" smtClean="0"/>
                        <a:t>otentially buggy as well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iOS</a:t>
                      </a:r>
                      <a:r>
                        <a:rPr lang="en-US" dirty="0" smtClean="0"/>
                        <a:t> 8.1, VO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MathJax</a:t>
                      </a:r>
                      <a:r>
                        <a:rPr lang="en-US" dirty="0" smtClean="0"/>
                        <a:t> causes VO to read math incorrectly.</a:t>
                      </a:r>
                      <a:r>
                        <a:rPr lang="en-US" baseline="0" dirty="0" smtClean="0"/>
                        <a:t> Seems more accurate than desktop version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Chrome 38,</a:t>
                      </a:r>
                      <a:r>
                        <a:rPr lang="en-US" baseline="0" dirty="0" smtClean="0"/>
                        <a:t> CV 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Partial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Partial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Chrome does not understand some </a:t>
                      </a:r>
                      <a:r>
                        <a:rPr lang="en-US" dirty="0" err="1" smtClean="0"/>
                        <a:t>MathML</a:t>
                      </a:r>
                      <a:r>
                        <a:rPr lang="en-US" dirty="0" smtClean="0"/>
                        <a:t> elements. </a:t>
                      </a:r>
                      <a:r>
                        <a:rPr lang="en-US" dirty="0" smtClean="0"/>
                        <a:t>CV reading speed is slow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50599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KaTeX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Kahn Academy</a:t>
            </a:r>
          </a:p>
          <a:p>
            <a:r>
              <a:rPr lang="en-US" dirty="0" smtClean="0"/>
              <a:t>Faster rendering than </a:t>
            </a:r>
            <a:r>
              <a:rPr lang="en-US" dirty="0" err="1" smtClean="0"/>
              <a:t>MathJax</a:t>
            </a:r>
            <a:endParaRPr lang="en-US" dirty="0" smtClean="0"/>
          </a:p>
          <a:p>
            <a:pPr lvl="1"/>
            <a:r>
              <a:rPr lang="en-US" dirty="0" smtClean="0"/>
              <a:t>“turbocharging inaccessibility”</a:t>
            </a:r>
          </a:p>
          <a:p>
            <a:pPr lvl="1"/>
            <a:r>
              <a:rPr lang="en-US" dirty="0" smtClean="0"/>
              <a:t>(No accessibility support)</a:t>
            </a:r>
          </a:p>
          <a:p>
            <a:r>
              <a:rPr lang="en-US" dirty="0"/>
              <a:t>https://</a:t>
            </a:r>
            <a:r>
              <a:rPr lang="en-US" dirty="0" err="1"/>
              <a:t>github.com</a:t>
            </a:r>
            <a:r>
              <a:rPr lang="en-US" dirty="0"/>
              <a:t>/Khan/</a:t>
            </a:r>
            <a:r>
              <a:rPr lang="en-US" dirty="0" err="1"/>
              <a:t>KaTeX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281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err="1" smtClean="0"/>
              <a:t>MathML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Advantage</a:t>
            </a:r>
          </a:p>
          <a:p>
            <a:pPr lvl="1"/>
            <a:r>
              <a:rPr lang="en-US" dirty="0" smtClean="0"/>
              <a:t>The language of the Web</a:t>
            </a:r>
          </a:p>
          <a:p>
            <a:pPr lvl="0"/>
            <a:r>
              <a:rPr lang="en-US" dirty="0" smtClean="0"/>
              <a:t>Disadvantages</a:t>
            </a:r>
          </a:p>
          <a:p>
            <a:pPr lvl="1"/>
            <a:r>
              <a:rPr lang="en-US" dirty="0" smtClean="0"/>
              <a:t>No one writes in </a:t>
            </a:r>
            <a:r>
              <a:rPr lang="en-US" dirty="0" err="1" smtClean="0"/>
              <a:t>MathML</a:t>
            </a:r>
            <a:endParaRPr lang="en-US" dirty="0" smtClean="0"/>
          </a:p>
          <a:p>
            <a:pPr lvl="1"/>
            <a:r>
              <a:rPr lang="en-US" dirty="0" smtClean="0"/>
              <a:t>Not all</a:t>
            </a:r>
            <a:r>
              <a:rPr lang="en-US" baseline="0" dirty="0" smtClean="0"/>
              <a:t> browsers can display it</a:t>
            </a:r>
            <a:endParaRPr lang="en-US" dirty="0" smtClean="0"/>
          </a:p>
          <a:p>
            <a:pPr lvl="1"/>
            <a:r>
              <a:rPr lang="en-US" dirty="0" smtClean="0"/>
              <a:t>Only one browser and screen reader supports it</a:t>
            </a:r>
          </a:p>
        </p:txBody>
      </p:sp>
    </p:spTree>
    <p:extLst>
      <p:ext uri="{BB962C8B-B14F-4D97-AF65-F5344CB8AC3E}">
        <p14:creationId xmlns:p14="http://schemas.microsoft.com/office/powerpoint/2010/main" val="1108609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MathJax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</a:p>
          <a:p>
            <a:pPr lvl="1"/>
            <a:r>
              <a:rPr lang="en-US" dirty="0" smtClean="0"/>
              <a:t>Displays correctly in any browser</a:t>
            </a:r>
          </a:p>
          <a:p>
            <a:pPr lvl="1"/>
            <a:r>
              <a:rPr lang="en-US" dirty="0" smtClean="0"/>
              <a:t>Allows you to write in </a:t>
            </a:r>
            <a:r>
              <a:rPr lang="en-US" dirty="0" err="1" smtClean="0"/>
              <a:t>LaTeX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TeX</a:t>
            </a:r>
            <a:r>
              <a:rPr lang="en-US" baseline="0" dirty="0" smtClean="0"/>
              <a:t>)</a:t>
            </a:r>
          </a:p>
          <a:p>
            <a:pPr lvl="1"/>
            <a:r>
              <a:rPr lang="en-US" dirty="0" smtClean="0"/>
              <a:t>More AT support (often via </a:t>
            </a:r>
            <a:r>
              <a:rPr lang="en-US" dirty="0" err="1" smtClean="0"/>
              <a:t>MathPlayer</a:t>
            </a:r>
            <a:r>
              <a:rPr lang="en-US" dirty="0" smtClean="0"/>
              <a:t>)</a:t>
            </a:r>
          </a:p>
          <a:p>
            <a:r>
              <a:rPr lang="en-US" dirty="0" smtClean="0"/>
              <a:t>Disadvantage</a:t>
            </a:r>
          </a:p>
          <a:p>
            <a:pPr lvl="1"/>
            <a:r>
              <a:rPr lang="en-US" dirty="0" smtClean="0"/>
              <a:t>Breaks accessibility support in Safari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2432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MathPlayer</a:t>
            </a:r>
            <a:r>
              <a:rPr lang="en-US" dirty="0" smtClean="0"/>
              <a:t> in IE is fundamentally broken (because of change in architecture of IE)</a:t>
            </a:r>
          </a:p>
          <a:p>
            <a:r>
              <a:rPr lang="en-US" dirty="0" smtClean="0"/>
              <a:t>Safari and VO with plain </a:t>
            </a:r>
            <a:r>
              <a:rPr lang="en-US" dirty="0" err="1" smtClean="0"/>
              <a:t>MathML</a:t>
            </a:r>
            <a:r>
              <a:rPr lang="en-US" dirty="0" smtClean="0"/>
              <a:t> does a good job</a:t>
            </a:r>
          </a:p>
          <a:p>
            <a:pPr lvl="1"/>
            <a:r>
              <a:rPr lang="en-US" dirty="0" err="1" smtClean="0"/>
              <a:t>MathJax</a:t>
            </a:r>
            <a:r>
              <a:rPr lang="en-US" dirty="0" smtClean="0"/>
              <a:t> messes up Safari and VO</a:t>
            </a:r>
          </a:p>
          <a:p>
            <a:r>
              <a:rPr lang="en-US" dirty="0" smtClean="0"/>
              <a:t>IE and JAWS 16 is starting to do a good job with </a:t>
            </a:r>
            <a:r>
              <a:rPr lang="en-US" dirty="0" err="1" smtClean="0"/>
              <a:t>MathML</a:t>
            </a:r>
            <a:r>
              <a:rPr lang="en-US" dirty="0" smtClean="0"/>
              <a:t> or </a:t>
            </a:r>
            <a:r>
              <a:rPr lang="en-US" dirty="0" err="1" smtClean="0"/>
              <a:t>LaTeX</a:t>
            </a:r>
            <a:endParaRPr lang="en-US" dirty="0" smtClean="0"/>
          </a:p>
          <a:p>
            <a:pPr lvl="1"/>
            <a:r>
              <a:rPr lang="en-US" dirty="0" smtClean="0"/>
              <a:t>But this always requires </a:t>
            </a:r>
            <a:r>
              <a:rPr lang="en-US" dirty="0" err="1" smtClean="0"/>
              <a:t>MathJax</a:t>
            </a:r>
            <a:endParaRPr lang="en-US" dirty="0" smtClean="0"/>
          </a:p>
          <a:p>
            <a:r>
              <a:rPr lang="en-US" dirty="0" smtClean="0"/>
              <a:t>Chrome and CV has some support</a:t>
            </a:r>
          </a:p>
          <a:p>
            <a:pPr lvl="1"/>
            <a:r>
              <a:rPr lang="en-US" dirty="0" smtClean="0"/>
              <a:t>Requires </a:t>
            </a:r>
            <a:r>
              <a:rPr lang="en-US" dirty="0" err="1" smtClean="0"/>
              <a:t>MathJax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822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 what to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Personally…</a:t>
            </a:r>
          </a:p>
          <a:p>
            <a:pPr lvl="1"/>
            <a:r>
              <a:rPr lang="en-US" dirty="0" smtClean="0"/>
              <a:t>70% leaning toward </a:t>
            </a:r>
            <a:r>
              <a:rPr lang="en-US" dirty="0" err="1" smtClean="0"/>
              <a:t>MathJax</a:t>
            </a:r>
            <a:endParaRPr lang="en-US" dirty="0" smtClean="0"/>
          </a:p>
          <a:p>
            <a:pPr lvl="1"/>
            <a:r>
              <a:rPr lang="en-US" dirty="0" smtClean="0"/>
              <a:t>30% leaning toward </a:t>
            </a:r>
            <a:r>
              <a:rPr lang="en-US" dirty="0" err="1" smtClean="0"/>
              <a:t>MathML</a:t>
            </a:r>
            <a:endParaRPr lang="en-US" dirty="0" smtClean="0"/>
          </a:p>
          <a:p>
            <a:r>
              <a:rPr lang="en-US" dirty="0" smtClean="0"/>
              <a:t>Browser sniffing for Safari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265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Pictures of Math</a:t>
            </a:r>
            <a:endParaRPr lang="en-US" dirty="0"/>
          </a:p>
        </p:txBody>
      </p:sp>
      <p:pic>
        <p:nvPicPr>
          <p:cNvPr id="5" name="Picture 2" descr="image of the quadratic equatio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7871" b="-37871"/>
          <a:stretch>
            <a:fillRect/>
          </a:stretch>
        </p:blipFill>
        <p:spPr bwMode="auto">
          <a:xfrm>
            <a:off x="1416476" y="1985059"/>
            <a:ext cx="6463686" cy="3493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730730" y="5521371"/>
            <a:ext cx="140515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a</a:t>
            </a:r>
            <a:r>
              <a:rPr lang="en-US" sz="3200" b="1" dirty="0" smtClean="0"/>
              <a:t>lt=???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991931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Alternative Text for Math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alt = “fraction  minus bee  plus minus. square root of bee squared  minus 4 ay c, end root over, 2 ay, end fraction”</a:t>
            </a:r>
          </a:p>
          <a:p>
            <a:endParaRPr lang="en-US" dirty="0"/>
          </a:p>
        </p:txBody>
      </p:sp>
      <p:pic>
        <p:nvPicPr>
          <p:cNvPr id="4" name="Picture 2" descr="quadratic equ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060" y="3887700"/>
            <a:ext cx="4481048" cy="1377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24146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MathPlayer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Requires Internet Explorer 9</a:t>
            </a:r>
          </a:p>
          <a:p>
            <a:r>
              <a:rPr lang="en-US" dirty="0" smtClean="0"/>
              <a:t>Lets users interact with and explore mathematical expressions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3229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thplayer-2point-form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4287"/>
            <a:ext cx="9144000" cy="6843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1794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Write Math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MathML</a:t>
            </a:r>
            <a:endParaRPr lang="en-US" dirty="0" smtClean="0"/>
          </a:p>
          <a:p>
            <a:pPr lvl="1"/>
            <a:r>
              <a:rPr lang="en-US" dirty="0" smtClean="0"/>
              <a:t>Standard language of the Web</a:t>
            </a:r>
          </a:p>
          <a:p>
            <a:pPr lvl="1"/>
            <a:r>
              <a:rPr lang="en-US" dirty="0" smtClean="0"/>
              <a:t>Most people don’t write straight </a:t>
            </a:r>
            <a:r>
              <a:rPr lang="en-US" dirty="0" err="1" smtClean="0"/>
              <a:t>MathML</a:t>
            </a:r>
            <a:endParaRPr lang="en-US" dirty="0" smtClean="0"/>
          </a:p>
          <a:p>
            <a:r>
              <a:rPr lang="en-US" dirty="0" err="1" smtClean="0"/>
              <a:t>LaTeX</a:t>
            </a:r>
            <a:endParaRPr lang="en-US" dirty="0" smtClean="0"/>
          </a:p>
          <a:p>
            <a:pPr lvl="1"/>
            <a:r>
              <a:rPr lang="en-US" dirty="0" smtClean="0"/>
              <a:t>Specialized format which requires JavaScript libraries to render correctly</a:t>
            </a:r>
          </a:p>
          <a:p>
            <a:pPr lvl="1"/>
            <a:r>
              <a:rPr lang="en-US" dirty="0" smtClean="0"/>
              <a:t>Many people already know how to write </a:t>
            </a:r>
            <a:r>
              <a:rPr lang="en-US" dirty="0" err="1" smtClean="0"/>
              <a:t>TeX</a:t>
            </a:r>
            <a:endParaRPr lang="en-US" dirty="0" smtClean="0"/>
          </a:p>
          <a:p>
            <a:r>
              <a:rPr lang="en-US" dirty="0" err="1" smtClean="0"/>
              <a:t>MathType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3136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MathML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&lt;</a:t>
            </a:r>
            <a:r>
              <a:rPr lang="en-US" dirty="0" smtClean="0"/>
              <a:t>math&gt;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&lt;</a:t>
            </a:r>
            <a:r>
              <a:rPr lang="en-US" dirty="0" err="1"/>
              <a:t>mrow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  </a:t>
            </a:r>
            <a:r>
              <a:rPr lang="en-US" dirty="0" smtClean="0"/>
              <a:t>&lt;</a:t>
            </a:r>
            <a:r>
              <a:rPr lang="en-US" dirty="0"/>
              <a:t>mi&gt;x&lt;/mi&gt;&lt;</a:t>
            </a:r>
            <a:r>
              <a:rPr lang="en-US" dirty="0" err="1"/>
              <a:t>mo</a:t>
            </a:r>
            <a:r>
              <a:rPr lang="en-US" dirty="0"/>
              <a:t>&gt;=&lt;/</a:t>
            </a:r>
            <a:r>
              <a:rPr lang="en-US" dirty="0" err="1"/>
              <a:t>mo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  </a:t>
            </a:r>
            <a:r>
              <a:rPr lang="en-US" dirty="0" smtClean="0"/>
              <a:t>&lt;</a:t>
            </a:r>
            <a:r>
              <a:rPr lang="en-US" dirty="0" err="1"/>
              <a:t>msqrt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  </a:t>
            </a:r>
            <a:r>
              <a:rPr lang="en-US" dirty="0" smtClean="0"/>
              <a:t> </a:t>
            </a:r>
            <a:r>
              <a:rPr lang="en-US" dirty="0"/>
              <a:t>&lt;</a:t>
            </a:r>
            <a:r>
              <a:rPr lang="en-US" dirty="0" err="1"/>
              <a:t>mrow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  </a:t>
            </a:r>
            <a:r>
              <a:rPr lang="en-US" dirty="0" smtClean="0"/>
              <a:t>  </a:t>
            </a:r>
            <a:r>
              <a:rPr lang="en-US" dirty="0"/>
              <a:t>&lt;</a:t>
            </a:r>
            <a:r>
              <a:rPr lang="en-US" dirty="0" err="1"/>
              <a:t>msup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  </a:t>
            </a:r>
            <a:r>
              <a:rPr lang="en-US" dirty="0" smtClean="0"/>
              <a:t>   </a:t>
            </a:r>
            <a:r>
              <a:rPr lang="en-US" dirty="0"/>
              <a:t>&lt;mi&gt;y&lt;/mi</a:t>
            </a:r>
            <a:r>
              <a:rPr lang="en-US" dirty="0" smtClean="0"/>
              <a:t>&gt;</a:t>
            </a:r>
          </a:p>
          <a:p>
            <a:pPr marL="0" indent="0">
              <a:buNone/>
            </a:pPr>
            <a:r>
              <a:rPr lang="en-US" dirty="0" smtClean="0"/>
              <a:t>     &lt;</a:t>
            </a:r>
            <a:r>
              <a:rPr lang="en-US" dirty="0" err="1" smtClean="0"/>
              <a:t>mn</a:t>
            </a:r>
            <a:r>
              <a:rPr lang="en-US" dirty="0" smtClean="0"/>
              <a:t>&gt;2&lt;/</a:t>
            </a:r>
            <a:r>
              <a:rPr lang="en-US" dirty="0" err="1" smtClean="0"/>
              <a:t>mn</a:t>
            </a:r>
            <a:r>
              <a:rPr lang="en-US" dirty="0" smtClean="0"/>
              <a:t>&gt;</a:t>
            </a:r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dirty="0"/>
              <a:t>&lt;/</a:t>
            </a:r>
            <a:r>
              <a:rPr lang="en-US" dirty="0" err="1"/>
              <a:t>msup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  </a:t>
            </a:r>
            <a:r>
              <a:rPr lang="en-US" dirty="0" smtClean="0"/>
              <a:t>  </a:t>
            </a:r>
            <a:r>
              <a:rPr lang="en-US" dirty="0"/>
              <a:t>&lt;</a:t>
            </a:r>
            <a:r>
              <a:rPr lang="en-US" dirty="0" err="1"/>
              <a:t>mo</a:t>
            </a:r>
            <a:r>
              <a:rPr lang="en-US" dirty="0"/>
              <a:t>&gt;+&lt;/</a:t>
            </a:r>
            <a:r>
              <a:rPr lang="en-US" dirty="0" err="1"/>
              <a:t>mo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  </a:t>
            </a:r>
            <a:r>
              <a:rPr lang="en-US" dirty="0" smtClean="0"/>
              <a:t>  </a:t>
            </a:r>
            <a:r>
              <a:rPr lang="en-US" dirty="0"/>
              <a:t>&lt;</a:t>
            </a:r>
            <a:r>
              <a:rPr lang="en-US" dirty="0" err="1"/>
              <a:t>msup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dirty="0" smtClean="0"/>
              <a:t>  </a:t>
            </a:r>
            <a:r>
              <a:rPr lang="en-US" dirty="0"/>
              <a:t>&lt;mi&gt;z&lt;/mi</a:t>
            </a:r>
            <a:r>
              <a:rPr lang="en-US" dirty="0" smtClean="0"/>
              <a:t>&gt;</a:t>
            </a:r>
          </a:p>
          <a:p>
            <a:pPr marL="0" indent="0">
              <a:buNone/>
            </a:pPr>
            <a:r>
              <a:rPr lang="en-US" dirty="0" smtClean="0"/>
              <a:t>     &lt;</a:t>
            </a:r>
            <a:r>
              <a:rPr lang="en-US" dirty="0" err="1" smtClean="0"/>
              <a:t>mn</a:t>
            </a:r>
            <a:r>
              <a:rPr lang="en-US" dirty="0" smtClean="0"/>
              <a:t>&gt;2&lt;/</a:t>
            </a:r>
            <a:r>
              <a:rPr lang="en-US" dirty="0" err="1" smtClean="0"/>
              <a:t>mn</a:t>
            </a:r>
            <a:r>
              <a:rPr lang="en-US" dirty="0" smtClean="0"/>
              <a:t>&gt;</a:t>
            </a:r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dirty="0"/>
              <a:t>&lt;/</a:t>
            </a:r>
            <a:r>
              <a:rPr lang="en-US" dirty="0" err="1"/>
              <a:t>msup</a:t>
            </a:r>
            <a:r>
              <a:rPr lang="en-US" dirty="0"/>
              <a:t>&gt;     </a:t>
            </a:r>
          </a:p>
          <a:p>
            <a:pPr marL="0" indent="0">
              <a:buNone/>
            </a:pPr>
            <a:r>
              <a:rPr lang="en-US" dirty="0"/>
              <a:t>  </a:t>
            </a:r>
            <a:r>
              <a:rPr lang="en-US" dirty="0" smtClean="0"/>
              <a:t> </a:t>
            </a:r>
            <a:r>
              <a:rPr lang="en-US" dirty="0"/>
              <a:t>&lt;/</a:t>
            </a:r>
            <a:r>
              <a:rPr lang="en-US" dirty="0" err="1"/>
              <a:t>mrow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/>
              <a:t>&lt;/</a:t>
            </a:r>
            <a:r>
              <a:rPr lang="en-US" dirty="0" err="1"/>
              <a:t>msqrt</a:t>
            </a:r>
            <a:r>
              <a:rPr lang="en-US" dirty="0"/>
              <a:t>&gt;   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&lt;/</a:t>
            </a:r>
            <a:r>
              <a:rPr lang="en-US" dirty="0" err="1"/>
              <a:t>mrow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 smtClean="0"/>
              <a:t>&lt;</a:t>
            </a:r>
            <a:r>
              <a:rPr lang="en-US" dirty="0"/>
              <a:t>/math</a:t>
            </a:r>
            <a:r>
              <a:rPr lang="en-US" dirty="0" smtClean="0"/>
              <a:t>&gt;</a:t>
            </a:r>
          </a:p>
        </p:txBody>
      </p:sp>
      <p:pic>
        <p:nvPicPr>
          <p:cNvPr id="5" name="Picture 4" descr="x equals the square root of y squared plus z squar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060" y="4934927"/>
            <a:ext cx="3873500" cy="154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8839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MathML</a:t>
            </a:r>
            <a:r>
              <a:rPr lang="en-US" dirty="0" smtClean="0"/>
              <a:t> (Quadratic)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 numCol="2">
            <a:normAutofit fontScale="47500" lnSpcReduction="20000"/>
          </a:bodyPr>
          <a:lstStyle/>
          <a:p>
            <a:pPr marL="0" indent="0">
              <a:buNone/>
            </a:pPr>
            <a:r>
              <a:rPr lang="en-US" dirty="0"/>
              <a:t>&lt;</a:t>
            </a:r>
            <a:r>
              <a:rPr lang="en-US" dirty="0" err="1"/>
              <a:t>mrow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  &lt;mi&gt;x&lt;/mi&gt;</a:t>
            </a:r>
          </a:p>
          <a:p>
            <a:pPr marL="0" indent="0">
              <a:buNone/>
            </a:pPr>
            <a:r>
              <a:rPr lang="en-US" dirty="0"/>
              <a:t>  &lt;</a:t>
            </a:r>
            <a:r>
              <a:rPr lang="en-US" dirty="0" err="1"/>
              <a:t>mo</a:t>
            </a:r>
            <a:r>
              <a:rPr lang="en-US" dirty="0"/>
              <a:t>&gt;=&lt;/</a:t>
            </a:r>
            <a:r>
              <a:rPr lang="en-US" dirty="0" err="1"/>
              <a:t>mo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  &lt;</a:t>
            </a:r>
            <a:r>
              <a:rPr lang="en-US" dirty="0" err="1"/>
              <a:t>mfrac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    &lt;</a:t>
            </a:r>
            <a:r>
              <a:rPr lang="en-US" dirty="0" err="1"/>
              <a:t>mrow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      &lt;</a:t>
            </a:r>
            <a:r>
              <a:rPr lang="en-US" dirty="0" err="1"/>
              <a:t>mrow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        &lt;</a:t>
            </a:r>
            <a:r>
              <a:rPr lang="en-US" dirty="0" err="1"/>
              <a:t>mo</a:t>
            </a:r>
            <a:r>
              <a:rPr lang="en-US" dirty="0"/>
              <a:t>&gt;-&lt;/</a:t>
            </a:r>
            <a:r>
              <a:rPr lang="en-US" dirty="0" err="1"/>
              <a:t>mo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        &lt;mi&gt;b&lt;/mi&gt;</a:t>
            </a:r>
          </a:p>
          <a:p>
            <a:pPr marL="0" indent="0">
              <a:buNone/>
            </a:pPr>
            <a:r>
              <a:rPr lang="en-US" dirty="0"/>
              <a:t>      &lt;/</a:t>
            </a:r>
            <a:r>
              <a:rPr lang="en-US" dirty="0" err="1"/>
              <a:t>mrow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      &lt;</a:t>
            </a:r>
            <a:r>
              <a:rPr lang="en-US" dirty="0" err="1"/>
              <a:t>mo</a:t>
            </a:r>
            <a:r>
              <a:rPr lang="en-US" dirty="0"/>
              <a:t>&gt;&amp;</a:t>
            </a:r>
            <a:r>
              <a:rPr lang="en-US" dirty="0" err="1"/>
              <a:t>PlusMinus</a:t>
            </a:r>
            <a:r>
              <a:rPr lang="en-US" dirty="0"/>
              <a:t>;&lt;/</a:t>
            </a:r>
            <a:r>
              <a:rPr lang="en-US" dirty="0" err="1"/>
              <a:t>mo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      &lt;</a:t>
            </a:r>
            <a:r>
              <a:rPr lang="en-US" dirty="0" err="1"/>
              <a:t>msqrt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        &lt;</a:t>
            </a:r>
            <a:r>
              <a:rPr lang="en-US" dirty="0" err="1"/>
              <a:t>mrow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          &lt;</a:t>
            </a:r>
            <a:r>
              <a:rPr lang="en-US" dirty="0" err="1"/>
              <a:t>msup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            &lt;mi&gt;b&lt;/mi&gt;</a:t>
            </a:r>
          </a:p>
          <a:p>
            <a:pPr marL="0" indent="0">
              <a:buNone/>
            </a:pPr>
            <a:r>
              <a:rPr lang="en-US" dirty="0"/>
              <a:t>            &lt;</a:t>
            </a:r>
            <a:r>
              <a:rPr lang="en-US" dirty="0" err="1"/>
              <a:t>mn</a:t>
            </a:r>
            <a:r>
              <a:rPr lang="en-US" dirty="0"/>
              <a:t>&gt;2&lt;/</a:t>
            </a:r>
            <a:r>
              <a:rPr lang="en-US" dirty="0" err="1"/>
              <a:t>mn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          &lt;/</a:t>
            </a:r>
            <a:r>
              <a:rPr lang="en-US" dirty="0" err="1"/>
              <a:t>msup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          &lt;</a:t>
            </a:r>
            <a:r>
              <a:rPr lang="en-US" dirty="0" err="1"/>
              <a:t>mo</a:t>
            </a:r>
            <a:r>
              <a:rPr lang="en-US" dirty="0"/>
              <a:t>&gt;-&lt;/</a:t>
            </a:r>
            <a:r>
              <a:rPr lang="en-US" dirty="0" err="1"/>
              <a:t>mo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          &lt;</a:t>
            </a:r>
            <a:r>
              <a:rPr lang="en-US" dirty="0" err="1"/>
              <a:t>mrow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            &lt;</a:t>
            </a:r>
            <a:r>
              <a:rPr lang="en-US" dirty="0" err="1"/>
              <a:t>mn</a:t>
            </a:r>
            <a:r>
              <a:rPr lang="en-US" dirty="0"/>
              <a:t>&gt;4&lt;/</a:t>
            </a:r>
            <a:r>
              <a:rPr lang="en-US" dirty="0" err="1"/>
              <a:t>mn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            &lt;</a:t>
            </a:r>
            <a:r>
              <a:rPr lang="en-US" dirty="0" err="1"/>
              <a:t>mo</a:t>
            </a:r>
            <a:r>
              <a:rPr lang="en-US" dirty="0"/>
              <a:t>&gt;&amp;</a:t>
            </a:r>
            <a:r>
              <a:rPr lang="en-US" dirty="0" err="1"/>
              <a:t>InvisibleTimes</a:t>
            </a:r>
            <a:r>
              <a:rPr lang="en-US" dirty="0"/>
              <a:t>;&lt;/</a:t>
            </a:r>
            <a:r>
              <a:rPr lang="en-US" dirty="0" err="1"/>
              <a:t>mo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            &lt;mi&gt;a&lt;/mi&gt;</a:t>
            </a:r>
          </a:p>
          <a:p>
            <a:pPr marL="0" indent="0">
              <a:buNone/>
            </a:pPr>
            <a:r>
              <a:rPr lang="en-US" dirty="0"/>
              <a:t>            &lt;</a:t>
            </a:r>
            <a:r>
              <a:rPr lang="en-US" dirty="0" err="1"/>
              <a:t>mo</a:t>
            </a:r>
            <a:r>
              <a:rPr lang="en-US" dirty="0"/>
              <a:t>&gt;&amp;</a:t>
            </a:r>
            <a:r>
              <a:rPr lang="en-US" dirty="0" err="1"/>
              <a:t>InvisibleTimes</a:t>
            </a:r>
            <a:r>
              <a:rPr lang="en-US" dirty="0"/>
              <a:t>;&lt;/</a:t>
            </a:r>
            <a:r>
              <a:rPr lang="en-US" dirty="0" err="1"/>
              <a:t>mo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            &lt;mi&gt;c&lt;/mi&gt;</a:t>
            </a:r>
          </a:p>
          <a:p>
            <a:pPr marL="0" indent="0">
              <a:buNone/>
            </a:pPr>
            <a:r>
              <a:rPr lang="en-US" dirty="0"/>
              <a:t>          &lt;/</a:t>
            </a:r>
            <a:r>
              <a:rPr lang="en-US" dirty="0" err="1"/>
              <a:t>mrow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        &lt;/</a:t>
            </a:r>
            <a:r>
              <a:rPr lang="en-US" dirty="0" err="1"/>
              <a:t>mrow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      &lt;/</a:t>
            </a:r>
            <a:r>
              <a:rPr lang="en-US" dirty="0" err="1"/>
              <a:t>msqrt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    &lt;/</a:t>
            </a:r>
            <a:r>
              <a:rPr lang="en-US" dirty="0" err="1"/>
              <a:t>mrow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    &lt;</a:t>
            </a:r>
            <a:r>
              <a:rPr lang="en-US" dirty="0" err="1"/>
              <a:t>mrow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      &lt;</a:t>
            </a:r>
            <a:r>
              <a:rPr lang="en-US" dirty="0" err="1"/>
              <a:t>mn</a:t>
            </a:r>
            <a:r>
              <a:rPr lang="en-US" dirty="0"/>
              <a:t>&gt;2&lt;/</a:t>
            </a:r>
            <a:r>
              <a:rPr lang="en-US" dirty="0" err="1"/>
              <a:t>mn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      &lt;</a:t>
            </a:r>
            <a:r>
              <a:rPr lang="en-US" dirty="0" err="1"/>
              <a:t>mo</a:t>
            </a:r>
            <a:r>
              <a:rPr lang="en-US" dirty="0"/>
              <a:t>&gt;&amp;</a:t>
            </a:r>
            <a:r>
              <a:rPr lang="en-US" dirty="0" err="1"/>
              <a:t>InvisibleTimes</a:t>
            </a:r>
            <a:r>
              <a:rPr lang="en-US" dirty="0"/>
              <a:t>;&lt;/</a:t>
            </a:r>
            <a:r>
              <a:rPr lang="en-US" dirty="0" err="1"/>
              <a:t>mo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      &lt;mi&gt;a&lt;/mi&gt;</a:t>
            </a:r>
          </a:p>
          <a:p>
            <a:pPr marL="0" indent="0">
              <a:buNone/>
            </a:pPr>
            <a:r>
              <a:rPr lang="en-US" dirty="0"/>
              <a:t>    &lt;/</a:t>
            </a:r>
            <a:r>
              <a:rPr lang="en-US" dirty="0" err="1"/>
              <a:t>mrow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  &lt;/</a:t>
            </a:r>
            <a:r>
              <a:rPr lang="en-US" dirty="0" err="1"/>
              <a:t>mfrac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&lt;/</a:t>
            </a:r>
            <a:r>
              <a:rPr lang="en-US" dirty="0" err="1"/>
              <a:t>mrow</a:t>
            </a:r>
            <a:r>
              <a:rPr lang="en-US" dirty="0"/>
              <a:t>&gt;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quadratic equatio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657" y="5190362"/>
            <a:ext cx="3777598" cy="137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9705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1255</TotalTime>
  <Words>1295</Words>
  <Application>Microsoft Macintosh PowerPoint</Application>
  <PresentationFormat>On-screen Show (4:3)</PresentationFormat>
  <Paragraphs>258</Paragraphs>
  <Slides>28</Slides>
  <Notes>1</Notes>
  <HiddenSlides>0</HiddenSlides>
  <MMClips>2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1_Office Theme</vt:lpstr>
      <vt:lpstr>Office Theme</vt:lpstr>
      <vt:lpstr>Math Accessibility on the Web: A Journey of Wailing and Gnashing of Teeth</vt:lpstr>
      <vt:lpstr>When I was your age…</vt:lpstr>
      <vt:lpstr>Pictures of Math</vt:lpstr>
      <vt:lpstr>Alternative Text for Math</vt:lpstr>
      <vt:lpstr>MathPlayer</vt:lpstr>
      <vt:lpstr>PowerPoint Presentation</vt:lpstr>
      <vt:lpstr>How to Write Math</vt:lpstr>
      <vt:lpstr>MathML</vt:lpstr>
      <vt:lpstr>MathML (Quadratic)</vt:lpstr>
      <vt:lpstr>MathML Support in Browsers</vt:lpstr>
      <vt:lpstr>Which MathML?</vt:lpstr>
      <vt:lpstr>Presentation MathML (fraction)</vt:lpstr>
      <vt:lpstr>Presentation MathML (binomial coefficient)</vt:lpstr>
      <vt:lpstr>Presentation vs. Content MathML</vt:lpstr>
      <vt:lpstr>Content MathML with Multiple Expressions</vt:lpstr>
      <vt:lpstr>f(x)</vt:lpstr>
      <vt:lpstr>3cm2</vt:lpstr>
      <vt:lpstr>LaTeX</vt:lpstr>
      <vt:lpstr>MathJax</vt:lpstr>
      <vt:lpstr>Adding MathJax to a Web Page</vt:lpstr>
      <vt:lpstr>MathType</vt:lpstr>
      <vt:lpstr>Technology Demonstrations</vt:lpstr>
      <vt:lpstr>Browser and AT Support</vt:lpstr>
      <vt:lpstr>KaTeX</vt:lpstr>
      <vt:lpstr>MathML</vt:lpstr>
      <vt:lpstr>MathJax</vt:lpstr>
      <vt:lpstr>Summary</vt:lpstr>
      <vt:lpstr>So what to do?</vt:lpstr>
    </vt:vector>
  </TitlesOfParts>
  <Company>North Carolina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Greg Kraus</dc:creator>
  <cp:lastModifiedBy>Greg Kraus</cp:lastModifiedBy>
  <cp:revision>55</cp:revision>
  <dcterms:created xsi:type="dcterms:W3CDTF">2014-11-10T16:08:25Z</dcterms:created>
  <dcterms:modified xsi:type="dcterms:W3CDTF">2014-11-18T14:20:03Z</dcterms:modified>
</cp:coreProperties>
</file>