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1" r:id="rId5"/>
    <p:sldId id="265" r:id="rId6"/>
    <p:sldId id="259" r:id="rId7"/>
    <p:sldId id="262" r:id="rId8"/>
    <p:sldId id="266" r:id="rId9"/>
    <p:sldId id="260" r:id="rId10"/>
    <p:sldId id="258" r:id="rId11"/>
    <p:sldId id="264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FFB4E-9A4E-4F6A-AD5E-C18D2DC4F9C7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70AC0-0CEC-4B6A-8F5A-A8A26BE03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646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FFB4E-9A4E-4F6A-AD5E-C18D2DC4F9C7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70AC0-0CEC-4B6A-8F5A-A8A26BE03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877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FFB4E-9A4E-4F6A-AD5E-C18D2DC4F9C7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70AC0-0CEC-4B6A-8F5A-A8A26BE03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460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FFB4E-9A4E-4F6A-AD5E-C18D2DC4F9C7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70AC0-0CEC-4B6A-8F5A-A8A26BE03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173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FFB4E-9A4E-4F6A-AD5E-C18D2DC4F9C7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70AC0-0CEC-4B6A-8F5A-A8A26BE03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887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FFB4E-9A4E-4F6A-AD5E-C18D2DC4F9C7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70AC0-0CEC-4B6A-8F5A-A8A26BE03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346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FFB4E-9A4E-4F6A-AD5E-C18D2DC4F9C7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70AC0-0CEC-4B6A-8F5A-A8A26BE03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120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FFB4E-9A4E-4F6A-AD5E-C18D2DC4F9C7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70AC0-0CEC-4B6A-8F5A-A8A26BE03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531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FFB4E-9A4E-4F6A-AD5E-C18D2DC4F9C7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70AC0-0CEC-4B6A-8F5A-A8A26BE03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92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FFB4E-9A4E-4F6A-AD5E-C18D2DC4F9C7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70AC0-0CEC-4B6A-8F5A-A8A26BE03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44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FFB4E-9A4E-4F6A-AD5E-C18D2DC4F9C7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70AC0-0CEC-4B6A-8F5A-A8A26BE03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658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FFB4E-9A4E-4F6A-AD5E-C18D2DC4F9C7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70AC0-0CEC-4B6A-8F5A-A8A26BE03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416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thjax.org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524000"/>
          </a:xfrm>
        </p:spPr>
        <p:txBody>
          <a:bodyPr>
            <a:noAutofit/>
          </a:bodyPr>
          <a:lstStyle/>
          <a:p>
            <a:r>
              <a:rPr lang="en-US" sz="3200" b="1" cap="all" dirty="0" smtClean="0">
                <a:latin typeface="Comic Sans MS" panose="030F0702030302020204" pitchFamily="66" charset="0"/>
              </a:rPr>
              <a:t>360 degrees:</a:t>
            </a:r>
            <a:br>
              <a:rPr lang="en-US" sz="3200" b="1" cap="all" dirty="0" smtClean="0">
                <a:latin typeface="Comic Sans MS" panose="030F0702030302020204" pitchFamily="66" charset="0"/>
              </a:rPr>
            </a:br>
            <a:r>
              <a:rPr lang="en-US" sz="3000" b="1" cap="all" dirty="0" smtClean="0">
                <a:latin typeface="Comic Sans MS" panose="030F0702030302020204" pitchFamily="66" charset="0"/>
              </a:rPr>
              <a:t>Approaching </a:t>
            </a:r>
            <a:r>
              <a:rPr lang="en-US" sz="3000" b="1" cap="all" dirty="0">
                <a:latin typeface="Comic Sans MS" panose="030F0702030302020204" pitchFamily="66" charset="0"/>
              </a:rPr>
              <a:t>Accessibility in Math </a:t>
            </a:r>
            <a:r>
              <a:rPr lang="en-US" sz="3000" b="1" cap="all" dirty="0" smtClean="0">
                <a:latin typeface="Comic Sans MS" panose="030F0702030302020204" pitchFamily="66" charset="0"/>
              </a:rPr>
              <a:t/>
            </a:r>
            <a:br>
              <a:rPr lang="en-US" sz="3000" b="1" cap="all" dirty="0" smtClean="0">
                <a:latin typeface="Comic Sans MS" panose="030F0702030302020204" pitchFamily="66" charset="0"/>
              </a:rPr>
            </a:br>
            <a:r>
              <a:rPr lang="en-US" sz="3000" b="1" cap="all" dirty="0" smtClean="0">
                <a:latin typeface="Comic Sans MS" panose="030F0702030302020204" pitchFamily="66" charset="0"/>
              </a:rPr>
              <a:t>from </a:t>
            </a:r>
            <a:r>
              <a:rPr lang="en-US" sz="3000" b="1" cap="all" dirty="0">
                <a:latin typeface="Comic Sans MS" panose="030F0702030302020204" pitchFamily="66" charset="0"/>
              </a:rPr>
              <a:t>all sides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600200"/>
            <a:ext cx="8991600" cy="541020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US" b="1" dirty="0" smtClean="0">
                <a:latin typeface="Comic Sans MS" panose="030F0702030302020204" pitchFamily="66" charset="0"/>
              </a:rPr>
              <a:t>Wink Harner, Moderator</a:t>
            </a:r>
          </a:p>
          <a:p>
            <a:pPr algn="l"/>
            <a:r>
              <a:rPr lang="en-US" b="1" dirty="0" smtClean="0">
                <a:latin typeface="Comic Sans MS" panose="030F0702030302020204" pitchFamily="66" charset="0"/>
              </a:rPr>
              <a:t>Co-Presenters</a:t>
            </a:r>
            <a:r>
              <a:rPr lang="en-US" b="1" dirty="0" smtClean="0">
                <a:latin typeface="Comic Sans MS" panose="030F0702030302020204" pitchFamily="66" charset="0"/>
              </a:rPr>
              <a:t>:</a:t>
            </a:r>
          </a:p>
          <a:p>
            <a:pPr algn="l"/>
            <a:r>
              <a:rPr lang="en-US" b="1" dirty="0">
                <a:latin typeface="Comic Sans MS" panose="030F0702030302020204" pitchFamily="66" charset="0"/>
              </a:rPr>
              <a:t>Greg Kraus</a:t>
            </a:r>
            <a:r>
              <a:rPr lang="en-US" dirty="0">
                <a:latin typeface="Comic Sans MS" panose="030F0702030302020204" pitchFamily="66" charset="0"/>
              </a:rPr>
              <a:t>  University IT Accessibility Coordinator, North Carolina State University</a:t>
            </a:r>
          </a:p>
          <a:p>
            <a:pPr algn="l"/>
            <a:r>
              <a:rPr lang="en-US" b="1" dirty="0">
                <a:latin typeface="Comic Sans MS" panose="030F0702030302020204" pitchFamily="66" charset="0"/>
              </a:rPr>
              <a:t>Todd Schwanke  </a:t>
            </a:r>
            <a:r>
              <a:rPr lang="en-US" dirty="0">
                <a:latin typeface="Comic Sans MS" panose="030F0702030302020204" pitchFamily="66" charset="0"/>
              </a:rPr>
              <a:t>McBurney Disability Resource Center, University of Wisconsin – Madison</a:t>
            </a:r>
          </a:p>
          <a:p>
            <a:pPr algn="l"/>
            <a:r>
              <a:rPr lang="en-US" b="1" dirty="0" smtClean="0">
                <a:latin typeface="Comic Sans MS" panose="030F0702030302020204" pitchFamily="66" charset="0"/>
              </a:rPr>
              <a:t>Wink </a:t>
            </a:r>
            <a:r>
              <a:rPr lang="en-US" b="1" dirty="0" smtClean="0">
                <a:latin typeface="Comic Sans MS" panose="030F0702030302020204" pitchFamily="66" charset="0"/>
              </a:rPr>
              <a:t>Harner </a:t>
            </a:r>
            <a:r>
              <a:rPr lang="en-US" dirty="0" smtClean="0">
                <a:latin typeface="Comic Sans MS" panose="030F0702030302020204" pitchFamily="66" charset="0"/>
              </a:rPr>
              <a:t>Assistive Technology Specialist, Southern Oregon University</a:t>
            </a:r>
          </a:p>
          <a:p>
            <a:pPr algn="l"/>
            <a:r>
              <a:rPr lang="en-US" b="1" dirty="0" smtClean="0">
                <a:latin typeface="Comic Sans MS" panose="030F0702030302020204" pitchFamily="66" charset="0"/>
              </a:rPr>
              <a:t>Sean </a:t>
            </a:r>
            <a:r>
              <a:rPr lang="en-US" b="1" dirty="0">
                <a:latin typeface="Comic Sans MS" panose="030F0702030302020204" pitchFamily="66" charset="0"/>
              </a:rPr>
              <a:t>Keegan</a:t>
            </a:r>
            <a:r>
              <a:rPr lang="en-US" dirty="0">
                <a:latin typeface="Comic Sans MS" panose="030F0702030302020204" pitchFamily="66" charset="0"/>
              </a:rPr>
              <a:t>  Associate Director, Assistive Technology, Stanford University</a:t>
            </a:r>
          </a:p>
          <a:p>
            <a:pPr lvl="0" algn="l"/>
            <a:r>
              <a:rPr lang="en-US" b="1" dirty="0" smtClean="0">
                <a:latin typeface="Comic Sans MS" panose="030F0702030302020204" pitchFamily="66" charset="0"/>
              </a:rPr>
              <a:t>Marshall Sunnes</a:t>
            </a:r>
            <a:r>
              <a:rPr lang="en-US" dirty="0" smtClean="0">
                <a:latin typeface="Comic Sans MS" panose="030F0702030302020204" pitchFamily="66" charset="0"/>
              </a:rPr>
              <a:t>  </a:t>
            </a:r>
            <a:r>
              <a:rPr lang="en-US" dirty="0">
                <a:latin typeface="Comic Sans MS" panose="030F0702030302020204" pitchFamily="66" charset="0"/>
              </a:rPr>
              <a:t>Coordinator, Central Access, Disability </a:t>
            </a:r>
            <a:r>
              <a:rPr lang="en-US" dirty="0" smtClean="0">
                <a:latin typeface="Comic Sans MS" panose="030F0702030302020204" pitchFamily="66" charset="0"/>
              </a:rPr>
              <a:t>Services Central Washington University</a:t>
            </a:r>
            <a:endParaRPr lang="en-US" dirty="0">
              <a:latin typeface="Comic Sans MS" panose="030F0702030302020204" pitchFamily="66" charset="0"/>
            </a:endParaRPr>
          </a:p>
          <a:p>
            <a:pPr algn="l"/>
            <a:r>
              <a:rPr lang="en-US" b="1" dirty="0">
                <a:latin typeface="Comic Sans MS" panose="030F0702030302020204" pitchFamily="66" charset="0"/>
              </a:rPr>
              <a:t>Wendy </a:t>
            </a:r>
            <a:r>
              <a:rPr lang="en-US" b="1" dirty="0" smtClean="0">
                <a:latin typeface="Comic Sans MS" panose="030F0702030302020204" pitchFamily="66" charset="0"/>
              </a:rPr>
              <a:t>Holden</a:t>
            </a:r>
            <a:r>
              <a:rPr lang="en-US" dirty="0" smtClean="0">
                <a:latin typeface="Comic Sans MS" panose="030F0702030302020204" pitchFamily="66" charset="0"/>
              </a:rPr>
              <a:t>  Disability &amp; Accessibility </a:t>
            </a:r>
            <a:r>
              <a:rPr lang="en-US" dirty="0">
                <a:latin typeface="Comic Sans MS" panose="030F0702030302020204" pitchFamily="66" charset="0"/>
              </a:rPr>
              <a:t>Consultant, Disability </a:t>
            </a:r>
            <a:r>
              <a:rPr lang="en-US" dirty="0" smtClean="0">
                <a:latin typeface="Comic Sans MS" panose="030F0702030302020204" pitchFamily="66" charset="0"/>
              </a:rPr>
              <a:t>Services, Central Washington University</a:t>
            </a:r>
          </a:p>
        </p:txBody>
      </p:sp>
    </p:spTree>
    <p:extLst>
      <p:ext uri="{BB962C8B-B14F-4D97-AF65-F5344CB8AC3E}">
        <p14:creationId xmlns:p14="http://schemas.microsoft.com/office/powerpoint/2010/main" val="5621124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99" t="31813" r="27765" b="53228"/>
          <a:stretch/>
        </p:blipFill>
        <p:spPr bwMode="auto">
          <a:xfrm>
            <a:off x="7848601" y="1447650"/>
            <a:ext cx="1066799" cy="12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08" y="228600"/>
            <a:ext cx="9067800" cy="114300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Comic Sans MS" panose="030F0702030302020204" pitchFamily="66" charset="0"/>
              </a:rPr>
              <a:t>Preparing and Accessing STEM Materials with CAR </a:t>
            </a:r>
            <a:r>
              <a:rPr lang="en-US" sz="4000" b="1" dirty="0" smtClean="0">
                <a:latin typeface="Comic Sans MS" panose="030F0702030302020204" pitchFamily="66" charset="0"/>
              </a:rPr>
              <a:t>&amp; CAT</a:t>
            </a: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991600" cy="5410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>
                <a:latin typeface="Comic Sans MS" panose="030F0702030302020204" pitchFamily="66" charset="0"/>
              </a:rPr>
              <a:t>Wendy </a:t>
            </a:r>
            <a:r>
              <a:rPr lang="en-US" b="1" dirty="0" smtClean="0">
                <a:latin typeface="Comic Sans MS" panose="030F0702030302020204" pitchFamily="66" charset="0"/>
              </a:rPr>
              <a:t>Holden &amp; Marshall Sunnes </a:t>
            </a:r>
          </a:p>
          <a:p>
            <a:pPr marL="0" indent="0">
              <a:buNone/>
            </a:pPr>
            <a:r>
              <a:rPr lang="en-US" sz="2800" b="1" dirty="0" smtClean="0">
                <a:latin typeface="Comic Sans MS" panose="030F0702030302020204" pitchFamily="66" charset="0"/>
              </a:rPr>
              <a:t>Central Washington University</a:t>
            </a:r>
          </a:p>
          <a:p>
            <a:pPr marL="0" lvl="0" indent="0">
              <a:buNone/>
            </a:pPr>
            <a:endParaRPr lang="en-US" sz="1000" b="1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Central Access Toolbar (CAT) greatly reduces processing time for STEM alternative media. </a:t>
            </a:r>
            <a:endParaRPr lang="en-US" sz="2800" b="1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800" b="1" dirty="0" smtClean="0">
                <a:latin typeface="Comic Sans MS" panose="030F0702030302020204" pitchFamily="66" charset="0"/>
              </a:rPr>
              <a:t>	- transforms </a:t>
            </a:r>
            <a:r>
              <a:rPr lang="en-US" sz="2800" b="1" dirty="0">
                <a:latin typeface="Comic Sans MS" panose="030F0702030302020204" pitchFamily="66" charset="0"/>
              </a:rPr>
              <a:t>materials from INFTY into </a:t>
            </a:r>
            <a:endParaRPr lang="en-US" sz="2800" b="1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	 </a:t>
            </a:r>
            <a:r>
              <a:rPr lang="en-US" sz="2800" b="1" dirty="0" smtClean="0">
                <a:latin typeface="Comic Sans MS" panose="030F0702030302020204" pitchFamily="66" charset="0"/>
              </a:rPr>
              <a:t>  manageable </a:t>
            </a:r>
            <a:r>
              <a:rPr lang="en-US" sz="2800" b="1" dirty="0">
                <a:latin typeface="Comic Sans MS" panose="030F0702030302020204" pitchFamily="66" charset="0"/>
              </a:rPr>
              <a:t>projects</a:t>
            </a:r>
          </a:p>
          <a:p>
            <a:pPr marL="0" indent="0">
              <a:buNone/>
            </a:pPr>
            <a:r>
              <a:rPr lang="en-US" sz="2800" b="1" dirty="0" smtClean="0">
                <a:latin typeface="Comic Sans MS" panose="030F0702030302020204" pitchFamily="66" charset="0"/>
              </a:rPr>
              <a:t>	- provides </a:t>
            </a:r>
            <a:r>
              <a:rPr lang="en-US" sz="2800" b="1" dirty="0">
                <a:latin typeface="Comic Sans MS" panose="030F0702030302020204" pitchFamily="66" charset="0"/>
              </a:rPr>
              <a:t>powerful custom tools to mark </a:t>
            </a:r>
            <a:endParaRPr lang="en-US" sz="2800" b="1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	</a:t>
            </a:r>
            <a:r>
              <a:rPr lang="en-US" sz="2800" b="1" dirty="0" smtClean="0">
                <a:latin typeface="Comic Sans MS" panose="030F0702030302020204" pitchFamily="66" charset="0"/>
              </a:rPr>
              <a:t>  documents </a:t>
            </a:r>
            <a:r>
              <a:rPr lang="en-US" sz="2800" b="1" dirty="0">
                <a:latin typeface="Comic Sans MS" panose="030F0702030302020204" pitchFamily="66" charset="0"/>
              </a:rPr>
              <a:t>quickly</a:t>
            </a:r>
          </a:p>
          <a:p>
            <a:pPr marL="0" indent="0">
              <a:buNone/>
            </a:pPr>
            <a:r>
              <a:rPr lang="en-US" sz="2800" b="1" dirty="0" smtClean="0">
                <a:latin typeface="Comic Sans MS" panose="030F0702030302020204" pitchFamily="66" charset="0"/>
              </a:rPr>
              <a:t>	- prepares </a:t>
            </a:r>
            <a:r>
              <a:rPr lang="en-US" sz="2800" b="1" dirty="0">
                <a:latin typeface="Comic Sans MS" panose="030F0702030302020204" pitchFamily="66" charset="0"/>
              </a:rPr>
              <a:t>documents for other formats: </a:t>
            </a:r>
            <a:endParaRPr lang="en-US" sz="2800" b="1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	</a:t>
            </a:r>
            <a:r>
              <a:rPr lang="en-US" sz="2800" b="1" dirty="0" smtClean="0">
                <a:latin typeface="Comic Sans MS" panose="030F0702030302020204" pitchFamily="66" charset="0"/>
              </a:rPr>
              <a:t>  Braille</a:t>
            </a:r>
            <a:r>
              <a:rPr lang="en-US" sz="2800" b="1" dirty="0">
                <a:latin typeface="Comic Sans MS" panose="030F0702030302020204" pitchFamily="66" charset="0"/>
              </a:rPr>
              <a:t>, DAISY, Large Print, </a:t>
            </a:r>
            <a:r>
              <a:rPr lang="en-US" sz="2800" b="1" dirty="0" smtClean="0">
                <a:latin typeface="Comic Sans MS" panose="030F0702030302020204" pitchFamily="66" charset="0"/>
              </a:rPr>
              <a:t>etc.</a:t>
            </a:r>
            <a:endParaRPr lang="en-US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3721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99" t="31813" r="27765" b="53228"/>
          <a:stretch/>
        </p:blipFill>
        <p:spPr bwMode="auto">
          <a:xfrm>
            <a:off x="3810000" y="1600200"/>
            <a:ext cx="1066799" cy="12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08" y="228600"/>
            <a:ext cx="9067800" cy="114300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Comic Sans MS" panose="030F0702030302020204" pitchFamily="66" charset="0"/>
              </a:rPr>
              <a:t>Preparing and Accessing STEM Materials with CAR </a:t>
            </a:r>
            <a:r>
              <a:rPr lang="en-US" sz="4000" b="1" dirty="0" smtClean="0">
                <a:latin typeface="Comic Sans MS" panose="030F0702030302020204" pitchFamily="66" charset="0"/>
              </a:rPr>
              <a:t>&amp; CAT</a:t>
            </a: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124200"/>
            <a:ext cx="8991600" cy="373379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>
                <a:latin typeface="Comic Sans MS" panose="030F0702030302020204" pitchFamily="66" charset="0"/>
              </a:rPr>
              <a:t>Central Access Reader (CAR) is a </a:t>
            </a:r>
            <a:r>
              <a:rPr lang="en-US" b="1" dirty="0" smtClean="0">
                <a:latin typeface="Comic Sans MS" panose="030F0702030302020204" pitchFamily="66" charset="0"/>
              </a:rPr>
              <a:t>powerful </a:t>
            </a:r>
            <a:r>
              <a:rPr lang="en-US" b="1" dirty="0">
                <a:latin typeface="Comic Sans MS" panose="030F0702030302020204" pitchFamily="66" charset="0"/>
              </a:rPr>
              <a:t>STEM content </a:t>
            </a:r>
            <a:r>
              <a:rPr lang="en-US" b="1" dirty="0" smtClean="0">
                <a:latin typeface="Comic Sans MS" panose="030F0702030302020204" pitchFamily="66" charset="0"/>
              </a:rPr>
              <a:t>reader (text-to-speech)</a:t>
            </a:r>
            <a:endParaRPr lang="en-US" b="1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Comic Sans MS" panose="030F0702030302020204" pitchFamily="66" charset="0"/>
              </a:rPr>
              <a:t>	- Access </a:t>
            </a:r>
            <a:r>
              <a:rPr lang="en-US" b="1" dirty="0">
                <a:latin typeface="Comic Sans MS" panose="030F0702030302020204" pitchFamily="66" charset="0"/>
              </a:rPr>
              <a:t>math content in CAR directly</a:t>
            </a:r>
          </a:p>
          <a:p>
            <a:pPr marL="0" indent="0">
              <a:buNone/>
            </a:pPr>
            <a:r>
              <a:rPr lang="en-US" b="1" dirty="0" smtClean="0">
                <a:latin typeface="Comic Sans MS" panose="030F0702030302020204" pitchFamily="66" charset="0"/>
              </a:rPr>
              <a:t>	-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smtClean="0">
                <a:latin typeface="Comic Sans MS" panose="030F0702030302020204" pitchFamily="66" charset="0"/>
              </a:rPr>
              <a:t>Export </a:t>
            </a:r>
            <a:r>
              <a:rPr lang="en-US" b="1" dirty="0">
                <a:latin typeface="Comic Sans MS" panose="030F0702030302020204" pitchFamily="66" charset="0"/>
              </a:rPr>
              <a:t>to MP3 or HTML</a:t>
            </a:r>
          </a:p>
          <a:p>
            <a:pPr marL="0" indent="0">
              <a:buNone/>
            </a:pPr>
            <a:r>
              <a:rPr lang="en-US" b="1" dirty="0" smtClean="0">
                <a:latin typeface="Comic Sans MS" panose="030F0702030302020204" pitchFamily="66" charset="0"/>
              </a:rPr>
              <a:t>	- Math </a:t>
            </a:r>
            <a:r>
              <a:rPr lang="en-US" b="1" dirty="0">
                <a:latin typeface="Comic Sans MS" panose="030F0702030302020204" pitchFamily="66" charset="0"/>
              </a:rPr>
              <a:t>reading is fully customizable</a:t>
            </a:r>
            <a:endParaRPr lang="en-US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758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mic Sans MS" panose="030F0702030302020204" pitchFamily="66" charset="0"/>
              </a:rPr>
              <a:t>Q &amp; A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Comic Sans MS" panose="030F0702030302020204" pitchFamily="66" charset="0"/>
              </a:rPr>
              <a:t>Panel of presenters will field questions from both on-site and virtual audiences</a:t>
            </a:r>
            <a:endParaRPr lang="en-US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223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8738" y="-11243"/>
            <a:ext cx="9067800" cy="620843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latin typeface="Comic Sans MS" panose="030F0702030302020204" pitchFamily="66" charset="0"/>
              </a:rPr>
              <a:t>AN OVERVIEW - MORNING</a:t>
            </a: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33400"/>
            <a:ext cx="9144000" cy="6096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cap="all" dirty="0" smtClean="0">
                <a:latin typeface="Comic Sans MS" panose="030F0702030302020204" pitchFamily="66" charset="0"/>
              </a:rPr>
              <a:t>Introduction</a:t>
            </a:r>
          </a:p>
          <a:p>
            <a:pPr marL="0" indent="0">
              <a:buNone/>
            </a:pPr>
            <a:endParaRPr lang="en-US" sz="2000" b="1" cap="all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000" b="1" cap="all" dirty="0" smtClean="0">
                <a:latin typeface="Comic Sans MS" panose="030F0702030302020204" pitchFamily="66" charset="0"/>
              </a:rPr>
              <a:t>1. </a:t>
            </a:r>
            <a:r>
              <a:rPr lang="en-US" sz="2000" b="1" cap="all" dirty="0">
                <a:latin typeface="Comic Sans MS" panose="030F0702030302020204" pitchFamily="66" charset="0"/>
              </a:rPr>
              <a:t>G</a:t>
            </a:r>
            <a:r>
              <a:rPr lang="en-US" sz="2000" b="1" dirty="0">
                <a:latin typeface="Comic Sans MS" panose="030F0702030302020204" pitchFamily="66" charset="0"/>
              </a:rPr>
              <a:t>reg Kraus – North Carolina State University</a:t>
            </a:r>
          </a:p>
          <a:p>
            <a:pPr marL="0" indent="0">
              <a:buNone/>
            </a:pPr>
            <a:r>
              <a:rPr lang="en-US" sz="2000" b="1" dirty="0">
                <a:latin typeface="Comic Sans MS" panose="030F0702030302020204" pitchFamily="66" charset="0"/>
              </a:rPr>
              <a:t>	</a:t>
            </a:r>
            <a:r>
              <a:rPr lang="en-US" sz="2000" b="1" cap="all" dirty="0">
                <a:latin typeface="Comic Sans MS" panose="030F0702030302020204" pitchFamily="66" charset="0"/>
              </a:rPr>
              <a:t>“making content accessible </a:t>
            </a:r>
            <a:r>
              <a:rPr lang="en-US" sz="2000" b="1" cap="all" dirty="0" smtClean="0">
                <a:latin typeface="Comic Sans MS" panose="030F0702030302020204" pitchFamily="66" charset="0"/>
              </a:rPr>
              <a:t>proactively using</a:t>
            </a:r>
          </a:p>
          <a:p>
            <a:pPr marL="0" indent="0">
              <a:buNone/>
            </a:pPr>
            <a:r>
              <a:rPr lang="en-US" sz="2000" b="1" cap="all" dirty="0">
                <a:latin typeface="Comic Sans MS" panose="030F0702030302020204" pitchFamily="66" charset="0"/>
              </a:rPr>
              <a:t>	</a:t>
            </a:r>
            <a:r>
              <a:rPr lang="en-US" sz="2000" b="1" cap="all" dirty="0" err="1" smtClean="0">
                <a:latin typeface="Comic Sans MS" panose="030F0702030302020204" pitchFamily="66" charset="0"/>
              </a:rPr>
              <a:t>MathJax</a:t>
            </a:r>
            <a:r>
              <a:rPr lang="en-US" sz="2000" b="1" dirty="0" smtClean="0">
                <a:latin typeface="Comic Sans MS" panose="030F0702030302020204" pitchFamily="66" charset="0"/>
              </a:rPr>
              <a:t>,” using NVDA and MATH PLAYER, an overview of </a:t>
            </a:r>
          </a:p>
          <a:p>
            <a:pPr marL="0" indent="0">
              <a:buNone/>
            </a:pPr>
            <a:r>
              <a:rPr lang="en-US" sz="2000" b="1" dirty="0">
                <a:latin typeface="Comic Sans MS" panose="030F0702030302020204" pitchFamily="66" charset="0"/>
              </a:rPr>
              <a:t>	</a:t>
            </a:r>
            <a:r>
              <a:rPr lang="en-US" sz="2000" b="1" dirty="0" smtClean="0">
                <a:latin typeface="Comic Sans MS" panose="030F0702030302020204" pitchFamily="66" charset="0"/>
              </a:rPr>
              <a:t>“In a perfect world…”</a:t>
            </a:r>
          </a:p>
          <a:p>
            <a:pPr marL="0" indent="0">
              <a:buNone/>
            </a:pPr>
            <a:endParaRPr lang="en-US" sz="1600" b="1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000" b="1" dirty="0" smtClean="0">
                <a:latin typeface="Comic Sans MS" panose="030F0702030302020204" pitchFamily="66" charset="0"/>
              </a:rPr>
              <a:t>2. </a:t>
            </a:r>
            <a:r>
              <a:rPr lang="en-US" sz="2000" b="1" dirty="0">
                <a:latin typeface="Comic Sans MS" panose="030F0702030302020204" pitchFamily="66" charset="0"/>
              </a:rPr>
              <a:t>Todd Schwanke – University of Wisconsin, Madison</a:t>
            </a:r>
          </a:p>
          <a:p>
            <a:pPr marL="0" indent="0">
              <a:buNone/>
            </a:pPr>
            <a:r>
              <a:rPr lang="en-US" sz="2000" b="1" cap="all" dirty="0">
                <a:latin typeface="Comic Sans MS" panose="030F0702030302020204" pitchFamily="66" charset="0"/>
              </a:rPr>
              <a:t>	“Nemeth Braille: an overview of workflows, </a:t>
            </a:r>
            <a:endParaRPr lang="en-US" sz="2000" b="1" cap="all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000" b="1" cap="all" dirty="0">
                <a:latin typeface="Comic Sans MS" panose="030F0702030302020204" pitchFamily="66" charset="0"/>
              </a:rPr>
              <a:t>	</a:t>
            </a:r>
            <a:r>
              <a:rPr lang="en-US" sz="2000" b="1" cap="all" dirty="0" smtClean="0">
                <a:latin typeface="Comic Sans MS" panose="030F0702030302020204" pitchFamily="66" charset="0"/>
              </a:rPr>
              <a:t>strategies</a:t>
            </a:r>
            <a:r>
              <a:rPr lang="en-US" sz="2000" b="1" cap="all" dirty="0">
                <a:latin typeface="Comic Sans MS" panose="030F0702030302020204" pitchFamily="66" charset="0"/>
              </a:rPr>
              <a:t>, tools, resources, &amp; future </a:t>
            </a:r>
            <a:endParaRPr lang="en-US" sz="2000" b="1" cap="all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000" b="1" cap="all" dirty="0">
                <a:latin typeface="Comic Sans MS" panose="030F0702030302020204" pitchFamily="66" charset="0"/>
              </a:rPr>
              <a:t>	</a:t>
            </a:r>
            <a:r>
              <a:rPr lang="en-US" sz="2000" b="1" cap="all" dirty="0" smtClean="0">
                <a:latin typeface="Comic Sans MS" panose="030F0702030302020204" pitchFamily="66" charset="0"/>
              </a:rPr>
              <a:t>developments”</a:t>
            </a:r>
          </a:p>
          <a:p>
            <a:pPr marL="0" indent="0">
              <a:buNone/>
            </a:pPr>
            <a:r>
              <a:rPr lang="en-US" sz="2000" b="1" cap="all" dirty="0" smtClean="0">
                <a:latin typeface="Comic Sans MS" panose="030F0702030302020204" pitchFamily="66" charset="0"/>
              </a:rPr>
              <a:t>Break</a:t>
            </a:r>
          </a:p>
          <a:p>
            <a:pPr marL="0" indent="0">
              <a:buNone/>
            </a:pPr>
            <a:endParaRPr lang="en-US" sz="1200" b="1" cap="all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000" b="1" cap="all" dirty="0" smtClean="0">
                <a:latin typeface="Comic Sans MS" panose="030F0702030302020204" pitchFamily="66" charset="0"/>
              </a:rPr>
              <a:t>3. </a:t>
            </a:r>
            <a:r>
              <a:rPr lang="en-US" sz="2000" b="1" dirty="0" smtClean="0">
                <a:latin typeface="Comic Sans MS" panose="030F0702030302020204" pitchFamily="66" charset="0"/>
              </a:rPr>
              <a:t>Wink Harner - Southern Oregon University</a:t>
            </a:r>
          </a:p>
          <a:p>
            <a:pPr marL="0" lvl="0" indent="0">
              <a:buNone/>
            </a:pPr>
            <a:r>
              <a:rPr lang="en-US" sz="2000" b="1" dirty="0" smtClean="0">
                <a:latin typeface="Comic Sans MS" panose="030F0702030302020204" pitchFamily="66" charset="0"/>
              </a:rPr>
              <a:t>	“MATH TALK with SCIENTIFIC NOTEBOOK &amp; DRAGON </a:t>
            </a:r>
          </a:p>
          <a:p>
            <a:pPr marL="0" lvl="0" indent="0">
              <a:buNone/>
            </a:pPr>
            <a:r>
              <a:rPr lang="en-US" sz="2000" b="1" dirty="0">
                <a:latin typeface="Comic Sans MS" panose="030F0702030302020204" pitchFamily="66" charset="0"/>
              </a:rPr>
              <a:t>	</a:t>
            </a:r>
            <a:r>
              <a:rPr lang="en-US" sz="2000" b="1" dirty="0" smtClean="0">
                <a:latin typeface="Comic Sans MS" panose="030F0702030302020204" pitchFamily="66" charset="0"/>
              </a:rPr>
              <a:t>NATURALLYSPEAKING” using dictation software as math input </a:t>
            </a:r>
          </a:p>
          <a:p>
            <a:pPr marL="0" lvl="0" indent="0">
              <a:buNone/>
            </a:pPr>
            <a:r>
              <a:rPr lang="en-US" sz="2000" b="1" dirty="0">
                <a:latin typeface="Comic Sans MS" panose="030F0702030302020204" pitchFamily="66" charset="0"/>
              </a:rPr>
              <a:t>	</a:t>
            </a:r>
            <a:r>
              <a:rPr lang="en-US" sz="2000" b="1" dirty="0" smtClean="0">
                <a:latin typeface="Comic Sans MS" panose="030F0702030302020204" pitchFamily="66" charset="0"/>
              </a:rPr>
              <a:t>and exporting to MATHML, LATEX, HTML and NEMETH </a:t>
            </a:r>
          </a:p>
          <a:p>
            <a:pPr marL="0" lvl="0" indent="0">
              <a:buNone/>
            </a:pPr>
            <a:r>
              <a:rPr lang="en-US" sz="2000" b="1" dirty="0">
                <a:latin typeface="Comic Sans MS" panose="030F0702030302020204" pitchFamily="66" charset="0"/>
              </a:rPr>
              <a:t>	</a:t>
            </a:r>
            <a:r>
              <a:rPr lang="en-US" sz="2000" b="1" dirty="0" smtClean="0">
                <a:latin typeface="Comic Sans MS" panose="030F0702030302020204" pitchFamily="66" charset="0"/>
              </a:rPr>
              <a:t>BRAILLE</a:t>
            </a:r>
          </a:p>
          <a:p>
            <a:pPr marL="0" lvl="0" indent="0">
              <a:buNone/>
            </a:pPr>
            <a:endParaRPr lang="en-US" sz="1200" b="1" dirty="0" smtClean="0">
              <a:latin typeface="Comic Sans MS" panose="030F0702030302020204" pitchFamily="66" charset="0"/>
            </a:endParaRPr>
          </a:p>
          <a:p>
            <a:pPr marL="0" lvl="0" indent="0">
              <a:buNone/>
            </a:pPr>
            <a:r>
              <a:rPr lang="en-US" sz="2000" b="1" dirty="0" smtClean="0">
                <a:latin typeface="Comic Sans MS" panose="030F0702030302020204" pitchFamily="66" charset="0"/>
              </a:rPr>
              <a:t>LUNCH – 12:00 – 1:30</a:t>
            </a:r>
          </a:p>
        </p:txBody>
      </p:sp>
    </p:spTree>
    <p:extLst>
      <p:ext uri="{BB962C8B-B14F-4D97-AF65-F5344CB8AC3E}">
        <p14:creationId xmlns:p14="http://schemas.microsoft.com/office/powerpoint/2010/main" val="1006604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8738" y="-11243"/>
            <a:ext cx="9067800" cy="620843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latin typeface="Comic Sans MS" panose="030F0702030302020204" pitchFamily="66" charset="0"/>
              </a:rPr>
              <a:t>AN OVERVIEW - AFTERNOON</a:t>
            </a: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562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>
                <a:latin typeface="Comic Sans MS" panose="030F0702030302020204" pitchFamily="66" charset="0"/>
              </a:rPr>
              <a:t>4. Sean Keegan – Stanford University</a:t>
            </a:r>
          </a:p>
          <a:p>
            <a:pPr marL="0" indent="0">
              <a:buNone/>
            </a:pPr>
            <a:r>
              <a:rPr lang="en-US" sz="2400" b="1" cap="all" dirty="0">
                <a:latin typeface="Comic Sans MS" panose="030F0702030302020204" pitchFamily="66" charset="0"/>
              </a:rPr>
              <a:t>	“Alternate Format Production for STEM </a:t>
            </a:r>
            <a:endParaRPr lang="en-US" sz="2400" b="1" cap="all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400" b="1" cap="all" dirty="0">
                <a:latin typeface="Comic Sans MS" panose="030F0702030302020204" pitchFamily="66" charset="0"/>
              </a:rPr>
              <a:t>	</a:t>
            </a:r>
            <a:r>
              <a:rPr lang="en-US" sz="2400" b="1" cap="all" dirty="0" smtClean="0">
                <a:latin typeface="Comic Sans MS" panose="030F0702030302020204" pitchFamily="66" charset="0"/>
              </a:rPr>
              <a:t>Content </a:t>
            </a:r>
            <a:r>
              <a:rPr lang="en-US" sz="2400" b="1" cap="all" dirty="0" smtClean="0">
                <a:latin typeface="Comic Sans MS" panose="030F0702030302020204" pitchFamily="66" charset="0"/>
              </a:rPr>
              <a:t>with </a:t>
            </a:r>
            <a:r>
              <a:rPr lang="en-US" sz="2400" b="1" cap="all" dirty="0" err="1">
                <a:latin typeface="Comic Sans MS" panose="030F0702030302020204" pitchFamily="66" charset="0"/>
              </a:rPr>
              <a:t>Infty</a:t>
            </a:r>
            <a:r>
              <a:rPr lang="en-US" sz="2400" b="1" cap="all" dirty="0">
                <a:latin typeface="Comic Sans MS" panose="030F0702030302020204" pitchFamily="66" charset="0"/>
              </a:rPr>
              <a:t> Reader</a:t>
            </a:r>
            <a:r>
              <a:rPr lang="en-US" sz="2400" b="1" cap="all" dirty="0" smtClean="0">
                <a:latin typeface="Comic Sans MS" panose="030F0702030302020204" pitchFamily="66" charset="0"/>
              </a:rPr>
              <a:t>”</a:t>
            </a:r>
          </a:p>
          <a:p>
            <a:pPr marL="0" indent="0">
              <a:buNone/>
            </a:pPr>
            <a:endParaRPr lang="en-US" sz="2400" b="1" cap="all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400" b="1" cap="all" dirty="0" err="1" smtClean="0">
                <a:latin typeface="Comic Sans MS" panose="030F0702030302020204" pitchFamily="66" charset="0"/>
              </a:rPr>
              <a:t>bReak</a:t>
            </a:r>
            <a:endParaRPr lang="en-US" sz="2400" b="1" cap="all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US" sz="2400" b="1" cap="all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400" b="1" cap="all" dirty="0">
                <a:latin typeface="Comic Sans MS" panose="030F0702030302020204" pitchFamily="66" charset="0"/>
              </a:rPr>
              <a:t>5. </a:t>
            </a:r>
            <a:r>
              <a:rPr lang="en-US" sz="2400" b="1" dirty="0">
                <a:latin typeface="Comic Sans MS" panose="030F0702030302020204" pitchFamily="66" charset="0"/>
              </a:rPr>
              <a:t>Marshall Sunnes &amp; Wendy Holden – Central Washington </a:t>
            </a:r>
            <a:endParaRPr lang="en-US" sz="2400" b="1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mic Sans MS" panose="030F0702030302020204" pitchFamily="66" charset="0"/>
              </a:rPr>
              <a:t>	</a:t>
            </a:r>
            <a:r>
              <a:rPr lang="en-US" sz="2400" b="1" dirty="0" smtClean="0">
                <a:latin typeface="Comic Sans MS" panose="030F0702030302020204" pitchFamily="66" charset="0"/>
              </a:rPr>
              <a:t>University</a:t>
            </a:r>
            <a:endParaRPr lang="en-US" sz="2400" b="1" dirty="0">
              <a:latin typeface="Comic Sans MS" panose="030F0702030302020204" pitchFamily="66" charset="0"/>
            </a:endParaRPr>
          </a:p>
          <a:p>
            <a:pPr marL="0" lvl="0" indent="0">
              <a:buNone/>
            </a:pPr>
            <a:r>
              <a:rPr lang="en-US" sz="2400" b="1" dirty="0">
                <a:latin typeface="Comic Sans MS" panose="030F0702030302020204" pitchFamily="66" charset="0"/>
              </a:rPr>
              <a:t>	“CENTRAL ACCESS READER &amp; TOOLBAR – </a:t>
            </a:r>
            <a:r>
              <a:rPr lang="en-US" sz="2400" b="1" cap="all" dirty="0" smtClean="0">
                <a:latin typeface="Comic Sans MS" panose="030F0702030302020204" pitchFamily="66" charset="0"/>
              </a:rPr>
              <a:t>Text-</a:t>
            </a:r>
          </a:p>
          <a:p>
            <a:pPr marL="0" lvl="0" indent="0">
              <a:buNone/>
            </a:pPr>
            <a:r>
              <a:rPr lang="en-US" sz="2400" b="1" cap="all" dirty="0">
                <a:latin typeface="Comic Sans MS" panose="030F0702030302020204" pitchFamily="66" charset="0"/>
              </a:rPr>
              <a:t>	</a:t>
            </a:r>
            <a:r>
              <a:rPr lang="en-US" sz="2400" b="1" cap="all" dirty="0" smtClean="0">
                <a:latin typeface="Comic Sans MS" panose="030F0702030302020204" pitchFamily="66" charset="0"/>
              </a:rPr>
              <a:t>to-Speech </a:t>
            </a:r>
            <a:r>
              <a:rPr lang="en-US" sz="2400" b="1" cap="all" dirty="0">
                <a:latin typeface="Comic Sans MS" panose="030F0702030302020204" pitchFamily="66" charset="0"/>
              </a:rPr>
              <a:t>screen reading for math”</a:t>
            </a:r>
            <a:endParaRPr lang="en-US" sz="2400" b="1" dirty="0">
              <a:latin typeface="Comic Sans MS" panose="030F0702030302020204" pitchFamily="66" charset="0"/>
            </a:endParaRPr>
          </a:p>
          <a:p>
            <a:pPr marL="0" lvl="0" indent="0">
              <a:buNone/>
            </a:pPr>
            <a:endParaRPr lang="en-US" sz="2400" dirty="0">
              <a:latin typeface="Comic Sans MS" panose="030F0702030302020204" pitchFamily="66" charset="0"/>
            </a:endParaRPr>
          </a:p>
          <a:p>
            <a:pPr marL="0" lvl="0" indent="0">
              <a:buNone/>
            </a:pPr>
            <a:endParaRPr lang="en-US" sz="1400" b="1" dirty="0" smtClean="0">
              <a:latin typeface="Comic Sans MS" panose="030F0702030302020204" pitchFamily="66" charset="0"/>
            </a:endParaRPr>
          </a:p>
          <a:p>
            <a:pPr marL="0" lvl="0" indent="0">
              <a:buNone/>
            </a:pPr>
            <a:r>
              <a:rPr lang="en-US" sz="2400" b="1" dirty="0" smtClean="0">
                <a:latin typeface="Comic Sans MS" panose="030F0702030302020204" pitchFamily="66" charset="0"/>
              </a:rPr>
              <a:t>Q &amp; A 3:45 – 4:30 by presenter panel</a:t>
            </a:r>
          </a:p>
        </p:txBody>
      </p:sp>
    </p:spTree>
    <p:extLst>
      <p:ext uri="{BB962C8B-B14F-4D97-AF65-F5344CB8AC3E}">
        <p14:creationId xmlns:p14="http://schemas.microsoft.com/office/powerpoint/2010/main" val="4171464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738"/>
            <a:ext cx="9067800" cy="990600"/>
          </a:xfrm>
        </p:spPr>
        <p:txBody>
          <a:bodyPr>
            <a:noAutofit/>
          </a:bodyPr>
          <a:lstStyle/>
          <a:p>
            <a:r>
              <a:rPr lang="en-US" sz="3600" b="1" cap="all" dirty="0">
                <a:latin typeface="Comic Sans MS" panose="030F0702030302020204" pitchFamily="66" charset="0"/>
              </a:rPr>
              <a:t>making content accessible proactively using </a:t>
            </a:r>
            <a:r>
              <a:rPr lang="en-US" sz="3600" b="1" cap="all" dirty="0" err="1">
                <a:latin typeface="Comic Sans MS" panose="030F0702030302020204" pitchFamily="66" charset="0"/>
              </a:rPr>
              <a:t>MathJax</a:t>
            </a:r>
            <a:endParaRPr lang="en-US" sz="2800" b="1" cap="all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860436" cy="525780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Greg </a:t>
            </a:r>
            <a:r>
              <a:rPr lang="en-US" sz="2800" b="1" dirty="0" smtClean="0">
                <a:latin typeface="Comic Sans MS" panose="030F0702030302020204" pitchFamily="66" charset="0"/>
              </a:rPr>
              <a:t>Kraus </a:t>
            </a:r>
            <a:r>
              <a:rPr lang="en-US" sz="2800" dirty="0" smtClean="0"/>
              <a:t>–</a:t>
            </a:r>
            <a:r>
              <a:rPr lang="en-US" sz="2000" b="1" dirty="0" smtClean="0">
                <a:latin typeface="Comic Sans MS" panose="030F0702030302020204" pitchFamily="66" charset="0"/>
              </a:rPr>
              <a:t> North Carolina State University</a:t>
            </a:r>
          </a:p>
          <a:p>
            <a:pPr marL="0" lvl="0" indent="0">
              <a:buNone/>
            </a:pPr>
            <a:endParaRPr lang="en-US" sz="1100" b="1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800" b="1" dirty="0" smtClean="0">
                <a:latin typeface="Comic Sans MS" panose="030F0702030302020204" pitchFamily="66" charset="0"/>
              </a:rPr>
              <a:t>	- Math </a:t>
            </a:r>
            <a:r>
              <a:rPr lang="en-US" sz="2800" b="1" dirty="0">
                <a:latin typeface="Comic Sans MS" panose="030F0702030302020204" pitchFamily="66" charset="0"/>
              </a:rPr>
              <a:t>formats on the Web</a:t>
            </a:r>
          </a:p>
          <a:p>
            <a:pPr marL="0" indent="0">
              <a:buNone/>
            </a:pPr>
            <a:r>
              <a:rPr lang="en-US" sz="2800" b="1" dirty="0" smtClean="0">
                <a:latin typeface="Comic Sans MS" panose="030F0702030302020204" pitchFamily="66" charset="0"/>
              </a:rPr>
              <a:t>	- Challenges </a:t>
            </a:r>
            <a:r>
              <a:rPr lang="en-US" sz="2800" b="1" dirty="0">
                <a:latin typeface="Comic Sans MS" panose="030F0702030302020204" pitchFamily="66" charset="0"/>
              </a:rPr>
              <a:t>with the formats</a:t>
            </a:r>
          </a:p>
          <a:p>
            <a:pPr marL="0" indent="0">
              <a:buNone/>
            </a:pPr>
            <a:r>
              <a:rPr lang="en-US" sz="2800" b="1" dirty="0" smtClean="0">
                <a:latin typeface="Comic Sans MS" panose="030F0702030302020204" pitchFamily="66" charset="0"/>
              </a:rPr>
              <a:t>	- Making </a:t>
            </a:r>
            <a:r>
              <a:rPr lang="en-US" sz="2800" b="1" dirty="0">
                <a:latin typeface="Comic Sans MS" panose="030F0702030302020204" pitchFamily="66" charset="0"/>
              </a:rPr>
              <a:t>the formats work with assistive </a:t>
            </a:r>
            <a:endParaRPr lang="en-US" sz="2800" b="1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	</a:t>
            </a:r>
            <a:r>
              <a:rPr lang="en-US" sz="2800" b="1" dirty="0" smtClean="0">
                <a:latin typeface="Comic Sans MS" panose="030F0702030302020204" pitchFamily="66" charset="0"/>
              </a:rPr>
              <a:t>  technologies</a:t>
            </a:r>
            <a:endParaRPr lang="en-US" sz="2800" b="1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1050" b="1" dirty="0">
                <a:latin typeface="Comic Sans MS" panose="030F0702030302020204" pitchFamily="66" charset="0"/>
              </a:rPr>
              <a:t>	</a:t>
            </a:r>
            <a:r>
              <a:rPr lang="en-US" sz="2800" b="1" dirty="0" smtClean="0">
                <a:latin typeface="Comic Sans MS" panose="030F0702030302020204" pitchFamily="66" charset="0"/>
              </a:rPr>
              <a:t>- Focus on </a:t>
            </a:r>
            <a:r>
              <a:rPr lang="en-US" sz="2800" b="1" dirty="0">
                <a:latin typeface="Comic Sans MS" panose="030F0702030302020204" pitchFamily="66" charset="0"/>
              </a:rPr>
              <a:t>making content </a:t>
            </a:r>
            <a:r>
              <a:rPr lang="en-US" sz="2800" b="1" dirty="0" smtClean="0">
                <a:latin typeface="Comic Sans MS" panose="030F0702030302020204" pitchFamily="66" charset="0"/>
              </a:rPr>
              <a:t>accessible 	   </a:t>
            </a:r>
          </a:p>
          <a:p>
            <a:pPr marL="0" indent="0"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	</a:t>
            </a:r>
            <a:r>
              <a:rPr lang="en-US" sz="2800" b="1" dirty="0" smtClean="0">
                <a:latin typeface="Comic Sans MS" panose="030F0702030302020204" pitchFamily="66" charset="0"/>
              </a:rPr>
              <a:t>  proactively </a:t>
            </a:r>
            <a:r>
              <a:rPr lang="en-US" sz="2800" b="1" dirty="0">
                <a:latin typeface="Comic Sans MS" panose="030F0702030302020204" pitchFamily="66" charset="0"/>
              </a:rPr>
              <a:t>using </a:t>
            </a:r>
            <a:r>
              <a:rPr lang="en-US" sz="2800" b="1" dirty="0" err="1">
                <a:latin typeface="Comic Sans MS" panose="030F0702030302020204" pitchFamily="66" charset="0"/>
              </a:rPr>
              <a:t>MathJax</a:t>
            </a:r>
            <a:r>
              <a:rPr lang="en-US" sz="2800" b="1" dirty="0">
                <a:latin typeface="Comic Sans MS" panose="030F0702030302020204" pitchFamily="66" charset="0"/>
              </a:rPr>
              <a:t>.  </a:t>
            </a:r>
            <a:endParaRPr lang="en-US" sz="2800" b="1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1400" b="1" dirty="0">
                <a:latin typeface="Comic Sans MS" panose="030F0702030302020204" pitchFamily="66" charset="0"/>
              </a:rPr>
              <a:t>	</a:t>
            </a:r>
            <a:r>
              <a:rPr lang="en-US" sz="2800" b="1" dirty="0" smtClean="0">
                <a:latin typeface="Comic Sans MS" panose="030F0702030302020204" pitchFamily="66" charset="0"/>
              </a:rPr>
              <a:t>- Demonstration </a:t>
            </a:r>
            <a:r>
              <a:rPr lang="en-US" sz="2800" b="1" dirty="0">
                <a:latin typeface="Comic Sans MS" panose="030F0702030302020204" pitchFamily="66" charset="0"/>
              </a:rPr>
              <a:t>of how to use </a:t>
            </a:r>
            <a:r>
              <a:rPr lang="en-US" sz="2800" b="1" dirty="0" err="1">
                <a:latin typeface="Comic Sans MS" panose="030F0702030302020204" pitchFamily="66" charset="0"/>
              </a:rPr>
              <a:t>MathJax</a:t>
            </a:r>
            <a:r>
              <a:rPr lang="en-US" sz="2800" b="1" dirty="0">
                <a:latin typeface="Comic Sans MS" panose="030F0702030302020204" pitchFamily="66" charset="0"/>
              </a:rPr>
              <a:t>. </a:t>
            </a:r>
            <a:endParaRPr lang="en-US" sz="1400" b="1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800" b="1" dirty="0" err="1" smtClean="0">
                <a:latin typeface="Comic Sans MS" panose="030F0702030302020204" pitchFamily="66" charset="0"/>
              </a:rPr>
              <a:t>MathJax</a:t>
            </a:r>
            <a:r>
              <a:rPr lang="en-US" sz="2800" b="1" dirty="0" smtClean="0">
                <a:latin typeface="Comic Sans MS" panose="030F0702030302020204" pitchFamily="66" charset="0"/>
              </a:rPr>
              <a:t> </a:t>
            </a:r>
            <a:r>
              <a:rPr lang="en-US" sz="2800" b="1" dirty="0">
                <a:latin typeface="Comic Sans MS" panose="030F0702030302020204" pitchFamily="66" charset="0"/>
              </a:rPr>
              <a:t>is an open source </a:t>
            </a:r>
            <a:r>
              <a:rPr lang="en-US" sz="2800" b="1" dirty="0" err="1">
                <a:latin typeface="Comic Sans MS" panose="030F0702030302020204" pitchFamily="66" charset="0"/>
              </a:rPr>
              <a:t>Javascript</a:t>
            </a:r>
            <a:r>
              <a:rPr lang="en-US" sz="2800" b="1" dirty="0">
                <a:latin typeface="Comic Sans MS" panose="030F0702030302020204" pitchFamily="66" charset="0"/>
              </a:rPr>
              <a:t> display engine </a:t>
            </a:r>
            <a:r>
              <a:rPr lang="en-US" sz="2800" b="1" dirty="0" smtClean="0">
                <a:latin typeface="Comic Sans MS" panose="030F0702030302020204" pitchFamily="66" charset="0"/>
              </a:rPr>
              <a:t>for </a:t>
            </a:r>
            <a:r>
              <a:rPr lang="en-US" sz="2800" b="1" dirty="0">
                <a:latin typeface="Comic Sans MS" panose="030F0702030302020204" pitchFamily="66" charset="0"/>
              </a:rPr>
              <a:t>math that works in all browsers. </a:t>
            </a:r>
            <a:endParaRPr lang="en-US" sz="2000" b="1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47800" y="6392746"/>
            <a:ext cx="5334000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latin typeface="Comic Sans MS" panose="030F0702030302020204" pitchFamily="66" charset="0"/>
                <a:hlinkClick r:id="rId2"/>
              </a:rPr>
              <a:t>http://www.mathjax.org/</a:t>
            </a:r>
            <a:r>
              <a:rPr lang="en-US" sz="2400" b="1" dirty="0">
                <a:latin typeface="Comic Sans MS" panose="030F07020303020202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13519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067800" cy="990600"/>
          </a:xfrm>
        </p:spPr>
        <p:txBody>
          <a:bodyPr>
            <a:noAutofit/>
          </a:bodyPr>
          <a:lstStyle/>
          <a:p>
            <a:r>
              <a:rPr lang="en-US" sz="4000" b="1" cap="all" dirty="0" smtClean="0">
                <a:latin typeface="Comic Sans MS" panose="030F0702030302020204" pitchFamily="66" charset="0"/>
              </a:rPr>
              <a:t>using </a:t>
            </a:r>
            <a:r>
              <a:rPr lang="en-US" sz="4000" b="1" cap="all" dirty="0" err="1">
                <a:latin typeface="Comic Sans MS" panose="030F0702030302020204" pitchFamily="66" charset="0"/>
              </a:rPr>
              <a:t>MathJax</a:t>
            </a:r>
            <a:endParaRPr lang="en-US" sz="3200" b="1" cap="all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839200" cy="56388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600" b="1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800" b="1" dirty="0" smtClean="0">
                <a:latin typeface="Comic Sans MS" panose="030F0702030302020204" pitchFamily="66" charset="0"/>
              </a:rPr>
              <a:t>Learn </a:t>
            </a:r>
            <a:r>
              <a:rPr lang="en-US" sz="2800" b="1" dirty="0">
                <a:latin typeface="Comic Sans MS" panose="030F0702030302020204" pitchFamily="66" charset="0"/>
              </a:rPr>
              <a:t>about the landscape of accessible math on the Web, including browser support, and how to author math to leverage </a:t>
            </a:r>
            <a:r>
              <a:rPr lang="en-US" sz="2800" b="1" dirty="0" err="1">
                <a:latin typeface="Comic Sans MS" panose="030F0702030302020204" pitchFamily="66" charset="0"/>
              </a:rPr>
              <a:t>MathJax</a:t>
            </a:r>
            <a:r>
              <a:rPr lang="en-US" sz="2800" b="1" dirty="0">
                <a:latin typeface="Comic Sans MS" panose="030F0702030302020204" pitchFamily="66" charset="0"/>
              </a:rPr>
              <a:t> and what implementation issues still need to be considered</a:t>
            </a:r>
            <a:r>
              <a:rPr lang="en-US" sz="2800" b="1" dirty="0">
                <a:latin typeface="Comic Sans MS" panose="030F0702030302020204" pitchFamily="66" charset="0"/>
              </a:rPr>
              <a:t>. </a:t>
            </a:r>
            <a:endParaRPr lang="en-US" sz="2800" b="1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US" sz="2800" b="1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800" b="1" dirty="0" err="1" smtClean="0">
                <a:latin typeface="Comic Sans MS" panose="030F0702030302020204" pitchFamily="66" charset="0"/>
              </a:rPr>
              <a:t>MathJax</a:t>
            </a:r>
            <a:r>
              <a:rPr lang="en-US" sz="2800" b="1" dirty="0" smtClean="0">
                <a:latin typeface="Comic Sans MS" panose="030F0702030302020204" pitchFamily="66" charset="0"/>
              </a:rPr>
              <a:t> </a:t>
            </a:r>
            <a:r>
              <a:rPr lang="en-US" sz="2800" b="1" dirty="0">
                <a:latin typeface="Comic Sans MS" panose="030F0702030302020204" pitchFamily="66" charset="0"/>
              </a:rPr>
              <a:t>provides a way to more easily publish accessible math on the Web while utilizing common math standards such as MathML, </a:t>
            </a:r>
            <a:r>
              <a:rPr lang="en-US" sz="2800" b="1" dirty="0" err="1">
                <a:latin typeface="Comic Sans MS" panose="030F0702030302020204" pitchFamily="66" charset="0"/>
              </a:rPr>
              <a:t>TeX</a:t>
            </a:r>
            <a:r>
              <a:rPr lang="en-US" sz="2800" b="1" dirty="0">
                <a:latin typeface="Comic Sans MS" panose="030F0702030302020204" pitchFamily="66" charset="0"/>
              </a:rPr>
              <a:t>, and </a:t>
            </a:r>
            <a:r>
              <a:rPr lang="en-US" sz="2800" b="1" dirty="0" err="1">
                <a:latin typeface="Comic Sans MS" panose="030F0702030302020204" pitchFamily="66" charset="0"/>
              </a:rPr>
              <a:t>LaTeX</a:t>
            </a:r>
            <a:r>
              <a:rPr lang="en-US" sz="2800" b="1" dirty="0">
                <a:latin typeface="Comic Sans MS" panose="030F0702030302020204" pitchFamily="66" charset="0"/>
              </a:rPr>
              <a:t>. </a:t>
            </a:r>
          </a:p>
          <a:p>
            <a:pPr marL="0" indent="0">
              <a:buNone/>
            </a:pPr>
            <a:endParaRPr lang="en-US" sz="2800" b="1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US" sz="1600" b="1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525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3716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latin typeface="Comic Sans MS" panose="030F0702030302020204" pitchFamily="66" charset="0"/>
              </a:rPr>
              <a:t>Workflows</a:t>
            </a:r>
            <a:r>
              <a:rPr lang="en-US" sz="3600" b="1" dirty="0">
                <a:latin typeface="Comic Sans MS" panose="030F0702030302020204" pitchFamily="66" charset="0"/>
              </a:rPr>
              <a:t>, Strategies, Tools &amp; Resources in Nemeth Braille </a:t>
            </a:r>
            <a:r>
              <a:rPr lang="en-US" sz="3600" b="1" dirty="0" smtClean="0">
                <a:latin typeface="Comic Sans MS" panose="030F0702030302020204" pitchFamily="66" charset="0"/>
              </a:rPr>
              <a:t>Production</a:t>
            </a:r>
            <a:r>
              <a:rPr lang="en-US" sz="2000" b="1" dirty="0" smtClean="0">
                <a:latin typeface="Comic Sans MS" panose="030F0702030302020204" pitchFamily="66" charset="0"/>
              </a:rPr>
              <a:t/>
            </a:r>
            <a:br>
              <a:rPr lang="en-US" sz="2000" b="1" dirty="0" smtClean="0">
                <a:latin typeface="Comic Sans MS" panose="030F0702030302020204" pitchFamily="66" charset="0"/>
              </a:rPr>
            </a:b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991600" cy="556260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Todd </a:t>
            </a:r>
            <a:r>
              <a:rPr lang="en-US" sz="2800" b="1" dirty="0" smtClean="0">
                <a:latin typeface="Comic Sans MS" panose="030F0702030302020204" pitchFamily="66" charset="0"/>
              </a:rPr>
              <a:t>Schwanke - </a:t>
            </a:r>
            <a:r>
              <a:rPr lang="en-US" sz="2000" b="1" dirty="0" smtClean="0">
                <a:latin typeface="Comic Sans MS" panose="030F0702030302020204" pitchFamily="66" charset="0"/>
              </a:rPr>
              <a:t>University of Wisconsin, Madison</a:t>
            </a:r>
          </a:p>
          <a:p>
            <a:pPr marL="0" lvl="0" indent="0">
              <a:buNone/>
            </a:pPr>
            <a:endParaRPr lang="en-US" sz="2000" b="1" dirty="0">
              <a:latin typeface="Comic Sans MS" panose="030F0702030302020204" pitchFamily="66" charset="0"/>
            </a:endParaRPr>
          </a:p>
          <a:p>
            <a:pPr lvl="0"/>
            <a:r>
              <a:rPr lang="en-US" sz="2800" b="1" dirty="0" smtClean="0">
                <a:latin typeface="Comic Sans MS" panose="030F0702030302020204" pitchFamily="66" charset="0"/>
              </a:rPr>
              <a:t>Introduction </a:t>
            </a:r>
            <a:r>
              <a:rPr lang="en-US" sz="2800" b="1" dirty="0">
                <a:latin typeface="Comic Sans MS" panose="030F0702030302020204" pitchFamily="66" charset="0"/>
              </a:rPr>
              <a:t>to Nemeth Braille </a:t>
            </a:r>
          </a:p>
          <a:p>
            <a:pPr lvl="0"/>
            <a:r>
              <a:rPr lang="en-US" sz="2800" b="1" dirty="0">
                <a:latin typeface="Comic Sans MS" panose="030F0702030302020204" pitchFamily="66" charset="0"/>
              </a:rPr>
              <a:t>Considering challenges in Nemeth Braille production and higher education instruction</a:t>
            </a:r>
          </a:p>
          <a:p>
            <a:pPr lvl="0"/>
            <a:r>
              <a:rPr lang="en-US" sz="2800" b="1" dirty="0">
                <a:latin typeface="Comic Sans MS" panose="030F0702030302020204" pitchFamily="66" charset="0"/>
              </a:rPr>
              <a:t>Creating structured math and preparing for the possibility of creating Braille</a:t>
            </a:r>
          </a:p>
          <a:p>
            <a:pPr lvl="0"/>
            <a:r>
              <a:rPr lang="en-US" sz="2800" b="1" dirty="0">
                <a:latin typeface="Comic Sans MS" panose="030F0702030302020204" pitchFamily="66" charset="0"/>
              </a:rPr>
              <a:t>Planning timelines and workflows to match courses</a:t>
            </a:r>
          </a:p>
          <a:p>
            <a:pPr lvl="0"/>
            <a:r>
              <a:rPr lang="en-US" sz="2800" b="1" dirty="0">
                <a:latin typeface="Comic Sans MS" panose="030F0702030302020204" pitchFamily="66" charset="0"/>
              </a:rPr>
              <a:t>Tools, resources, and strategies for production</a:t>
            </a:r>
          </a:p>
          <a:p>
            <a:pPr lvl="0"/>
            <a:r>
              <a:rPr lang="en-US" sz="2800" b="1" dirty="0">
                <a:latin typeface="Comic Sans MS" panose="030F0702030302020204" pitchFamily="66" charset="0"/>
              </a:rPr>
              <a:t>Tools, resources, and strategies for students</a:t>
            </a:r>
          </a:p>
        </p:txBody>
      </p:sp>
    </p:spTree>
    <p:extLst>
      <p:ext uri="{BB962C8B-B14F-4D97-AF65-F5344CB8AC3E}">
        <p14:creationId xmlns:p14="http://schemas.microsoft.com/office/powerpoint/2010/main" val="334372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533400"/>
            <a:ext cx="9067800" cy="1524000"/>
          </a:xfrm>
        </p:spPr>
        <p:txBody>
          <a:bodyPr>
            <a:noAutofit/>
          </a:bodyPr>
          <a:lstStyle/>
          <a:p>
            <a:pPr marL="0" lvl="0" indent="0"/>
            <a:r>
              <a:rPr lang="en-US" sz="3200" b="1" dirty="0" smtClean="0">
                <a:latin typeface="Comic Sans MS" panose="030F0702030302020204" pitchFamily="66" charset="0"/>
              </a:rPr>
              <a:t>MATH TALK with SCIENTIFIC NOTEBOOK &amp; DRAGON NATURALLYSPEAKING</a:t>
            </a:r>
            <a:r>
              <a:rPr lang="en-US" sz="4000" b="1" dirty="0" smtClean="0">
                <a:latin typeface="Comic Sans MS" panose="030F0702030302020204" pitchFamily="66" charset="0"/>
              </a:rPr>
              <a:t/>
            </a:r>
            <a:br>
              <a:rPr lang="en-US" sz="4000" b="1" dirty="0" smtClean="0">
                <a:latin typeface="Comic Sans MS" panose="030F0702030302020204" pitchFamily="66" charset="0"/>
              </a:rPr>
            </a:br>
            <a:r>
              <a:rPr lang="en-US" sz="3200" b="1" dirty="0" smtClean="0">
                <a:latin typeface="Comic Sans MS" panose="030F0702030302020204" pitchFamily="66" charset="0"/>
              </a:rPr>
              <a:t/>
            </a:r>
            <a:br>
              <a:rPr lang="en-US" sz="3200" b="1" dirty="0" smtClean="0">
                <a:latin typeface="Comic Sans MS" panose="030F0702030302020204" pitchFamily="66" charset="0"/>
              </a:rPr>
            </a:b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8991600" cy="480060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2800" b="1" dirty="0" smtClean="0">
                <a:latin typeface="Comic Sans MS" panose="030F0702030302020204" pitchFamily="66" charset="0"/>
              </a:rPr>
              <a:t>Wink Harner - </a:t>
            </a:r>
            <a:r>
              <a:rPr lang="en-US" sz="2000" b="1" dirty="0" smtClean="0">
                <a:latin typeface="Comic Sans MS" panose="030F0702030302020204" pitchFamily="66" charset="0"/>
              </a:rPr>
              <a:t>Southern Oregon University</a:t>
            </a:r>
          </a:p>
          <a:p>
            <a:pPr marL="0" lvl="0" indent="0">
              <a:buNone/>
            </a:pPr>
            <a:endParaRPr lang="en-US" sz="1100" b="1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800" b="1" dirty="0" smtClean="0">
                <a:latin typeface="Comic Sans MS" panose="030F0702030302020204" pitchFamily="66" charset="0"/>
              </a:rPr>
              <a:t>Introduction &amp; demo of Math Talk w/Scientific Notebook using Dragon NaturallySpeaking to dictate math.</a:t>
            </a:r>
          </a:p>
          <a:p>
            <a:pPr marL="0" indent="0">
              <a:buNone/>
            </a:pPr>
            <a:r>
              <a:rPr lang="en-US" sz="2800" b="1" dirty="0" smtClean="0">
                <a:latin typeface="Comic Sans MS" panose="030F0702030302020204" pitchFamily="66" charset="0"/>
              </a:rPr>
              <a:t>For use in the Windows environment using Dragon NaturallySpeaking 12.0 &amp; up </a:t>
            </a:r>
          </a:p>
          <a:p>
            <a:pPr marL="0" indent="0">
              <a:buNone/>
            </a:pPr>
            <a:r>
              <a:rPr lang="en-US" sz="2800" b="1" dirty="0" smtClean="0">
                <a:latin typeface="Comic Sans MS" panose="030F0702030302020204" pitchFamily="66" charset="0"/>
              </a:rPr>
              <a:t>Includes:</a:t>
            </a:r>
          </a:p>
          <a:p>
            <a:pPr marL="0" indent="0">
              <a:buNone/>
            </a:pPr>
            <a:r>
              <a:rPr lang="en-US" sz="2800" b="1" dirty="0" smtClean="0">
                <a:latin typeface="Comic Sans MS" panose="030F0702030302020204" pitchFamily="66" charset="0"/>
              </a:rPr>
              <a:t>	pre-Algebra	Algebra</a:t>
            </a:r>
          </a:p>
          <a:p>
            <a:pPr marL="0" indent="0">
              <a:buNone/>
            </a:pPr>
            <a:r>
              <a:rPr lang="en-US" sz="2800" b="1" dirty="0" smtClean="0">
                <a:latin typeface="Comic Sans MS" panose="030F0702030302020204" pitchFamily="66" charset="0"/>
              </a:rPr>
              <a:t>	Trigonometry	Calculus </a:t>
            </a:r>
          </a:p>
          <a:p>
            <a:pPr marL="0" indent="0">
              <a:buNone/>
            </a:pPr>
            <a:r>
              <a:rPr lang="en-US" sz="2800" b="1" dirty="0" smtClean="0">
                <a:latin typeface="Comic Sans MS" panose="030F0702030302020204" pitchFamily="66" charset="0"/>
              </a:rPr>
              <a:t>	</a:t>
            </a:r>
            <a:r>
              <a:rPr lang="en-US" sz="2800" b="1" dirty="0" smtClean="0">
                <a:latin typeface="Comic Sans MS" panose="030F0702030302020204" pitchFamily="66" charset="0"/>
              </a:rPr>
              <a:t>Statistics		Graphing</a:t>
            </a:r>
            <a:endParaRPr lang="en-US" sz="2800" b="1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800" b="1" dirty="0" smtClean="0">
                <a:latin typeface="Comic Sans MS" panose="030F0702030302020204" pitchFamily="66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772004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533400"/>
            <a:ext cx="9067800" cy="1524000"/>
          </a:xfrm>
        </p:spPr>
        <p:txBody>
          <a:bodyPr>
            <a:noAutofit/>
          </a:bodyPr>
          <a:lstStyle/>
          <a:p>
            <a:pPr marL="0" lvl="0" indent="0"/>
            <a:r>
              <a:rPr lang="en-US" sz="3200" b="1" dirty="0" smtClean="0">
                <a:latin typeface="Comic Sans MS" panose="030F0702030302020204" pitchFamily="66" charset="0"/>
              </a:rPr>
              <a:t>MATH TALK with SCIENTIFIC NOTEBOOK &amp; DRAGON NATURALLYSPEAKING</a:t>
            </a:r>
            <a:r>
              <a:rPr lang="en-US" sz="4000" b="1" dirty="0" smtClean="0">
                <a:latin typeface="Comic Sans MS" panose="030F0702030302020204" pitchFamily="66" charset="0"/>
              </a:rPr>
              <a:t/>
            </a:r>
            <a:br>
              <a:rPr lang="en-US" sz="4000" b="1" dirty="0" smtClean="0">
                <a:latin typeface="Comic Sans MS" panose="030F0702030302020204" pitchFamily="66" charset="0"/>
              </a:rPr>
            </a:br>
            <a:r>
              <a:rPr lang="en-US" sz="3200" b="1" dirty="0" smtClean="0">
                <a:latin typeface="Comic Sans MS" panose="030F0702030302020204" pitchFamily="66" charset="0"/>
              </a:rPr>
              <a:t/>
            </a:r>
            <a:br>
              <a:rPr lang="en-US" sz="3200" b="1" dirty="0" smtClean="0">
                <a:latin typeface="Comic Sans MS" panose="030F0702030302020204" pitchFamily="66" charset="0"/>
              </a:rPr>
            </a:b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991600" cy="5334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 smtClean="0">
                <a:latin typeface="Comic Sans MS" panose="030F0702030302020204" pitchFamily="66" charset="0"/>
              </a:rPr>
              <a:t>Input via dictation and</a:t>
            </a:r>
          </a:p>
          <a:p>
            <a:pPr marL="0" indent="0">
              <a:buNone/>
            </a:pPr>
            <a:r>
              <a:rPr lang="en-US" sz="2800" b="1" dirty="0" smtClean="0">
                <a:latin typeface="Comic Sans MS" panose="030F0702030302020204" pitchFamily="66" charset="0"/>
              </a:rPr>
              <a:t>Export to:</a:t>
            </a:r>
          </a:p>
          <a:p>
            <a:pPr marL="0" indent="0"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	</a:t>
            </a:r>
            <a:r>
              <a:rPr lang="en-US" sz="2800" b="1" dirty="0" smtClean="0">
                <a:latin typeface="Comic Sans MS" panose="030F0702030302020204" pitchFamily="66" charset="0"/>
              </a:rPr>
              <a:t>MathML</a:t>
            </a:r>
            <a:endParaRPr lang="en-US" sz="2800" b="1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	</a:t>
            </a:r>
            <a:r>
              <a:rPr lang="en-US" sz="2800" b="1" dirty="0" smtClean="0">
                <a:latin typeface="Comic Sans MS" panose="030F0702030302020204" pitchFamily="66" charset="0"/>
              </a:rPr>
              <a:t>HTML</a:t>
            </a:r>
          </a:p>
          <a:p>
            <a:pPr marL="0" indent="0"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	</a:t>
            </a:r>
            <a:r>
              <a:rPr lang="en-US" sz="2800" b="1" dirty="0" smtClean="0">
                <a:latin typeface="Comic Sans MS" panose="030F0702030302020204" pitchFamily="66" charset="0"/>
              </a:rPr>
              <a:t>TEX &amp;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LaTeX</a:t>
            </a:r>
            <a:r>
              <a:rPr lang="en-US" sz="2800" b="1" dirty="0" smtClean="0">
                <a:latin typeface="Comic Sans MS" panose="030F0702030302020204" pitchFamily="66" charset="0"/>
              </a:rPr>
              <a:t> </a:t>
            </a:r>
            <a:endParaRPr lang="en-US" sz="2800" b="1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800" b="1" dirty="0" smtClean="0">
                <a:latin typeface="Comic Sans MS" panose="030F0702030302020204" pitchFamily="66" charset="0"/>
              </a:rPr>
              <a:t>Transcribe </a:t>
            </a:r>
            <a:r>
              <a:rPr lang="en-US" sz="2800" b="1" dirty="0">
                <a:latin typeface="Comic Sans MS" panose="030F0702030302020204" pitchFamily="66" charset="0"/>
              </a:rPr>
              <a:t>to Nemeth Braille </a:t>
            </a:r>
            <a:endParaRPr lang="en-US" sz="2800" b="1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US" sz="1600" b="1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800" b="1" dirty="0" smtClean="0">
                <a:latin typeface="Comic Sans MS" panose="030F0702030302020204" pitchFamily="66" charset="0"/>
              </a:rPr>
              <a:t>Demonstrates </a:t>
            </a:r>
            <a:r>
              <a:rPr lang="en-US" sz="2800" b="1" dirty="0">
                <a:latin typeface="Comic Sans MS" panose="030F0702030302020204" pitchFamily="66" charset="0"/>
              </a:rPr>
              <a:t>usability for those unable to manipulate a mouse or keyboard, as well as for certain writing disabilities such as </a:t>
            </a:r>
            <a:r>
              <a:rPr lang="en-US" sz="2800" b="1" dirty="0" smtClean="0">
                <a:latin typeface="Comic Sans MS" panose="030F0702030302020204" pitchFamily="66" charset="0"/>
              </a:rPr>
              <a:t>dyscalculia.</a:t>
            </a:r>
          </a:p>
          <a:p>
            <a:pPr marL="0" indent="0">
              <a:buNone/>
            </a:pPr>
            <a:r>
              <a:rPr lang="en-US" sz="2800" b="1" dirty="0" smtClean="0">
                <a:latin typeface="Comic Sans MS" panose="030F0702030302020204" pitchFamily="66" charset="0"/>
              </a:rPr>
              <a:t>Quicker input via dictation for alt text production</a:t>
            </a:r>
            <a:endParaRPr lang="en-US" sz="2800" b="1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2800" b="1" dirty="0" smtClean="0">
                <a:latin typeface="Comic Sans MS" panose="030F0702030302020204" pitchFamily="66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823152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738"/>
            <a:ext cx="9067800" cy="1124262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latin typeface="Comic Sans MS" panose="030F0702030302020204" pitchFamily="66" charset="0"/>
              </a:rPr>
              <a:t>Alternate Format Production for STEM Content with </a:t>
            </a:r>
            <a:r>
              <a:rPr lang="en-US" sz="3600" b="1" dirty="0" err="1" smtClean="0">
                <a:latin typeface="Comic Sans MS" panose="030F0702030302020204" pitchFamily="66" charset="0"/>
              </a:rPr>
              <a:t>Infty</a:t>
            </a:r>
            <a:r>
              <a:rPr lang="en-US" sz="3600" b="1" dirty="0" smtClean="0">
                <a:latin typeface="Comic Sans MS" panose="030F0702030302020204" pitchFamily="66" charset="0"/>
              </a:rPr>
              <a:t> Reader</a:t>
            </a:r>
            <a:endParaRPr lang="en-US" sz="2800" b="1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991600" cy="541020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Sean </a:t>
            </a:r>
            <a:r>
              <a:rPr lang="en-US" sz="2800" b="1" dirty="0" smtClean="0">
                <a:latin typeface="Comic Sans MS" panose="030F0702030302020204" pitchFamily="66" charset="0"/>
              </a:rPr>
              <a:t>Keegan </a:t>
            </a:r>
            <a:r>
              <a:rPr lang="en-US" sz="3600" b="1" dirty="0" smtClean="0">
                <a:latin typeface="Comic Sans MS" panose="030F0702030302020204" pitchFamily="66" charset="0"/>
              </a:rPr>
              <a:t>– </a:t>
            </a:r>
            <a:r>
              <a:rPr lang="en-US" sz="2800" b="1" dirty="0" smtClean="0">
                <a:latin typeface="Comic Sans MS" panose="030F0702030302020204" pitchFamily="66" charset="0"/>
              </a:rPr>
              <a:t>Stanford University</a:t>
            </a:r>
          </a:p>
          <a:p>
            <a:pPr marL="0" lvl="0" indent="0">
              <a:buNone/>
            </a:pPr>
            <a:endParaRPr lang="en-US" sz="1100" dirty="0" smtClean="0"/>
          </a:p>
          <a:p>
            <a:pPr marL="0" indent="0">
              <a:buNone/>
            </a:pPr>
            <a:r>
              <a:rPr lang="en-US" sz="2800" b="1" dirty="0" err="1">
                <a:latin typeface="Comic Sans MS" panose="030F0702030302020204" pitchFamily="66" charset="0"/>
              </a:rPr>
              <a:t>Infty</a:t>
            </a:r>
            <a:r>
              <a:rPr lang="en-US" sz="2800" b="1" dirty="0">
                <a:latin typeface="Comic Sans MS" panose="030F0702030302020204" pitchFamily="66" charset="0"/>
              </a:rPr>
              <a:t> </a:t>
            </a:r>
            <a:r>
              <a:rPr lang="en-US" sz="2800" b="1" dirty="0" smtClean="0">
                <a:latin typeface="Comic Sans MS" panose="030F0702030302020204" pitchFamily="66" charset="0"/>
              </a:rPr>
              <a:t>Reader: </a:t>
            </a:r>
          </a:p>
          <a:p>
            <a:pPr lvl="1"/>
            <a:r>
              <a:rPr lang="en-US" b="1" dirty="0" smtClean="0">
                <a:latin typeface="Comic Sans MS" panose="030F0702030302020204" pitchFamily="66" charset="0"/>
              </a:rPr>
              <a:t>is </a:t>
            </a:r>
            <a:r>
              <a:rPr lang="en-US" b="1" dirty="0">
                <a:latin typeface="Comic Sans MS" panose="030F0702030302020204" pitchFamily="66" charset="0"/>
              </a:rPr>
              <a:t>an OCR program for </a:t>
            </a:r>
            <a:r>
              <a:rPr lang="en-US" b="1" dirty="0" smtClean="0">
                <a:latin typeface="Comic Sans MS" panose="030F0702030302020204" pitchFamily="66" charset="0"/>
              </a:rPr>
              <a:t>math</a:t>
            </a:r>
            <a:endParaRPr lang="en-US" sz="1400" b="1" dirty="0">
              <a:latin typeface="Comic Sans MS" panose="030F0702030302020204" pitchFamily="66" charset="0"/>
            </a:endParaRPr>
          </a:p>
          <a:p>
            <a:pPr lvl="1"/>
            <a:r>
              <a:rPr lang="en-US" b="1" dirty="0" smtClean="0">
                <a:latin typeface="Comic Sans MS" panose="030F0702030302020204" pitchFamily="66" charset="0"/>
              </a:rPr>
              <a:t>requires </a:t>
            </a:r>
            <a:r>
              <a:rPr lang="en-US" b="1" dirty="0">
                <a:latin typeface="Comic Sans MS" panose="030F0702030302020204" pitchFamily="66" charset="0"/>
              </a:rPr>
              <a:t>specific steps and file parameters for accurate conversion</a:t>
            </a:r>
          </a:p>
          <a:p>
            <a:pPr lvl="1"/>
            <a:r>
              <a:rPr lang="en-US" b="1" dirty="0" smtClean="0">
                <a:latin typeface="Comic Sans MS" panose="030F0702030302020204" pitchFamily="66" charset="0"/>
              </a:rPr>
              <a:t>may </a:t>
            </a:r>
            <a:r>
              <a:rPr lang="en-US" b="1" dirty="0">
                <a:latin typeface="Comic Sans MS" panose="030F0702030302020204" pitchFamily="66" charset="0"/>
              </a:rPr>
              <a:t>not always be the best production tool for converting STEM </a:t>
            </a:r>
            <a:r>
              <a:rPr lang="en-US" b="1" dirty="0" smtClean="0">
                <a:latin typeface="Comic Sans MS" panose="030F0702030302020204" pitchFamily="66" charset="0"/>
              </a:rPr>
              <a:t>materials</a:t>
            </a:r>
          </a:p>
          <a:p>
            <a:pPr lvl="1"/>
            <a:r>
              <a:rPr lang="en-US" b="1" dirty="0" smtClean="0">
                <a:latin typeface="Comic Sans MS" panose="030F0702030302020204" pitchFamily="66" charset="0"/>
              </a:rPr>
              <a:t>is </a:t>
            </a:r>
            <a:r>
              <a:rPr lang="en-US" b="1" dirty="0">
                <a:latin typeface="Comic Sans MS" panose="030F0702030302020204" pitchFamily="66" charset="0"/>
              </a:rPr>
              <a:t>designed for production </a:t>
            </a:r>
            <a:r>
              <a:rPr lang="en-US" b="1" dirty="0" smtClean="0">
                <a:latin typeface="Comic Sans MS" panose="030F0702030302020204" pitchFamily="66" charset="0"/>
              </a:rPr>
              <a:t>purposes</a:t>
            </a:r>
          </a:p>
          <a:p>
            <a:pPr lvl="1"/>
            <a:r>
              <a:rPr lang="en-US" b="1" dirty="0" smtClean="0">
                <a:latin typeface="Comic Sans MS" panose="030F0702030302020204" pitchFamily="66" charset="0"/>
              </a:rPr>
              <a:t>Other </a:t>
            </a:r>
            <a:r>
              <a:rPr lang="en-US" b="1" dirty="0" err="1">
                <a:latin typeface="Comic Sans MS" panose="030F0702030302020204" pitchFamily="66" charset="0"/>
              </a:rPr>
              <a:t>Infty</a:t>
            </a:r>
            <a:r>
              <a:rPr lang="en-US" b="1" dirty="0">
                <a:latin typeface="Comic Sans MS" panose="030F0702030302020204" pitchFamily="66" charset="0"/>
              </a:rPr>
              <a:t> tools may provide alternate solutions for students to interact with math</a:t>
            </a:r>
          </a:p>
          <a:p>
            <a:pPr lvl="1"/>
            <a:endParaRPr lang="en-US" sz="1600" dirty="0"/>
          </a:p>
          <a:p>
            <a:pPr marL="0" lvl="0" indent="0">
              <a:buNone/>
            </a:pPr>
            <a:endParaRPr lang="en-US" sz="2000" b="1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2987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4117</TotalTime>
  <Words>438</Words>
  <Application>Microsoft Office PowerPoint</Application>
  <PresentationFormat>On-screen Show (4:3)</PresentationFormat>
  <Paragraphs>118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360 degrees: Approaching Accessibility in Math  from all sides</vt:lpstr>
      <vt:lpstr>AN OVERVIEW - MORNING</vt:lpstr>
      <vt:lpstr>AN OVERVIEW - AFTERNOON</vt:lpstr>
      <vt:lpstr>making content accessible proactively using MathJax</vt:lpstr>
      <vt:lpstr>using MathJax</vt:lpstr>
      <vt:lpstr>Workflows, Strategies, Tools &amp; Resources in Nemeth Braille Production </vt:lpstr>
      <vt:lpstr>MATH TALK with SCIENTIFIC NOTEBOOK &amp; DRAGON NATURALLYSPEAKING  </vt:lpstr>
      <vt:lpstr>MATH TALK with SCIENTIFIC NOTEBOOK &amp; DRAGON NATURALLYSPEAKING  </vt:lpstr>
      <vt:lpstr>Alternate Format Production for STEM Content with Infty Reader</vt:lpstr>
      <vt:lpstr>Preparing and Accessing STEM Materials with CAR &amp; CAT</vt:lpstr>
      <vt:lpstr>Preparing and Accessing STEM Materials with CAR &amp; CAT</vt:lpstr>
      <vt:lpstr>Q &amp; A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360 Degrees  Approaching Accessibility in Math from all sides</dc:title>
  <dc:creator>Wink</dc:creator>
  <cp:lastModifiedBy>Wink</cp:lastModifiedBy>
  <cp:revision>23</cp:revision>
  <dcterms:created xsi:type="dcterms:W3CDTF">2014-10-12T18:08:42Z</dcterms:created>
  <dcterms:modified xsi:type="dcterms:W3CDTF">2014-11-12T18:09:42Z</dcterms:modified>
</cp:coreProperties>
</file>