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34"/>
  </p:notesMasterIdLst>
  <p:sldIdLst>
    <p:sldId id="28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9" r:id="rId28"/>
    <p:sldId id="283" r:id="rId29"/>
    <p:sldId id="284" r:id="rId30"/>
    <p:sldId id="285" r:id="rId31"/>
    <p:sldId id="286" r:id="rId32"/>
    <p:sldId id="287" r:id="rId3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C6CDEE8-08C5-4A47-9530-9229F1FC8CDA}">
  <a:tblStyle styleId="{1C6CDEE8-08C5-4A47-9530-9229F1FC8CDA}"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761A481-47CF-4A90-8069-D1031601473A}"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23" autoAdjust="0"/>
    <p:restoredTop sz="86376" autoAdjust="0"/>
  </p:normalViewPr>
  <p:slideViewPr>
    <p:cSldViewPr>
      <p:cViewPr>
        <p:scale>
          <a:sx n="116" d="100"/>
          <a:sy n="116" d="100"/>
        </p:scale>
        <p:origin x="-58" y="-53"/>
      </p:cViewPr>
      <p:guideLst>
        <p:guide orient="horz" pos="1620"/>
        <p:guide pos="2880"/>
      </p:guideLst>
    </p:cSldViewPr>
  </p:slideViewPr>
  <p:outlineViewPr>
    <p:cViewPr>
      <p:scale>
        <a:sx n="33" d="100"/>
        <a:sy n="33" d="100"/>
      </p:scale>
      <p:origin x="0" y="68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I LOVE this image! :-) 
It's perfect to deliver the message of anxiety.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593443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Faculty members resented having the course requirement, were confused about the timeline, in many cases did not know exactly how to change materials, or felt overwhelmed.  We saw resistance.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With just over 100 people in this initial course, we have around 25 people that do not feel like they have an improved understanding of or ability to apply basic accessibility principles.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Some of the course did not seem practical.  </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There is a tremendous amount of information-too much to cover and too much to remember.  </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Simplify.  </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The real "human element" of working with students with disabilities was barely addressed.  </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I would surmise that the major problems that have resulted in law suits over inaccessibility boil down to a sensitivity/respect/responsibility issue.  </a:t>
            </a:r>
          </a:p>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At the beginning of the 2013-14 school year, a significant change in personnel opened up new possibilities to redesign the course.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Culture shift, how to make this attainable for faculty</a:t>
            </a:r>
          </a:p>
          <a:p>
            <a:pPr rtl="0">
              <a:spcBef>
                <a:spcPts val="0"/>
              </a:spcBef>
              <a:buNone/>
            </a:pPr>
            <a:r>
              <a:rPr lang="en"/>
              <a:t>Faculty = SME, participate in conversations about UDL, accessibility</a:t>
            </a:r>
          </a:p>
          <a:p>
            <a:pPr>
              <a:spcBef>
                <a:spcPts val="0"/>
              </a:spcBef>
              <a:buNone/>
            </a:pPr>
            <a:r>
              <a:rPr lang="en"/>
              <a:t>DSS staff can be trainers/specialists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Focus should be on what’s best for students (human focus)</a:t>
            </a:r>
            <a:br>
              <a:rPr lang="en"/>
            </a:br>
            <a:r>
              <a:rPr lang="en"/>
              <a:t>Original development based on fear of litigation</a:t>
            </a:r>
            <a:br>
              <a:rPr lang="en"/>
            </a:br>
            <a:r>
              <a:rPr lang="en"/>
              <a:t>Research on stress reducing level of production (squashing creativity, etc.)</a:t>
            </a:r>
          </a:p>
          <a:p>
            <a:pPr>
              <a:spcBef>
                <a:spcPts val="0"/>
              </a:spcBef>
              <a:buNone/>
            </a:pPr>
            <a:r>
              <a:rPr lang="en"/>
              <a:t>Including Bills/Legal evidence would reduce faculty pushback (unnecessary information)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Reframing content by category (i.e., learn about headings and how to apply them to several content </a:t>
            </a:r>
            <a:r>
              <a:rPr lang="en" dirty="0" smtClean="0"/>
              <a:t>creation tools</a:t>
            </a:r>
            <a:r>
              <a:rPr lang="en" dirty="0"/>
              <a:t>)</a:t>
            </a:r>
            <a:br>
              <a:rPr lang="en" dirty="0"/>
            </a:br>
            <a:endParaRPr lang="e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Included a series of screencasts in the course and held seated lab sessions to coincide with online training. These were ways to offer multiple means of representation through options for perception. </a:t>
            </a:r>
          </a:p>
          <a:p>
            <a:pPr rtl="0">
              <a:spcBef>
                <a:spcPts val="0"/>
              </a:spcBef>
              <a:buNone/>
            </a:pPr>
            <a:endParaRPr/>
          </a:p>
          <a:p>
            <a:pPr rtl="0">
              <a:spcBef>
                <a:spcPts val="0"/>
              </a:spcBef>
              <a:buNone/>
            </a:pPr>
            <a:r>
              <a:rPr lang="en"/>
              <a:t>As a team, we discussed a couple of options that ultimately did not make it into the redesign (yet) due to limited staffing and the availability of other accessibility trainings. </a:t>
            </a:r>
          </a:p>
          <a:p>
            <a:pPr rtl="0">
              <a:spcBef>
                <a:spcPts val="0"/>
              </a:spcBef>
              <a:buNone/>
            </a:pPr>
            <a:endParaRPr/>
          </a:p>
          <a:p>
            <a:pPr rtl="0">
              <a:spcBef>
                <a:spcPts val="0"/>
              </a:spcBef>
              <a:buNone/>
            </a:pPr>
            <a:r>
              <a:rPr lang="en"/>
              <a:t>These ideas included allowing faculty to take the assessment prior to starting the course to allow them the opportunity to test out (they would need to speak with the Accessibility Technologist to discuss incorrect answers). Problem: thought that the number of participants signing up for pretest would be too overwhelming for one or two people to monitor.</a:t>
            </a:r>
          </a:p>
          <a:p>
            <a:pPr rtl="0">
              <a:spcBef>
                <a:spcPts val="0"/>
              </a:spcBef>
              <a:buNone/>
            </a:pPr>
            <a:endParaRPr/>
          </a:p>
          <a:p>
            <a:pPr rtl="0">
              <a:spcBef>
                <a:spcPts val="0"/>
              </a:spcBef>
              <a:buNone/>
            </a:pPr>
            <a:r>
              <a:rPr lang="en"/>
              <a:t>Second idea was to have participants complete brief assignments within each module. This was ultimately left out because there are other trainings available that go in depth and are beneficial as stand-alone sessions.</a:t>
            </a:r>
          </a:p>
          <a:p>
            <a:pPr rtl="0">
              <a:spcBef>
                <a:spcPts val="0"/>
              </a:spcBef>
              <a:buNone/>
            </a:pPr>
            <a:endParaRPr/>
          </a:p>
          <a:p>
            <a:pPr>
              <a:spcBef>
                <a:spcPts val="0"/>
              </a:spcBef>
              <a:buNone/>
            </a:pPr>
            <a:r>
              <a:rPr lang="en"/>
              <a:t>These two ideas would have incorporated additional means of engagement through options for sustaining effort and persistence. They remain a goal.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Many of the test questions either referenced specific details buried deep in the instructional content or asked participants to choose the correct procedure for an accessibility “skill.”</a:t>
            </a:r>
          </a:p>
          <a:p>
            <a:pPr rtl="0">
              <a:spcBef>
                <a:spcPts val="0"/>
              </a:spcBef>
              <a:buNone/>
            </a:pPr>
            <a:r>
              <a:rPr lang="en"/>
              <a:t>Demonstration questions are from the final assessment. If faculty did not pass, they were going to be restricted from teaching online.</a:t>
            </a:r>
          </a:p>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Redesign eliminated procedural questions (assesses rote memory, not ability to create structure in a presentation)</a:t>
            </a:r>
          </a:p>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Audience: What do you think the question was assessing?</a:t>
            </a:r>
          </a:p>
          <a:p>
            <a:pPr>
              <a:spcBef>
                <a:spcPts val="0"/>
              </a:spcBef>
              <a:buNone/>
            </a:pPr>
            <a:r>
              <a:rPr lang="en"/>
              <a:t/>
            </a:r>
            <a:br>
              <a:rPr lang="en"/>
            </a:br>
            <a:r>
              <a:rPr lang="en"/>
              <a:t>If goal of intro course was to give an overview of accessibility, question answers like these came across as a little tricky. Participants were asked to think about fine details of topic (seems like several choices were correct)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Through revision, questions assessed knowledge of basic accessibility. More (in-depth) training on specific procedures and how to create accessible content has been developed (i.e., Applying Headings in Word, Creating Accessible PowerPoint Presentations</a:t>
            </a:r>
            <a:r>
              <a:rPr lang="en" dirty="0" smtClean="0"/>
              <a:t>).</a:t>
            </a:r>
            <a:endParaRPr lang="e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Confidence with material and concept of accessibility</a:t>
            </a:r>
            <a:endParaRPr lang="e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Responses to “What would you want to change?”</a:t>
            </a:r>
          </a:p>
          <a:p>
            <a:pPr rtl="0">
              <a:spcBef>
                <a:spcPts val="0"/>
              </a:spcBef>
              <a:buNone/>
            </a:pPr>
            <a:r>
              <a:rPr lang="en"/>
              <a:t>Comparison to earlier comments (difference in what people were walking away from the course with - the overall experience)</a:t>
            </a:r>
          </a:p>
          <a:p>
            <a:pPr rtl="0">
              <a:spcBef>
                <a:spcPts val="0"/>
              </a:spcBef>
              <a:buNone/>
            </a:pPr>
            <a:r>
              <a:rPr lang="en"/>
              <a:t>Still a work in progress (assessment feedback, high level change)!</a:t>
            </a:r>
          </a:p>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UDL: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Wake Tech’s story: Accessibility Initiative developed by administrator out of worry of suit.  Initial process developed with input from two major people--not instructors.  These people decided that faculty members were the main line of defense in accessibility and should be responsible for ensuring accessibility in classes.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Stakeholders were eventually included, instructors and department heads, in an accessibility committee.  The Project Team was given from May-July to create an online course for all faculty members.  Faculty Members were required to take and pass the class to continue to teach.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57200" y="476995"/>
            <a:ext cx="8229600" cy="4329900"/>
          </a:xfrm>
          <a:prstGeom prst="rect">
            <a:avLst/>
          </a:prstGeom>
        </p:spPr>
        <p:txBody>
          <a:bodyPr lIns="91425" tIns="91425" rIns="91425" bIns="91425" anchor="t" anchorCtr="0"/>
          <a:lstStyle>
            <a:lvl1pPr rtl="0">
              <a:spcBef>
                <a:spcPts val="0"/>
              </a:spcBef>
              <a:buClr>
                <a:srgbClr val="990000"/>
              </a:buClr>
              <a:buSzPct val="100000"/>
              <a:defRPr sz="7200">
                <a:solidFill>
                  <a:srgbClr val="990000"/>
                </a:solidFill>
              </a:defRPr>
            </a:lvl1pPr>
            <a:lvl2pPr rtl="0">
              <a:spcBef>
                <a:spcPts val="0"/>
              </a:spcBef>
              <a:buSzPct val="100000"/>
              <a:defRPr sz="7200"/>
            </a:lvl2pPr>
            <a:lvl3pPr rtl="0">
              <a:spcBef>
                <a:spcPts val="0"/>
              </a:spcBef>
              <a:buSzPct val="100000"/>
              <a:defRPr sz="7200"/>
            </a:lvl3pPr>
            <a:lvl4pPr rtl="0">
              <a:spcBef>
                <a:spcPts val="0"/>
              </a:spcBef>
              <a:buSzPct val="100000"/>
              <a:defRPr sz="7200"/>
            </a:lvl4pPr>
            <a:lvl5pPr rtl="0">
              <a:spcBef>
                <a:spcPts val="0"/>
              </a:spcBef>
              <a:buSzPct val="100000"/>
              <a:defRPr sz="7200"/>
            </a:lvl5pPr>
            <a:lvl6pPr rtl="0">
              <a:spcBef>
                <a:spcPts val="0"/>
              </a:spcBef>
              <a:buSzPct val="100000"/>
              <a:defRPr sz="7200"/>
            </a:lvl6pPr>
            <a:lvl7pPr rtl="0">
              <a:spcBef>
                <a:spcPts val="0"/>
              </a:spcBef>
              <a:buSzPct val="100000"/>
              <a:defRPr sz="7200"/>
            </a:lvl7pPr>
            <a:lvl8pPr rtl="0">
              <a:spcBef>
                <a:spcPts val="0"/>
              </a:spcBef>
              <a:buSzPct val="100000"/>
              <a:defRPr sz="7200"/>
            </a:lvl8pPr>
            <a:lvl9pPr rtl="0">
              <a:spcBef>
                <a:spcPts val="0"/>
              </a:spcBef>
              <a:buSzPct val="100000"/>
              <a:defRPr sz="7200"/>
            </a:lvl9pPr>
          </a:lstStyle>
          <a:p>
            <a:endParaRPr dirty="0"/>
          </a:p>
        </p:txBody>
      </p:sp>
      <p:cxnSp>
        <p:nvCxnSpPr>
          <p:cNvPr id="10" name="Shape 10"/>
          <p:cNvCxnSpPr/>
          <p:nvPr/>
        </p:nvCxnSpPr>
        <p:spPr>
          <a:xfrm>
            <a:off x="457200" y="411479"/>
            <a:ext cx="8229600" cy="0"/>
          </a:xfrm>
          <a:prstGeom prst="straightConnector1">
            <a:avLst/>
          </a:prstGeom>
          <a:noFill/>
          <a:ln w="57150" cap="flat">
            <a:solidFill>
              <a:schemeClr val="tx2">
                <a:lumMod val="90000"/>
              </a:schemeClr>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buClr>
                <a:srgbClr val="990000"/>
              </a:buClr>
              <a:defRPr>
                <a:solidFill>
                  <a:srgbClr val="990000"/>
                </a:solidFill>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5" name="Shape 15"/>
          <p:cNvCxnSpPr/>
          <p:nvPr/>
        </p:nvCxnSpPr>
        <p:spPr>
          <a:xfrm>
            <a:off x="457200" y="1143000"/>
            <a:ext cx="8229600" cy="0"/>
          </a:xfrm>
          <a:prstGeom prst="straightConnector1">
            <a:avLst/>
          </a:prstGeom>
          <a:noFill/>
          <a:ln w="50800" cap="flat">
            <a:solidFill>
              <a:srgbClr val="990000"/>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42"/>
          <p:cNvSpPr/>
          <p:nvPr userDrawn="1"/>
        </p:nvSpPr>
        <p:spPr>
          <a:xfrm>
            <a:off x="0" y="4800600"/>
            <a:ext cx="9144000" cy="342899"/>
          </a:xfrm>
          <a:prstGeom prst="rect">
            <a:avLst/>
          </a:prstGeom>
          <a:solidFill>
            <a:srgbClr val="07376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 name="Shape 43"/>
          <p:cNvSpPr/>
          <p:nvPr userDrawn="1"/>
        </p:nvSpPr>
        <p:spPr>
          <a:xfrm>
            <a:off x="0" y="0"/>
            <a:ext cx="9144000" cy="1215000"/>
          </a:xfrm>
          <a:prstGeom prst="rect">
            <a:avLst/>
          </a:prstGeom>
          <a:solidFill>
            <a:srgbClr val="07376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 name="Content Placeholder 5"/>
          <p:cNvSpPr>
            <a:spLocks noGrp="1"/>
          </p:cNvSpPr>
          <p:nvPr>
            <p:ph sz="quarter" idx="10"/>
          </p:nvPr>
        </p:nvSpPr>
        <p:spPr>
          <a:xfrm>
            <a:off x="190500" y="150300"/>
            <a:ext cx="8763000"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10" name="Content Placeholder 9"/>
          <p:cNvSpPr>
            <a:spLocks noGrp="1"/>
          </p:cNvSpPr>
          <p:nvPr>
            <p:ph sz="quarter" idx="12"/>
          </p:nvPr>
        </p:nvSpPr>
        <p:spPr>
          <a:xfrm>
            <a:off x="152400" y="1276350"/>
            <a:ext cx="8763000" cy="3352800"/>
          </a:xfrm>
        </p:spPr>
        <p:txBody>
          <a:bodyPr/>
          <a:lstStyle>
            <a:lvl1pPr marL="457200" indent="-457200">
              <a:buFont typeface="Arial" panose="020B0604020202020204" pitchFamily="34" charset="0"/>
              <a:buChar char="•"/>
              <a:defRPr/>
            </a:lvl1pPr>
          </a:lstStyle>
          <a:p>
            <a:pPr lvl="0"/>
            <a:r>
              <a:rPr lang="en-US" dirty="0" smtClean="0"/>
              <a:t>Click to edit Master text styles</a:t>
            </a:r>
          </a:p>
        </p:txBody>
      </p:sp>
    </p:spTree>
    <p:extLst>
      <p:ext uri="{BB962C8B-B14F-4D97-AF65-F5344CB8AC3E}">
        <p14:creationId xmlns:p14="http://schemas.microsoft.com/office/powerpoint/2010/main" val="67739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hape 42"/>
          <p:cNvSpPr/>
          <p:nvPr userDrawn="1"/>
        </p:nvSpPr>
        <p:spPr>
          <a:xfrm>
            <a:off x="0" y="4800600"/>
            <a:ext cx="9144000" cy="342899"/>
          </a:xfrm>
          <a:prstGeom prst="rect">
            <a:avLst/>
          </a:prstGeom>
          <a:solidFill>
            <a:srgbClr val="07376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 name="Shape 43"/>
          <p:cNvSpPr/>
          <p:nvPr userDrawn="1"/>
        </p:nvSpPr>
        <p:spPr>
          <a:xfrm>
            <a:off x="0" y="0"/>
            <a:ext cx="9144000" cy="1215000"/>
          </a:xfrm>
          <a:prstGeom prst="rect">
            <a:avLst/>
          </a:prstGeom>
          <a:solidFill>
            <a:srgbClr val="07376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 name="Content Placeholder 5"/>
          <p:cNvSpPr>
            <a:spLocks noGrp="1"/>
          </p:cNvSpPr>
          <p:nvPr>
            <p:ph sz="quarter" idx="10"/>
          </p:nvPr>
        </p:nvSpPr>
        <p:spPr>
          <a:xfrm>
            <a:off x="152400" y="133350"/>
            <a:ext cx="8763000"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8" name="Text Placeholder 7"/>
          <p:cNvSpPr>
            <a:spLocks noGrp="1"/>
          </p:cNvSpPr>
          <p:nvPr>
            <p:ph type="body" sz="quarter" idx="11"/>
          </p:nvPr>
        </p:nvSpPr>
        <p:spPr>
          <a:xfrm>
            <a:off x="152400" y="1276350"/>
            <a:ext cx="3810000" cy="3429000"/>
          </a:xfrm>
        </p:spPr>
        <p:txBody>
          <a:bodyPr/>
          <a:lstStyle>
            <a:lvl1pPr marL="457200" indent="-457200">
              <a:buFont typeface="Arial" panose="020B0604020202020204" pitchFamily="34" charset="0"/>
              <a:buChar char="•"/>
              <a:defRPr/>
            </a:lvl1pPr>
            <a:lvl2pPr marL="342900" indent="-342900">
              <a:buFont typeface="Arial" panose="020B0604020202020204" pitchFamily="34" charset="0"/>
              <a:buChar char="•"/>
              <a:defRPr/>
            </a:lvl2pPr>
            <a:lvl3pPr marL="342900" indent="-342900">
              <a:buFont typeface="Arial" panose="020B0604020202020204" pitchFamily="34" charset="0"/>
              <a:buChar char="•"/>
              <a:defRPr/>
            </a:lvl3pPr>
            <a:lvl4pPr marL="285750" indent="-285750">
              <a:buFont typeface="Arial" panose="020B0604020202020204" pitchFamily="34" charset="0"/>
              <a:buChar char="•"/>
              <a:defRPr/>
            </a:lvl4pPr>
            <a:lvl5pPr marL="285750" indent="-285750">
              <a:buFont typeface="Arial" panose="020B0604020202020204" pitchFamily="34" charset="0"/>
              <a:buChar char="•"/>
              <a:defRPr/>
            </a:lvl5pPr>
          </a:lstStyle>
          <a:p>
            <a:pPr lvl="0"/>
            <a:r>
              <a:rPr lang="en-US" dirty="0" smtClean="0"/>
              <a:t>Click to edit Master text styles</a:t>
            </a:r>
          </a:p>
        </p:txBody>
      </p:sp>
      <p:sp>
        <p:nvSpPr>
          <p:cNvPr id="5" name="Text Placeholder 4"/>
          <p:cNvSpPr>
            <a:spLocks noGrp="1"/>
          </p:cNvSpPr>
          <p:nvPr>
            <p:ph type="body" sz="quarter" idx="12"/>
          </p:nvPr>
        </p:nvSpPr>
        <p:spPr>
          <a:xfrm>
            <a:off x="4114800" y="1276350"/>
            <a:ext cx="4800600" cy="3429000"/>
          </a:xfrm>
        </p:spPr>
        <p:txBody>
          <a:bodyPr/>
          <a:lstStyle>
            <a:lvl1pPr marL="457200" indent="-457200">
              <a:buFont typeface="Arial" panose="020B0604020202020204" pitchFamily="34" charset="0"/>
              <a:buChar char="•"/>
              <a:defRPr/>
            </a:lvl1pPr>
            <a:lvl2pPr marL="342900" indent="-342900">
              <a:buFont typeface="Arial" panose="020B0604020202020204" pitchFamily="34" charset="0"/>
              <a:buChar char="•"/>
              <a:defRPr/>
            </a:lvl2pPr>
            <a:lvl3pPr marL="342900" indent="-342900">
              <a:buFont typeface="Arial" panose="020B0604020202020204" pitchFamily="34" charset="0"/>
              <a:buChar char="•"/>
              <a:defRPr/>
            </a:lvl3pPr>
            <a:lvl4pPr marL="285750" indent="-285750">
              <a:buFont typeface="Arial" panose="020B0604020202020204" pitchFamily="34" charset="0"/>
              <a:buChar char="•"/>
              <a:defRPr/>
            </a:lvl4pPr>
            <a:lvl5pPr marL="285750" indent="-285750">
              <a:buFont typeface="Arial" panose="020B0604020202020204" pitchFamily="34" charset="0"/>
              <a:buChar char="•"/>
              <a:defRPr/>
            </a:lvl5pPr>
          </a:lstStyle>
          <a:p>
            <a:pPr lvl="0"/>
            <a:r>
              <a:rPr lang="en-US" dirty="0" smtClean="0"/>
              <a:t>Click to edit Master text styles</a:t>
            </a:r>
          </a:p>
        </p:txBody>
      </p:sp>
    </p:spTree>
    <p:extLst>
      <p:ext uri="{BB962C8B-B14F-4D97-AF65-F5344CB8AC3E}">
        <p14:creationId xmlns:p14="http://schemas.microsoft.com/office/powerpoint/2010/main" val="209034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buClr>
                <a:srgbClr val="990000"/>
              </a:buClr>
              <a:defRPr>
                <a:solidFill>
                  <a:srgbClr val="990000"/>
                </a:solidFill>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0" name="Shape 20"/>
          <p:cNvCxnSpPr/>
          <p:nvPr/>
        </p:nvCxnSpPr>
        <p:spPr>
          <a:xfrm>
            <a:off x="457200" y="1143000"/>
            <a:ext cx="8229600" cy="0"/>
          </a:xfrm>
          <a:prstGeom prst="straightConnector1">
            <a:avLst/>
          </a:prstGeom>
          <a:noFill/>
          <a:ln w="50800" cap="flat">
            <a:solidFill>
              <a:srgbClr val="990000"/>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buClr>
                <a:srgbClr val="990000"/>
              </a:buClr>
              <a:defRPr>
                <a:solidFill>
                  <a:srgbClr val="990000"/>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457200" y="1143000"/>
            <a:ext cx="8229600" cy="0"/>
          </a:xfrm>
          <a:prstGeom prst="straightConnector1">
            <a:avLst/>
          </a:prstGeom>
          <a:noFill/>
          <a:ln w="50800" cap="flat">
            <a:solidFill>
              <a:srgbClr val="990000"/>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rtl="0">
              <a:spcBef>
                <a:spcPts val="0"/>
              </a:spcBef>
              <a:buSzPct val="100000"/>
              <a:buNone/>
              <a:defRPr sz="1800"/>
            </a:lvl1pPr>
          </a:lstStyle>
          <a:p>
            <a:endParaRPr/>
          </a:p>
        </p:txBody>
      </p:sp>
      <p:cxnSp>
        <p:nvCxnSpPr>
          <p:cNvPr id="26" name="Shape 26"/>
          <p:cNvCxnSpPr/>
          <p:nvPr/>
        </p:nvCxnSpPr>
        <p:spPr>
          <a:xfrm>
            <a:off x="457200" y="4317760"/>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cxnSp>
        <p:nvCxnSpPr>
          <p:cNvPr id="28" name="Shape 28"/>
          <p:cNvCxnSpPr/>
          <p:nvPr/>
        </p:nvCxnSpPr>
        <p:spPr>
          <a:xfrm>
            <a:off x="457200" y="113139"/>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rgbClr val="990000"/>
              </a:buClr>
              <a:buFont typeface="Calibri"/>
              <a:buNone/>
              <a:defRPr>
                <a:solidFill>
                  <a:srgbClr val="990000"/>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32" name="Shape 32"/>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pic>
        <p:nvPicPr>
          <p:cNvPr id="35" name="Shape 35"/>
          <p:cNvPicPr preferRelativeResize="0"/>
          <p:nvPr/>
        </p:nvPicPr>
        <p:blipFill>
          <a:blip r:embed="rId2">
            <a:alphaModFix/>
          </a:blip>
          <a:stretch>
            <a:fillRect/>
          </a:stretch>
        </p:blipFill>
        <p:spPr>
          <a:xfrm>
            <a:off x="4151350" y="4835137"/>
            <a:ext cx="877609" cy="2738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buClr>
                <a:schemeClr val="accent1"/>
              </a:buClr>
              <a:buSzPct val="100000"/>
              <a:buNone/>
              <a:defRPr sz="3600" b="1">
                <a:solidFill>
                  <a:schemeClr val="accent1"/>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5023259"/>
            <a:ext cx="8229600" cy="0"/>
          </a:xfrm>
          <a:prstGeom prst="straightConnector1">
            <a:avLst/>
          </a:prstGeom>
          <a:noFill/>
          <a:ln w="50800" cap="flat">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7" r:id="rId4"/>
    <p:sldLayoutId id="2147483650" r:id="rId5"/>
    <p:sldLayoutId id="2147483651" r:id="rId6"/>
    <p:sldLayoutId id="2147483652" r:id="rId7"/>
    <p:sldLayoutId id="2147483653" r:id="rId8"/>
    <p:sldLayoutId id="2147483654"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514350"/>
            <a:ext cx="8839200" cy="3911545"/>
          </a:xfrm>
        </p:spPr>
        <p:txBody>
          <a:bodyPr/>
          <a:lstStyle/>
          <a:p>
            <a:pPr lvl="0" algn="ctr">
              <a:lnSpc>
                <a:spcPct val="131538"/>
              </a:lnSpc>
              <a:spcBef>
                <a:spcPts val="1400"/>
              </a:spcBef>
              <a:spcAft>
                <a:spcPts val="400"/>
              </a:spcAft>
            </a:pPr>
            <a:r>
              <a:rPr lang="en" sz="4400" dirty="0">
                <a:solidFill>
                  <a:srgbClr val="073763"/>
                </a:solidFill>
                <a:latin typeface="Verdana"/>
                <a:ea typeface="Verdana"/>
                <a:cs typeface="Verdana"/>
                <a:sym typeface="Verdana"/>
              </a:rPr>
              <a:t>Meeting Everyone’s Needs:</a:t>
            </a:r>
            <a:r>
              <a:rPr lang="en" sz="4800" dirty="0">
                <a:solidFill>
                  <a:srgbClr val="073763"/>
                </a:solidFill>
                <a:latin typeface="Verdana"/>
                <a:ea typeface="Verdana"/>
                <a:cs typeface="Verdana"/>
                <a:sym typeface="Verdana"/>
              </a:rPr>
              <a:t/>
            </a:r>
            <a:br>
              <a:rPr lang="en" sz="4800" dirty="0">
                <a:solidFill>
                  <a:srgbClr val="073763"/>
                </a:solidFill>
                <a:latin typeface="Verdana"/>
                <a:ea typeface="Verdana"/>
                <a:cs typeface="Verdana"/>
                <a:sym typeface="Verdana"/>
              </a:rPr>
            </a:br>
            <a:r>
              <a:rPr lang="en" sz="4800" dirty="0" smtClean="0">
                <a:solidFill>
                  <a:srgbClr val="073763"/>
                </a:solidFill>
                <a:latin typeface="Verdana"/>
                <a:ea typeface="Verdana"/>
                <a:cs typeface="Verdana"/>
                <a:sym typeface="Verdana"/>
              </a:rPr>
              <a:t/>
            </a:r>
            <a:br>
              <a:rPr lang="en" sz="4800" dirty="0" smtClean="0">
                <a:solidFill>
                  <a:srgbClr val="073763"/>
                </a:solidFill>
                <a:latin typeface="Verdana"/>
                <a:ea typeface="Verdana"/>
                <a:cs typeface="Verdana"/>
                <a:sym typeface="Verdana"/>
              </a:rPr>
            </a:br>
            <a:r>
              <a:rPr lang="en" sz="3600" b="0" dirty="0" smtClean="0">
                <a:solidFill>
                  <a:srgbClr val="073763"/>
                </a:solidFill>
                <a:latin typeface="Verdana"/>
                <a:ea typeface="Verdana"/>
                <a:cs typeface="Verdana"/>
                <a:sym typeface="Verdana"/>
              </a:rPr>
              <a:t>Redesigning </a:t>
            </a:r>
            <a:r>
              <a:rPr lang="en" sz="3600" b="0" dirty="0">
                <a:solidFill>
                  <a:srgbClr val="073763"/>
                </a:solidFill>
                <a:latin typeface="Verdana"/>
                <a:ea typeface="Verdana"/>
                <a:cs typeface="Verdana"/>
                <a:sym typeface="Verdana"/>
              </a:rPr>
              <a:t>an </a:t>
            </a:r>
            <a:r>
              <a:rPr lang="en" sz="3600" b="0" dirty="0" smtClean="0">
                <a:solidFill>
                  <a:srgbClr val="073763"/>
                </a:solidFill>
                <a:latin typeface="Verdana"/>
                <a:ea typeface="Verdana"/>
                <a:cs typeface="Verdana"/>
                <a:sym typeface="Verdana"/>
              </a:rPr>
              <a:t/>
            </a:r>
            <a:br>
              <a:rPr lang="en" sz="3600" b="0" dirty="0" smtClean="0">
                <a:solidFill>
                  <a:srgbClr val="073763"/>
                </a:solidFill>
                <a:latin typeface="Verdana"/>
                <a:ea typeface="Verdana"/>
                <a:cs typeface="Verdana"/>
                <a:sym typeface="Verdana"/>
              </a:rPr>
            </a:br>
            <a:r>
              <a:rPr lang="en" sz="3600" b="0" dirty="0" smtClean="0">
                <a:solidFill>
                  <a:srgbClr val="073763"/>
                </a:solidFill>
                <a:latin typeface="Verdana"/>
                <a:ea typeface="Verdana"/>
                <a:cs typeface="Verdana"/>
                <a:sym typeface="Verdana"/>
              </a:rPr>
              <a:t>Online </a:t>
            </a:r>
            <a:r>
              <a:rPr lang="en" sz="3600" b="0" dirty="0">
                <a:solidFill>
                  <a:srgbClr val="073763"/>
                </a:solidFill>
                <a:latin typeface="Verdana"/>
                <a:ea typeface="Verdana"/>
                <a:cs typeface="Verdana"/>
                <a:sym typeface="Verdana"/>
              </a:rPr>
              <a:t>Introduction to Accessibility Course for Faculty</a:t>
            </a:r>
            <a:endParaRPr lang="en-US" sz="3600" b="0" dirty="0"/>
          </a:p>
        </p:txBody>
      </p:sp>
    </p:spTree>
    <p:extLst>
      <p:ext uri="{BB962C8B-B14F-4D97-AF65-F5344CB8AC3E}">
        <p14:creationId xmlns:p14="http://schemas.microsoft.com/office/powerpoint/2010/main" val="138496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p:nvSpPr>
          <p:cNvPr id="4" name="Title 3"/>
          <p:cNvSpPr>
            <a:spLocks noGrp="1"/>
          </p:cNvSpPr>
          <p:nvPr>
            <p:ph type="title" idx="4294967295"/>
          </p:nvPr>
        </p:nvSpPr>
        <p:spPr/>
        <p:txBody>
          <a:bodyPr/>
          <a:lstStyle/>
          <a:p>
            <a:pPr rtl="0"/>
            <a:r>
              <a:rPr lang="en-US" sz="3800" b="0" i="0" baseline="0" dirty="0" smtClean="0">
                <a:solidFill>
                  <a:srgbClr val="FFFFFF"/>
                </a:solidFill>
                <a:effectLst/>
                <a:latin typeface="Calibri"/>
                <a:ea typeface="Calibri"/>
                <a:cs typeface="Calibri"/>
              </a:rPr>
              <a:t>Limitations of Development Process</a:t>
            </a:r>
            <a:endParaRPr lang="en-US" dirty="0"/>
          </a:p>
        </p:txBody>
      </p:sp>
      <p:pic>
        <p:nvPicPr>
          <p:cNvPr id="97" name="Shape 97" descr="Circle with four squares surrounding it. Each square has a two way arrow. Text in circle - Project Initiation Phase. Starting with upper left square and going clockwise: stakeholders, customers, project team, external stakeholders"/>
          <p:cNvPicPr preferRelativeResize="0"/>
          <p:nvPr/>
        </p:nvPicPr>
        <p:blipFill>
          <a:blip r:embed="rId3">
            <a:alphaModFix/>
          </a:blip>
          <a:stretch>
            <a:fillRect/>
          </a:stretch>
        </p:blipFill>
        <p:spPr>
          <a:xfrm>
            <a:off x="1668587" y="1259945"/>
            <a:ext cx="5806825" cy="34881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5" name="Title 4"/>
          <p:cNvSpPr>
            <a:spLocks noGrp="1"/>
          </p:cNvSpPr>
          <p:nvPr>
            <p:ph type="title" idx="4294967295"/>
          </p:nvPr>
        </p:nvSpPr>
        <p:spPr/>
        <p:txBody>
          <a:bodyPr/>
          <a:lstStyle/>
          <a:p>
            <a:r>
              <a:rPr lang="en-US" dirty="0" smtClean="0">
                <a:solidFill>
                  <a:schemeClr val="bg1"/>
                </a:solidFill>
              </a:rPr>
              <a:t>Poll Two</a:t>
            </a:r>
            <a:endParaRPr lang="en-US" dirty="0">
              <a:solidFill>
                <a:schemeClr val="bg1"/>
              </a:solidFill>
            </a:endParaRPr>
          </a:p>
        </p:txBody>
      </p:sp>
      <p:sp>
        <p:nvSpPr>
          <p:cNvPr id="104" name="Shape 104"/>
          <p:cNvSpPr txBox="1">
            <a:spLocks noGrp="1"/>
          </p:cNvSpPr>
          <p:nvPr>
            <p:ph type="body" sz="quarter" idx="11"/>
          </p:nvPr>
        </p:nvSpPr>
        <p:spPr>
          <a:xfrm>
            <a:off x="4191000" y="1251407"/>
            <a:ext cx="4419600" cy="3429000"/>
          </a:xfrm>
          <a:prstGeom prst="rect">
            <a:avLst/>
          </a:prstGeom>
        </p:spPr>
        <p:txBody>
          <a:bodyPr lIns="91425" tIns="91425" rIns="91425" bIns="91425" anchor="t" anchorCtr="0">
            <a:noAutofit/>
          </a:bodyPr>
          <a:lstStyle/>
          <a:p>
            <a:pPr algn="ctr" rtl="0">
              <a:spcBef>
                <a:spcPts val="0"/>
              </a:spcBef>
              <a:buNone/>
            </a:pPr>
            <a:r>
              <a:rPr lang="en" dirty="0"/>
              <a:t>Which of these could you do</a:t>
            </a:r>
            <a:r>
              <a:rPr lang="en" dirty="0" smtClean="0"/>
              <a:t>?</a:t>
            </a:r>
          </a:p>
          <a:p>
            <a:pPr algn="ctr" rtl="0">
              <a:spcBef>
                <a:spcPts val="0"/>
              </a:spcBef>
              <a:buNone/>
            </a:pPr>
            <a:endParaRPr lang="en" dirty="0"/>
          </a:p>
          <a:p>
            <a:pPr lvl="0" algn="ctr" rtl="0">
              <a:spcBef>
                <a:spcPts val="6000"/>
              </a:spcBef>
              <a:buNone/>
            </a:pPr>
            <a:r>
              <a:rPr lang="en" sz="1800" dirty="0" smtClean="0"/>
              <a:t>https</a:t>
            </a:r>
            <a:r>
              <a:rPr lang="en" sz="1800" dirty="0"/>
              <a:t>://www.polleverywhere.com/multiple_choice_polls/GTT1dNoCUYcCXQg/web</a:t>
            </a:r>
          </a:p>
        </p:txBody>
      </p:sp>
      <p:pic>
        <p:nvPicPr>
          <p:cNvPr id="105" name="Shape 105" descr="Silhouette of person at podium"/>
          <p:cNvPicPr preferRelativeResize="0"/>
          <p:nvPr/>
        </p:nvPicPr>
        <p:blipFill>
          <a:blip r:embed="rId3">
            <a:alphaModFix/>
          </a:blip>
          <a:stretch>
            <a:fillRect/>
          </a:stretch>
        </p:blipFill>
        <p:spPr>
          <a:xfrm>
            <a:off x="1219200" y="1365708"/>
            <a:ext cx="2743200" cy="32003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p:nvSpPr>
          <p:cNvPr id="2" name="Title 1"/>
          <p:cNvSpPr>
            <a:spLocks noGrp="1"/>
          </p:cNvSpPr>
          <p:nvPr>
            <p:ph type="title" idx="4294967295"/>
          </p:nvPr>
        </p:nvSpPr>
        <p:spPr>
          <a:xfrm>
            <a:off x="1447800" y="4095750"/>
            <a:ext cx="8229600" cy="857400"/>
          </a:xfrm>
        </p:spPr>
        <p:txBody>
          <a:bodyPr/>
          <a:lstStyle/>
          <a:p>
            <a:pPr rtl="0"/>
            <a:r>
              <a:rPr lang="en-US" sz="3000" b="0" i="0" baseline="0" dirty="0" smtClean="0">
                <a:solidFill>
                  <a:srgbClr val="000000"/>
                </a:solidFill>
                <a:effectLst/>
                <a:latin typeface="Arial"/>
                <a:ea typeface="Arial"/>
                <a:cs typeface="Arial"/>
              </a:rPr>
              <a:t>Results: Faculty feel overwhelmed</a:t>
            </a:r>
            <a:endParaRPr lang="en-US" dirty="0" smtClean="0">
              <a:effectLst/>
            </a:endParaRPr>
          </a:p>
        </p:txBody>
      </p:sp>
      <p:pic>
        <p:nvPicPr>
          <p:cNvPr id="112" name="Shape 112" descr="Lego toy character with anxious expression"/>
          <p:cNvPicPr preferRelativeResize="0"/>
          <p:nvPr/>
        </p:nvPicPr>
        <p:blipFill>
          <a:blip r:embed="rId3">
            <a:alphaModFix/>
          </a:blip>
          <a:stretch>
            <a:fillRect/>
          </a:stretch>
        </p:blipFill>
        <p:spPr>
          <a:xfrm>
            <a:off x="2954700" y="291375"/>
            <a:ext cx="2743199" cy="35814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Title 1"/>
          <p:cNvSpPr>
            <a:spLocks noGrp="1"/>
          </p:cNvSpPr>
          <p:nvPr>
            <p:ph type="title" idx="4294967295"/>
          </p:nvPr>
        </p:nvSpPr>
        <p:spPr>
          <a:xfrm>
            <a:off x="685800" y="4095750"/>
            <a:ext cx="8229600" cy="857400"/>
          </a:xfrm>
        </p:spPr>
        <p:txBody>
          <a:bodyPr/>
          <a:lstStyle/>
          <a:p>
            <a:pPr rtl="0"/>
            <a:r>
              <a:rPr lang="en-US" sz="3000" b="1" i="0" baseline="0" dirty="0" smtClean="0">
                <a:solidFill>
                  <a:srgbClr val="000000"/>
                </a:solidFill>
                <a:effectLst/>
                <a:latin typeface="Arial"/>
                <a:ea typeface="Arial"/>
                <a:cs typeface="Arial"/>
              </a:rPr>
              <a:t>Initial Course Feedback--The Numbers</a:t>
            </a:r>
            <a:endParaRPr lang="en-US" dirty="0"/>
          </a:p>
        </p:txBody>
      </p:sp>
      <p:graphicFrame>
        <p:nvGraphicFramePr>
          <p:cNvPr id="118" name="Shape 118" descr="Two column table with 3 rows. Column one title is Question Text. Column Two title is Percentage of yes responses. Row two, column one says Question #3: Do you have a better understanding of the fundamental priciples and practices of accessibility? Row two, column two says 76.636. Row three, column one says Question #4: Do you have a better understanding of applying fundamental accessibility principles and practices to evaluate and create accessible course materials? Row Three, column Two says 73.832."/>
          <p:cNvGraphicFramePr/>
          <p:nvPr>
            <p:extLst>
              <p:ext uri="{D42A27DB-BD31-4B8C-83A1-F6EECF244321}">
                <p14:modId xmlns:p14="http://schemas.microsoft.com/office/powerpoint/2010/main" val="1873999537"/>
              </p:ext>
            </p:extLst>
          </p:nvPr>
        </p:nvGraphicFramePr>
        <p:xfrm>
          <a:off x="990600" y="209550"/>
          <a:ext cx="7239000" cy="3794000"/>
        </p:xfrm>
        <a:graphic>
          <a:graphicData uri="http://schemas.openxmlformats.org/drawingml/2006/table">
            <a:tbl>
              <a:tblPr firstRow="1">
                <a:noFill/>
                <a:tableStyleId>{1C6CDEE8-08C5-4A47-9530-9229F1FC8CDA}</a:tableStyleId>
              </a:tblPr>
              <a:tblGrid>
                <a:gridCol w="4419600"/>
                <a:gridCol w="2819400"/>
              </a:tblGrid>
              <a:tr h="658125">
                <a:tc>
                  <a:txBody>
                    <a:bodyPr/>
                    <a:lstStyle/>
                    <a:p>
                      <a:pPr>
                        <a:spcBef>
                          <a:spcPts val="0"/>
                        </a:spcBef>
                        <a:buNone/>
                      </a:pPr>
                      <a:r>
                        <a:rPr lang="en" sz="1800" dirty="0" smtClean="0">
                          <a:solidFill>
                            <a:schemeClr val="dk1"/>
                          </a:solidFill>
                        </a:rPr>
                        <a:t>Question Text</a:t>
                      </a:r>
                      <a:endParaRPr lang="en" sz="1800" dirty="0">
                        <a:solidFill>
                          <a:schemeClr val="dk1"/>
                        </a:solidFill>
                      </a:endParaRPr>
                    </a:p>
                  </a:txBody>
                  <a:tcPr marL="91425" marR="91425" marT="91425" marB="91425">
                    <a:lnL w="38100" cap="flat">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c>
                  <a:txBody>
                    <a:bodyPr/>
                    <a:lstStyle/>
                    <a:p>
                      <a:pPr algn="ctr">
                        <a:spcBef>
                          <a:spcPts val="0"/>
                        </a:spcBef>
                        <a:buNone/>
                      </a:pPr>
                      <a:r>
                        <a:rPr lang="en" sz="2000" dirty="0" smtClean="0">
                          <a:solidFill>
                            <a:schemeClr val="dk1"/>
                          </a:solidFill>
                        </a:rPr>
                        <a:t>Percentage</a:t>
                      </a:r>
                      <a:r>
                        <a:rPr lang="en" sz="2000" baseline="0" dirty="0" smtClean="0">
                          <a:solidFill>
                            <a:schemeClr val="dk1"/>
                          </a:solidFill>
                        </a:rPr>
                        <a:t> of </a:t>
                      </a:r>
                      <a:br>
                        <a:rPr lang="en" sz="2000" baseline="0" dirty="0" smtClean="0">
                          <a:solidFill>
                            <a:schemeClr val="dk1"/>
                          </a:solidFill>
                        </a:rPr>
                      </a:br>
                      <a:r>
                        <a:rPr lang="en" sz="2000" baseline="0" dirty="0" smtClean="0">
                          <a:solidFill>
                            <a:schemeClr val="dk1"/>
                          </a:solidFill>
                        </a:rPr>
                        <a:t>yes responses</a:t>
                      </a:r>
                      <a:endParaRPr lang="en" sz="2000" dirty="0">
                        <a:solidFill>
                          <a:schemeClr val="dk1"/>
                        </a:solidFill>
                      </a:endParaRPr>
                    </a:p>
                  </a:txBody>
                  <a:tcPr marL="91425" marR="91425" marT="91425" marB="91425" anchor="ctr">
                    <a:lnL w="38100" cap="flat" cmpd="sng" algn="ctr">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r>
              <a:tr h="1447100">
                <a:tc>
                  <a:txBody>
                    <a:bodyPr/>
                    <a:lstStyle/>
                    <a:p>
                      <a:pPr>
                        <a:spcBef>
                          <a:spcPts val="0"/>
                        </a:spcBef>
                        <a:buNone/>
                      </a:pPr>
                      <a:r>
                        <a:rPr lang="en" sz="1800" dirty="0">
                          <a:solidFill>
                            <a:schemeClr val="dk1"/>
                          </a:solidFill>
                        </a:rPr>
                        <a:t>Question #3: Do you have a better understanding of the fundamental principles and practices of accessibility?</a:t>
                      </a:r>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c>
                  <a:txBody>
                    <a:bodyPr/>
                    <a:lstStyle/>
                    <a:p>
                      <a:pPr algn="ctr">
                        <a:spcBef>
                          <a:spcPts val="0"/>
                        </a:spcBef>
                        <a:buNone/>
                      </a:pPr>
                      <a:r>
                        <a:rPr lang="en" sz="3600" dirty="0">
                          <a:solidFill>
                            <a:schemeClr val="dk1"/>
                          </a:solidFill>
                        </a:rPr>
                        <a:t>76.636</a:t>
                      </a:r>
                    </a:p>
                  </a:txBody>
                  <a:tcPr marL="91425" marR="91425" marT="91425" marB="91425" anchor="ctr">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r>
              <a:tr h="1494250">
                <a:tc>
                  <a:txBody>
                    <a:bodyPr/>
                    <a:lstStyle/>
                    <a:p>
                      <a:pPr>
                        <a:spcBef>
                          <a:spcPts val="0"/>
                        </a:spcBef>
                        <a:buNone/>
                      </a:pPr>
                      <a:r>
                        <a:rPr lang="en" sz="1800" dirty="0">
                          <a:solidFill>
                            <a:schemeClr val="dk1"/>
                          </a:solidFill>
                        </a:rPr>
                        <a:t>Question #4: Do you have a better understanding of applying fundamental accessibility principles and practices to evaluate and create accessible course materials?</a:t>
                      </a:r>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c>
                  <a:txBody>
                    <a:bodyPr/>
                    <a:lstStyle/>
                    <a:p>
                      <a:pPr algn="ctr">
                        <a:spcBef>
                          <a:spcPts val="0"/>
                        </a:spcBef>
                        <a:buNone/>
                      </a:pPr>
                      <a:r>
                        <a:rPr lang="en" sz="3600" dirty="0">
                          <a:solidFill>
                            <a:schemeClr val="dk1"/>
                          </a:solidFill>
                        </a:rPr>
                        <a:t>73.832</a:t>
                      </a:r>
                    </a:p>
                  </a:txBody>
                  <a:tcPr marL="91425" marR="91425" marT="91425" marB="91425" anchor="ctr">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2" name="Title 1"/>
          <p:cNvSpPr>
            <a:spLocks noGrp="1"/>
          </p:cNvSpPr>
          <p:nvPr>
            <p:ph type="title" idx="4294967295"/>
          </p:nvPr>
        </p:nvSpPr>
        <p:spPr>
          <a:xfrm>
            <a:off x="1143000" y="4171950"/>
            <a:ext cx="8229600" cy="857400"/>
          </a:xfrm>
        </p:spPr>
        <p:txBody>
          <a:bodyPr/>
          <a:lstStyle/>
          <a:p>
            <a:pPr rtl="0"/>
            <a:r>
              <a:rPr lang="en-US" sz="3000" b="0" i="0" baseline="0" dirty="0" smtClean="0">
                <a:solidFill>
                  <a:srgbClr val="000000"/>
                </a:solidFill>
                <a:effectLst/>
                <a:latin typeface="Arial"/>
                <a:ea typeface="Arial"/>
                <a:cs typeface="Arial"/>
              </a:rPr>
              <a:t>Initial Course Feedback: The Comments</a:t>
            </a:r>
            <a:endParaRPr lang="en-US" dirty="0" smtClean="0">
              <a:effectLst/>
            </a:endParaRPr>
          </a:p>
        </p:txBody>
      </p:sp>
      <p:sp>
        <p:nvSpPr>
          <p:cNvPr id="123" name="Shape 123"/>
          <p:cNvSpPr txBox="1">
            <a:spLocks noGrp="1"/>
          </p:cNvSpPr>
          <p:nvPr>
            <p:ph type="body" idx="1"/>
          </p:nvPr>
        </p:nvSpPr>
        <p:spPr>
          <a:xfrm>
            <a:off x="290950" y="504621"/>
            <a:ext cx="8229600" cy="3485100"/>
          </a:xfrm>
          <a:prstGeom prst="rect">
            <a:avLst/>
          </a:prstGeom>
        </p:spPr>
        <p:txBody>
          <a:bodyPr lIns="91425" tIns="91425" rIns="91425" bIns="91425" anchor="t" anchorCtr="0">
            <a:noAutofit/>
          </a:bodyPr>
          <a:lstStyle/>
          <a:p>
            <a:pPr>
              <a:spcBef>
                <a:spcPts val="0"/>
              </a:spcBef>
              <a:buNone/>
            </a:pPr>
            <a:r>
              <a:rPr lang="en" sz="3000" dirty="0"/>
              <a:t>“...too much information…section was confusing...was like learning a new language...time consuming...timed test difficult...I have never taken an online course before...I want to make my course accessible but do not know if I will remember how…”</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p:nvSpPr>
          <p:cNvPr id="6" name="Title 5"/>
          <p:cNvSpPr>
            <a:spLocks noGrp="1"/>
          </p:cNvSpPr>
          <p:nvPr>
            <p:ph type="title" idx="4294967295"/>
          </p:nvPr>
        </p:nvSpPr>
        <p:spPr/>
        <p:txBody>
          <a:bodyPr/>
          <a:lstStyle/>
          <a:p>
            <a:pPr rtl="0"/>
            <a:r>
              <a:rPr lang="en-US" sz="3800" b="0" i="0" baseline="0" dirty="0" smtClean="0">
                <a:solidFill>
                  <a:srgbClr val="FFFFFF"/>
                </a:solidFill>
                <a:effectLst/>
                <a:latin typeface="Calibri"/>
                <a:ea typeface="Calibri"/>
                <a:cs typeface="Calibri"/>
              </a:rPr>
              <a:t>Change Process</a:t>
            </a:r>
            <a:endParaRPr lang="en-US" dirty="0"/>
          </a:p>
        </p:txBody>
      </p:sp>
      <p:pic>
        <p:nvPicPr>
          <p:cNvPr id="129" name="Shape 129" descr="Freeway sign displaying This Lane Ends 2 3/4 miles."/>
          <p:cNvPicPr preferRelativeResize="0"/>
          <p:nvPr/>
        </p:nvPicPr>
        <p:blipFill>
          <a:blip r:embed="rId3">
            <a:alphaModFix/>
          </a:blip>
          <a:stretch>
            <a:fillRect/>
          </a:stretch>
        </p:blipFill>
        <p:spPr>
          <a:xfrm>
            <a:off x="1936100" y="1276350"/>
            <a:ext cx="5271799" cy="343912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itle 1"/>
          <p:cNvSpPr>
            <a:spLocks noGrp="1"/>
          </p:cNvSpPr>
          <p:nvPr>
            <p:ph type="title" idx="4294967295"/>
          </p:nvPr>
        </p:nvSpPr>
        <p:spPr/>
        <p:txBody>
          <a:bodyPr/>
          <a:lstStyle/>
          <a:p>
            <a:pPr rtl="0"/>
            <a:r>
              <a:rPr lang="en-US" sz="3800" b="0" i="0" baseline="0" dirty="0" smtClean="0">
                <a:solidFill>
                  <a:srgbClr val="FFFFFF"/>
                </a:solidFill>
                <a:effectLst/>
                <a:latin typeface="Calibri"/>
                <a:ea typeface="Calibri"/>
                <a:cs typeface="Calibri"/>
              </a:rPr>
              <a:t>Adhering to Flow of Knowledge</a:t>
            </a:r>
            <a:endParaRPr lang="en-US" dirty="0"/>
          </a:p>
        </p:txBody>
      </p:sp>
      <p:grpSp>
        <p:nvGrpSpPr>
          <p:cNvPr id="6" name="Group 5" descr="Sample flow of knowledge. Faculty are Subject Matter Experts, can have basic accessibility knowledge, awareness of resources. Trainers have technical prowess, incrementally teach complex ideas. Specialists keep abreast of changes in field, disseminate information, acts as a resource to faculty"/>
          <p:cNvGrpSpPr/>
          <p:nvPr/>
        </p:nvGrpSpPr>
        <p:grpSpPr>
          <a:xfrm>
            <a:off x="914400" y="1414373"/>
            <a:ext cx="7456938" cy="3190291"/>
            <a:chOff x="914400" y="1567380"/>
            <a:chExt cx="7456938" cy="3190291"/>
          </a:xfrm>
        </p:grpSpPr>
        <p:sp>
          <p:nvSpPr>
            <p:cNvPr id="7" name="Rounded Rectangle 6" descr="faculty image"/>
            <p:cNvSpPr/>
            <p:nvPr/>
          </p:nvSpPr>
          <p:spPr>
            <a:xfrm>
              <a:off x="914400" y="1567380"/>
              <a:ext cx="1748152" cy="1748152"/>
            </a:xfrm>
            <a:prstGeom prst="roundRect">
              <a:avLst>
                <a:gd name="adj" fmla="val 10000"/>
              </a:avLst>
            </a:prstGeom>
            <a:blipFill dpi="0" rotWithShape="1">
              <a:blip r:embed="rId3">
                <a:extLst>
                  <a:ext uri="{28A0092B-C50C-407E-A947-70E740481C1C}">
                    <a14:useLocalDpi xmlns:a14="http://schemas.microsoft.com/office/drawing/2010/main" val="0"/>
                  </a:ext>
                </a:extLst>
              </a:blip>
              <a:srcRect/>
              <a:stretch>
                <a:fillRect t="-19575" r="-1403" b="-3253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1202693" y="3009519"/>
              <a:ext cx="1748152" cy="1748152"/>
            </a:xfrm>
            <a:custGeom>
              <a:avLst/>
              <a:gdLst>
                <a:gd name="connsiteX0" fmla="*/ 0 w 1748152"/>
                <a:gd name="connsiteY0" fmla="*/ 174815 h 1748152"/>
                <a:gd name="connsiteX1" fmla="*/ 174815 w 1748152"/>
                <a:gd name="connsiteY1" fmla="*/ 0 h 1748152"/>
                <a:gd name="connsiteX2" fmla="*/ 1573337 w 1748152"/>
                <a:gd name="connsiteY2" fmla="*/ 0 h 1748152"/>
                <a:gd name="connsiteX3" fmla="*/ 1748152 w 1748152"/>
                <a:gd name="connsiteY3" fmla="*/ 174815 h 1748152"/>
                <a:gd name="connsiteX4" fmla="*/ 1748152 w 1748152"/>
                <a:gd name="connsiteY4" fmla="*/ 1573337 h 1748152"/>
                <a:gd name="connsiteX5" fmla="*/ 1573337 w 1748152"/>
                <a:gd name="connsiteY5" fmla="*/ 1748152 h 1748152"/>
                <a:gd name="connsiteX6" fmla="*/ 174815 w 1748152"/>
                <a:gd name="connsiteY6" fmla="*/ 1748152 h 1748152"/>
                <a:gd name="connsiteX7" fmla="*/ 0 w 1748152"/>
                <a:gd name="connsiteY7" fmla="*/ 1573337 h 1748152"/>
                <a:gd name="connsiteX8" fmla="*/ 0 w 1748152"/>
                <a:gd name="connsiteY8" fmla="*/ 174815 h 17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152" h="1748152">
                  <a:moveTo>
                    <a:pt x="0" y="174815"/>
                  </a:moveTo>
                  <a:cubicBezTo>
                    <a:pt x="0" y="78267"/>
                    <a:pt x="78267" y="0"/>
                    <a:pt x="174815" y="0"/>
                  </a:cubicBezTo>
                  <a:lnTo>
                    <a:pt x="1573337" y="0"/>
                  </a:lnTo>
                  <a:cubicBezTo>
                    <a:pt x="1669885" y="0"/>
                    <a:pt x="1748152" y="78267"/>
                    <a:pt x="1748152" y="174815"/>
                  </a:cubicBezTo>
                  <a:lnTo>
                    <a:pt x="1748152" y="1573337"/>
                  </a:lnTo>
                  <a:cubicBezTo>
                    <a:pt x="1748152" y="1669885"/>
                    <a:pt x="1669885" y="1748152"/>
                    <a:pt x="1573337" y="1748152"/>
                  </a:cubicBezTo>
                  <a:lnTo>
                    <a:pt x="174815" y="1748152"/>
                  </a:lnTo>
                  <a:cubicBezTo>
                    <a:pt x="78267" y="1748152"/>
                    <a:pt x="0" y="1669885"/>
                    <a:pt x="0" y="1573337"/>
                  </a:cubicBezTo>
                  <a:lnTo>
                    <a:pt x="0" y="174815"/>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9782" tIns="119782" rIns="119782" bIns="119782" numCol="1" spcCol="1270" anchor="t" anchorCtr="0">
              <a:noAutofit/>
            </a:bodyPr>
            <a:lstStyle/>
            <a:p>
              <a:pPr lvl="0" algn="l" defTabSz="800100">
                <a:lnSpc>
                  <a:spcPct val="90000"/>
                </a:lnSpc>
                <a:spcBef>
                  <a:spcPct val="0"/>
                </a:spcBef>
                <a:spcAft>
                  <a:spcPct val="35000"/>
                </a:spcAft>
              </a:pPr>
              <a:r>
                <a:rPr lang="en-US" sz="1800" kern="1200" dirty="0" smtClean="0"/>
                <a:t>Faculty</a:t>
              </a:r>
              <a:endParaRPr lang="en-US" sz="1800" kern="1200" dirty="0"/>
            </a:p>
            <a:p>
              <a:pPr marL="114300" lvl="1" indent="-114300" algn="l" defTabSz="622300" rtl="0">
                <a:lnSpc>
                  <a:spcPct val="90000"/>
                </a:lnSpc>
                <a:spcBef>
                  <a:spcPct val="0"/>
                </a:spcBef>
                <a:spcAft>
                  <a:spcPct val="15000"/>
                </a:spcAft>
                <a:buChar char="••"/>
              </a:pPr>
              <a:r>
                <a:rPr lang="en-US" sz="1400" kern="1200" dirty="0" smtClean="0"/>
                <a:t>SME</a:t>
              </a:r>
              <a:endParaRPr lang="en-US" sz="1400" kern="1200" dirty="0"/>
            </a:p>
            <a:p>
              <a:pPr marL="114300" lvl="1" indent="-114300" algn="l" defTabSz="622300" rtl="0">
                <a:lnSpc>
                  <a:spcPct val="90000"/>
                </a:lnSpc>
                <a:spcBef>
                  <a:spcPct val="0"/>
                </a:spcBef>
                <a:spcAft>
                  <a:spcPct val="15000"/>
                </a:spcAft>
                <a:buChar char="••"/>
              </a:pPr>
              <a:r>
                <a:rPr lang="en" sz="1400" kern="1200" dirty="0" smtClean="0"/>
                <a:t>Basic accessibility knowledge</a:t>
              </a:r>
              <a:endParaRPr lang="en-US" sz="1400" kern="1200" dirty="0"/>
            </a:p>
            <a:p>
              <a:pPr marL="114300" lvl="1" indent="-114300" algn="l" defTabSz="622300" rtl="0">
                <a:lnSpc>
                  <a:spcPct val="90000"/>
                </a:lnSpc>
                <a:spcBef>
                  <a:spcPct val="0"/>
                </a:spcBef>
                <a:spcAft>
                  <a:spcPct val="15000"/>
                </a:spcAft>
                <a:buChar char="••"/>
              </a:pPr>
              <a:r>
                <a:rPr lang="en" sz="1400" kern="1200" dirty="0" smtClean="0"/>
                <a:t>Aware of resources</a:t>
              </a:r>
              <a:endParaRPr lang="en-US" sz="1400" kern="1200" dirty="0"/>
            </a:p>
          </p:txBody>
        </p:sp>
        <p:sp>
          <p:nvSpPr>
            <p:cNvPr id="10" name="Rounded Rectangle 9" descr="silhouette of trainer in front of audience"/>
            <p:cNvSpPr/>
            <p:nvPr/>
          </p:nvSpPr>
          <p:spPr>
            <a:xfrm>
              <a:off x="3566245" y="1567380"/>
              <a:ext cx="1748152" cy="1748152"/>
            </a:xfrm>
            <a:prstGeom prst="roundRect">
              <a:avLst>
                <a:gd name="adj" fmla="val 10000"/>
              </a:avLst>
            </a:prstGeom>
            <a:blipFill dpi="0" rotWithShape="1">
              <a:blip r:embed="rId4">
                <a:extLst>
                  <a:ext uri="{28A0092B-C50C-407E-A947-70E740481C1C}">
                    <a14:useLocalDpi xmlns:a14="http://schemas.microsoft.com/office/drawing/2010/main" val="0"/>
                  </a:ext>
                </a:extLst>
              </a:blip>
              <a:srcRect/>
              <a:stretch>
                <a:fillRect l="-14354" t="-13513" r="-48732" b="-1489"/>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3912940" y="3009519"/>
              <a:ext cx="1748152" cy="1748152"/>
            </a:xfrm>
            <a:custGeom>
              <a:avLst/>
              <a:gdLst>
                <a:gd name="connsiteX0" fmla="*/ 0 w 1748152"/>
                <a:gd name="connsiteY0" fmla="*/ 174815 h 1748152"/>
                <a:gd name="connsiteX1" fmla="*/ 174815 w 1748152"/>
                <a:gd name="connsiteY1" fmla="*/ 0 h 1748152"/>
                <a:gd name="connsiteX2" fmla="*/ 1573337 w 1748152"/>
                <a:gd name="connsiteY2" fmla="*/ 0 h 1748152"/>
                <a:gd name="connsiteX3" fmla="*/ 1748152 w 1748152"/>
                <a:gd name="connsiteY3" fmla="*/ 174815 h 1748152"/>
                <a:gd name="connsiteX4" fmla="*/ 1748152 w 1748152"/>
                <a:gd name="connsiteY4" fmla="*/ 1573337 h 1748152"/>
                <a:gd name="connsiteX5" fmla="*/ 1573337 w 1748152"/>
                <a:gd name="connsiteY5" fmla="*/ 1748152 h 1748152"/>
                <a:gd name="connsiteX6" fmla="*/ 174815 w 1748152"/>
                <a:gd name="connsiteY6" fmla="*/ 1748152 h 1748152"/>
                <a:gd name="connsiteX7" fmla="*/ 0 w 1748152"/>
                <a:gd name="connsiteY7" fmla="*/ 1573337 h 1748152"/>
                <a:gd name="connsiteX8" fmla="*/ 0 w 1748152"/>
                <a:gd name="connsiteY8" fmla="*/ 174815 h 17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152" h="1748152">
                  <a:moveTo>
                    <a:pt x="0" y="174815"/>
                  </a:moveTo>
                  <a:cubicBezTo>
                    <a:pt x="0" y="78267"/>
                    <a:pt x="78267" y="0"/>
                    <a:pt x="174815" y="0"/>
                  </a:cubicBezTo>
                  <a:lnTo>
                    <a:pt x="1573337" y="0"/>
                  </a:lnTo>
                  <a:cubicBezTo>
                    <a:pt x="1669885" y="0"/>
                    <a:pt x="1748152" y="78267"/>
                    <a:pt x="1748152" y="174815"/>
                  </a:cubicBezTo>
                  <a:lnTo>
                    <a:pt x="1748152" y="1573337"/>
                  </a:lnTo>
                  <a:cubicBezTo>
                    <a:pt x="1748152" y="1669885"/>
                    <a:pt x="1669885" y="1748152"/>
                    <a:pt x="1573337" y="1748152"/>
                  </a:cubicBezTo>
                  <a:lnTo>
                    <a:pt x="174815" y="1748152"/>
                  </a:lnTo>
                  <a:cubicBezTo>
                    <a:pt x="78267" y="1748152"/>
                    <a:pt x="0" y="1669885"/>
                    <a:pt x="0" y="1573337"/>
                  </a:cubicBezTo>
                  <a:lnTo>
                    <a:pt x="0" y="174815"/>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9782" tIns="119782" rIns="119782" bIns="119782" numCol="1" spcCol="1270" anchor="t" anchorCtr="0">
              <a:noAutofit/>
            </a:bodyPr>
            <a:lstStyle/>
            <a:p>
              <a:pPr lvl="0" algn="l" defTabSz="800100">
                <a:lnSpc>
                  <a:spcPct val="90000"/>
                </a:lnSpc>
                <a:spcBef>
                  <a:spcPct val="0"/>
                </a:spcBef>
                <a:spcAft>
                  <a:spcPct val="35000"/>
                </a:spcAft>
              </a:pPr>
              <a:r>
                <a:rPr lang="en-US" sz="1800" kern="1200" dirty="0" smtClean="0"/>
                <a:t>Trainers</a:t>
              </a:r>
              <a:endParaRPr lang="en-US" sz="1800" kern="1200" dirty="0"/>
            </a:p>
            <a:p>
              <a:pPr marL="114300" lvl="1" indent="-114300" algn="l" defTabSz="622300" rtl="0">
                <a:lnSpc>
                  <a:spcPct val="90000"/>
                </a:lnSpc>
                <a:spcBef>
                  <a:spcPct val="0"/>
                </a:spcBef>
                <a:spcAft>
                  <a:spcPct val="15000"/>
                </a:spcAft>
                <a:buChar char="••"/>
              </a:pPr>
              <a:r>
                <a:rPr lang="en" sz="1400" kern="1200" dirty="0" smtClean="0">
                  <a:solidFill>
                    <a:schemeClr val="tx1"/>
                  </a:solidFill>
                </a:rPr>
                <a:t>Technical prowess</a:t>
              </a:r>
              <a:endParaRPr lang="en-US" sz="1400" kern="1200" dirty="0"/>
            </a:p>
            <a:p>
              <a:pPr marL="114300" lvl="1" indent="-114300" algn="l" defTabSz="622300" rtl="0">
                <a:lnSpc>
                  <a:spcPct val="90000"/>
                </a:lnSpc>
                <a:spcBef>
                  <a:spcPct val="0"/>
                </a:spcBef>
                <a:spcAft>
                  <a:spcPct val="15000"/>
                </a:spcAft>
                <a:buChar char="••"/>
              </a:pPr>
              <a:r>
                <a:rPr lang="en" sz="1400" kern="1200" dirty="0" smtClean="0">
                  <a:solidFill>
                    <a:schemeClr val="tx1"/>
                  </a:solidFill>
                </a:rPr>
                <a:t>Incrementally teach complex ideas</a:t>
              </a:r>
              <a:endParaRPr lang="en-US" sz="1400" kern="1200" dirty="0"/>
            </a:p>
          </p:txBody>
        </p:sp>
        <p:sp>
          <p:nvSpPr>
            <p:cNvPr id="13" name="Rounded Rectangle 12" descr="Person digging into image of the world"/>
            <p:cNvSpPr/>
            <p:nvPr/>
          </p:nvSpPr>
          <p:spPr>
            <a:xfrm>
              <a:off x="6248398" y="1567380"/>
              <a:ext cx="1748152" cy="1748152"/>
            </a:xfrm>
            <a:prstGeom prst="roundRect">
              <a:avLst>
                <a:gd name="adj" fmla="val 10000"/>
              </a:avLst>
            </a:prstGeom>
            <a:blipFill dpi="0" rotWithShape="1">
              <a:blip r:embed="rId5">
                <a:extLst>
                  <a:ext uri="{28A0092B-C50C-407E-A947-70E740481C1C}">
                    <a14:useLocalDpi xmlns:a14="http://schemas.microsoft.com/office/drawing/2010/main" val="0"/>
                  </a:ext>
                </a:extLst>
              </a:blip>
              <a:srcRect/>
              <a:stretch>
                <a:fillRect l="-17307" t="-17676" r="-160184" b="1"/>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6623186" y="3009519"/>
              <a:ext cx="1748152" cy="1748152"/>
            </a:xfrm>
            <a:custGeom>
              <a:avLst/>
              <a:gdLst>
                <a:gd name="connsiteX0" fmla="*/ 0 w 1748152"/>
                <a:gd name="connsiteY0" fmla="*/ 174815 h 1748152"/>
                <a:gd name="connsiteX1" fmla="*/ 174815 w 1748152"/>
                <a:gd name="connsiteY1" fmla="*/ 0 h 1748152"/>
                <a:gd name="connsiteX2" fmla="*/ 1573337 w 1748152"/>
                <a:gd name="connsiteY2" fmla="*/ 0 h 1748152"/>
                <a:gd name="connsiteX3" fmla="*/ 1748152 w 1748152"/>
                <a:gd name="connsiteY3" fmla="*/ 174815 h 1748152"/>
                <a:gd name="connsiteX4" fmla="*/ 1748152 w 1748152"/>
                <a:gd name="connsiteY4" fmla="*/ 1573337 h 1748152"/>
                <a:gd name="connsiteX5" fmla="*/ 1573337 w 1748152"/>
                <a:gd name="connsiteY5" fmla="*/ 1748152 h 1748152"/>
                <a:gd name="connsiteX6" fmla="*/ 174815 w 1748152"/>
                <a:gd name="connsiteY6" fmla="*/ 1748152 h 1748152"/>
                <a:gd name="connsiteX7" fmla="*/ 0 w 1748152"/>
                <a:gd name="connsiteY7" fmla="*/ 1573337 h 1748152"/>
                <a:gd name="connsiteX8" fmla="*/ 0 w 1748152"/>
                <a:gd name="connsiteY8" fmla="*/ 174815 h 17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152" h="1748152">
                  <a:moveTo>
                    <a:pt x="0" y="174815"/>
                  </a:moveTo>
                  <a:cubicBezTo>
                    <a:pt x="0" y="78267"/>
                    <a:pt x="78267" y="0"/>
                    <a:pt x="174815" y="0"/>
                  </a:cubicBezTo>
                  <a:lnTo>
                    <a:pt x="1573337" y="0"/>
                  </a:lnTo>
                  <a:cubicBezTo>
                    <a:pt x="1669885" y="0"/>
                    <a:pt x="1748152" y="78267"/>
                    <a:pt x="1748152" y="174815"/>
                  </a:cubicBezTo>
                  <a:lnTo>
                    <a:pt x="1748152" y="1573337"/>
                  </a:lnTo>
                  <a:cubicBezTo>
                    <a:pt x="1748152" y="1669885"/>
                    <a:pt x="1669885" y="1748152"/>
                    <a:pt x="1573337" y="1748152"/>
                  </a:cubicBezTo>
                  <a:lnTo>
                    <a:pt x="174815" y="1748152"/>
                  </a:lnTo>
                  <a:cubicBezTo>
                    <a:pt x="78267" y="1748152"/>
                    <a:pt x="0" y="1669885"/>
                    <a:pt x="0" y="1573337"/>
                  </a:cubicBezTo>
                  <a:lnTo>
                    <a:pt x="0" y="174815"/>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9782" tIns="119782" rIns="119782" bIns="119782" numCol="1" spcCol="1270" anchor="t" anchorCtr="0">
              <a:noAutofit/>
            </a:bodyPr>
            <a:lstStyle/>
            <a:p>
              <a:pPr lvl="0" algn="l" defTabSz="800100">
                <a:lnSpc>
                  <a:spcPct val="90000"/>
                </a:lnSpc>
                <a:spcBef>
                  <a:spcPct val="0"/>
                </a:spcBef>
                <a:spcAft>
                  <a:spcPct val="35000"/>
                </a:spcAft>
              </a:pPr>
              <a:r>
                <a:rPr lang="en-US" sz="1800" kern="1200" dirty="0" smtClean="0"/>
                <a:t>Specialists</a:t>
              </a:r>
              <a:endParaRPr lang="en-US" sz="1800" kern="1200" dirty="0"/>
            </a:p>
            <a:p>
              <a:pPr marL="114300" lvl="1" indent="-114300" algn="l" defTabSz="622300">
                <a:lnSpc>
                  <a:spcPct val="90000"/>
                </a:lnSpc>
                <a:spcBef>
                  <a:spcPct val="0"/>
                </a:spcBef>
                <a:spcAft>
                  <a:spcPct val="15000"/>
                </a:spcAft>
                <a:buChar char="••"/>
              </a:pPr>
              <a:r>
                <a:rPr lang="en" sz="1400" kern="1200" dirty="0" smtClean="0"/>
                <a:t>Keep abreast of changes in field</a:t>
              </a:r>
              <a:endParaRPr lang="en-US" sz="1400" kern="1200" dirty="0"/>
            </a:p>
            <a:p>
              <a:pPr marL="114300" lvl="1" indent="-114300" algn="l" defTabSz="622300">
                <a:lnSpc>
                  <a:spcPct val="90000"/>
                </a:lnSpc>
                <a:spcBef>
                  <a:spcPct val="0"/>
                </a:spcBef>
                <a:spcAft>
                  <a:spcPct val="15000"/>
                </a:spcAft>
                <a:buChar char="••"/>
              </a:pPr>
              <a:r>
                <a:rPr lang="en" sz="1400" kern="1200" dirty="0" smtClean="0"/>
                <a:t>Disseminates information</a:t>
              </a:r>
              <a:endParaRPr lang="en-US" sz="1400" kern="1200" dirty="0"/>
            </a:p>
            <a:p>
              <a:pPr marL="114300" lvl="1" indent="-114300" algn="l" defTabSz="622300">
                <a:lnSpc>
                  <a:spcPct val="90000"/>
                </a:lnSpc>
                <a:spcBef>
                  <a:spcPct val="0"/>
                </a:spcBef>
                <a:spcAft>
                  <a:spcPct val="15000"/>
                </a:spcAft>
                <a:buChar char="••"/>
              </a:pPr>
              <a:r>
                <a:rPr lang="en" sz="1400" kern="1200" dirty="0" smtClean="0"/>
                <a:t>Resource to faculty</a:t>
              </a:r>
              <a:endParaRPr lang="en-US" sz="1400" kern="1200" dirty="0"/>
            </a:p>
          </p:txBody>
        </p:sp>
      </p:gr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Title 7"/>
          <p:cNvSpPr>
            <a:spLocks noGrp="1"/>
          </p:cNvSpPr>
          <p:nvPr>
            <p:ph type="title" idx="4294967295"/>
          </p:nvPr>
        </p:nvSpPr>
        <p:spPr/>
        <p:txBody>
          <a:bodyPr/>
          <a:lstStyle/>
          <a:p>
            <a:pPr rtl="0"/>
            <a:r>
              <a:rPr lang="en-US" sz="3600" b="0" i="0" baseline="0" dirty="0" smtClean="0">
                <a:solidFill>
                  <a:srgbClr val="FFFFFF"/>
                </a:solidFill>
                <a:effectLst/>
                <a:latin typeface="Calibri"/>
                <a:ea typeface="Calibri"/>
                <a:cs typeface="Calibri"/>
              </a:rPr>
              <a:t>Change I: Eliminating the Legal Focus</a:t>
            </a:r>
            <a:endParaRPr lang="en-US" dirty="0" smtClean="0">
              <a:effectLst/>
            </a:endParaRPr>
          </a:p>
        </p:txBody>
      </p:sp>
      <p:pic>
        <p:nvPicPr>
          <p:cNvPr id="7" name="Content Placeholder 6" descr="Screenshot from original intro course demonstrating legal references"/>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752600" y="1276350"/>
            <a:ext cx="5026456" cy="3352800"/>
          </a:xfr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5" name="Title 4"/>
          <p:cNvSpPr>
            <a:spLocks noGrp="1"/>
          </p:cNvSpPr>
          <p:nvPr>
            <p:ph type="title" idx="4294967295"/>
          </p:nvPr>
        </p:nvSpPr>
        <p:spPr>
          <a:xfrm>
            <a:off x="0" y="1"/>
            <a:ext cx="9144000" cy="971550"/>
          </a:xfrm>
        </p:spPr>
        <p:txBody>
          <a:bodyPr/>
          <a:lstStyle/>
          <a:p>
            <a:pPr rtl="0"/>
            <a:r>
              <a:rPr lang="en-US" sz="3800" b="0" i="0" baseline="0" dirty="0" smtClean="0">
                <a:solidFill>
                  <a:srgbClr val="FFFFFF"/>
                </a:solidFill>
                <a:effectLst/>
                <a:latin typeface="Calibri"/>
                <a:ea typeface="Calibri"/>
                <a:cs typeface="Calibri"/>
              </a:rPr>
              <a:t>Change II: Reducing Information Overload </a:t>
            </a:r>
            <a:endParaRPr lang="en-US" dirty="0" smtClean="0">
              <a:effectLst/>
            </a:endParaRPr>
          </a:p>
        </p:txBody>
      </p:sp>
      <p:pic>
        <p:nvPicPr>
          <p:cNvPr id="9" name="Content Placeholder 8" descr="Original Intro Course's home screen"/>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926832" y="1276350"/>
            <a:ext cx="7214136" cy="3352800"/>
          </a:xfr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Title 1"/>
          <p:cNvSpPr>
            <a:spLocks noGrp="1"/>
          </p:cNvSpPr>
          <p:nvPr>
            <p:ph type="title" idx="4294967295"/>
          </p:nvPr>
        </p:nvSpPr>
        <p:spPr>
          <a:xfrm>
            <a:off x="1752600" y="4095750"/>
            <a:ext cx="8229600" cy="857400"/>
          </a:xfrm>
        </p:spPr>
        <p:txBody>
          <a:bodyPr/>
          <a:lstStyle/>
          <a:p>
            <a:pPr rtl="0"/>
            <a:r>
              <a:rPr lang="en-US" sz="2400" b="0" i="0" baseline="0" dirty="0" smtClean="0">
                <a:solidFill>
                  <a:srgbClr val="000000"/>
                </a:solidFill>
                <a:effectLst/>
                <a:latin typeface="Arial"/>
                <a:ea typeface="Arial"/>
                <a:cs typeface="Arial"/>
              </a:rPr>
              <a:t>Reducing Overly Technical Language</a:t>
            </a:r>
            <a:endParaRPr lang="en-US" dirty="0" smtClean="0">
              <a:effectLst/>
            </a:endParaRPr>
          </a:p>
        </p:txBody>
      </p:sp>
      <p:pic>
        <p:nvPicPr>
          <p:cNvPr id="161" name="Shape 161" descr="screenshot of technical aspects related to saving a document"/>
          <p:cNvPicPr preferRelativeResize="0"/>
          <p:nvPr/>
        </p:nvPicPr>
        <p:blipFill rotWithShape="1">
          <a:blip r:embed="rId3">
            <a:alphaModFix/>
          </a:blip>
          <a:srcRect l="3564" r="1639"/>
          <a:stretch/>
        </p:blipFill>
        <p:spPr>
          <a:xfrm>
            <a:off x="174575" y="183300"/>
            <a:ext cx="8794841" cy="1550299"/>
          </a:xfrm>
          <a:prstGeom prst="rect">
            <a:avLst/>
          </a:prstGeom>
          <a:noFill/>
          <a:ln w="9525" cap="flat">
            <a:solidFill>
              <a:schemeClr val="dk2"/>
            </a:solidFill>
            <a:prstDash val="solid"/>
            <a:round/>
            <a:headEnd type="none" w="med" len="med"/>
            <a:tailEnd type="none" w="med" len="med"/>
          </a:ln>
        </p:spPr>
      </p:pic>
      <p:pic>
        <p:nvPicPr>
          <p:cNvPr id="162" name="Shape 162" descr="screenshot of references to multimedia instructors were not likely to use"/>
          <p:cNvPicPr preferRelativeResize="0"/>
          <p:nvPr/>
        </p:nvPicPr>
        <p:blipFill>
          <a:blip r:embed="rId4">
            <a:alphaModFix/>
          </a:blip>
          <a:stretch>
            <a:fillRect/>
          </a:stretch>
        </p:blipFill>
        <p:spPr>
          <a:xfrm>
            <a:off x="177475" y="1987174"/>
            <a:ext cx="8789049" cy="1621226"/>
          </a:xfrm>
          <a:prstGeom prst="rect">
            <a:avLst/>
          </a:prstGeom>
          <a:noFill/>
          <a:ln w="9525" cap="flat">
            <a:solidFill>
              <a:schemeClr val="dk2"/>
            </a:solidFill>
            <a:prstDash val="solid"/>
            <a:round/>
            <a:headEnd type="none" w="med" len="med"/>
            <a:tailEnd type="none" w="med" len="med"/>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3" name="Title 2"/>
          <p:cNvSpPr>
            <a:spLocks noGrp="1"/>
          </p:cNvSpPr>
          <p:nvPr>
            <p:ph type="title" idx="4294967295"/>
          </p:nvPr>
        </p:nvSpPr>
        <p:spPr/>
        <p:txBody>
          <a:bodyPr/>
          <a:lstStyle/>
          <a:p>
            <a:r>
              <a:rPr lang="en" sz="3200" b="1" dirty="0" smtClean="0">
                <a:solidFill>
                  <a:schemeClr val="lt1"/>
                </a:solidFill>
                <a:latin typeface="Calibri"/>
                <a:ea typeface="Calibri"/>
                <a:cs typeface="Calibri"/>
                <a:sym typeface="Calibri"/>
              </a:rPr>
              <a:t>TODAY’S SESSION</a:t>
            </a:r>
            <a:endParaRPr lang="en-US" dirty="0"/>
          </a:p>
        </p:txBody>
      </p:sp>
      <p:sp>
        <p:nvSpPr>
          <p:cNvPr id="47" name="Shape 47" descr="Amy Netzel&#10;Accessibility Technologist&#10;Wake Tech CC&#10;"/>
          <p:cNvSpPr txBox="1"/>
          <p:nvPr/>
        </p:nvSpPr>
        <p:spPr>
          <a:xfrm>
            <a:off x="3476183" y="1528908"/>
            <a:ext cx="2569198" cy="756674"/>
          </a:xfrm>
          <a:prstGeom prst="rect">
            <a:avLst/>
          </a:prstGeom>
          <a:solidFill>
            <a:srgbClr val="073763"/>
          </a:solidFill>
          <a:ln>
            <a:noFill/>
          </a:ln>
        </p:spPr>
        <p:txBody>
          <a:bodyPr lIns="22850" tIns="22850" rIns="22850" bIns="22850" anchor="ctr" anchorCtr="0">
            <a:noAutofit/>
          </a:bodyPr>
          <a:lstStyle/>
          <a:p>
            <a:pPr marL="0" marR="0" lvl="0" indent="0" algn="ctr" rtl="0">
              <a:lnSpc>
                <a:spcPct val="90000"/>
              </a:lnSpc>
              <a:spcBef>
                <a:spcPts val="0"/>
              </a:spcBef>
              <a:spcAft>
                <a:spcPts val="60"/>
              </a:spcAft>
              <a:buSzPct val="25000"/>
              <a:buNone/>
            </a:pPr>
            <a:r>
              <a:rPr lang="en" b="1" dirty="0">
                <a:solidFill>
                  <a:schemeClr val="lt1"/>
                </a:solidFill>
                <a:latin typeface="Calibri"/>
                <a:ea typeface="Calibri"/>
                <a:cs typeface="Calibri"/>
                <a:sym typeface="Calibri"/>
              </a:rPr>
              <a:t>Amy Netzel</a:t>
            </a:r>
          </a:p>
          <a:p>
            <a:pPr marL="0" marR="0" lvl="0" indent="0" algn="ctr" rtl="0">
              <a:lnSpc>
                <a:spcPct val="90000"/>
              </a:lnSpc>
              <a:spcBef>
                <a:spcPts val="0"/>
              </a:spcBef>
              <a:spcAft>
                <a:spcPts val="60"/>
              </a:spcAft>
              <a:buSzPct val="25000"/>
              <a:buNone/>
            </a:pPr>
            <a:r>
              <a:rPr lang="en" b="1" dirty="0">
                <a:solidFill>
                  <a:schemeClr val="lt1"/>
                </a:solidFill>
                <a:latin typeface="Calibri"/>
                <a:ea typeface="Calibri"/>
                <a:cs typeface="Calibri"/>
                <a:sym typeface="Calibri"/>
              </a:rPr>
              <a:t>Accessibility Technologist</a:t>
            </a:r>
          </a:p>
          <a:p>
            <a:pPr marL="0" marR="0" lvl="0" indent="0" algn="ctr" rtl="0">
              <a:lnSpc>
                <a:spcPct val="90000"/>
              </a:lnSpc>
              <a:spcBef>
                <a:spcPts val="0"/>
              </a:spcBef>
              <a:spcAft>
                <a:spcPts val="60"/>
              </a:spcAft>
              <a:buSzPct val="25000"/>
              <a:buNone/>
            </a:pPr>
            <a:r>
              <a:rPr lang="en" b="1" dirty="0">
                <a:solidFill>
                  <a:schemeClr val="lt1"/>
                </a:solidFill>
                <a:latin typeface="Calibri"/>
                <a:ea typeface="Calibri"/>
                <a:cs typeface="Calibri"/>
                <a:sym typeface="Calibri"/>
              </a:rPr>
              <a:t>Wake Tech CC</a:t>
            </a:r>
          </a:p>
        </p:txBody>
      </p:sp>
      <p:sp>
        <p:nvSpPr>
          <p:cNvPr id="49" name="Shape 49" descr="Serena Reavis&#10;Instructional Technology Specialist&#10;NC State U&#10;"/>
          <p:cNvSpPr txBox="1"/>
          <p:nvPr/>
        </p:nvSpPr>
        <p:spPr>
          <a:xfrm>
            <a:off x="6253831" y="1528933"/>
            <a:ext cx="2649325" cy="756674"/>
          </a:xfrm>
          <a:prstGeom prst="rect">
            <a:avLst/>
          </a:prstGeom>
          <a:solidFill>
            <a:srgbClr val="073763"/>
          </a:solidFill>
          <a:ln>
            <a:noFill/>
          </a:ln>
        </p:spPr>
        <p:txBody>
          <a:bodyPr lIns="22850" tIns="22850" rIns="22850" bIns="22850" anchor="ctr" anchorCtr="0">
            <a:noAutofit/>
          </a:bodyPr>
          <a:lstStyle/>
          <a:p>
            <a:pPr marL="0" marR="0" lvl="0" indent="0" algn="ctr" rtl="0">
              <a:lnSpc>
                <a:spcPct val="90000"/>
              </a:lnSpc>
              <a:spcBef>
                <a:spcPts val="0"/>
              </a:spcBef>
              <a:spcAft>
                <a:spcPts val="60"/>
              </a:spcAft>
              <a:buSzPct val="25000"/>
              <a:buNone/>
            </a:pPr>
            <a:r>
              <a:rPr lang="en" b="1" dirty="0">
                <a:solidFill>
                  <a:schemeClr val="lt1"/>
                </a:solidFill>
                <a:latin typeface="Calibri"/>
                <a:ea typeface="Calibri"/>
                <a:cs typeface="Calibri"/>
                <a:sym typeface="Calibri"/>
              </a:rPr>
              <a:t>Serena Reavis</a:t>
            </a:r>
          </a:p>
          <a:p>
            <a:pPr marL="0" marR="0" lvl="0" indent="0" algn="ctr" rtl="0">
              <a:lnSpc>
                <a:spcPct val="90000"/>
              </a:lnSpc>
              <a:spcBef>
                <a:spcPts val="0"/>
              </a:spcBef>
              <a:spcAft>
                <a:spcPts val="60"/>
              </a:spcAft>
              <a:buSzPct val="25000"/>
              <a:buNone/>
            </a:pPr>
            <a:r>
              <a:rPr lang="en" b="1" dirty="0">
                <a:solidFill>
                  <a:schemeClr val="lt1"/>
                </a:solidFill>
                <a:latin typeface="Calibri"/>
                <a:ea typeface="Calibri"/>
                <a:cs typeface="Calibri"/>
                <a:sym typeface="Calibri"/>
              </a:rPr>
              <a:t>Instructional Technology Specialist</a:t>
            </a:r>
          </a:p>
          <a:p>
            <a:pPr marL="0" marR="0" lvl="0" indent="0" algn="ctr" rtl="0">
              <a:lnSpc>
                <a:spcPct val="90000"/>
              </a:lnSpc>
              <a:spcBef>
                <a:spcPts val="0"/>
              </a:spcBef>
              <a:spcAft>
                <a:spcPts val="60"/>
              </a:spcAft>
              <a:buSzPct val="25000"/>
              <a:buNone/>
            </a:pPr>
            <a:r>
              <a:rPr lang="en" b="1" dirty="0">
                <a:solidFill>
                  <a:schemeClr val="lt1"/>
                </a:solidFill>
                <a:latin typeface="Calibri"/>
                <a:ea typeface="Calibri"/>
                <a:cs typeface="Calibri"/>
                <a:sym typeface="Calibri"/>
              </a:rPr>
              <a:t>NC State U</a:t>
            </a:r>
          </a:p>
        </p:txBody>
      </p:sp>
      <p:sp>
        <p:nvSpPr>
          <p:cNvPr id="45" name="Shape 45"/>
          <p:cNvSpPr txBox="1">
            <a:spLocks noGrp="1"/>
          </p:cNvSpPr>
          <p:nvPr>
            <p:ph type="body" sz="quarter" idx="4294967295"/>
          </p:nvPr>
        </p:nvSpPr>
        <p:spPr>
          <a:xfrm>
            <a:off x="190500" y="2419350"/>
            <a:ext cx="8763000" cy="1676400"/>
          </a:xfrm>
          <a:prstGeom prst="rect">
            <a:avLst/>
          </a:prstGeom>
          <a:solidFill>
            <a:srgbClr val="F2F2F2"/>
          </a:solidFill>
          <a:ln w="9525" cap="flat">
            <a:solidFill>
              <a:srgbClr val="76923C"/>
            </a:solidFill>
            <a:prstDash val="solid"/>
            <a:round/>
            <a:headEnd type="none" w="med" len="med"/>
            <a:tailEnd type="none" w="med" len="med"/>
          </a:ln>
        </p:spPr>
        <p:txBody>
          <a:bodyPr lIns="274300" tIns="45700" rIns="91425" bIns="45700" anchor="t" anchorCtr="0">
            <a:noAutofit/>
          </a:bodyPr>
          <a:lstStyle/>
          <a:p>
            <a:pPr marL="0" marR="0" lvl="0" indent="0" algn="l" rtl="0">
              <a:spcBef>
                <a:spcPts val="0"/>
              </a:spcBef>
              <a:buClr>
                <a:schemeClr val="dk1"/>
              </a:buClr>
              <a:buSzPct val="25000"/>
              <a:buFont typeface="Calibri"/>
              <a:buNone/>
            </a:pPr>
            <a:r>
              <a:rPr lang="en" sz="2000" b="1" dirty="0">
                <a:latin typeface="Calibri"/>
                <a:ea typeface="Calibri"/>
                <a:cs typeface="Calibri"/>
                <a:sym typeface="Calibri"/>
              </a:rPr>
              <a:t>SESSION</a:t>
            </a:r>
            <a:r>
              <a:rPr lang="en" sz="2000" b="1" i="0" u="none" strike="noStrike" cap="none" baseline="0" dirty="0">
                <a:solidFill>
                  <a:schemeClr val="dk1"/>
                </a:solidFill>
                <a:latin typeface="Calibri"/>
                <a:ea typeface="Calibri"/>
                <a:cs typeface="Calibri"/>
                <a:sym typeface="Calibri"/>
              </a:rPr>
              <a:t> DESCRIPTION</a:t>
            </a:r>
          </a:p>
          <a:p>
            <a:pPr marL="0" marR="0" lvl="0" indent="0" algn="l" rtl="0">
              <a:spcBef>
                <a:spcPts val="280"/>
              </a:spcBef>
              <a:buClr>
                <a:schemeClr val="dk1"/>
              </a:buClr>
              <a:buSzPct val="25000"/>
              <a:buFont typeface="Calibri"/>
              <a:buNone/>
            </a:pPr>
            <a:r>
              <a:rPr lang="en" sz="1800" dirty="0">
                <a:latin typeface="Verdana"/>
                <a:ea typeface="Verdana"/>
                <a:cs typeface="Verdana"/>
                <a:sym typeface="Verdana"/>
              </a:rPr>
              <a:t>This presentation will provide an overview of the redesign of Wake Technical Community College's online accessibility course for faculty. The redesign address challenges raised in the initial course and reflects a switch to usability-focused design.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5" name="Title 4"/>
          <p:cNvSpPr>
            <a:spLocks noGrp="1"/>
          </p:cNvSpPr>
          <p:nvPr>
            <p:ph type="title" idx="4294967295"/>
          </p:nvPr>
        </p:nvSpPr>
        <p:spPr>
          <a:xfrm>
            <a:off x="457200" y="205978"/>
            <a:ext cx="8229600" cy="689372"/>
          </a:xfrm>
        </p:spPr>
        <p:txBody>
          <a:bodyPr/>
          <a:lstStyle/>
          <a:p>
            <a:pPr rtl="0"/>
            <a:r>
              <a:rPr lang="en-US" sz="3800" b="0" i="0" baseline="0" dirty="0" smtClean="0">
                <a:solidFill>
                  <a:srgbClr val="FFFFFF"/>
                </a:solidFill>
                <a:effectLst/>
                <a:latin typeface="Calibri"/>
                <a:ea typeface="Calibri"/>
                <a:cs typeface="Calibri"/>
              </a:rPr>
              <a:t>Change III: Incorporating UDL</a:t>
            </a:r>
            <a:endParaRPr lang="en-US" dirty="0" smtClean="0">
              <a:effectLst/>
            </a:endParaRPr>
          </a:p>
        </p:txBody>
      </p:sp>
      <p:pic>
        <p:nvPicPr>
          <p:cNvPr id="168" name="Shape 168" descr="Wake Tech eLearning Department's YouTube channel"/>
          <p:cNvPicPr preferRelativeResize="0"/>
          <p:nvPr/>
        </p:nvPicPr>
        <p:blipFill rotWithShape="1">
          <a:blip r:embed="rId3">
            <a:alphaModFix/>
          </a:blip>
          <a:srcRect b="16401"/>
          <a:stretch/>
        </p:blipFill>
        <p:spPr>
          <a:xfrm>
            <a:off x="410425" y="1514375"/>
            <a:ext cx="4171899" cy="2672024"/>
          </a:xfrm>
          <a:prstGeom prst="rect">
            <a:avLst/>
          </a:prstGeom>
          <a:noFill/>
          <a:ln w="9525" cap="flat">
            <a:solidFill>
              <a:schemeClr val="dk2"/>
            </a:solidFill>
            <a:prstDash val="solid"/>
            <a:round/>
            <a:headEnd type="none" w="med" len="med"/>
            <a:tailEnd type="none" w="med" len="med"/>
          </a:ln>
        </p:spPr>
      </p:pic>
      <p:pic>
        <p:nvPicPr>
          <p:cNvPr id="169" name="Shape 169" descr="Open computer lab"/>
          <p:cNvPicPr preferRelativeResize="0"/>
          <p:nvPr/>
        </p:nvPicPr>
        <p:blipFill rotWithShape="1">
          <a:blip r:embed="rId4">
            <a:alphaModFix/>
          </a:blip>
          <a:srcRect r="11574" b="4961"/>
          <a:stretch/>
        </p:blipFill>
        <p:spPr>
          <a:xfrm>
            <a:off x="4748600" y="1514362"/>
            <a:ext cx="3938197" cy="267202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4" name="Title 3"/>
          <p:cNvSpPr>
            <a:spLocks noGrp="1"/>
          </p:cNvSpPr>
          <p:nvPr>
            <p:ph type="title" idx="4294967295"/>
          </p:nvPr>
        </p:nvSpPr>
        <p:spPr/>
        <p:txBody>
          <a:bodyPr/>
          <a:lstStyle/>
          <a:p>
            <a:pPr rtl="0"/>
            <a:r>
              <a:rPr lang="en-US" sz="3800" b="0" i="0" baseline="0" dirty="0" smtClean="0">
                <a:solidFill>
                  <a:srgbClr val="FFFFFF"/>
                </a:solidFill>
                <a:effectLst/>
                <a:latin typeface="Calibri"/>
                <a:ea typeface="Calibri"/>
                <a:cs typeface="Calibri"/>
              </a:rPr>
              <a:t>Change IV: Redesigning the Assessment</a:t>
            </a:r>
            <a:endParaRPr lang="en-US" dirty="0" smtClean="0">
              <a:effectLst/>
            </a:endParaRPr>
          </a:p>
        </p:txBody>
      </p:sp>
      <p:pic>
        <p:nvPicPr>
          <p:cNvPr id="175" name="Shape 175" descr="Screenshot of multimedia quiz's start page"/>
          <p:cNvPicPr preferRelativeResize="0"/>
          <p:nvPr/>
        </p:nvPicPr>
        <p:blipFill>
          <a:blip r:embed="rId3">
            <a:alphaModFix/>
          </a:blip>
          <a:stretch>
            <a:fillRect/>
          </a:stretch>
        </p:blipFill>
        <p:spPr>
          <a:xfrm>
            <a:off x="853550" y="1900550"/>
            <a:ext cx="7436899" cy="1490474"/>
          </a:xfrm>
          <a:prstGeom prst="rect">
            <a:avLst/>
          </a:prstGeom>
          <a:noFill/>
          <a:ln w="9525" cap="flat">
            <a:solidFill>
              <a:schemeClr val="dk2"/>
            </a:solidFill>
            <a:prstDash val="solid"/>
            <a:round/>
            <a:headEnd type="none" w="med" len="med"/>
            <a:tailEnd type="none" w="med" len="med"/>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3" name="Title 2"/>
          <p:cNvSpPr>
            <a:spLocks noGrp="1"/>
          </p:cNvSpPr>
          <p:nvPr>
            <p:ph type="title" idx="4294967295"/>
          </p:nvPr>
        </p:nvSpPr>
        <p:spPr>
          <a:xfrm>
            <a:off x="3581400" y="4171950"/>
            <a:ext cx="8229600" cy="857400"/>
          </a:xfrm>
        </p:spPr>
        <p:txBody>
          <a:bodyPr/>
          <a:lstStyle/>
          <a:p>
            <a:pPr rtl="0"/>
            <a:r>
              <a:rPr lang="en-US" sz="3000" b="0" i="0" baseline="0" dirty="0" smtClean="0">
                <a:solidFill>
                  <a:srgbClr val="000000"/>
                </a:solidFill>
                <a:effectLst/>
                <a:latin typeface="Arial"/>
                <a:ea typeface="Arial"/>
                <a:cs typeface="Arial"/>
              </a:rPr>
              <a:t>Sample I</a:t>
            </a:r>
            <a:endParaRPr lang="en-US" dirty="0" smtClean="0">
              <a:effectLst/>
            </a:endParaRPr>
          </a:p>
        </p:txBody>
      </p:sp>
      <p:pic>
        <p:nvPicPr>
          <p:cNvPr id="182" name="Shape 182" descr="Multiple choice question with answer choices that are procedural in nature"/>
          <p:cNvPicPr preferRelativeResize="0"/>
          <p:nvPr/>
        </p:nvPicPr>
        <p:blipFill>
          <a:blip r:embed="rId3">
            <a:alphaModFix/>
          </a:blip>
          <a:stretch>
            <a:fillRect/>
          </a:stretch>
        </p:blipFill>
        <p:spPr>
          <a:xfrm>
            <a:off x="816801" y="634226"/>
            <a:ext cx="7510400" cy="3270474"/>
          </a:xfrm>
          <a:prstGeom prst="rect">
            <a:avLst/>
          </a:prstGeom>
          <a:noFill/>
          <a:ln>
            <a:solidFill>
              <a:schemeClr val="dk2"/>
            </a:solid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2" name="Title 1"/>
          <p:cNvSpPr>
            <a:spLocks noGrp="1"/>
          </p:cNvSpPr>
          <p:nvPr>
            <p:ph type="title" idx="4294967295"/>
          </p:nvPr>
        </p:nvSpPr>
        <p:spPr>
          <a:xfrm>
            <a:off x="3429000" y="4127706"/>
            <a:ext cx="8229600" cy="857400"/>
          </a:xfrm>
        </p:spPr>
        <p:txBody>
          <a:bodyPr/>
          <a:lstStyle/>
          <a:p>
            <a:pPr rtl="0"/>
            <a:r>
              <a:rPr lang="en-US" sz="3000" b="0" i="0" baseline="0" dirty="0" smtClean="0">
                <a:solidFill>
                  <a:srgbClr val="000000"/>
                </a:solidFill>
                <a:effectLst/>
                <a:latin typeface="Arial"/>
                <a:ea typeface="Arial"/>
                <a:cs typeface="Arial"/>
              </a:rPr>
              <a:t>Sample II</a:t>
            </a:r>
            <a:endParaRPr lang="en-US" dirty="0" smtClean="0">
              <a:effectLst/>
            </a:endParaRPr>
          </a:p>
        </p:txBody>
      </p:sp>
      <p:pic>
        <p:nvPicPr>
          <p:cNvPr id="187" name="Shape 187" descr="multiple choice question that seems to have more than one correct answer"/>
          <p:cNvPicPr preferRelativeResize="0"/>
          <p:nvPr/>
        </p:nvPicPr>
        <p:blipFill>
          <a:blip r:embed="rId3">
            <a:alphaModFix/>
          </a:blip>
          <a:stretch>
            <a:fillRect/>
          </a:stretch>
        </p:blipFill>
        <p:spPr>
          <a:xfrm>
            <a:off x="1286763" y="706850"/>
            <a:ext cx="6570475" cy="3223424"/>
          </a:xfrm>
          <a:prstGeom prst="rect">
            <a:avLst/>
          </a:prstGeom>
          <a:noFill/>
          <a:ln>
            <a:solidFill>
              <a:schemeClr val="dk2"/>
            </a:solid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Title 1"/>
          <p:cNvSpPr>
            <a:spLocks noGrp="1"/>
          </p:cNvSpPr>
          <p:nvPr>
            <p:ph type="title" idx="4294967295"/>
          </p:nvPr>
        </p:nvSpPr>
        <p:spPr>
          <a:xfrm>
            <a:off x="3581400" y="4139994"/>
            <a:ext cx="8229600" cy="857400"/>
          </a:xfrm>
        </p:spPr>
        <p:txBody>
          <a:bodyPr/>
          <a:lstStyle/>
          <a:p>
            <a:pPr rtl="0"/>
            <a:r>
              <a:rPr lang="en-US" sz="3000" b="0" i="0" baseline="0" dirty="0" smtClean="0">
                <a:solidFill>
                  <a:srgbClr val="000000"/>
                </a:solidFill>
                <a:effectLst/>
                <a:latin typeface="Arial"/>
                <a:ea typeface="Arial"/>
                <a:cs typeface="Arial"/>
              </a:rPr>
              <a:t>Revision II</a:t>
            </a:r>
            <a:endParaRPr lang="en-US" dirty="0" smtClean="0">
              <a:effectLst/>
            </a:endParaRPr>
          </a:p>
        </p:txBody>
      </p:sp>
      <p:pic>
        <p:nvPicPr>
          <p:cNvPr id="194" name="Shape 194" descr="Sample test question that asks a question on knowledge of alternative text"/>
          <p:cNvPicPr preferRelativeResize="0"/>
          <p:nvPr/>
        </p:nvPicPr>
        <p:blipFill>
          <a:blip r:embed="rId3">
            <a:alphaModFix/>
          </a:blip>
          <a:stretch>
            <a:fillRect/>
          </a:stretch>
        </p:blipFill>
        <p:spPr>
          <a:xfrm>
            <a:off x="718551" y="598151"/>
            <a:ext cx="7706874" cy="316824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Title 1"/>
          <p:cNvSpPr>
            <a:spLocks noGrp="1"/>
          </p:cNvSpPr>
          <p:nvPr>
            <p:ph type="title" idx="4294967295"/>
          </p:nvPr>
        </p:nvSpPr>
        <p:spPr>
          <a:xfrm>
            <a:off x="3657600" y="4152750"/>
            <a:ext cx="8229600" cy="857400"/>
          </a:xfrm>
        </p:spPr>
        <p:txBody>
          <a:bodyPr/>
          <a:lstStyle/>
          <a:p>
            <a:pPr rtl="0"/>
            <a:r>
              <a:rPr lang="en-US" sz="3000" b="0" i="0" baseline="0" dirty="0" smtClean="0">
                <a:solidFill>
                  <a:srgbClr val="000000"/>
                </a:solidFill>
                <a:effectLst/>
                <a:latin typeface="Arial"/>
                <a:ea typeface="Arial"/>
                <a:cs typeface="Arial"/>
              </a:rPr>
              <a:t>Sample III</a:t>
            </a:r>
            <a:endParaRPr lang="en-US" dirty="0" smtClean="0">
              <a:effectLst/>
            </a:endParaRPr>
          </a:p>
        </p:txBody>
      </p:sp>
      <p:pic>
        <p:nvPicPr>
          <p:cNvPr id="3" name="Picture 2" descr="Sample question referencing headings in 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36696"/>
            <a:ext cx="8610600" cy="2223776"/>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Title 1"/>
          <p:cNvSpPr>
            <a:spLocks noGrp="1"/>
          </p:cNvSpPr>
          <p:nvPr>
            <p:ph type="title" idx="4294967295"/>
          </p:nvPr>
        </p:nvSpPr>
        <p:spPr>
          <a:xfrm>
            <a:off x="3554352" y="4123254"/>
            <a:ext cx="8229600" cy="857400"/>
          </a:xfrm>
        </p:spPr>
        <p:txBody>
          <a:bodyPr/>
          <a:lstStyle/>
          <a:p>
            <a:pPr rtl="0"/>
            <a:r>
              <a:rPr lang="en-US" sz="3000" b="0" i="0" baseline="0" dirty="0" smtClean="0">
                <a:solidFill>
                  <a:srgbClr val="000000"/>
                </a:solidFill>
                <a:effectLst/>
                <a:latin typeface="Arial"/>
                <a:ea typeface="Arial"/>
                <a:cs typeface="Arial"/>
              </a:rPr>
              <a:t>Revision III</a:t>
            </a:r>
            <a:endParaRPr lang="en-US" dirty="0" smtClean="0">
              <a:effectLst/>
            </a:endParaRPr>
          </a:p>
        </p:txBody>
      </p:sp>
      <p:pic>
        <p:nvPicPr>
          <p:cNvPr id="3" name="Picture 2" descr="Revised example of headings ques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09" y="1428750"/>
            <a:ext cx="8771381" cy="1364098"/>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Title 1"/>
          <p:cNvSpPr>
            <a:spLocks noGrp="1"/>
          </p:cNvSpPr>
          <p:nvPr>
            <p:ph type="title" idx="4294967295"/>
          </p:nvPr>
        </p:nvSpPr>
        <p:spPr>
          <a:xfrm>
            <a:off x="685800" y="4095750"/>
            <a:ext cx="8229600" cy="857400"/>
          </a:xfrm>
        </p:spPr>
        <p:txBody>
          <a:bodyPr/>
          <a:lstStyle/>
          <a:p>
            <a:pPr rtl="0"/>
            <a:r>
              <a:rPr lang="en-US" sz="3000" b="1" i="0" baseline="0" dirty="0" smtClean="0">
                <a:solidFill>
                  <a:srgbClr val="000000"/>
                </a:solidFill>
                <a:effectLst/>
                <a:latin typeface="Arial"/>
                <a:ea typeface="Arial"/>
                <a:cs typeface="Arial"/>
              </a:rPr>
              <a:t>Post-revision Feedback--The Numbers</a:t>
            </a:r>
            <a:endParaRPr lang="en-US" dirty="0"/>
          </a:p>
        </p:txBody>
      </p:sp>
      <p:graphicFrame>
        <p:nvGraphicFramePr>
          <p:cNvPr id="4" name="Shape 211" descr="Three column table with 3 rows. Column one title is Question Text. Column Two title is Original Course. Column Three is Redesigned Course. Row two, column one says Question #3: Do you have a better understanding of the fundamental priciples and practices of accessibility? Row two, column two says 76.636. Row two, column three says 100. Row three, column one says Question #4: Do you have a better understanding of applying fundamental accessibility principles and practices to evaluate and create accessible course materials? Row Three, column Two says 73.832. Row Three, column three says 100."/>
          <p:cNvGraphicFramePr/>
          <p:nvPr>
            <p:extLst>
              <p:ext uri="{D42A27DB-BD31-4B8C-83A1-F6EECF244321}">
                <p14:modId xmlns:p14="http://schemas.microsoft.com/office/powerpoint/2010/main" val="828136770"/>
              </p:ext>
            </p:extLst>
          </p:nvPr>
        </p:nvGraphicFramePr>
        <p:xfrm>
          <a:off x="304800" y="209550"/>
          <a:ext cx="8665575" cy="3779430"/>
        </p:xfrm>
        <a:graphic>
          <a:graphicData uri="http://schemas.openxmlformats.org/drawingml/2006/table">
            <a:tbl>
              <a:tblPr firstRow="1">
                <a:noFill/>
                <a:tableStyleId>{0761A481-47CF-4A90-8069-D1031601473A}</a:tableStyleId>
              </a:tblPr>
              <a:tblGrid>
                <a:gridCol w="3581400"/>
                <a:gridCol w="2743200"/>
                <a:gridCol w="2340975"/>
              </a:tblGrid>
              <a:tr h="381000">
                <a:tc>
                  <a:txBody>
                    <a:bodyPr/>
                    <a:lstStyle/>
                    <a:p>
                      <a:pPr algn="ctr" rtl="0">
                        <a:spcBef>
                          <a:spcPts val="0"/>
                        </a:spcBef>
                        <a:buNone/>
                      </a:pPr>
                      <a:r>
                        <a:rPr lang="en" dirty="0">
                          <a:solidFill>
                            <a:schemeClr val="dk1"/>
                          </a:solidFill>
                        </a:rPr>
                        <a:t>Question Text</a:t>
                      </a:r>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c>
                  <a:txBody>
                    <a:bodyPr/>
                    <a:lstStyle/>
                    <a:p>
                      <a:pPr algn="ctr" rtl="0">
                        <a:spcBef>
                          <a:spcPts val="0"/>
                        </a:spcBef>
                        <a:buNone/>
                      </a:pPr>
                      <a:r>
                        <a:rPr lang="en" dirty="0">
                          <a:solidFill>
                            <a:schemeClr val="dk1"/>
                          </a:solidFill>
                        </a:rPr>
                        <a:t>Original Course</a:t>
                      </a:r>
                    </a:p>
                  </a:txBody>
                  <a:tcPr marL="91425" marR="91425" marT="91425" marB="91425" anchor="ctr">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c>
                  <a:txBody>
                    <a:bodyPr/>
                    <a:lstStyle/>
                    <a:p>
                      <a:pPr algn="ctr" rtl="0">
                        <a:spcBef>
                          <a:spcPts val="0"/>
                        </a:spcBef>
                        <a:buNone/>
                      </a:pPr>
                      <a:r>
                        <a:rPr lang="en" dirty="0">
                          <a:solidFill>
                            <a:schemeClr val="dk1"/>
                          </a:solidFill>
                        </a:rPr>
                        <a:t>Redesigned Course</a:t>
                      </a:r>
                    </a:p>
                  </a:txBody>
                  <a:tcPr marL="91425" marR="91425" marT="91425" marB="91425" anchor="ctr">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r>
              <a:tr h="381000">
                <a:tc>
                  <a:txBody>
                    <a:bodyPr/>
                    <a:lstStyle/>
                    <a:p>
                      <a:pPr lvl="0" rtl="0">
                        <a:spcBef>
                          <a:spcPts val="0"/>
                        </a:spcBef>
                        <a:buClr>
                          <a:schemeClr val="dk1"/>
                        </a:buClr>
                        <a:buSzPct val="61111"/>
                        <a:buFont typeface="Arial"/>
                        <a:buNone/>
                      </a:pPr>
                      <a:r>
                        <a:rPr lang="en" sz="1800">
                          <a:solidFill>
                            <a:schemeClr val="dk1"/>
                          </a:solidFill>
                        </a:rPr>
                        <a:t>Question #3: Do you have a better understanding of the fundamental principles and practices of accessibility?</a:t>
                      </a:r>
                    </a:p>
                    <a:p>
                      <a:pPr>
                        <a:spcBef>
                          <a:spcPts val="0"/>
                        </a:spcBef>
                        <a:buNone/>
                      </a:pPr>
                      <a:endParaRPr sz="1800">
                        <a:solidFill>
                          <a:schemeClr val="dk1"/>
                        </a:solidFill>
                      </a:endParaRPr>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c>
                  <a:txBody>
                    <a:bodyPr/>
                    <a:lstStyle/>
                    <a:p>
                      <a:pPr algn="ctr">
                        <a:spcBef>
                          <a:spcPts val="0"/>
                        </a:spcBef>
                        <a:buNone/>
                      </a:pPr>
                      <a:r>
                        <a:rPr lang="en" sz="3600">
                          <a:solidFill>
                            <a:schemeClr val="dk1"/>
                          </a:solidFill>
                        </a:rPr>
                        <a:t>76.636</a:t>
                      </a:r>
                    </a:p>
                  </a:txBody>
                  <a:tcPr marL="91425" marR="91425" marT="91425" marB="91425" anchor="ctr">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c>
                  <a:txBody>
                    <a:bodyPr/>
                    <a:lstStyle/>
                    <a:p>
                      <a:pPr algn="ctr" rtl="0">
                        <a:spcBef>
                          <a:spcPts val="0"/>
                        </a:spcBef>
                        <a:buNone/>
                      </a:pPr>
                      <a:r>
                        <a:rPr lang="en" sz="3600">
                          <a:solidFill>
                            <a:schemeClr val="dk1"/>
                          </a:solidFill>
                        </a:rPr>
                        <a:t>100</a:t>
                      </a:r>
                    </a:p>
                  </a:txBody>
                  <a:tcPr marL="91425" marR="91425" marT="91425" marB="91425" anchor="ctr">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r>
              <a:tr h="381000">
                <a:tc>
                  <a:txBody>
                    <a:bodyPr/>
                    <a:lstStyle/>
                    <a:p>
                      <a:pPr>
                        <a:spcBef>
                          <a:spcPts val="0"/>
                        </a:spcBef>
                        <a:buNone/>
                      </a:pPr>
                      <a:r>
                        <a:rPr lang="en" sz="1800" dirty="0">
                          <a:solidFill>
                            <a:schemeClr val="dk1"/>
                          </a:solidFill>
                        </a:rPr>
                        <a:t>Question #4: Do you have a better understanding of applying fundamental accessibility principles and practices to evaluate and create accessible course materials?</a:t>
                      </a:r>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c>
                  <a:txBody>
                    <a:bodyPr/>
                    <a:lstStyle/>
                    <a:p>
                      <a:pPr algn="ctr">
                        <a:spcBef>
                          <a:spcPts val="0"/>
                        </a:spcBef>
                        <a:buNone/>
                      </a:pPr>
                      <a:r>
                        <a:rPr lang="en" sz="3600">
                          <a:solidFill>
                            <a:schemeClr val="dk1"/>
                          </a:solidFill>
                        </a:rPr>
                        <a:t>73.832</a:t>
                      </a:r>
                    </a:p>
                  </a:txBody>
                  <a:tcPr marL="91425" marR="91425" marT="91425" marB="91425" anchor="ctr">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c>
                  <a:txBody>
                    <a:bodyPr/>
                    <a:lstStyle/>
                    <a:p>
                      <a:pPr algn="ctr" rtl="0">
                        <a:spcBef>
                          <a:spcPts val="0"/>
                        </a:spcBef>
                        <a:buNone/>
                      </a:pPr>
                      <a:r>
                        <a:rPr lang="en" sz="3600" dirty="0">
                          <a:solidFill>
                            <a:schemeClr val="dk1"/>
                          </a:solidFill>
                        </a:rPr>
                        <a:t>100</a:t>
                      </a:r>
                    </a:p>
                  </a:txBody>
                  <a:tcPr marL="91425" marR="91425" marT="91425" marB="91425" anchor="ctr">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0814166"/>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3" name="Title 2"/>
          <p:cNvSpPr>
            <a:spLocks noGrp="1"/>
          </p:cNvSpPr>
          <p:nvPr>
            <p:ph type="title" idx="4294967295"/>
          </p:nvPr>
        </p:nvSpPr>
        <p:spPr>
          <a:xfrm>
            <a:off x="228600" y="209550"/>
            <a:ext cx="8610600" cy="857400"/>
          </a:xfrm>
        </p:spPr>
        <p:txBody>
          <a:bodyPr/>
          <a:lstStyle/>
          <a:p>
            <a:pPr rtl="0"/>
            <a:r>
              <a:rPr lang="en-US" sz="3800" b="0" i="0" baseline="0" dirty="0" smtClean="0">
                <a:solidFill>
                  <a:srgbClr val="FFFFFF"/>
                </a:solidFill>
                <a:effectLst/>
                <a:latin typeface="Calibri"/>
                <a:ea typeface="Calibri"/>
                <a:cs typeface="Calibri"/>
              </a:rPr>
              <a:t>Updated Course Feedback: The Comments</a:t>
            </a:r>
            <a:endParaRPr lang="en-US" dirty="0" smtClean="0">
              <a:effectLst/>
            </a:endParaRPr>
          </a:p>
        </p:txBody>
      </p:sp>
      <p:sp>
        <p:nvSpPr>
          <p:cNvPr id="2" name="Content Placeholder 1"/>
          <p:cNvSpPr>
            <a:spLocks noGrp="1"/>
          </p:cNvSpPr>
          <p:nvPr>
            <p:ph sz="quarter" idx="12"/>
          </p:nvPr>
        </p:nvSpPr>
        <p:spPr/>
        <p:txBody>
          <a:bodyPr/>
          <a:lstStyle/>
          <a:p>
            <a:pPr lvl="0" indent="-381000">
              <a:spcBef>
                <a:spcPts val="500"/>
              </a:spcBef>
              <a:spcAft>
                <a:spcPts val="500"/>
              </a:spcAft>
              <a:buClr>
                <a:srgbClr val="000000"/>
              </a:buClr>
              <a:buFont typeface="Arial"/>
              <a:buChar char="●"/>
            </a:pPr>
            <a:r>
              <a:rPr lang="en" sz="2400" dirty="0">
                <a:solidFill>
                  <a:srgbClr val="000000"/>
                </a:solidFill>
              </a:rPr>
              <a:t>“Nothing...  being a busy instructor, I truly appreciated the self paced nature of the course so that I could get the necessary information on accessibility and not fall behind in my own teaching.”</a:t>
            </a:r>
          </a:p>
          <a:p>
            <a:pPr lvl="0" indent="-381000">
              <a:spcBef>
                <a:spcPts val="500"/>
              </a:spcBef>
              <a:spcAft>
                <a:spcPts val="500"/>
              </a:spcAft>
              <a:buClr>
                <a:srgbClr val="000000"/>
              </a:buClr>
              <a:buFont typeface="Arial"/>
              <a:buChar char="●"/>
            </a:pPr>
            <a:r>
              <a:rPr lang="en" sz="2400" dirty="0">
                <a:solidFill>
                  <a:srgbClr val="000000"/>
                </a:solidFill>
              </a:rPr>
              <a:t>“When you take the quizzes or final exam and you get a question wrong, offer a different explanation of why the answer is the correct answer.”</a:t>
            </a:r>
          </a:p>
          <a:p>
            <a:pPr lvl="0" indent="-381000">
              <a:spcBef>
                <a:spcPts val="500"/>
              </a:spcBef>
              <a:spcAft>
                <a:spcPts val="500"/>
              </a:spcAft>
              <a:buClr>
                <a:srgbClr val="000000"/>
              </a:buClr>
              <a:buFont typeface="Arial"/>
              <a:buChar char="●"/>
            </a:pPr>
            <a:r>
              <a:rPr lang="en" sz="2400" dirty="0">
                <a:solidFill>
                  <a:srgbClr val="000000"/>
                </a:solidFill>
              </a:rPr>
              <a:t>“I think the training is fine. I liked how easy it was to follow.”</a:t>
            </a:r>
          </a:p>
          <a:p>
            <a:endParaRPr lang="en-US" dirty="0"/>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221"/>
        <p:cNvGrpSpPr/>
        <p:nvPr/>
      </p:nvGrpSpPr>
      <p:grpSpPr>
        <a:xfrm>
          <a:off x="0" y="0"/>
          <a:ext cx="0" cy="0"/>
          <a:chOff x="0" y="0"/>
          <a:chExt cx="0" cy="0"/>
        </a:xfrm>
      </p:grpSpPr>
      <p:sp>
        <p:nvSpPr>
          <p:cNvPr id="2" name="Title 1"/>
          <p:cNvSpPr>
            <a:spLocks noGrp="1"/>
          </p:cNvSpPr>
          <p:nvPr>
            <p:ph type="title" idx="4294967295"/>
          </p:nvPr>
        </p:nvSpPr>
        <p:spPr>
          <a:xfrm>
            <a:off x="457200" y="4095750"/>
            <a:ext cx="8229600" cy="609600"/>
          </a:xfrm>
        </p:spPr>
        <p:txBody>
          <a:bodyPr/>
          <a:lstStyle/>
          <a:p>
            <a:r>
              <a:rPr lang="en-US" dirty="0" smtClean="0">
                <a:solidFill>
                  <a:schemeClr val="accent4">
                    <a:lumMod val="75000"/>
                  </a:schemeClr>
                </a:solidFill>
              </a:rPr>
              <a:t>Quote</a:t>
            </a:r>
            <a:endParaRPr lang="en-US" dirty="0">
              <a:solidFill>
                <a:schemeClr val="accent4">
                  <a:lumMod val="75000"/>
                </a:schemeClr>
              </a:solidFill>
            </a:endParaRPr>
          </a:p>
        </p:txBody>
      </p:sp>
      <p:sp>
        <p:nvSpPr>
          <p:cNvPr id="222" name="Shape 222"/>
          <p:cNvSpPr txBox="1">
            <a:spLocks noGrp="1"/>
          </p:cNvSpPr>
          <p:nvPr>
            <p:ph type="body" idx="1"/>
          </p:nvPr>
        </p:nvSpPr>
        <p:spPr>
          <a:xfrm>
            <a:off x="381000" y="361950"/>
            <a:ext cx="8399999" cy="3882501"/>
          </a:xfrm>
          <a:prstGeom prst="rect">
            <a:avLst/>
          </a:prstGeom>
          <a:noFill/>
          <a:ln>
            <a:noFill/>
          </a:ln>
        </p:spPr>
        <p:txBody>
          <a:bodyPr lIns="91425" tIns="91425" rIns="91425" bIns="91425" anchor="t" anchorCtr="0">
            <a:noAutofit/>
          </a:bodyPr>
          <a:lstStyle/>
          <a:p>
            <a:pPr algn="ctr" rtl="0">
              <a:spcBef>
                <a:spcPts val="0"/>
              </a:spcBef>
              <a:buNone/>
            </a:pPr>
            <a:r>
              <a:rPr lang="en" sz="4800" dirty="0">
                <a:solidFill>
                  <a:srgbClr val="FFFFFF"/>
                </a:solidFill>
                <a:latin typeface="Georgia"/>
                <a:ea typeface="Georgia"/>
                <a:cs typeface="Georgia"/>
                <a:sym typeface="Georgia"/>
              </a:rPr>
              <a:t>“Accessibility...is the ability of the learning environment to adjust to the needs of </a:t>
            </a:r>
          </a:p>
          <a:p>
            <a:pPr algn="ctr" rtl="0">
              <a:spcBef>
                <a:spcPts val="0"/>
              </a:spcBef>
              <a:buNone/>
            </a:pPr>
            <a:r>
              <a:rPr lang="en" sz="4800" b="1" dirty="0">
                <a:solidFill>
                  <a:srgbClr val="FFFFFF"/>
                </a:solidFill>
                <a:latin typeface="Georgia"/>
                <a:ea typeface="Georgia"/>
                <a:cs typeface="Georgia"/>
                <a:sym typeface="Georgia"/>
              </a:rPr>
              <a:t>all</a:t>
            </a:r>
            <a:r>
              <a:rPr lang="en" sz="4800" dirty="0">
                <a:solidFill>
                  <a:srgbClr val="FFFFFF"/>
                </a:solidFill>
                <a:latin typeface="Georgia"/>
                <a:ea typeface="Georgia"/>
                <a:cs typeface="Georgia"/>
                <a:sym typeface="Georgia"/>
              </a:rPr>
              <a:t> learners” </a:t>
            </a:r>
          </a:p>
          <a:p>
            <a:pPr algn="ctr">
              <a:spcBef>
                <a:spcPts val="0"/>
              </a:spcBef>
              <a:buNone/>
            </a:pPr>
            <a:r>
              <a:rPr lang="en" sz="4800" dirty="0">
                <a:solidFill>
                  <a:srgbClr val="FFFFFF"/>
                </a:solidFill>
                <a:latin typeface="Georgia"/>
                <a:ea typeface="Georgia"/>
                <a:cs typeface="Georgia"/>
                <a:sym typeface="Georgia"/>
              </a:rPr>
              <a:t>(Seale, 2014, pg. 9).</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solidFill>
                  <a:schemeClr val="bg1"/>
                </a:solidFill>
              </a:rPr>
              <a:t>Session</a:t>
            </a:r>
            <a:r>
              <a:rPr lang="en-US" baseline="0" dirty="0" smtClean="0">
                <a:solidFill>
                  <a:schemeClr val="bg1"/>
                </a:solidFill>
              </a:rPr>
              <a:t> Overview</a:t>
            </a:r>
            <a:endParaRPr lang="en-US" dirty="0">
              <a:solidFill>
                <a:schemeClr val="bg1"/>
              </a:solidFill>
            </a:endParaRPr>
          </a:p>
        </p:txBody>
      </p:sp>
      <p:sp>
        <p:nvSpPr>
          <p:cNvPr id="54" name="Shape 54"/>
          <p:cNvSpPr txBox="1">
            <a:spLocks noGrp="1"/>
          </p:cNvSpPr>
          <p:nvPr>
            <p:ph type="body" sz="quarter" idx="4294967295"/>
          </p:nvPr>
        </p:nvSpPr>
        <p:spPr>
          <a:xfrm>
            <a:off x="152400" y="1276350"/>
            <a:ext cx="8763000" cy="34290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Wake Tech’s introduction to accessibility</a:t>
            </a:r>
          </a:p>
          <a:p>
            <a:pPr marL="457200" lvl="0" indent="-419100" rtl="0">
              <a:spcBef>
                <a:spcPts val="0"/>
              </a:spcBef>
              <a:buClr>
                <a:schemeClr val="dk1"/>
              </a:buClr>
              <a:buSzPct val="100000"/>
              <a:buFont typeface="Arial"/>
              <a:buChar char="●"/>
            </a:pPr>
            <a:r>
              <a:rPr lang="en" dirty="0"/>
              <a:t>Training results and faculty feedback</a:t>
            </a:r>
          </a:p>
          <a:p>
            <a:pPr marL="457200" lvl="0" indent="-419100">
              <a:spcBef>
                <a:spcPts val="0"/>
              </a:spcBef>
              <a:buClr>
                <a:schemeClr val="dk1"/>
              </a:buClr>
              <a:buSzPct val="100000"/>
              <a:buFont typeface="Arial"/>
              <a:buChar char="●"/>
            </a:pPr>
            <a:r>
              <a:rPr lang="en" dirty="0"/>
              <a:t>Redesigning the faculty experience</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4" name="Title 3"/>
          <p:cNvSpPr>
            <a:spLocks noGrp="1"/>
          </p:cNvSpPr>
          <p:nvPr>
            <p:ph type="title" idx="4294967295"/>
          </p:nvPr>
        </p:nvSpPr>
        <p:spPr>
          <a:xfrm>
            <a:off x="228600" y="209550"/>
            <a:ext cx="8229600" cy="857400"/>
          </a:xfrm>
        </p:spPr>
        <p:txBody>
          <a:bodyPr/>
          <a:lstStyle/>
          <a:p>
            <a:pPr rtl="0"/>
            <a:r>
              <a:rPr lang="en-US" sz="3800" b="0" i="0" baseline="0" dirty="0" smtClean="0">
                <a:solidFill>
                  <a:srgbClr val="FFFFFF"/>
                </a:solidFill>
                <a:effectLst/>
                <a:latin typeface="Calibri"/>
                <a:ea typeface="Calibri"/>
                <a:cs typeface="Calibri"/>
              </a:rPr>
              <a:t>Who Holds the Responsibility for:</a:t>
            </a:r>
            <a:endParaRPr lang="en-US" dirty="0" smtClean="0">
              <a:effectLst/>
            </a:endParaRPr>
          </a:p>
        </p:txBody>
      </p:sp>
      <p:sp>
        <p:nvSpPr>
          <p:cNvPr id="3" name="Content Placeholder 2"/>
          <p:cNvSpPr>
            <a:spLocks noGrp="1"/>
          </p:cNvSpPr>
          <p:nvPr>
            <p:ph sz="quarter" idx="12"/>
          </p:nvPr>
        </p:nvSpPr>
        <p:spPr/>
        <p:txBody>
          <a:bodyPr/>
          <a:lstStyle/>
          <a:p>
            <a:pPr lvl="0" indent="-419100">
              <a:spcBef>
                <a:spcPts val="0"/>
              </a:spcBef>
              <a:buFont typeface="Arial"/>
              <a:buChar char="●"/>
            </a:pPr>
            <a:r>
              <a:rPr lang="en" dirty="0"/>
              <a:t>training faculty on accessibility?</a:t>
            </a:r>
          </a:p>
          <a:p>
            <a:pPr lvl="0" indent="-419100">
              <a:spcBef>
                <a:spcPts val="0"/>
              </a:spcBef>
              <a:buFont typeface="Arial"/>
              <a:buChar char="●"/>
            </a:pPr>
            <a:r>
              <a:rPr lang="en" dirty="0"/>
              <a:t>captioning videos?</a:t>
            </a:r>
          </a:p>
          <a:p>
            <a:pPr lvl="0" indent="-419100">
              <a:spcBef>
                <a:spcPts val="0"/>
              </a:spcBef>
              <a:buFont typeface="Arial"/>
              <a:buChar char="●"/>
            </a:pPr>
            <a:r>
              <a:rPr lang="en" dirty="0"/>
              <a:t>accessible digital content (Word, PPT, etc.)?</a:t>
            </a:r>
          </a:p>
          <a:p>
            <a:pPr lvl="0" indent="-419100">
              <a:spcBef>
                <a:spcPts val="0"/>
              </a:spcBef>
              <a:buFont typeface="Arial"/>
              <a:buChar char="●"/>
            </a:pPr>
            <a:r>
              <a:rPr lang="en" dirty="0"/>
              <a:t>self-advocacy of disability?</a:t>
            </a:r>
          </a:p>
          <a:p>
            <a:pPr lvl="0" indent="-419100">
              <a:spcBef>
                <a:spcPts val="0"/>
              </a:spcBef>
              <a:buFont typeface="Arial"/>
              <a:buChar char="●"/>
            </a:pPr>
            <a:r>
              <a:rPr lang="en" dirty="0"/>
              <a:t>classroom climate?</a:t>
            </a:r>
          </a:p>
          <a:p>
            <a:pPr lvl="0" indent="-419100">
              <a:spcBef>
                <a:spcPts val="0"/>
              </a:spcBef>
              <a:buFont typeface="Arial"/>
              <a:buChar char="●"/>
            </a:pPr>
            <a:r>
              <a:rPr lang="en" dirty="0"/>
              <a:t>awareness of accessibility laws</a:t>
            </a:r>
            <a:r>
              <a:rPr lang="en" dirty="0" smtClean="0"/>
              <a:t>?</a:t>
            </a:r>
            <a:endParaRPr lang="en" dirty="0"/>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5" name="Title 4"/>
          <p:cNvSpPr>
            <a:spLocks noGrp="1"/>
          </p:cNvSpPr>
          <p:nvPr>
            <p:ph type="title" idx="4294967295"/>
          </p:nvPr>
        </p:nvSpPr>
        <p:spPr/>
        <p:txBody>
          <a:bodyPr/>
          <a:lstStyle/>
          <a:p>
            <a:r>
              <a:rPr lang="en-US" dirty="0" smtClean="0">
                <a:solidFill>
                  <a:schemeClr val="bg1"/>
                </a:solidFill>
              </a:rPr>
              <a:t>Discussion</a:t>
            </a:r>
            <a:endParaRPr lang="en-US" dirty="0">
              <a:solidFill>
                <a:schemeClr val="bg1"/>
              </a:solidFill>
            </a:endParaRPr>
          </a:p>
        </p:txBody>
      </p:sp>
      <p:pic>
        <p:nvPicPr>
          <p:cNvPr id="234" name="Shape 234" descr="question mark"/>
          <p:cNvPicPr preferRelativeResize="0"/>
          <p:nvPr/>
        </p:nvPicPr>
        <p:blipFill>
          <a:blip r:embed="rId3">
            <a:alphaModFix/>
            <a:extLst>
              <a:ext uri="{BEBA8EAE-BF5A-486C-A8C5-ECC9F3942E4B}">
                <a14:imgProps xmlns:a14="http://schemas.microsoft.com/office/drawing/2010/main">
                  <a14:imgLayer r:embed="rId4">
                    <a14:imgEffect>
                      <a14:backgroundRemoval t="31250" b="69531" l="34180" r="64844">
                        <a14:foregroundMark x1="46875" y1="63672" x2="46875" y2="63672"/>
                      </a14:backgroundRemoval>
                    </a14:imgEffect>
                  </a14:imgLayer>
                </a14:imgProps>
              </a:ext>
            </a:extLst>
          </a:blip>
          <a:stretch>
            <a:fillRect/>
          </a:stretch>
        </p:blipFill>
        <p:spPr>
          <a:xfrm>
            <a:off x="2086575" y="361950"/>
            <a:ext cx="4970850" cy="497085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solidFill>
                  <a:schemeClr val="bg1"/>
                </a:solidFill>
              </a:rPr>
              <a:t>Contact us</a:t>
            </a:r>
            <a:endParaRPr lang="en-US" dirty="0">
              <a:solidFill>
                <a:schemeClr val="bg1"/>
              </a:solidFill>
            </a:endParaRPr>
          </a:p>
        </p:txBody>
      </p:sp>
      <p:sp>
        <p:nvSpPr>
          <p:cNvPr id="2" name="Content Placeholder 1"/>
          <p:cNvSpPr>
            <a:spLocks noGrp="1"/>
          </p:cNvSpPr>
          <p:nvPr>
            <p:ph sz="quarter" idx="12"/>
          </p:nvPr>
        </p:nvSpPr>
        <p:spPr>
          <a:xfrm>
            <a:off x="609600" y="1276350"/>
            <a:ext cx="8305800" cy="3352800"/>
          </a:xfrm>
        </p:spPr>
        <p:txBody>
          <a:bodyPr/>
          <a:lstStyle/>
          <a:p>
            <a:pPr marL="0" indent="0">
              <a:buNone/>
            </a:pPr>
            <a:r>
              <a:rPr lang="it-IT" b="1" dirty="0"/>
              <a:t>Serena Reavis</a:t>
            </a:r>
            <a:endParaRPr lang="it-IT" dirty="0"/>
          </a:p>
          <a:p>
            <a:pPr marL="0" indent="0">
              <a:buNone/>
            </a:pPr>
            <a:r>
              <a:rPr lang="it-IT" dirty="0"/>
              <a:t>sreavis@ncsu.edu</a:t>
            </a:r>
          </a:p>
          <a:p>
            <a:pPr marL="0" indent="0">
              <a:buNone/>
            </a:pPr>
            <a:r>
              <a:rPr lang="it-IT" dirty="0"/>
              <a:t/>
            </a:r>
            <a:br>
              <a:rPr lang="it-IT" dirty="0"/>
            </a:br>
            <a:r>
              <a:rPr lang="it-IT" b="1" dirty="0"/>
              <a:t>Amy Netzel</a:t>
            </a:r>
            <a:endParaRPr lang="it-IT" dirty="0"/>
          </a:p>
          <a:p>
            <a:pPr marL="0" indent="0">
              <a:buNone/>
            </a:pPr>
            <a:r>
              <a:rPr lang="it-IT" dirty="0"/>
              <a:t>abnetzel@waketech.edu</a:t>
            </a:r>
            <a:endParaRPr lang="en-US"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solidFill>
                  <a:schemeClr val="bg1"/>
                </a:solidFill>
              </a:rPr>
              <a:t>Poll One</a:t>
            </a:r>
            <a:endParaRPr lang="en-US" dirty="0">
              <a:solidFill>
                <a:schemeClr val="bg1"/>
              </a:solidFill>
            </a:endParaRPr>
          </a:p>
        </p:txBody>
      </p:sp>
      <p:sp>
        <p:nvSpPr>
          <p:cNvPr id="3" name="Text Placeholder 2"/>
          <p:cNvSpPr>
            <a:spLocks noGrp="1"/>
          </p:cNvSpPr>
          <p:nvPr>
            <p:ph type="body" sz="quarter" idx="12"/>
          </p:nvPr>
        </p:nvSpPr>
        <p:spPr/>
        <p:txBody>
          <a:bodyPr/>
          <a:lstStyle/>
          <a:p>
            <a:pPr marL="0" indent="0">
              <a:spcBef>
                <a:spcPts val="4800"/>
              </a:spcBef>
              <a:buNone/>
            </a:pPr>
            <a:r>
              <a:rPr lang="en" dirty="0"/>
              <a:t>What is an instructor’s role in terms of accessibility</a:t>
            </a:r>
            <a:r>
              <a:rPr lang="en" dirty="0" smtClean="0"/>
              <a:t>?</a:t>
            </a:r>
            <a:br>
              <a:rPr lang="en" dirty="0" smtClean="0"/>
            </a:br>
            <a:endParaRPr lang="en" dirty="0" smtClean="0"/>
          </a:p>
          <a:p>
            <a:pPr marL="0" indent="0">
              <a:spcBef>
                <a:spcPts val="4800"/>
              </a:spcBef>
              <a:buNone/>
            </a:pPr>
            <a:r>
              <a:rPr lang="en" sz="1800" dirty="0" smtClean="0"/>
              <a:t>https</a:t>
            </a:r>
            <a:r>
              <a:rPr lang="en" sz="1800" dirty="0"/>
              <a:t>://</a:t>
            </a:r>
            <a:r>
              <a:rPr lang="en" sz="1800" dirty="0" smtClean="0"/>
              <a:t>www.polleverywhere.com/free_text_polls/RLo4ezeSzUk90CH/web</a:t>
            </a:r>
            <a:endParaRPr lang="en" sz="1800" dirty="0"/>
          </a:p>
        </p:txBody>
      </p:sp>
      <p:pic>
        <p:nvPicPr>
          <p:cNvPr id="61" name="Shape 61" descr="silhouette of person at podium"/>
          <p:cNvPicPr preferRelativeResize="0"/>
          <p:nvPr/>
        </p:nvPicPr>
        <p:blipFill>
          <a:blip r:embed="rId3">
            <a:alphaModFix/>
          </a:blip>
          <a:stretch>
            <a:fillRect/>
          </a:stretch>
        </p:blipFill>
        <p:spPr>
          <a:xfrm>
            <a:off x="948300" y="1352150"/>
            <a:ext cx="2743200" cy="32003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descr="Wake Technical Community College's logo"/>
          <p:cNvPicPr preferRelativeResize="0"/>
          <p:nvPr/>
        </p:nvPicPr>
        <p:blipFill>
          <a:blip r:embed="rId3">
            <a:alphaModFix/>
          </a:blip>
          <a:stretch>
            <a:fillRect/>
          </a:stretch>
        </p:blipFill>
        <p:spPr>
          <a:xfrm>
            <a:off x="1867126" y="738300"/>
            <a:ext cx="5318549" cy="1805473"/>
          </a:xfrm>
          <a:prstGeom prst="rect">
            <a:avLst/>
          </a:prstGeom>
          <a:noFill/>
          <a:ln>
            <a:noFill/>
          </a:ln>
        </p:spPr>
      </p:pic>
      <p:sp>
        <p:nvSpPr>
          <p:cNvPr id="3" name="Title 2"/>
          <p:cNvSpPr>
            <a:spLocks noGrp="1"/>
          </p:cNvSpPr>
          <p:nvPr>
            <p:ph type="title" idx="4294967295"/>
          </p:nvPr>
        </p:nvSpPr>
        <p:spPr/>
        <p:txBody>
          <a:bodyPr/>
          <a:lstStyle/>
          <a:p>
            <a:r>
              <a:rPr lang="en-US" dirty="0" smtClean="0">
                <a:solidFill>
                  <a:srgbClr val="F2F2F2"/>
                </a:solidFill>
              </a:rPr>
              <a:t>Slide displaying image of Wake Tech’s logo</a:t>
            </a:r>
            <a:endParaRPr lang="en-US" dirty="0">
              <a:solidFill>
                <a:srgbClr val="F2F2F2"/>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itle 1"/>
          <p:cNvSpPr>
            <a:spLocks noGrp="1"/>
          </p:cNvSpPr>
          <p:nvPr>
            <p:ph type="title" idx="4294967295"/>
          </p:nvPr>
        </p:nvSpPr>
        <p:spPr>
          <a:xfrm>
            <a:off x="58992" y="4094537"/>
            <a:ext cx="8991600" cy="857400"/>
          </a:xfrm>
        </p:spPr>
        <p:txBody>
          <a:bodyPr/>
          <a:lstStyle/>
          <a:p>
            <a:r>
              <a:rPr lang="en-US" sz="3200" b="0" dirty="0" smtClean="0">
                <a:solidFill>
                  <a:schemeClr val="tx1"/>
                </a:solidFill>
              </a:rPr>
              <a:t>Faculty members have direct access to students</a:t>
            </a:r>
            <a:endParaRPr lang="en-US" sz="3200" b="0" dirty="0">
              <a:solidFill>
                <a:schemeClr val="tx1"/>
              </a:solidFill>
            </a:endParaRPr>
          </a:p>
        </p:txBody>
      </p:sp>
      <p:pic>
        <p:nvPicPr>
          <p:cNvPr id="74" name="Shape 74" descr="Silhouette of person presenting to a group"/>
          <p:cNvPicPr preferRelativeResize="0"/>
          <p:nvPr/>
        </p:nvPicPr>
        <p:blipFill>
          <a:blip r:embed="rId3">
            <a:alphaModFix/>
          </a:blip>
          <a:stretch>
            <a:fillRect/>
          </a:stretch>
        </p:blipFill>
        <p:spPr>
          <a:xfrm>
            <a:off x="1587237" y="0"/>
            <a:ext cx="5628012" cy="40060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8"/>
        <p:cNvGrpSpPr/>
        <p:nvPr/>
      </p:nvGrpSpPr>
      <p:grpSpPr>
        <a:xfrm>
          <a:off x="0" y="0"/>
          <a:ext cx="0" cy="0"/>
          <a:chOff x="0" y="0"/>
          <a:chExt cx="0" cy="0"/>
        </a:xfrm>
      </p:grpSpPr>
      <p:sp>
        <p:nvSpPr>
          <p:cNvPr id="2" name="Title 1"/>
          <p:cNvSpPr>
            <a:spLocks noGrp="1"/>
          </p:cNvSpPr>
          <p:nvPr>
            <p:ph type="title" idx="4294967295"/>
          </p:nvPr>
        </p:nvSpPr>
        <p:spPr>
          <a:xfrm>
            <a:off x="1219200" y="4248150"/>
            <a:ext cx="8229600" cy="760800"/>
          </a:xfrm>
        </p:spPr>
        <p:txBody>
          <a:bodyPr/>
          <a:lstStyle/>
          <a:p>
            <a:pPr rtl="0"/>
            <a:r>
              <a:rPr lang="en-US" sz="3000" b="0" i="0" baseline="0" dirty="0" smtClean="0">
                <a:solidFill>
                  <a:srgbClr val="000000"/>
                </a:solidFill>
                <a:effectLst/>
                <a:latin typeface="Arial"/>
                <a:ea typeface="Arial"/>
                <a:cs typeface="Arial"/>
              </a:rPr>
              <a:t>Faculty members design the content</a:t>
            </a:r>
            <a:endParaRPr lang="en-US" dirty="0" smtClean="0">
              <a:effectLst/>
            </a:endParaRPr>
          </a:p>
        </p:txBody>
      </p:sp>
      <p:pic>
        <p:nvPicPr>
          <p:cNvPr id="80" name="Shape 80" descr="Laptop with simulated content"/>
          <p:cNvPicPr preferRelativeResize="0"/>
          <p:nvPr/>
        </p:nvPicPr>
        <p:blipFill>
          <a:blip r:embed="rId3">
            <a:alphaModFix/>
          </a:blip>
          <a:stretch>
            <a:fillRect/>
          </a:stretch>
        </p:blipFill>
        <p:spPr>
          <a:xfrm>
            <a:off x="1516499" y="561275"/>
            <a:ext cx="5576500" cy="3465950"/>
          </a:xfrm>
          <a:prstGeom prst="rect">
            <a:avLst/>
          </a:prstGeom>
          <a:noFill/>
          <a:ln>
            <a:noFill/>
          </a:ln>
          <a:effectLst/>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 name="Title 1"/>
          <p:cNvSpPr>
            <a:spLocks noGrp="1"/>
          </p:cNvSpPr>
          <p:nvPr>
            <p:ph type="title" idx="4294967295"/>
          </p:nvPr>
        </p:nvSpPr>
        <p:spPr>
          <a:xfrm>
            <a:off x="135191" y="4112958"/>
            <a:ext cx="8991600" cy="857400"/>
          </a:xfrm>
        </p:spPr>
        <p:txBody>
          <a:bodyPr/>
          <a:lstStyle/>
          <a:p>
            <a:pPr rtl="0"/>
            <a:r>
              <a:rPr lang="en-US" sz="3000" b="0" i="0" baseline="0" dirty="0" smtClean="0">
                <a:solidFill>
                  <a:srgbClr val="000000"/>
                </a:solidFill>
                <a:effectLst/>
                <a:latin typeface="Arial"/>
                <a:ea typeface="Arial"/>
                <a:cs typeface="Arial"/>
              </a:rPr>
              <a:t>Faculty members must make everything accessible</a:t>
            </a:r>
            <a:endParaRPr lang="en-US" dirty="0" smtClean="0">
              <a:effectLst/>
            </a:endParaRPr>
          </a:p>
        </p:txBody>
      </p:sp>
      <p:pic>
        <p:nvPicPr>
          <p:cNvPr id="86" name="Shape 86" descr="Instructor in front of whiteboardq"/>
          <p:cNvPicPr preferRelativeResize="0"/>
          <p:nvPr/>
        </p:nvPicPr>
        <p:blipFill>
          <a:blip r:embed="rId3">
            <a:alphaModFix/>
          </a:blip>
          <a:stretch>
            <a:fillRect/>
          </a:stretch>
        </p:blipFill>
        <p:spPr>
          <a:xfrm>
            <a:off x="2228975" y="251849"/>
            <a:ext cx="4686049" cy="35255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3" name="Title 2"/>
          <p:cNvSpPr>
            <a:spLocks noGrp="1"/>
          </p:cNvSpPr>
          <p:nvPr>
            <p:ph type="title" idx="4294967295"/>
          </p:nvPr>
        </p:nvSpPr>
        <p:spPr>
          <a:xfrm>
            <a:off x="304800" y="209550"/>
            <a:ext cx="8229600" cy="857400"/>
          </a:xfrm>
        </p:spPr>
        <p:txBody>
          <a:bodyPr/>
          <a:lstStyle/>
          <a:p>
            <a:pPr marL="0" marR="0" indent="0" algn="l" defTabSz="914400" rtl="0" eaLnBrk="1" fontAlgn="auto" latinLnBrk="0" hangingPunct="1">
              <a:lnSpc>
                <a:spcPct val="100000"/>
              </a:lnSpc>
              <a:spcBef>
                <a:spcPts val="0"/>
              </a:spcBef>
              <a:spcAft>
                <a:spcPts val="0"/>
              </a:spcAft>
              <a:buClr>
                <a:schemeClr val="accent1"/>
              </a:buClr>
              <a:buSzPct val="100000"/>
              <a:buFontTx/>
              <a:buNone/>
              <a:tabLst/>
              <a:defRPr/>
            </a:pPr>
            <a:r>
              <a:rPr lang="en-US" sz="3600" b="0" i="0" u="none" strike="noStrike" cap="none" baseline="0" dirty="0" smtClean="0">
                <a:solidFill>
                  <a:schemeClr val="bg1"/>
                </a:solidFill>
                <a:effectLst/>
                <a:latin typeface="Arial"/>
                <a:ea typeface="Arial"/>
                <a:cs typeface="Arial"/>
                <a:sym typeface="Arial"/>
                <a:rtl val="0"/>
              </a:rPr>
              <a:t>Overview of Training Course</a:t>
            </a:r>
            <a:endParaRPr lang="en-US" dirty="0" smtClean="0">
              <a:solidFill>
                <a:schemeClr val="bg1"/>
              </a:solidFill>
              <a:effectLst/>
            </a:endParaRPr>
          </a:p>
        </p:txBody>
      </p:sp>
      <p:sp>
        <p:nvSpPr>
          <p:cNvPr id="91" name="Shape 91"/>
          <p:cNvSpPr txBox="1">
            <a:spLocks noGrp="1"/>
          </p:cNvSpPr>
          <p:nvPr>
            <p:ph type="body" sz="quarter" idx="4294967295"/>
          </p:nvPr>
        </p:nvSpPr>
        <p:spPr>
          <a:xfrm>
            <a:off x="152400" y="1128870"/>
            <a:ext cx="8763000" cy="37338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Six lessons covering:</a:t>
            </a:r>
          </a:p>
          <a:p>
            <a:pPr marL="914400" lvl="1" indent="-381000" rtl="0">
              <a:spcBef>
                <a:spcPts val="0"/>
              </a:spcBef>
              <a:buClr>
                <a:schemeClr val="dk1"/>
              </a:buClr>
              <a:buSzPct val="80000"/>
              <a:buFont typeface="Courier New"/>
              <a:buChar char="o"/>
            </a:pPr>
            <a:r>
              <a:rPr lang="en" dirty="0"/>
              <a:t>Fundamentals</a:t>
            </a:r>
          </a:p>
          <a:p>
            <a:pPr marL="914400" lvl="1" indent="-381000" rtl="0">
              <a:spcBef>
                <a:spcPts val="0"/>
              </a:spcBef>
              <a:buClr>
                <a:schemeClr val="dk1"/>
              </a:buClr>
              <a:buSzPct val="80000"/>
              <a:buFont typeface="Courier New"/>
              <a:buChar char="o"/>
            </a:pPr>
            <a:r>
              <a:rPr lang="en" dirty="0"/>
              <a:t>Documents</a:t>
            </a:r>
          </a:p>
          <a:p>
            <a:pPr marL="914400" lvl="1" indent="-381000" rtl="0">
              <a:spcBef>
                <a:spcPts val="0"/>
              </a:spcBef>
              <a:buClr>
                <a:schemeClr val="dk1"/>
              </a:buClr>
              <a:buSzPct val="80000"/>
              <a:buFont typeface="Courier New"/>
              <a:buChar char="o"/>
            </a:pPr>
            <a:r>
              <a:rPr lang="en" dirty="0"/>
              <a:t>Presentations</a:t>
            </a:r>
          </a:p>
          <a:p>
            <a:pPr marL="914400" lvl="1" indent="-381000" rtl="0">
              <a:spcBef>
                <a:spcPts val="0"/>
              </a:spcBef>
              <a:buClr>
                <a:schemeClr val="dk1"/>
              </a:buClr>
              <a:buSzPct val="80000"/>
              <a:buFont typeface="Courier New"/>
              <a:buChar char="o"/>
            </a:pPr>
            <a:r>
              <a:rPr lang="en" dirty="0"/>
              <a:t>Multimedia</a:t>
            </a:r>
          </a:p>
          <a:p>
            <a:pPr marL="914400" lvl="1" indent="-381000" rtl="0">
              <a:spcBef>
                <a:spcPts val="0"/>
              </a:spcBef>
              <a:buClr>
                <a:schemeClr val="dk1"/>
              </a:buClr>
              <a:buSzPct val="80000"/>
              <a:buFont typeface="Courier New"/>
              <a:buChar char="o"/>
            </a:pPr>
            <a:r>
              <a:rPr lang="en" dirty="0"/>
              <a:t>Course Design</a:t>
            </a:r>
          </a:p>
          <a:p>
            <a:pPr marL="914400" lvl="1" indent="-381000" rtl="0">
              <a:spcBef>
                <a:spcPts val="0"/>
              </a:spcBef>
              <a:buClr>
                <a:schemeClr val="dk1"/>
              </a:buClr>
              <a:buSzPct val="80000"/>
              <a:buFont typeface="Courier New"/>
              <a:buChar char="o"/>
            </a:pPr>
            <a:r>
              <a:rPr lang="en" dirty="0"/>
              <a:t>Course Assessment</a:t>
            </a:r>
          </a:p>
          <a:p>
            <a:pPr marL="457200" lvl="0" indent="-419100">
              <a:spcBef>
                <a:spcPts val="0"/>
              </a:spcBef>
              <a:buClr>
                <a:schemeClr val="dk1"/>
              </a:buClr>
              <a:buSzPct val="100000"/>
              <a:buFont typeface="Arial"/>
              <a:buChar char="●"/>
            </a:pPr>
            <a:r>
              <a:rPr lang="en" dirty="0"/>
              <a:t>A timed final assessment that had to be passed with at least 70%</a:t>
            </a:r>
          </a:p>
        </p:txBody>
      </p:sp>
    </p:spTree>
  </p:cSld>
  <p:clrMapOvr>
    <a:masterClrMapping/>
  </p:clrMapOvr>
  <p:transition spd="slow">
    <p:cut/>
  </p:transition>
</p:sld>
</file>

<file path=ppt/theme/theme1.xml><?xml version="1.0" encoding="utf-8"?>
<a:theme xmlns:a="http://schemas.openxmlformats.org/drawingml/2006/main" name="Dark Red">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1103</Words>
  <Application>Microsoft Office PowerPoint</Application>
  <PresentationFormat>On-screen Show (16:9)</PresentationFormat>
  <Paragraphs>135</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Dark Red</vt:lpstr>
      <vt:lpstr>Meeting Everyone’s Needs:  Redesigning an  Online Introduction to Accessibility Course for Faculty</vt:lpstr>
      <vt:lpstr>TODAY’S SESSION</vt:lpstr>
      <vt:lpstr>Session Overview</vt:lpstr>
      <vt:lpstr>Poll One</vt:lpstr>
      <vt:lpstr>Slide displaying image of Wake Tech’s logo</vt:lpstr>
      <vt:lpstr>Faculty members have direct access to students</vt:lpstr>
      <vt:lpstr>Faculty members design the content</vt:lpstr>
      <vt:lpstr>Faculty members must make everything accessible</vt:lpstr>
      <vt:lpstr>Overview of Training Course</vt:lpstr>
      <vt:lpstr>Limitations of Development Process</vt:lpstr>
      <vt:lpstr>Poll Two</vt:lpstr>
      <vt:lpstr>Results: Faculty feel overwhelmed</vt:lpstr>
      <vt:lpstr>Initial Course Feedback--The Numbers</vt:lpstr>
      <vt:lpstr>Initial Course Feedback: The Comments</vt:lpstr>
      <vt:lpstr>Change Process</vt:lpstr>
      <vt:lpstr>Adhering to Flow of Knowledge</vt:lpstr>
      <vt:lpstr>Change I: Eliminating the Legal Focus</vt:lpstr>
      <vt:lpstr>Change II: Reducing Information Overload </vt:lpstr>
      <vt:lpstr>Reducing Overly Technical Language</vt:lpstr>
      <vt:lpstr>Change III: Incorporating UDL</vt:lpstr>
      <vt:lpstr>Change IV: Redesigning the Assessment</vt:lpstr>
      <vt:lpstr>Sample I</vt:lpstr>
      <vt:lpstr>Sample II</vt:lpstr>
      <vt:lpstr>Revision II</vt:lpstr>
      <vt:lpstr>Sample III</vt:lpstr>
      <vt:lpstr>Revision III</vt:lpstr>
      <vt:lpstr>Post-revision Feedback--The Numbers</vt:lpstr>
      <vt:lpstr>Updated Course Feedback: The Comments</vt:lpstr>
      <vt:lpstr>Quote</vt:lpstr>
      <vt:lpstr>Who Holds the Responsibility for:</vt:lpstr>
      <vt:lpstr>Discussion</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Everyone’s Needs:  Redesigning an  Online Introduction to Accessibility Course for Faculty</dc:title>
  <dc:creator>Amy Beth Netzel</dc:creator>
  <cp:lastModifiedBy>Amy B. Netzel</cp:lastModifiedBy>
  <cp:revision>14</cp:revision>
  <dcterms:modified xsi:type="dcterms:W3CDTF">2014-11-18T11:54:34Z</dcterms:modified>
</cp:coreProperties>
</file>