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4" r:id="rId3"/>
    <p:sldId id="269" r:id="rId4"/>
    <p:sldId id="381" r:id="rId5"/>
    <p:sldId id="386" r:id="rId6"/>
    <p:sldId id="383" r:id="rId7"/>
    <p:sldId id="385" r:id="rId8"/>
    <p:sldId id="390" r:id="rId9"/>
    <p:sldId id="392" r:id="rId10"/>
    <p:sldId id="344" r:id="rId11"/>
    <p:sldId id="391" r:id="rId12"/>
    <p:sldId id="365" r:id="rId13"/>
    <p:sldId id="368" r:id="rId14"/>
    <p:sldId id="369" r:id="rId15"/>
    <p:sldId id="388" r:id="rId16"/>
    <p:sldId id="349" r:id="rId17"/>
    <p:sldId id="364" r:id="rId18"/>
    <p:sldId id="389" r:id="rId19"/>
    <p:sldId id="374" r:id="rId20"/>
    <p:sldId id="378" r:id="rId21"/>
    <p:sldId id="380" r:id="rId22"/>
    <p:sldId id="387" r:id="rId23"/>
    <p:sldId id="348" r:id="rId24"/>
    <p:sldId id="335" r:id="rId25"/>
    <p:sldId id="336" r:id="rId2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4"/>
    <a:srgbClr val="262626"/>
    <a:srgbClr val="AB904C"/>
    <a:srgbClr val="FFC90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62613" autoAdjust="0"/>
  </p:normalViewPr>
  <p:slideViewPr>
    <p:cSldViewPr>
      <p:cViewPr>
        <p:scale>
          <a:sx n="99" d="100"/>
          <a:sy n="99" d="100"/>
        </p:scale>
        <p:origin x="1162" y="13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245"/>
    </p:cViewPr>
  </p:sorterViewPr>
  <p:notesViewPr>
    <p:cSldViewPr>
      <p:cViewPr>
        <p:scale>
          <a:sx n="100" d="100"/>
          <a:sy n="100" d="100"/>
        </p:scale>
        <p:origin x="-2320" y="344"/>
      </p:cViewPr>
      <p:guideLst>
        <p:guide orient="horz" pos="2935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el\Desktop\BOG%20STRAT%20PLAN%20PRESENTATION%201-16-13\SCH%20Trends_1995-1996%20to%202011-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dl.ucf.edu\coursedev\Instructional%20Design\Accessibility\SDS%20Stats_Numbers\Excel%20stats_use%20to%20build%20charts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1899884636"/>
          <c:y val="2.18949578115838E-2"/>
          <c:w val="0.85040059929714895"/>
          <c:h val="0.778225683141196"/>
        </c:manualLayout>
      </c:layout>
      <c:areaChart>
        <c:grouping val="stack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F2F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Sheet1!$A$23:$A$33</c:f>
              <c:strCache>
                <c:ptCount val="11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</c:strCache>
            </c:strRef>
          </c:cat>
          <c:val>
            <c:numRef>
              <c:f>Sheet1!$B$23:$B$33</c:f>
              <c:numCache>
                <c:formatCode>General</c:formatCode>
                <c:ptCount val="11"/>
                <c:pt idx="0">
                  <c:v>821649</c:v>
                </c:pt>
                <c:pt idx="1">
                  <c:v>860790</c:v>
                </c:pt>
                <c:pt idx="2">
                  <c:v>929762</c:v>
                </c:pt>
                <c:pt idx="3">
                  <c:v>976302</c:v>
                </c:pt>
                <c:pt idx="4">
                  <c:v>1005412</c:v>
                </c:pt>
                <c:pt idx="5">
                  <c:v>981404</c:v>
                </c:pt>
                <c:pt idx="6">
                  <c:v>965449</c:v>
                </c:pt>
                <c:pt idx="7">
                  <c:v>1004875</c:v>
                </c:pt>
                <c:pt idx="8">
                  <c:v>1048892</c:v>
                </c:pt>
                <c:pt idx="9">
                  <c:v>1052221</c:v>
                </c:pt>
                <c:pt idx="10">
                  <c:v>1022866</c:v>
                </c:pt>
              </c:numCache>
            </c:numRef>
          </c:val>
        </c:ser>
        <c:ser>
          <c:idx val="4"/>
          <c:order val="1"/>
          <c:tx>
            <c:strRef>
              <c:f>Sheet1!$F$22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Sheet1!$A$23:$A$33</c:f>
              <c:strCache>
                <c:ptCount val="11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</c:strCache>
            </c:strRef>
          </c:cat>
          <c:val>
            <c:numRef>
              <c:f>Sheet1!$F$23:$F$33</c:f>
              <c:numCache>
                <c:formatCode>General</c:formatCode>
                <c:ptCount val="11"/>
                <c:pt idx="0">
                  <c:v>68154</c:v>
                </c:pt>
                <c:pt idx="1">
                  <c:v>74731</c:v>
                </c:pt>
                <c:pt idx="2">
                  <c:v>17277</c:v>
                </c:pt>
                <c:pt idx="3">
                  <c:v>10385</c:v>
                </c:pt>
                <c:pt idx="4">
                  <c:v>8357</c:v>
                </c:pt>
                <c:pt idx="5">
                  <c:v>10404</c:v>
                </c:pt>
                <c:pt idx="6">
                  <c:v>40591</c:v>
                </c:pt>
                <c:pt idx="7">
                  <c:v>11883</c:v>
                </c:pt>
                <c:pt idx="8">
                  <c:v>411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2"/>
          <c:tx>
            <c:strRef>
              <c:f>Sheet1!$E$22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cat>
            <c:strRef>
              <c:f>Sheet1!$A$23:$A$33</c:f>
              <c:strCache>
                <c:ptCount val="11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</c:strCache>
            </c:strRef>
          </c:cat>
          <c:val>
            <c:numRef>
              <c:f>Sheet1!$E$23:$E$33</c:f>
              <c:numCache>
                <c:formatCode>General</c:formatCode>
                <c:ptCount val="11"/>
                <c:pt idx="0">
                  <c:v>10464</c:v>
                </c:pt>
                <c:pt idx="1">
                  <c:v>12646</c:v>
                </c:pt>
                <c:pt idx="2">
                  <c:v>9994</c:v>
                </c:pt>
                <c:pt idx="3">
                  <c:v>12958</c:v>
                </c:pt>
                <c:pt idx="4">
                  <c:v>21516</c:v>
                </c:pt>
                <c:pt idx="5">
                  <c:v>72200</c:v>
                </c:pt>
                <c:pt idx="6">
                  <c:v>113833</c:v>
                </c:pt>
                <c:pt idx="7">
                  <c:v>136944</c:v>
                </c:pt>
                <c:pt idx="8">
                  <c:v>125708</c:v>
                </c:pt>
                <c:pt idx="9">
                  <c:v>142938</c:v>
                </c:pt>
                <c:pt idx="10">
                  <c:v>143784</c:v>
                </c:pt>
              </c:numCache>
            </c:numRef>
          </c:val>
        </c:ser>
        <c:ser>
          <c:idx val="2"/>
          <c:order val="3"/>
          <c:tx>
            <c:strRef>
              <c:f>Sheet1!$D$22</c:f>
              <c:strCache>
                <c:ptCount val="1"/>
                <c:pt idx="0">
                  <c:v>BLENDED (WEB)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Sheet1!$A$23:$A$33</c:f>
              <c:strCache>
                <c:ptCount val="11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</c:strCache>
            </c:strRef>
          </c:cat>
          <c:val>
            <c:numRef>
              <c:f>Sheet1!$D$23:$D$33</c:f>
              <c:numCache>
                <c:formatCode>General</c:formatCode>
                <c:ptCount val="11"/>
                <c:pt idx="0">
                  <c:v>29826</c:v>
                </c:pt>
                <c:pt idx="1">
                  <c:v>40852</c:v>
                </c:pt>
                <c:pt idx="2">
                  <c:v>46015</c:v>
                </c:pt>
                <c:pt idx="3">
                  <c:v>49516</c:v>
                </c:pt>
                <c:pt idx="4">
                  <c:v>57606</c:v>
                </c:pt>
                <c:pt idx="5">
                  <c:v>80315</c:v>
                </c:pt>
                <c:pt idx="6">
                  <c:v>64345</c:v>
                </c:pt>
                <c:pt idx="7">
                  <c:v>70132</c:v>
                </c:pt>
                <c:pt idx="8">
                  <c:v>91432</c:v>
                </c:pt>
                <c:pt idx="9">
                  <c:v>96081</c:v>
                </c:pt>
                <c:pt idx="10">
                  <c:v>108438</c:v>
                </c:pt>
              </c:numCache>
            </c:numRef>
          </c:val>
        </c:ser>
        <c:ser>
          <c:idx val="1"/>
          <c:order val="4"/>
          <c:tx>
            <c:strRef>
              <c:f>Sheet1!$C$22</c:f>
              <c:strCache>
                <c:ptCount val="1"/>
                <c:pt idx="0">
                  <c:v>ONLINE (WEB)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Sheet1!$A$23:$A$33</c:f>
              <c:strCache>
                <c:ptCount val="11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  <c:pt idx="9">
                  <c:v>11-12</c:v>
                </c:pt>
                <c:pt idx="10">
                  <c:v>12-13</c:v>
                </c:pt>
              </c:strCache>
            </c:strRef>
          </c:cat>
          <c:val>
            <c:numRef>
              <c:f>Sheet1!$C$23:$C$33</c:f>
              <c:numCache>
                <c:formatCode>General</c:formatCode>
                <c:ptCount val="11"/>
                <c:pt idx="0">
                  <c:v>45834</c:v>
                </c:pt>
                <c:pt idx="1">
                  <c:v>64822</c:v>
                </c:pt>
                <c:pt idx="2">
                  <c:v>86201</c:v>
                </c:pt>
                <c:pt idx="3">
                  <c:v>112738</c:v>
                </c:pt>
                <c:pt idx="4">
                  <c:v>126336</c:v>
                </c:pt>
                <c:pt idx="5">
                  <c:v>138064</c:v>
                </c:pt>
                <c:pt idx="6">
                  <c:v>159274</c:v>
                </c:pt>
                <c:pt idx="7">
                  <c:v>197223</c:v>
                </c:pt>
                <c:pt idx="8">
                  <c:v>236050</c:v>
                </c:pt>
                <c:pt idx="9">
                  <c:v>262285</c:v>
                </c:pt>
                <c:pt idx="10">
                  <c:v>287637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83616"/>
        <c:axId val="40385152"/>
      </c:areaChart>
      <c:catAx>
        <c:axId val="4038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0385152"/>
        <c:crosses val="autoZero"/>
        <c:auto val="1"/>
        <c:lblAlgn val="ctr"/>
        <c:lblOffset val="100"/>
        <c:noMultiLvlLbl val="0"/>
      </c:catAx>
      <c:valAx>
        <c:axId val="40385152"/>
        <c:scaling>
          <c:orientation val="minMax"/>
          <c:max val="1600000"/>
          <c:min val="6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38361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>
                <a:effectLst/>
              </a:rPr>
              <a:t>Number of Students Registered with SDS at UCF by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Number of  Students Registered with SDS at UCF by Year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359</c:v>
                </c:pt>
                <c:pt idx="1">
                  <c:v>591</c:v>
                </c:pt>
                <c:pt idx="2">
                  <c:v>620</c:v>
                </c:pt>
                <c:pt idx="3">
                  <c:v>641</c:v>
                </c:pt>
                <c:pt idx="4">
                  <c:v>609</c:v>
                </c:pt>
                <c:pt idx="5">
                  <c:v>748</c:v>
                </c:pt>
                <c:pt idx="6">
                  <c:v>806</c:v>
                </c:pt>
                <c:pt idx="7">
                  <c:v>800</c:v>
                </c:pt>
                <c:pt idx="8">
                  <c:v>907</c:v>
                </c:pt>
                <c:pt idx="9">
                  <c:v>1042</c:v>
                </c:pt>
                <c:pt idx="10">
                  <c:v>1350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30944"/>
        <c:axId val="145332480"/>
      </c:barChart>
      <c:catAx>
        <c:axId val="14533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332480"/>
        <c:crosses val="autoZero"/>
        <c:auto val="1"/>
        <c:lblAlgn val="ctr"/>
        <c:lblOffset val="100"/>
        <c:noMultiLvlLbl val="0"/>
      </c:catAx>
      <c:valAx>
        <c:axId val="14533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33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CC93F-CF19-48B2-B284-569B0330BC4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85F2CC1-74A9-4B63-9487-670808403A4C}" type="pres">
      <dgm:prSet presAssocID="{5E3CC93F-CF19-48B2-B284-569B0330BC4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9692E65-8361-4161-B14F-1DE8CFA2ECCA}" type="presOf" srcId="{5E3CC93F-CF19-48B2-B284-569B0330BC43}" destId="{085F2CC1-74A9-4B63-9487-670808403A4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7" y="0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21F5A017-14BD-B443-BE9D-D1B17A0D916D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6554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7" y="8846554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1E56C68E-5716-8C4C-876C-FB24169C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5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32A31A02-8466-4412-96D6-37BFB67F24B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24085"/>
            <a:ext cx="5486400" cy="4191238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6554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46554"/>
            <a:ext cx="2971800" cy="465693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E0590DE2-7335-478C-BEB1-88484369C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86636" indent="-286636">
              <a:spcBef>
                <a:spcPts val="602"/>
              </a:spcBef>
              <a:spcAft>
                <a:spcPts val="602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0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9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81" indent="-17198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14DD-5033-854C-80E4-7374D2360C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1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60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1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8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4102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FFC904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1" name="Picture 3" descr="Y:\Instructional Design\IDL6543\Template\Logos\UCF-blac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0"/>
            <a:ext cx="2457007" cy="8953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3886200" y="6096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Adobe Caslon Pro" pitchFamily="18" charset="0"/>
              </a:rPr>
              <a:t>Center for Distributed</a:t>
            </a:r>
            <a:r>
              <a:rPr lang="en-US" sz="2800" b="0" baseline="0" dirty="0" smtClean="0">
                <a:solidFill>
                  <a:schemeClr val="bg1"/>
                </a:solidFill>
                <a:latin typeface="Adobe Caslon Pro" pitchFamily="18" charset="0"/>
              </a:rPr>
              <a:t> Learning</a:t>
            </a:r>
            <a:endParaRPr lang="en-US" sz="2800" b="0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410200"/>
            <a:ext cx="9144000" cy="0"/>
          </a:xfrm>
          <a:prstGeom prst="line">
            <a:avLst/>
          </a:prstGeom>
          <a:ln w="5715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7620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26262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37874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5715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Y:\Instructional Design\IDL6543\Template\Logos\UCF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139226"/>
            <a:ext cx="1676400" cy="6108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 userDrawn="1"/>
        </p:nvSpPr>
        <p:spPr>
          <a:xfrm>
            <a:off x="4153120" y="6172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Adobe Caslon Pro" pitchFamily="18" charset="0"/>
              </a:rPr>
              <a:t>Center for Distributed</a:t>
            </a:r>
            <a:r>
              <a:rPr lang="en-US" sz="2800" b="0" baseline="0" dirty="0" smtClean="0">
                <a:solidFill>
                  <a:schemeClr val="bg1"/>
                </a:solidFill>
                <a:latin typeface="Adobe Caslon Pro" pitchFamily="18" charset="0"/>
              </a:rPr>
              <a:t> Learning</a:t>
            </a:r>
            <a:endParaRPr lang="en-US" sz="2800" b="0" dirty="0">
              <a:solidFill>
                <a:schemeClr val="bg1"/>
              </a:solidFill>
              <a:latin typeface="Adobe Caslon Pro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Calibri"/>
          <a:ea typeface="+mj-ea"/>
          <a:cs typeface="Calibri"/>
        </a:defRPr>
      </a:lvl1pPr>
    </p:titleStyle>
    <p:bodyStyle>
      <a:lvl1pPr marL="438912" indent="-320040" algn="l" rtl="0" eaLnBrk="1" latinLnBrk="0" hangingPunct="1">
        <a:spcBef>
          <a:spcPts val="0"/>
        </a:spcBef>
        <a:buClrTx/>
        <a:buSzPct val="80000"/>
        <a:buFont typeface="Arial" pitchFamily="34" charset="0"/>
        <a:buChar char="•"/>
        <a:defRPr kumimoji="0"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kumimoji="0"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 pitchFamily="34" charset="0"/>
        <a:buChar char="•"/>
        <a:defRPr kumimoji="0"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 pitchFamily="34" charset="0"/>
        <a:buChar char="•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26464" indent="-182880" algn="l" rtl="0" eaLnBrk="1" latinLnBrk="0" hangingPunct="1">
        <a:spcBef>
          <a:spcPct val="20000"/>
        </a:spcBef>
        <a:buClrTx/>
        <a:buFont typeface="Arial" pitchFamily="34" charset="0"/>
        <a:buChar char="•"/>
        <a:defRPr kumimoji="0" lang="en-US" sz="2000" kern="1200" smtClean="0">
          <a:solidFill>
            <a:schemeClr val="tx1"/>
          </a:solidFill>
          <a:latin typeface="Calibri"/>
          <a:ea typeface="+mn-ea"/>
          <a:cs typeface="Calibri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.ucf.edu/professional-development/faculty-seminar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ir.ucf.edu/index.php?q=FMworkshopseri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.ucf.edu/resources/document-formatting-guidelin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ach.ucf.edu/pedagogy/design-of-an-online-course/evaluation/" TargetMode="External"/><Relationship Id="rId4" Type="http://schemas.openxmlformats.org/officeDocument/2006/relationships/hyperlink" Target="http://teach.ucf.edu/resources/creating-accessible-course-cont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each.ucf.edu/professional-development/faculty-seminars/" TargetMode="External"/><Relationship Id="rId3" Type="http://schemas.openxmlformats.org/officeDocument/2006/relationships/hyperlink" Target="http://teach.ucf.edu/files/2011/02/Provost-Accessibility-Letter-09_12_13_PDF.pdf" TargetMode="External"/><Relationship Id="rId7" Type="http://schemas.openxmlformats.org/officeDocument/2006/relationships/hyperlink" Target="http://teach.ucf.edu/pedagogy/design-of-an-online-course/evaluatio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ch.ucf.edu/resources/document-formatting-guidelines/" TargetMode="External"/><Relationship Id="rId5" Type="http://schemas.openxmlformats.org/officeDocument/2006/relationships/hyperlink" Target="http://teach.ucf.edu/resources/creating-accessible-course-content/" TargetMode="External"/><Relationship Id="rId10" Type="http://schemas.openxmlformats.org/officeDocument/2006/relationships/hyperlink" Target="http://teach.ucf.edu/professional-development/pathways/" TargetMode="External"/><Relationship Id="rId4" Type="http://schemas.openxmlformats.org/officeDocument/2006/relationships/hyperlink" Target="http://teach.ucf.edu/resources/accessibility-tips/" TargetMode="External"/><Relationship Id="rId9" Type="http://schemas.openxmlformats.org/officeDocument/2006/relationships/hyperlink" Target="http://www.oir.ucf.edu/index.php?q=FMworkshopserie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dlcenter.org/aboutudl/udlguidelines" TargetMode="External"/><Relationship Id="rId3" Type="http://schemas.openxmlformats.org/officeDocument/2006/relationships/hyperlink" Target="http://www.washington.edu/doit/CUDE/ude_onlinetut.html" TargetMode="External"/><Relationship Id="rId7" Type="http://schemas.openxmlformats.org/officeDocument/2006/relationships/hyperlink" Target="http://udlwheel.mdonlinegrants.org/" TargetMode="External"/><Relationship Id="rId12" Type="http://schemas.openxmlformats.org/officeDocument/2006/relationships/hyperlink" Target="http://enact.sonoma.edu/content.php?pid=218878&amp;sid=203231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t.org/" TargetMode="External"/><Relationship Id="rId11" Type="http://schemas.openxmlformats.org/officeDocument/2006/relationships/hyperlink" Target="http://projectone.cannect.org/universal-design/seven-principles.php" TargetMode="External"/><Relationship Id="rId5" Type="http://schemas.openxmlformats.org/officeDocument/2006/relationships/hyperlink" Target="http://www.washington.edu/doit/Brochures/Academics/equal_access_udi.html" TargetMode="External"/><Relationship Id="rId10" Type="http://schemas.openxmlformats.org/officeDocument/2006/relationships/hyperlink" Target="http://www.cannect.org/accessibility-tips" TargetMode="External"/><Relationship Id="rId4" Type="http://schemas.openxmlformats.org/officeDocument/2006/relationships/hyperlink" Target="http://www.washington.edu/doit/Brochures/Academics/ud_edu.html" TargetMode="External"/><Relationship Id="rId9" Type="http://schemas.openxmlformats.org/officeDocument/2006/relationships/hyperlink" Target="http://webaim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swenson@ucf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.ucf.edu/files/2011/02/Provost-Accessibility-Letter-09_12_13_PDF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077200" cy="2438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Implementing Universal Design Principles and Accessibility to Online Courses at a Large University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4038600" cy="1066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Nancy Swenson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Accessing Higher Ground</a:t>
            </a:r>
          </a:p>
          <a:p>
            <a:pPr algn="ctr"/>
            <a:r>
              <a:rPr lang="en-US" sz="2400" dirty="0" smtClean="0"/>
              <a:t>November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Online Course Accessibility Support Model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00968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 for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05000"/>
            <a:ext cx="47244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Y:\Instructional Design\Presentations\FLVC\2014 NS_KB\ACCESSIBILITY\Accessibility Support UNIVERS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8979"/>
            <a:ext cx="5105400" cy="44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Universal Design for Learning Pillar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07893" cy="3962400"/>
          </a:xfrm>
        </p:spPr>
        <p:txBody>
          <a:bodyPr>
            <a:normAutofit lnSpcReduction="10000"/>
          </a:bodyPr>
          <a:lstStyle/>
          <a:p>
            <a:pPr marL="502920" indent="-457200"/>
            <a:r>
              <a:rPr lang="en-US" dirty="0" smtClean="0"/>
              <a:t>Enable faculty to apply </a:t>
            </a:r>
            <a:r>
              <a:rPr lang="en-US" dirty="0"/>
              <a:t>Universal Design </a:t>
            </a:r>
            <a:r>
              <a:rPr lang="en-US" dirty="0" smtClean="0"/>
              <a:t>for Learning (UDL) principles </a:t>
            </a:r>
            <a:r>
              <a:rPr lang="en-US" dirty="0"/>
              <a:t>when developing new online </a:t>
            </a:r>
            <a:r>
              <a:rPr lang="en-US" dirty="0" smtClean="0"/>
              <a:t>courses</a:t>
            </a:r>
          </a:p>
          <a:p>
            <a:pPr marL="795528" lvl="1" indent="-457200"/>
            <a:r>
              <a:rPr lang="en-US" dirty="0" smtClean="0"/>
              <a:t>Address the needs of diverse learners</a:t>
            </a:r>
          </a:p>
          <a:p>
            <a:pPr marL="795528" lvl="1" indent="-457200"/>
            <a:r>
              <a:rPr lang="en-US" dirty="0" smtClean="0"/>
              <a:t>Less time spent retrofitting courses when accommodation requests are received</a:t>
            </a:r>
          </a:p>
          <a:p>
            <a:pPr marL="795528" lvl="1" indent="-457200"/>
            <a:r>
              <a:rPr lang="en-US" dirty="0" smtClean="0"/>
              <a:t>All students benefit (</a:t>
            </a:r>
            <a:r>
              <a:rPr lang="en-US" i="1" dirty="0" smtClean="0"/>
              <a:t>e.g., </a:t>
            </a:r>
            <a:r>
              <a:rPr lang="en-US" dirty="0" smtClean="0"/>
              <a:t>ESOL students benefit from video captions)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Integrate UDL in Professional Development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07893" cy="4114800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spcBef>
                <a:spcPts val="600"/>
              </a:spcBef>
            </a:pPr>
            <a:r>
              <a:rPr lang="en-US" sz="2800" dirty="0" smtClean="0"/>
              <a:t>Required </a:t>
            </a:r>
          </a:p>
          <a:p>
            <a:pPr marL="795528" lvl="1" indent="-457200">
              <a:spcBef>
                <a:spcPts val="600"/>
              </a:spcBef>
            </a:pPr>
            <a:r>
              <a:rPr lang="en-US" sz="2400" dirty="0"/>
              <a:t>IDL6543 - to design and develop an M or W course</a:t>
            </a:r>
          </a:p>
          <a:p>
            <a:pPr marL="795528" lvl="1" indent="-457200">
              <a:spcBef>
                <a:spcPts val="600"/>
              </a:spcBef>
            </a:pPr>
            <a:r>
              <a:rPr lang="en-US" sz="2400" dirty="0"/>
              <a:t>ADL5000 - to teach an M or W course</a:t>
            </a:r>
          </a:p>
          <a:p>
            <a:pPr marL="502920" indent="-457200">
              <a:spcBef>
                <a:spcPts val="600"/>
              </a:spcBef>
            </a:pPr>
            <a:r>
              <a:rPr lang="en-US" sz="2800" dirty="0" smtClean="0"/>
              <a:t>Optional</a:t>
            </a:r>
          </a:p>
          <a:p>
            <a:pPr marL="795528" lvl="1" indent="-457200">
              <a:spcBef>
                <a:spcPts val="600"/>
              </a:spcBef>
            </a:pPr>
            <a:r>
              <a:rPr lang="en-US" sz="2400" dirty="0" smtClean="0">
                <a:hlinkClick r:id="rId3"/>
              </a:rPr>
              <a:t>Faculty Seminars in Online Teaching</a:t>
            </a:r>
            <a:r>
              <a:rPr lang="en-US" sz="2400" dirty="0" smtClean="0"/>
              <a:t> </a:t>
            </a:r>
          </a:p>
          <a:p>
            <a:pPr marL="795528" lvl="1" indent="-457200">
              <a:spcBef>
                <a:spcPts val="600"/>
              </a:spcBef>
            </a:pPr>
            <a:r>
              <a:rPr lang="en-US" sz="2400" dirty="0" smtClean="0">
                <a:hlinkClick r:id="rId4"/>
              </a:rPr>
              <a:t>Faculty Multimedia Workshop Series</a:t>
            </a:r>
            <a:endParaRPr lang="en-US" sz="2400" dirty="0" smtClean="0"/>
          </a:p>
          <a:p>
            <a:pPr marL="795528" lvl="1" indent="-457200">
              <a:spcBef>
                <a:spcPts val="600"/>
              </a:spcBef>
            </a:pPr>
            <a:r>
              <a:rPr lang="en-US" sz="2400" dirty="0" smtClean="0"/>
              <a:t>Faculty Center for Teaching and Learning</a:t>
            </a:r>
          </a:p>
          <a:p>
            <a:pPr marL="1060704" lvl="2" indent="-457200">
              <a:spcBef>
                <a:spcPts val="600"/>
              </a:spcBef>
            </a:pPr>
            <a:r>
              <a:rPr lang="en-US" sz="2000" dirty="0" smtClean="0"/>
              <a:t>Course Improvement Project – Universal Design for Learning</a:t>
            </a:r>
          </a:p>
          <a:p>
            <a:pPr marL="795528" lvl="1" indent="-457200">
              <a:spcBef>
                <a:spcPts val="600"/>
              </a:spcBef>
            </a:pPr>
            <a:r>
              <a:rPr lang="en-US" dirty="0"/>
              <a:t>Tech Time</a:t>
            </a:r>
          </a:p>
          <a:p>
            <a:pPr marL="795528" lvl="1" indent="-457200">
              <a:spcBef>
                <a:spcPts val="600"/>
              </a:spcBef>
            </a:pPr>
            <a:r>
              <a:rPr lang="en-US" dirty="0"/>
              <a:t>Instructional Design Consultations</a:t>
            </a:r>
          </a:p>
          <a:p>
            <a:pPr marL="795528" lvl="1" indent="-457200">
              <a:spcBef>
                <a:spcPts val="600"/>
              </a:spcBef>
            </a:pPr>
            <a:endParaRPr lang="en-US" dirty="0" smtClean="0"/>
          </a:p>
          <a:p>
            <a:pPr marL="502920" indent="-457200"/>
            <a:endParaRPr lang="en-US" sz="2400" dirty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1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Integrate UDL in IDL6543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07893" cy="4114800"/>
          </a:xfrm>
        </p:spPr>
        <p:txBody>
          <a:bodyPr>
            <a:normAutofit/>
          </a:bodyPr>
          <a:lstStyle/>
          <a:p>
            <a:pPr marL="795528" lvl="1" indent="-457200"/>
            <a:r>
              <a:rPr lang="en-US" dirty="0" smtClean="0"/>
              <a:t>Addressed throughout the course</a:t>
            </a:r>
          </a:p>
          <a:p>
            <a:pPr marL="1060704" lvl="2" indent="-457200"/>
            <a:r>
              <a:rPr lang="en-US" dirty="0" smtClean="0"/>
              <a:t>Online module on accessibility and UDL</a:t>
            </a:r>
          </a:p>
          <a:p>
            <a:pPr marL="1060704" lvl="2" indent="-457200"/>
            <a:r>
              <a:rPr lang="en-US" dirty="0" smtClean="0"/>
              <a:t>Project based course:  Build Your Course Activities	</a:t>
            </a:r>
          </a:p>
          <a:p>
            <a:pPr marL="1280160" lvl="3" indent="-457200"/>
            <a:r>
              <a:rPr lang="en-US" dirty="0" smtClean="0"/>
              <a:t>Content, interaction, assessment</a:t>
            </a:r>
          </a:p>
          <a:p>
            <a:pPr marL="1280160" lvl="3" indent="-457200"/>
            <a:r>
              <a:rPr lang="en-US" dirty="0">
                <a:hlinkClick r:id="rId3"/>
              </a:rPr>
              <a:t>Formatting </a:t>
            </a:r>
            <a:r>
              <a:rPr lang="en-US" dirty="0" smtClean="0">
                <a:hlinkClick r:id="rId3"/>
              </a:rPr>
              <a:t>guidelines</a:t>
            </a:r>
            <a:endParaRPr lang="en-US" dirty="0" smtClean="0"/>
          </a:p>
          <a:p>
            <a:pPr marL="1280160" lvl="3" indent="-457200"/>
            <a:r>
              <a:rPr lang="en-US" dirty="0">
                <a:hlinkClick r:id="rId4"/>
              </a:rPr>
              <a:t>Creating Accessible Course </a:t>
            </a:r>
            <a:r>
              <a:rPr lang="en-US" dirty="0" smtClean="0">
                <a:hlinkClick r:id="rId4"/>
              </a:rPr>
              <a:t>Content</a:t>
            </a:r>
            <a:endParaRPr lang="en-US" dirty="0" smtClean="0"/>
          </a:p>
          <a:p>
            <a:pPr marL="1060704" lvl="2" indent="-457200"/>
            <a:r>
              <a:rPr lang="en-US" dirty="0"/>
              <a:t>One-on-one consultations with instructional designer</a:t>
            </a:r>
          </a:p>
          <a:p>
            <a:pPr marL="1060704" lvl="2" indent="-457200"/>
            <a:r>
              <a:rPr lang="en-US" dirty="0">
                <a:hlinkClick r:id="rId5"/>
              </a:rPr>
              <a:t>Module and Course </a:t>
            </a:r>
            <a:r>
              <a:rPr lang="en-US" dirty="0" smtClean="0">
                <a:hlinkClick r:id="rId5"/>
              </a:rPr>
              <a:t>rubrics</a:t>
            </a:r>
            <a:endParaRPr lang="en-US" dirty="0" smtClean="0"/>
          </a:p>
          <a:p>
            <a:pPr marL="1060704" lvl="2" indent="-457200"/>
            <a:r>
              <a:rPr lang="en-US" dirty="0" smtClean="0"/>
              <a:t>Peer </a:t>
            </a:r>
            <a:r>
              <a:rPr lang="en-US" dirty="0"/>
              <a:t>Review</a:t>
            </a:r>
          </a:p>
          <a:p>
            <a:pPr marL="1280160" lvl="3" indent="-457200"/>
            <a:endParaRPr lang="en-US" dirty="0" smtClean="0"/>
          </a:p>
          <a:p>
            <a:pPr marL="795528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932" y="1801994"/>
            <a:ext cx="4678545" cy="37874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Y:\Instructional Design\Presentations\FLVC\2014 NS_KB\ACCESSIBILITY\Accessibility_Support_PROA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20669"/>
            <a:ext cx="4817877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07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Proactive Requests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001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Legacy Courses and Faculty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Attended faculty development years ago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Designing and developing courses for years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Adding their own content  including media that has developed over the years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Proactive Requests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Address in two ways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Faculty member requests </a:t>
            </a:r>
            <a:r>
              <a:rPr lang="en-US" dirty="0"/>
              <a:t>course </a:t>
            </a:r>
            <a:r>
              <a:rPr lang="en-US" dirty="0" smtClean="0"/>
              <a:t>review for accessibility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Instructional Designer recommends course </a:t>
            </a:r>
            <a:r>
              <a:rPr lang="en-US" dirty="0" smtClean="0"/>
              <a:t>review for accessibility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Services offered</a:t>
            </a:r>
            <a:endParaRPr lang="en-US" dirty="0"/>
          </a:p>
          <a:p>
            <a:r>
              <a:rPr lang="en-US" dirty="0" smtClean="0"/>
              <a:t>Accessibility Evaluation of Content</a:t>
            </a:r>
          </a:p>
          <a:p>
            <a:pPr lvl="1"/>
            <a:r>
              <a:rPr lang="en-US" dirty="0" smtClean="0"/>
              <a:t>Performed by Usability Checker</a:t>
            </a:r>
          </a:p>
          <a:p>
            <a:pPr lvl="1"/>
            <a:r>
              <a:rPr lang="en-US" dirty="0" smtClean="0"/>
              <a:t>Report provided to ID</a:t>
            </a:r>
          </a:p>
          <a:p>
            <a:pPr lvl="1"/>
            <a:r>
              <a:rPr lang="en-US" dirty="0" smtClean="0"/>
              <a:t>ID and Faculty member come up with plan</a:t>
            </a:r>
          </a:p>
          <a:p>
            <a:r>
              <a:rPr lang="en-US" dirty="0" smtClean="0"/>
              <a:t>UDOIT – Coming soon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</a:t>
            </a:r>
            <a:r>
              <a:rPr lang="en-US" dirty="0" smtClean="0"/>
              <a:t> </a:t>
            </a:r>
            <a:r>
              <a:rPr lang="en-US" dirty="0"/>
              <a:t>Need</a:t>
            </a:r>
            <a:r>
              <a:rPr lang="en-US" dirty="0" smtClean="0"/>
              <a:t> </a:t>
            </a:r>
            <a:r>
              <a:rPr lang="en-US" dirty="0"/>
              <a:t>Pillar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5191"/>
            <a:ext cx="4572000" cy="3787409"/>
          </a:xfrm>
        </p:spPr>
        <p:txBody>
          <a:bodyPr/>
          <a:lstStyle/>
          <a:p>
            <a:r>
              <a:rPr lang="en-US" dirty="0" smtClean="0"/>
              <a:t>Add Immediate Need UCF Accessibility Support Model</a:t>
            </a:r>
            <a:endParaRPr lang="en-US" dirty="0"/>
          </a:p>
        </p:txBody>
      </p:sp>
      <p:pic>
        <p:nvPicPr>
          <p:cNvPr id="3074" name="Picture 2" descr="Y:\Instructional Design\Presentations\FLVC\2014 NS_KB\ACCESSIBILITY\Accessibility_Support_IMMEDI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55" y="1524001"/>
            <a:ext cx="490094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CDL developed accommodation workflow </a:t>
            </a:r>
          </a:p>
          <a:p>
            <a:pPr lvl="1"/>
            <a:r>
              <a:rPr lang="en-US" dirty="0"/>
              <a:t>Identified tasks and responsibilities of CDL, SDS, faculty</a:t>
            </a:r>
          </a:p>
          <a:p>
            <a:pPr lvl="1"/>
            <a:r>
              <a:rPr lang="en-US" dirty="0" smtClean="0"/>
              <a:t>Identified CDL teams that would make the accommodations </a:t>
            </a:r>
          </a:p>
          <a:p>
            <a:pPr lvl="1"/>
            <a:r>
              <a:rPr lang="en-US" dirty="0"/>
              <a:t>Identified a point person within CDL to oversee and coordinate all efforts inside and outside the unit</a:t>
            </a:r>
          </a:p>
          <a:p>
            <a:pPr lvl="1"/>
            <a:r>
              <a:rPr lang="en-US" dirty="0"/>
              <a:t>Identified one team to coordinate all accommodation efforts (within CDL and with SDS)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0789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Today we will be discussing:</a:t>
            </a:r>
          </a:p>
          <a:p>
            <a:pPr marL="45720" indent="0">
              <a:buNone/>
            </a:pPr>
            <a:endParaRPr lang="en-US" dirty="0" smtClean="0"/>
          </a:p>
          <a:p>
            <a:pPr marL="502920" indent="-457200"/>
            <a:r>
              <a:rPr lang="en-US" dirty="0"/>
              <a:t>Context of online learning at UCF</a:t>
            </a:r>
          </a:p>
          <a:p>
            <a:pPr marL="502920" indent="-457200"/>
            <a:r>
              <a:rPr lang="en-US" dirty="0"/>
              <a:t>Accessibility Support Model for Online Courses</a:t>
            </a:r>
          </a:p>
          <a:p>
            <a:pPr marL="502920" indent="-457200"/>
            <a:r>
              <a:rPr lang="en-US" dirty="0" smtClean="0"/>
              <a:t>Incorporating Universal Design principles </a:t>
            </a:r>
            <a:r>
              <a:rPr lang="en-US" dirty="0"/>
              <a:t>to improve the accessibility of online courses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session </a:t>
            </a:r>
          </a:p>
        </p:txBody>
      </p:sp>
    </p:spTree>
    <p:extLst>
      <p:ext uri="{BB962C8B-B14F-4D97-AF65-F5344CB8AC3E}">
        <p14:creationId xmlns:p14="http://schemas.microsoft.com/office/powerpoint/2010/main" val="2266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UCF Online Accessibility Accommodation Workflow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1331"/>
            <a:ext cx="4419600" cy="4448150"/>
          </a:xfrm>
        </p:spPr>
      </p:pic>
    </p:spTree>
    <p:extLst>
      <p:ext uri="{BB962C8B-B14F-4D97-AF65-F5344CB8AC3E}">
        <p14:creationId xmlns:p14="http://schemas.microsoft.com/office/powerpoint/2010/main" val="7760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Online </a:t>
            </a:r>
            <a:r>
              <a:rPr lang="en-US" dirty="0"/>
              <a:t>Course Accessibility Support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874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More efficiency in meeting the needs of Students with Disabilities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Improved </a:t>
            </a:r>
            <a:r>
              <a:rPr lang="en-US" dirty="0"/>
              <a:t>Communication Across Campus </a:t>
            </a:r>
          </a:p>
          <a:p>
            <a:r>
              <a:rPr lang="en-US" dirty="0" smtClean="0"/>
              <a:t>Regular meetings</a:t>
            </a:r>
          </a:p>
          <a:p>
            <a:pPr lvl="1"/>
            <a:r>
              <a:rPr lang="en-US" dirty="0" smtClean="0"/>
              <a:t>Within CDL </a:t>
            </a:r>
          </a:p>
          <a:p>
            <a:pPr lvl="1"/>
            <a:r>
              <a:rPr lang="en-US" dirty="0" smtClean="0"/>
              <a:t>All units who support faculty to discuss accessibility </a:t>
            </a:r>
          </a:p>
          <a:p>
            <a:pPr lvl="2"/>
            <a:r>
              <a:rPr lang="en-US" dirty="0" smtClean="0"/>
              <a:t>SDS, CDL, Faculty Center for Teaching and Learning, and Office of Instructional Resources</a:t>
            </a:r>
          </a:p>
          <a:p>
            <a:r>
              <a:rPr lang="en-US" dirty="0" smtClean="0"/>
              <a:t>Benefits of meetings</a:t>
            </a:r>
          </a:p>
          <a:p>
            <a:pPr lvl="3"/>
            <a:r>
              <a:rPr lang="en-US" dirty="0" smtClean="0"/>
              <a:t>Identify potential problem areas</a:t>
            </a:r>
          </a:p>
          <a:p>
            <a:pPr lvl="3"/>
            <a:r>
              <a:rPr lang="en-US" dirty="0" smtClean="0"/>
              <a:t>Improve processes</a:t>
            </a:r>
          </a:p>
          <a:p>
            <a:pPr lvl="3"/>
            <a:r>
              <a:rPr lang="en-US" dirty="0" smtClean="0"/>
              <a:t>Increase efficiency</a:t>
            </a:r>
          </a:p>
          <a:p>
            <a:pPr lvl="3"/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Increased Faculty </a:t>
            </a:r>
            <a:r>
              <a:rPr lang="en-US" dirty="0"/>
              <a:t>A</a:t>
            </a:r>
            <a:r>
              <a:rPr lang="en-US" dirty="0" smtClean="0"/>
              <a:t>wareness</a:t>
            </a:r>
          </a:p>
          <a:p>
            <a:pPr marL="1033272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7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Strategies for Supporting Accessibility/UDL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plan to address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accessibility/UDL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Assign a Coordinator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resources for faculty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 to faculty by providing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short professional development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student to help as a Usability Checker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purchase accessible software/technology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accessibility/UDL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seamlessly into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conferences, workshops, pilot studies</a:t>
            </a:r>
          </a:p>
        </p:txBody>
      </p:sp>
    </p:spTree>
    <p:extLst>
      <p:ext uri="{BB962C8B-B14F-4D97-AF65-F5344CB8AC3E}">
        <p14:creationId xmlns:p14="http://schemas.microsoft.com/office/powerpoint/2010/main" val="27270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UCF Resources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marL="795528" lvl="1" indent="-457200"/>
            <a:r>
              <a:rPr lang="en-US" sz="2400" dirty="0" smtClean="0">
                <a:hlinkClick r:id="rId3"/>
              </a:rPr>
              <a:t>UCF </a:t>
            </a:r>
            <a:r>
              <a:rPr lang="en-US" sz="2400" dirty="0">
                <a:hlinkClick r:id="rId3"/>
              </a:rPr>
              <a:t>Provost </a:t>
            </a:r>
            <a:r>
              <a:rPr lang="en-US" sz="2400" dirty="0" smtClean="0">
                <a:hlinkClick r:id="rId3"/>
              </a:rPr>
              <a:t>letter</a:t>
            </a:r>
            <a:endParaRPr lang="en-US" sz="2400" dirty="0" smtClean="0">
              <a:hlinkClick r:id="rId4"/>
            </a:endParaRPr>
          </a:p>
          <a:p>
            <a:pPr marL="795528" lvl="1" indent="-457200"/>
            <a:r>
              <a:rPr lang="en-US" sz="2400" dirty="0" smtClean="0">
                <a:hlinkClick r:id="rId4"/>
              </a:rPr>
              <a:t>Accessibility </a:t>
            </a:r>
            <a:r>
              <a:rPr lang="en-US" sz="2400" dirty="0">
                <a:hlinkClick r:id="rId4"/>
              </a:rPr>
              <a:t>Tips</a:t>
            </a:r>
            <a:endParaRPr lang="en-US" sz="2400" dirty="0"/>
          </a:p>
          <a:p>
            <a:pPr marL="795528" lvl="1" indent="-457200"/>
            <a:r>
              <a:rPr lang="en-US" sz="2400" dirty="0">
                <a:hlinkClick r:id="rId5"/>
              </a:rPr>
              <a:t>Creating Accessible Course </a:t>
            </a:r>
            <a:r>
              <a:rPr lang="en-US" sz="2400" dirty="0" smtClean="0">
                <a:hlinkClick r:id="rId5"/>
              </a:rPr>
              <a:t>Content</a:t>
            </a:r>
            <a:endParaRPr lang="en-US" sz="2400" dirty="0" smtClean="0"/>
          </a:p>
          <a:p>
            <a:pPr marL="795528" lvl="1" indent="-457200"/>
            <a:r>
              <a:rPr lang="en-US" sz="2400" dirty="0">
                <a:hlinkClick r:id="rId6"/>
              </a:rPr>
              <a:t>Formatting Guidelines</a:t>
            </a:r>
            <a:endParaRPr lang="en-US" sz="2400" dirty="0"/>
          </a:p>
          <a:p>
            <a:pPr marL="795528" lvl="1" indent="-457200"/>
            <a:r>
              <a:rPr lang="en-US" sz="2400" dirty="0" smtClean="0">
                <a:hlinkClick r:id="rId7"/>
              </a:rPr>
              <a:t>IDL6543 </a:t>
            </a:r>
            <a:r>
              <a:rPr lang="en-US" sz="2400" dirty="0">
                <a:hlinkClick r:id="rId7"/>
              </a:rPr>
              <a:t>Module and Course </a:t>
            </a:r>
            <a:r>
              <a:rPr lang="en-US" sz="2400" dirty="0" smtClean="0">
                <a:hlinkClick r:id="rId7"/>
              </a:rPr>
              <a:t>rubrics</a:t>
            </a:r>
            <a:endParaRPr lang="en-US" sz="2400" dirty="0" smtClean="0"/>
          </a:p>
          <a:p>
            <a:pPr marL="795528" lvl="1" indent="-457200"/>
            <a:r>
              <a:rPr lang="en-US" sz="2400" dirty="0">
                <a:hlinkClick r:id="rId8"/>
              </a:rPr>
              <a:t>Faculty Seminars in Online </a:t>
            </a:r>
            <a:r>
              <a:rPr lang="en-US" sz="2400" dirty="0" smtClean="0">
                <a:hlinkClick r:id="rId8"/>
              </a:rPr>
              <a:t>Teaching</a:t>
            </a:r>
            <a:endParaRPr lang="en-US" sz="2400" dirty="0" smtClean="0"/>
          </a:p>
          <a:p>
            <a:pPr marL="795528" lvl="1" indent="-457200"/>
            <a:r>
              <a:rPr lang="en-US" sz="2400" dirty="0" smtClean="0">
                <a:hlinkClick r:id="rId9"/>
              </a:rPr>
              <a:t>Faculty Multimedia Workshop Series </a:t>
            </a:r>
            <a:endParaRPr lang="en-US" sz="2400" dirty="0" smtClean="0"/>
          </a:p>
          <a:p>
            <a:pPr marL="795528" lvl="1" indent="-457200"/>
            <a:r>
              <a:rPr lang="en-US" sz="2400" dirty="0" smtClean="0">
                <a:hlinkClick r:id="rId10"/>
              </a:rPr>
              <a:t>Professional Development Pathways</a:t>
            </a:r>
            <a:endParaRPr lang="en-US" sz="2400" dirty="0"/>
          </a:p>
          <a:p>
            <a:pPr marL="338328" lvl="1" indent="0">
              <a:buNone/>
            </a:pPr>
            <a:endParaRPr lang="en-US" sz="2400" dirty="0"/>
          </a:p>
          <a:p>
            <a:pPr marL="795528" lvl="1" indent="-457200"/>
            <a:endParaRPr lang="en-US" dirty="0"/>
          </a:p>
          <a:p>
            <a:pPr marL="118872" indent="0">
              <a:spcBef>
                <a:spcPts val="600"/>
              </a:spcBef>
              <a:buNone/>
            </a:pPr>
            <a:endParaRPr lang="en-US" sz="31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7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sz="3100" dirty="0" smtClean="0">
                <a:hlinkClick r:id="rId3"/>
              </a:rPr>
              <a:t>DO-IT</a:t>
            </a:r>
            <a:endParaRPr lang="en-US" sz="3100" dirty="0"/>
          </a:p>
          <a:p>
            <a:pPr lvl="1">
              <a:spcBef>
                <a:spcPts val="600"/>
              </a:spcBef>
            </a:pPr>
            <a:r>
              <a:rPr lang="en-US" sz="3100" dirty="0" smtClean="0">
                <a:hlinkClick r:id="rId4"/>
              </a:rPr>
              <a:t>Universal Design in Education:  Principles and Practices</a:t>
            </a:r>
            <a:endParaRPr lang="en-US" sz="3100" dirty="0" smtClean="0"/>
          </a:p>
          <a:p>
            <a:pPr lvl="1">
              <a:spcBef>
                <a:spcPts val="600"/>
              </a:spcBef>
            </a:pPr>
            <a:r>
              <a:rPr lang="en-US" sz="3100" dirty="0" smtClean="0">
                <a:hlinkClick r:id="rId5"/>
              </a:rPr>
              <a:t>Checklist for Inclusive Teaching</a:t>
            </a:r>
            <a:endParaRPr lang="en-US" sz="3100" dirty="0" smtClean="0"/>
          </a:p>
          <a:p>
            <a:pPr lvl="1">
              <a:spcBef>
                <a:spcPts val="600"/>
              </a:spcBef>
            </a:pPr>
            <a:r>
              <a:rPr lang="en-US" sz="3100" dirty="0" smtClean="0">
                <a:hlinkClick r:id="rId3"/>
              </a:rPr>
              <a:t>The Center for Universal Design in Education</a:t>
            </a:r>
            <a:endParaRPr lang="en-US" sz="3100" dirty="0" smtClean="0"/>
          </a:p>
          <a:p>
            <a:pPr>
              <a:spcBef>
                <a:spcPts val="600"/>
              </a:spcBef>
            </a:pPr>
            <a:r>
              <a:rPr lang="en-US" sz="3100" dirty="0" smtClean="0">
                <a:hlinkClick r:id="rId6"/>
              </a:rPr>
              <a:t>CAST</a:t>
            </a:r>
            <a:endParaRPr lang="en-US" sz="3100" dirty="0" smtClean="0"/>
          </a:p>
          <a:p>
            <a:pPr lvl="1">
              <a:spcBef>
                <a:spcPts val="600"/>
              </a:spcBef>
            </a:pPr>
            <a:r>
              <a:rPr lang="en-US" sz="3100" dirty="0" smtClean="0">
                <a:hlinkClick r:id="rId7"/>
              </a:rPr>
              <a:t>UDL Wheel</a:t>
            </a:r>
            <a:endParaRPr lang="en-US" sz="3100" dirty="0" smtClean="0"/>
          </a:p>
          <a:p>
            <a:pPr lvl="1">
              <a:spcBef>
                <a:spcPts val="600"/>
              </a:spcBef>
            </a:pPr>
            <a:r>
              <a:rPr lang="en-US" sz="3100" dirty="0" smtClean="0">
                <a:hlinkClick r:id="rId8"/>
              </a:rPr>
              <a:t>UDL Guidelines Version 2.0</a:t>
            </a:r>
            <a:endParaRPr lang="en-US" sz="3100" dirty="0" smtClean="0"/>
          </a:p>
          <a:p>
            <a:pPr>
              <a:spcBef>
                <a:spcPts val="600"/>
              </a:spcBef>
            </a:pPr>
            <a:r>
              <a:rPr lang="en-US" sz="3100" dirty="0" err="1" smtClean="0">
                <a:hlinkClick r:id="rId9"/>
              </a:rPr>
              <a:t>WebAim</a:t>
            </a:r>
            <a:endParaRPr lang="en-US" sz="3100" dirty="0" smtClean="0"/>
          </a:p>
          <a:p>
            <a:pPr>
              <a:spcBef>
                <a:spcPts val="600"/>
              </a:spcBef>
            </a:pPr>
            <a:r>
              <a:rPr lang="en-US" sz="3100" dirty="0" err="1" smtClean="0">
                <a:hlinkClick r:id="rId10"/>
              </a:rPr>
              <a:t>CANnect</a:t>
            </a:r>
            <a:endParaRPr lang="en-US" sz="3100" dirty="0" smtClean="0"/>
          </a:p>
          <a:p>
            <a:pPr lvl="1">
              <a:spcBef>
                <a:spcPts val="600"/>
              </a:spcBef>
            </a:pPr>
            <a:r>
              <a:rPr lang="en-US" sz="3100" dirty="0" smtClean="0">
                <a:hlinkClick r:id="rId11"/>
              </a:rPr>
              <a:t>Seven Principles of Universal Design</a:t>
            </a:r>
            <a:endParaRPr lang="en-US" sz="3100" dirty="0" smtClean="0"/>
          </a:p>
          <a:p>
            <a:pPr>
              <a:spcBef>
                <a:spcPts val="600"/>
              </a:spcBef>
            </a:pPr>
            <a:r>
              <a:rPr lang="en-US" sz="3100" dirty="0">
                <a:hlinkClick r:id="rId12"/>
              </a:rPr>
              <a:t>EnACT UDL Syllabus </a:t>
            </a:r>
            <a:r>
              <a:rPr lang="en-US" sz="3100" dirty="0" smtClean="0">
                <a:hlinkClick r:id="rId12"/>
              </a:rPr>
              <a:t>Rubric</a:t>
            </a:r>
            <a:r>
              <a:rPr lang="en-US" sz="3100" dirty="0" smtClean="0"/>
              <a:t> </a:t>
            </a:r>
          </a:p>
          <a:p>
            <a:pPr marL="118872" indent="0">
              <a:spcBef>
                <a:spcPts val="600"/>
              </a:spcBef>
              <a:buNone/>
            </a:pPr>
            <a:endParaRPr lang="en-US" sz="31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9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886200"/>
          </a:xfrm>
        </p:spPr>
        <p:txBody>
          <a:bodyPr/>
          <a:lstStyle/>
          <a:p>
            <a:pPr>
              <a:buClr>
                <a:srgbClr val="AB904C"/>
              </a:buClr>
              <a:buSzPct val="100000"/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AB904C"/>
              </a:buClr>
              <a:buSzPct val="100000"/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Nancy Swenson</a:t>
            </a:r>
          </a:p>
          <a:p>
            <a:pPr>
              <a:buClr>
                <a:srgbClr val="AB904C"/>
              </a:buClr>
              <a:buSzPct val="100000"/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  <a:hlinkClick r:id="rId3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  <a:hlinkClick r:id="rId3"/>
              </a:rPr>
              <a:t>ancy.swenson@ucf.edu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AB904C"/>
              </a:buClr>
              <a:buSzPct val="100000"/>
              <a:buNone/>
            </a:pP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AB904C"/>
              </a:buClr>
              <a:buSzPct val="100000"/>
              <a:buNone/>
            </a:pP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Center for Distributed Learning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Content Placeholder 4" descr="CDL-Mission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34" r="-58634"/>
          <a:stretch>
            <a:fillRect/>
          </a:stretch>
        </p:blipFill>
        <p:spPr>
          <a:xfrm>
            <a:off x="8021" y="1617847"/>
            <a:ext cx="9057389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252728"/>
          </a:xfrm>
        </p:spPr>
        <p:txBody>
          <a:bodyPr/>
          <a:lstStyle/>
          <a:p>
            <a:r>
              <a:rPr lang="en-US" dirty="0" smtClean="0"/>
              <a:t>UCF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168409"/>
          </a:xfrm>
        </p:spPr>
        <p:txBody>
          <a:bodyPr>
            <a:no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Institution (</a:t>
            </a:r>
            <a:r>
              <a:rPr lang="en-US" dirty="0"/>
              <a:t>60,000+ </a:t>
            </a:r>
            <a:r>
              <a:rPr lang="en-US" dirty="0" smtClean="0"/>
              <a:t>students)</a:t>
            </a:r>
          </a:p>
          <a:p>
            <a:pPr lvl="0"/>
            <a:r>
              <a:rPr lang="en-US" dirty="0" smtClean="0"/>
              <a:t>35.89% </a:t>
            </a:r>
            <a:r>
              <a:rPr lang="en-US" dirty="0"/>
              <a:t>of total university </a:t>
            </a:r>
            <a:r>
              <a:rPr lang="en-US" dirty="0" smtClean="0"/>
              <a:t>SCH</a:t>
            </a:r>
            <a:endParaRPr lang="en-US" dirty="0"/>
          </a:p>
          <a:p>
            <a:r>
              <a:rPr lang="en-US" dirty="0"/>
              <a:t>76.18% of all students took at least one online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/>
              <a:t>620 out of 1350 (46%) SWD are enrolled in online course. (web, hybrid, or lecture capture)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6748410" cy="1279434"/>
          </a:xfrm>
        </p:spPr>
        <p:txBody>
          <a:bodyPr/>
          <a:lstStyle/>
          <a:p>
            <a:r>
              <a:rPr lang="en-US" dirty="0" smtClean="0"/>
              <a:t>UCF SCH Growth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39210"/>
              </p:ext>
            </p:extLst>
          </p:nvPr>
        </p:nvGraphicFramePr>
        <p:xfrm>
          <a:off x="1" y="1524001"/>
          <a:ext cx="861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5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Learners at UCF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4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Diversity of Learners at UCF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1684308"/>
              </p:ext>
            </p:extLst>
          </p:nvPr>
        </p:nvGraphicFramePr>
        <p:xfrm>
          <a:off x="4859866" y="3268133"/>
          <a:ext cx="48006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51606"/>
              </p:ext>
            </p:extLst>
          </p:nvPr>
        </p:nvGraphicFramePr>
        <p:xfrm>
          <a:off x="685801" y="1523999"/>
          <a:ext cx="7467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481"/>
                <a:gridCol w="1734236"/>
                <a:gridCol w="1887883"/>
              </a:tblGrid>
              <a:tr h="37338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Disability Category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Fall 2004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Fall 2013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Attention</a:t>
                      </a:r>
                      <a:r>
                        <a:rPr lang="en-US" sz="1700" baseline="0" dirty="0" smtClean="0">
                          <a:latin typeface="Calibri"/>
                          <a:cs typeface="Calibri"/>
                        </a:rPr>
                        <a:t> Deficit/Hyperactive Disorder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129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399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lang="en-US" sz="17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Learning Disability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125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382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700" baseline="0" dirty="0" smtClean="0">
                          <a:latin typeface="Calibri"/>
                          <a:cs typeface="Calibri"/>
                        </a:rPr>
                        <a:t>Deaf/Hard of Hearing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20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50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Mobility/Physical</a:t>
                      </a:r>
                      <a:r>
                        <a:rPr lang="en-US" sz="17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 Disability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69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70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Blind/Low Vision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23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44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Speech/Language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9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Traumatic Brain Injury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41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Psych/Emotional/Behavioral</a:t>
                      </a: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205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  <a:tr h="4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libri"/>
                          <a:cs typeface="Calibri"/>
                        </a:rPr>
                        <a:t>Autism Spectrum</a:t>
                      </a:r>
                      <a:r>
                        <a:rPr lang="en-US" sz="1700" baseline="0" dirty="0" smtClean="0">
                          <a:latin typeface="Calibri"/>
                          <a:cs typeface="Calibri"/>
                        </a:rPr>
                        <a:t> Disorder</a:t>
                      </a:r>
                      <a:endParaRPr lang="en-US" sz="1700" dirty="0" smtClean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/>
                          <a:cs typeface="Calibri"/>
                        </a:rPr>
                        <a:t>49</a:t>
                      </a:r>
                      <a:endParaRPr lang="en-US" sz="1700" dirty="0">
                        <a:latin typeface="Calibri"/>
                        <a:cs typeface="Calibri"/>
                      </a:endParaRPr>
                    </a:p>
                  </a:txBody>
                  <a:tcPr marL="88025" marR="88025" marT="44014" marB="440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</a:t>
            </a:r>
            <a:r>
              <a:rPr lang="en-US" dirty="0" smtClean="0"/>
              <a:t> </a:t>
            </a:r>
            <a:r>
              <a:rPr lang="en-US" dirty="0"/>
              <a:t>for Support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 to Face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 plan and procedures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and by whom was no longer clear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handled on case-by-case basis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multimedia elements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process was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</a:t>
            </a:r>
            <a:r>
              <a:rPr lang="en-US" dirty="0"/>
              <a:t>Wide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Senior level campus administrators</a:t>
            </a:r>
          </a:p>
          <a:p>
            <a:pPr lvl="1"/>
            <a:r>
              <a:rPr lang="en-US" dirty="0" smtClean="0"/>
              <a:t>Meetings to identify roles and responsibilities</a:t>
            </a:r>
          </a:p>
          <a:p>
            <a:pPr lvl="1"/>
            <a:r>
              <a:rPr lang="en-US" dirty="0" smtClean="0">
                <a:hlinkClick r:id="rId3"/>
              </a:rPr>
              <a:t>Provost Letter</a:t>
            </a:r>
            <a:endParaRPr lang="en-US" dirty="0" smtClean="0"/>
          </a:p>
          <a:p>
            <a:r>
              <a:rPr lang="en-US" dirty="0" smtClean="0"/>
              <a:t>CDL</a:t>
            </a:r>
          </a:p>
          <a:p>
            <a:pPr lvl="1"/>
            <a:r>
              <a:rPr lang="en-US" dirty="0" smtClean="0"/>
              <a:t>Researched what others were doing</a:t>
            </a:r>
          </a:p>
          <a:p>
            <a:pPr lvl="1"/>
            <a:r>
              <a:rPr lang="en-US" dirty="0"/>
              <a:t>Created a </a:t>
            </a:r>
            <a:r>
              <a:rPr lang="en-US" dirty="0" smtClean="0"/>
              <a:t>CDL </a:t>
            </a:r>
            <a:r>
              <a:rPr lang="en-US" dirty="0"/>
              <a:t>Accessibility “Big Picture” Group </a:t>
            </a:r>
            <a:endParaRPr lang="en-US" dirty="0" smtClean="0"/>
          </a:p>
          <a:p>
            <a:pPr lvl="1"/>
            <a:r>
              <a:rPr lang="en-US" dirty="0" smtClean="0"/>
              <a:t>Identified media used by faculty online and typical accommodations requested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dentified internal workflow</a:t>
            </a:r>
          </a:p>
          <a:p>
            <a:r>
              <a:rPr lang="en-US" dirty="0" smtClean="0"/>
              <a:t>SDS </a:t>
            </a:r>
          </a:p>
          <a:p>
            <a:pPr lvl="1"/>
            <a:r>
              <a:rPr lang="en-US" dirty="0" smtClean="0"/>
              <a:t>Involved and consulted throughout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7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816500"/>
      </a:hlink>
      <a:folHlink>
        <a:srgbClr val="816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10314</TotalTime>
  <Words>752</Words>
  <Application>Microsoft Office PowerPoint</Application>
  <PresentationFormat>On-screen Show (4:3)</PresentationFormat>
  <Paragraphs>217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Implementing Universal Design Principles and Accessibility to Online Courses at a Large University</vt:lpstr>
      <vt:lpstr>Overview of session </vt:lpstr>
      <vt:lpstr>Center for Distributed Learning</vt:lpstr>
      <vt:lpstr>UCF</vt:lpstr>
      <vt:lpstr>UCF SCH Growth</vt:lpstr>
      <vt:lpstr>Diversity of Learners at UCF</vt:lpstr>
      <vt:lpstr>Diversity of Learners at UCF</vt:lpstr>
      <vt:lpstr>Need for Support Model </vt:lpstr>
      <vt:lpstr>Campus Wide Initiative</vt:lpstr>
      <vt:lpstr>Online Course Accessibility Support Model</vt:lpstr>
      <vt:lpstr>Universal Design for Learning</vt:lpstr>
      <vt:lpstr>Universal Design for Learning Pillar</vt:lpstr>
      <vt:lpstr>Integrate UDL in Professional Development</vt:lpstr>
      <vt:lpstr>Integrate UDL in IDL6543</vt:lpstr>
      <vt:lpstr>Proactive</vt:lpstr>
      <vt:lpstr>Proactive Requests</vt:lpstr>
      <vt:lpstr>Proactive Requests </vt:lpstr>
      <vt:lpstr>Immediate Need Pillar</vt:lpstr>
      <vt:lpstr>Immediate Need</vt:lpstr>
      <vt:lpstr>UCF Online Accessibility Accommodation Workflow</vt:lpstr>
      <vt:lpstr>Benefits of Online Course Accessibility Support Model</vt:lpstr>
      <vt:lpstr>Strategies for Supporting Accessibility/UDL</vt:lpstr>
      <vt:lpstr>UCF Resources</vt:lpstr>
      <vt:lpstr>UDL Resources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dseigler</dc:creator>
  <cp:lastModifiedBy>Nancy Swenson</cp:lastModifiedBy>
  <cp:revision>554</cp:revision>
  <cp:lastPrinted>2014-11-18T05:54:17Z</cp:lastPrinted>
  <dcterms:created xsi:type="dcterms:W3CDTF">2010-08-09T15:05:57Z</dcterms:created>
  <dcterms:modified xsi:type="dcterms:W3CDTF">2014-11-19T05:29:33Z</dcterms:modified>
</cp:coreProperties>
</file>