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56" r:id="rId2"/>
    <p:sldMasterId id="2147483768" r:id="rId3"/>
    <p:sldMasterId id="2147483780" r:id="rId4"/>
    <p:sldMasterId id="2147483792" r:id="rId5"/>
    <p:sldMasterId id="2147483804" r:id="rId6"/>
    <p:sldMasterId id="2147483828" r:id="rId7"/>
    <p:sldMasterId id="2147483840" r:id="rId8"/>
    <p:sldMasterId id="2147483852" r:id="rId9"/>
  </p:sldMasterIdLst>
  <p:notesMasterIdLst>
    <p:notesMasterId r:id="rId28"/>
  </p:notesMasterIdLst>
  <p:handoutMasterIdLst>
    <p:handoutMasterId r:id="rId29"/>
  </p:handoutMasterIdLst>
  <p:sldIdLst>
    <p:sldId id="256" r:id="rId10"/>
    <p:sldId id="285" r:id="rId11"/>
    <p:sldId id="287" r:id="rId12"/>
    <p:sldId id="269" r:id="rId13"/>
    <p:sldId id="270" r:id="rId14"/>
    <p:sldId id="281" r:id="rId15"/>
    <p:sldId id="279" r:id="rId16"/>
    <p:sldId id="294" r:id="rId17"/>
    <p:sldId id="295" r:id="rId18"/>
    <p:sldId id="280" r:id="rId19"/>
    <p:sldId id="288" r:id="rId20"/>
    <p:sldId id="289" r:id="rId21"/>
    <p:sldId id="290" r:id="rId22"/>
    <p:sldId id="291" r:id="rId23"/>
    <p:sldId id="282" r:id="rId24"/>
    <p:sldId id="293" r:id="rId25"/>
    <p:sldId id="283" r:id="rId26"/>
    <p:sldId id="284" r:id="rId27"/>
  </p:sldIdLst>
  <p:sldSz cx="9144000" cy="6858000" type="screen4x3"/>
  <p:notesSz cx="6881813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 autoAdjust="0"/>
    <p:restoredTop sz="65667" autoAdjust="0"/>
  </p:normalViewPr>
  <p:slideViewPr>
    <p:cSldViewPr snapToGrid="0" snapToObjects="1">
      <p:cViewPr>
        <p:scale>
          <a:sx n="134" d="100"/>
          <a:sy n="134" d="100"/>
        </p:scale>
        <p:origin x="-114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105" d="100"/>
          <a:sy n="105" d="100"/>
        </p:scale>
        <p:origin x="-2478" y="-90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E1B1AF32-7F0C-4AD0-BE9D-CBB609D57DBC}" type="datetimeFigureOut">
              <a:rPr lang="en-US" smtClean="0"/>
              <a:t>11/11/2014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4365B4A6-3E98-435E-88BA-C7A6A79D7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5321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33E4BB10-C06E-D848-B412-A0077B2EC0CD}" type="datetimeFigureOut">
              <a:rPr lang="en-US" smtClean="0"/>
              <a:t>11/11/2014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E692BE56-6205-2144-971F-227D8900F4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097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2275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3243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3243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Describe</a:t>
            </a:r>
            <a:r>
              <a:rPr lang="en-US" baseline="0" dirty="0" smtClean="0"/>
              <a:t> each in more detail.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2296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/>
              <a:t>11/11/2014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563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/>
              <a:t>11/11/2014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142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/>
              <a:t>11/11/2014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681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0054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448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105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2201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8531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8924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8764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361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/>
              <a:t>11/11/2014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214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9156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206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2555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005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4484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105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2201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8531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8924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876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/>
              <a:t>11/11/2014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5827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3614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9156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206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2555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0054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4484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105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2201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8531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892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/>
              <a:t>11/11/2014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7078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8764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3614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9156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2060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2555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0054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4484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1053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2201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853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/>
              <a:t>11/11/2014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6488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89246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87643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36140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9156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2060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25556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00549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44841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1053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220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/>
              <a:t>11/11/2014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37187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85311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89246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87643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36140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9156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2060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25556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44027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87332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949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/>
              <a:t>11/11/2014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780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44514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1290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1053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98347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46053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8426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0601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4534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9903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399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/>
              <a:t>11/11/2014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00010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35978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85727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48074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65731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07113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11590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12574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11831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26406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469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/>
              <a:t>11/11/2014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5354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04289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19969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56205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29284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20930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87976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67650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85780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45944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100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8D63C-3FD3-C94E-A3A5-B6DE1FC89049}" type="datetimeFigureOut">
              <a:rPr lang="en-US" smtClean="0"/>
              <a:t>11/11/2014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CB7C5-6A1F-0548-9025-2E5AEC5C2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65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208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208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208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208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208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21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911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183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t&amp;rct=j&amp;q=&amp;esrc=s&amp;source=web&amp;cd=1&amp;cad=rja&amp;uact=8&amp;ved=0CB4QFjAA&amp;url=https://chrome.google.com/webstore/detail/accessibility-developer-t/fpkknkljclfencbdbgkenhalefipecmb?hl%3Den&amp;ei=OzldVN2UHI3-yQSpt4D4Cw&amp;usg=AFQjCNHABg3Iti8bLlcy1YWoc0ogyCH-9Q&amp;sig2=tSESUIchFI2vvrAwczD85g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://www.paciellogroup.com/resources/wat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s://addons.mozilla.org/en-US/firefox/addon/ainspector-sidebar/" TargetMode="External"/><Relationship Id="rId5" Type="http://schemas.openxmlformats.org/officeDocument/2006/relationships/hyperlink" Target="http://wave.webaim.org/" TargetMode="External"/><Relationship Id="rId10" Type="http://schemas.openxmlformats.org/officeDocument/2006/relationships/hyperlink" Target="http://www.cynthiasays.com/" TargetMode="External"/><Relationship Id="rId4" Type="http://schemas.openxmlformats.org/officeDocument/2006/relationships/hyperlink" Target="https://addons.mozilla.org/en-US/firefox/addon/wave-toolbar/" TargetMode="External"/><Relationship Id="rId9" Type="http://schemas.openxmlformats.org/officeDocument/2006/relationships/hyperlink" Target="http://www.deque.com/products/fireeyes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siteimprove.com/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ww.ssbbartgroup.com/amp/index.php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eque.com/products/worldspace/" TargetMode="External"/><Relationship Id="rId5" Type="http://schemas.openxmlformats.org/officeDocument/2006/relationships/hyperlink" Target="http://cap.umn.edu/website-accessibility-assessment.html" TargetMode="External"/><Relationship Id="rId4" Type="http://schemas.openxmlformats.org/officeDocument/2006/relationships/hyperlink" Target="http://fae20.cita.illinois.edu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8.xml"/><Relationship Id="rId5" Type="http://schemas.openxmlformats.org/officeDocument/2006/relationships/hyperlink" Target="https://addons.mozilla.org/en-US/firefox/addon/wcag-contrast-checker/" TargetMode="External"/><Relationship Id="rId4" Type="http://schemas.openxmlformats.org/officeDocument/2006/relationships/hyperlink" Target="https://addons.mozilla.org/en-US/firefox/addon/juicy-studio-accessibility-too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wmicro.com/Window-Eyes/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ww.apple.com/accessibility/osx/voiceover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reedomscientific.com/Products/Blindness/Jaws?utm_source=Google&amp;utm_medium=Search&amp;utm_campaign=Consumer&amp;gclid=Cj0KEQiA-PGiBRDRz4jH9o39yZwBEiQAWCBZNYhBuOYXHuRJM4xLuetZREPGGf3S62utTw-XiPq-GMoaAv3K8P8HAQ" TargetMode="External"/><Relationship Id="rId5" Type="http://schemas.openxmlformats.org/officeDocument/2006/relationships/hyperlink" Target="http://www.nvaccess.org/" TargetMode="External"/><Relationship Id="rId4" Type="http://schemas.openxmlformats.org/officeDocument/2006/relationships/hyperlink" Target="http://www.chromevox.com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ap.umn.edu/" TargetMode="External"/><Relationship Id="rId5" Type="http://schemas.openxmlformats.org/officeDocument/2006/relationships/hyperlink" Target="mailto:pmk@umn.edu" TargetMode="External"/><Relationship Id="rId4" Type="http://schemas.openxmlformats.org/officeDocument/2006/relationships/hyperlink" Target="mailto:tmikk@umn.ed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://z.umn.edu/webaccessibility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w3.org/WAI/intro/atag.php" TargetMode="External"/><Relationship Id="rId5" Type="http://schemas.openxmlformats.org/officeDocument/2006/relationships/hyperlink" Target="http://www.w3.org/TR/wai-aria/" TargetMode="External"/><Relationship Id="rId4" Type="http://schemas.openxmlformats.org/officeDocument/2006/relationships/hyperlink" Target="http://www.w3.org/TR/WCAG20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-03.ibm.com/able/guidelines/web/accessweb.html" TargetMode="External"/><Relationship Id="rId5" Type="http://schemas.openxmlformats.org/officeDocument/2006/relationships/hyperlink" Target="http://a11yproject.com/checklist.html" TargetMode="External"/><Relationship Id="rId4" Type="http://schemas.openxmlformats.org/officeDocument/2006/relationships/hyperlink" Target="http://webaim.org/standards/wcag/checklist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3934" y="4120766"/>
            <a:ext cx="7985511" cy="1470025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>
                <a:solidFill>
                  <a:schemeClr val="bg1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57311" y="1676401"/>
            <a:ext cx="6400800" cy="1045534"/>
          </a:xfrm>
        </p:spPr>
        <p:txBody>
          <a:bodyPr>
            <a:normAutofit lnSpcReduction="10000"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45 Helvetica Light"/>
                <a:cs typeface="45 Helvetica Light"/>
              </a:rPr>
              <a:t>How to evaluate web pages for accessibility</a:t>
            </a:r>
          </a:p>
        </p:txBody>
      </p:sp>
    </p:spTree>
    <p:extLst>
      <p:ext uri="{BB962C8B-B14F-4D97-AF65-F5344CB8AC3E}">
        <p14:creationId xmlns:p14="http://schemas.microsoft.com/office/powerpoint/2010/main" val="348772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28804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362214"/>
            <a:ext cx="8229600" cy="8761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Web accessibility checking software</a:t>
            </a:r>
            <a:br>
              <a:rPr lang="en-US" dirty="0" smtClean="0"/>
            </a:br>
            <a:r>
              <a:rPr lang="en-US" dirty="0" smtClean="0"/>
              <a:t> 1. Comprehensive checkers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431306"/>
            <a:ext cx="8229600" cy="3454569"/>
          </a:xfrm>
        </p:spPr>
        <p:txBody>
          <a:bodyPr>
            <a:normAutofit/>
          </a:bodyPr>
          <a:lstStyle/>
          <a:p>
            <a:r>
              <a:rPr lang="en-US" sz="2800" dirty="0" smtClean="0">
                <a:hlinkClick r:id="rId4"/>
              </a:rPr>
              <a:t>WAVE Firefox toolbar</a:t>
            </a:r>
            <a:r>
              <a:rPr lang="en-US" sz="2800" dirty="0" smtClean="0"/>
              <a:t> and </a:t>
            </a:r>
            <a:r>
              <a:rPr lang="en-US" sz="2800" dirty="0" smtClean="0">
                <a:hlinkClick r:id="rId5"/>
              </a:rPr>
              <a:t>WAVE online service</a:t>
            </a:r>
            <a:r>
              <a:rPr lang="en-US" sz="2800" dirty="0" smtClean="0"/>
              <a:t> </a:t>
            </a:r>
          </a:p>
          <a:p>
            <a:r>
              <a:rPr lang="en-US" sz="2800" dirty="0" err="1" smtClean="0">
                <a:hlinkClick r:id="rId6"/>
              </a:rPr>
              <a:t>AInspector</a:t>
            </a:r>
            <a:r>
              <a:rPr lang="en-US" sz="2800" dirty="0" smtClean="0">
                <a:hlinkClick r:id="rId6"/>
              </a:rPr>
              <a:t> Sidebar Firefox extension</a:t>
            </a:r>
            <a:r>
              <a:rPr lang="en-US" sz="2800" dirty="0" smtClean="0"/>
              <a:t> </a:t>
            </a:r>
          </a:p>
          <a:p>
            <a:r>
              <a:rPr lang="en-US" sz="2800" dirty="0" smtClean="0">
                <a:hlinkClick r:id="rId7"/>
              </a:rPr>
              <a:t>Web Accessibility Toolbar IE Extension</a:t>
            </a:r>
            <a:endParaRPr lang="en-US" sz="2800" dirty="0" smtClean="0"/>
          </a:p>
          <a:p>
            <a:r>
              <a:rPr lang="en-US" sz="2800" dirty="0" smtClean="0">
                <a:hlinkClick r:id="rId8"/>
              </a:rPr>
              <a:t>Chrome Accessibility Audit </a:t>
            </a:r>
            <a:endParaRPr lang="en-US" sz="2800" dirty="0" smtClean="0"/>
          </a:p>
          <a:p>
            <a:r>
              <a:rPr lang="en-US" sz="2800" dirty="0" smtClean="0">
                <a:hlinkClick r:id="rId9"/>
              </a:rPr>
              <a:t>FireEyes</a:t>
            </a:r>
            <a:endParaRPr lang="en-US" sz="2800" dirty="0" smtClean="0"/>
          </a:p>
          <a:p>
            <a:r>
              <a:rPr lang="en-US" sz="2800" dirty="0" smtClean="0">
                <a:hlinkClick r:id="rId10"/>
              </a:rPr>
              <a:t>CynthiaSays</a:t>
            </a: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2605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28804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397654"/>
            <a:ext cx="8229600" cy="8761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Web accessibility checking software</a:t>
            </a:r>
            <a:br>
              <a:rPr lang="en-US" dirty="0" smtClean="0"/>
            </a:br>
            <a:r>
              <a:rPr lang="en-US" dirty="0" smtClean="0"/>
              <a:t> 2. Automated tools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466746"/>
            <a:ext cx="8229600" cy="3454569"/>
          </a:xfrm>
        </p:spPr>
        <p:txBody>
          <a:bodyPr>
            <a:normAutofit/>
          </a:bodyPr>
          <a:lstStyle/>
          <a:p>
            <a:r>
              <a:rPr lang="en-US" sz="2800" dirty="0" smtClean="0">
                <a:hlinkClick r:id="rId4"/>
              </a:rPr>
              <a:t>Functional Accessibility Evaluator</a:t>
            </a:r>
            <a:endParaRPr lang="en-US" sz="2800" dirty="0" smtClean="0"/>
          </a:p>
          <a:p>
            <a:r>
              <a:rPr lang="en-US" sz="2800" dirty="0" smtClean="0">
                <a:hlinkClick r:id="rId5"/>
              </a:rPr>
              <a:t>HiSoftware Compliance Sheriff</a:t>
            </a:r>
            <a:r>
              <a:rPr lang="en-US" sz="2800" dirty="0" smtClean="0"/>
              <a:t> – from </a:t>
            </a:r>
            <a:r>
              <a:rPr lang="en-US" sz="2800" dirty="0" err="1" smtClean="0"/>
              <a:t>HiSoftware</a:t>
            </a:r>
            <a:r>
              <a:rPr lang="en-US" sz="2800" dirty="0" smtClean="0"/>
              <a:t> </a:t>
            </a:r>
          </a:p>
          <a:p>
            <a:r>
              <a:rPr lang="en-US" sz="2800" dirty="0" smtClean="0">
                <a:hlinkClick r:id="rId6"/>
              </a:rPr>
              <a:t>WorldSpace</a:t>
            </a:r>
            <a:r>
              <a:rPr lang="en-US" sz="2800" dirty="0" smtClean="0"/>
              <a:t> – from </a:t>
            </a:r>
            <a:r>
              <a:rPr lang="en-US" sz="2800" dirty="0" err="1" smtClean="0"/>
              <a:t>Deque</a:t>
            </a:r>
            <a:endParaRPr lang="en-US" sz="2800" dirty="0" smtClean="0"/>
          </a:p>
          <a:p>
            <a:r>
              <a:rPr lang="en-US" sz="2800" dirty="0" smtClean="0">
                <a:hlinkClick r:id="rId7"/>
              </a:rPr>
              <a:t>Accessibility Management Platform </a:t>
            </a:r>
            <a:r>
              <a:rPr lang="en-US" sz="2800" dirty="0" smtClean="0"/>
              <a:t>– from SSB Bart </a:t>
            </a:r>
          </a:p>
          <a:p>
            <a:r>
              <a:rPr lang="en-US" sz="2800" dirty="0" smtClean="0">
                <a:hlinkClick r:id="rId8"/>
              </a:rPr>
              <a:t>SiteImprove</a:t>
            </a:r>
            <a:r>
              <a:rPr lang="en-US" sz="2800" dirty="0" smtClean="0"/>
              <a:t> – from SiteImprove </a:t>
            </a:r>
          </a:p>
        </p:txBody>
      </p:sp>
    </p:spTree>
    <p:extLst>
      <p:ext uri="{BB962C8B-B14F-4D97-AF65-F5344CB8AC3E}">
        <p14:creationId xmlns:p14="http://schemas.microsoft.com/office/powerpoint/2010/main" val="178392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28804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355126"/>
            <a:ext cx="8229600" cy="8761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Web accessibility checking software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 smtClean="0"/>
              <a:t>3. ARIA roles and color contrast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424218"/>
            <a:ext cx="8229600" cy="3454569"/>
          </a:xfrm>
        </p:spPr>
        <p:txBody>
          <a:bodyPr>
            <a:normAutofit/>
          </a:bodyPr>
          <a:lstStyle/>
          <a:p>
            <a:r>
              <a:rPr lang="en-US" sz="2800" dirty="0" smtClean="0">
                <a:hlinkClick r:id="rId4"/>
              </a:rPr>
              <a:t>Juicy Studio color contrast checker</a:t>
            </a:r>
            <a:endParaRPr lang="en-US" sz="2800" dirty="0" smtClean="0"/>
          </a:p>
          <a:p>
            <a:r>
              <a:rPr lang="en-US" sz="2800" dirty="0" smtClean="0">
                <a:hlinkClick r:id="rId5"/>
              </a:rPr>
              <a:t>WCAG contrast checker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88550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28804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326774"/>
            <a:ext cx="8229600" cy="8761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Web accessibility checking software</a:t>
            </a:r>
            <a:br>
              <a:rPr lang="en-US" dirty="0" smtClean="0"/>
            </a:br>
            <a:r>
              <a:rPr lang="en-US" dirty="0" smtClean="0"/>
              <a:t> 4.  Screen readers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395866"/>
            <a:ext cx="8229600" cy="3454569"/>
          </a:xfrm>
        </p:spPr>
        <p:txBody>
          <a:bodyPr>
            <a:normAutofit/>
          </a:bodyPr>
          <a:lstStyle/>
          <a:p>
            <a:r>
              <a:rPr lang="en-US" sz="2800" dirty="0" smtClean="0">
                <a:hlinkClick r:id="rId4"/>
              </a:rPr>
              <a:t>ChromeVox Screen Reader</a:t>
            </a:r>
            <a:endParaRPr lang="en-US" sz="2800" dirty="0" smtClean="0"/>
          </a:p>
          <a:p>
            <a:r>
              <a:rPr lang="en-US" sz="2800" dirty="0" smtClean="0">
                <a:hlinkClick r:id="rId5"/>
              </a:rPr>
              <a:t>NVDA</a:t>
            </a:r>
            <a:r>
              <a:rPr lang="en-US" sz="2800" dirty="0" smtClean="0"/>
              <a:t> – free </a:t>
            </a:r>
            <a:r>
              <a:rPr lang="en-US" sz="2800" dirty="0" err="1" smtClean="0"/>
              <a:t>screenreader</a:t>
            </a:r>
            <a:endParaRPr lang="en-US" sz="2800" dirty="0" smtClean="0"/>
          </a:p>
          <a:p>
            <a:r>
              <a:rPr lang="en-US" sz="2800" dirty="0" smtClean="0">
                <a:hlinkClick r:id="rId6"/>
              </a:rPr>
              <a:t>JAWS</a:t>
            </a:r>
            <a:r>
              <a:rPr lang="en-US" sz="2800" dirty="0" smtClean="0"/>
              <a:t> – screen reader</a:t>
            </a:r>
          </a:p>
          <a:p>
            <a:r>
              <a:rPr lang="en-US" sz="2800" dirty="0" smtClean="0">
                <a:hlinkClick r:id="rId7"/>
              </a:rPr>
              <a:t>VoiceOver</a:t>
            </a:r>
            <a:r>
              <a:rPr lang="en-US" sz="2800" dirty="0" smtClean="0"/>
              <a:t> – Mac built in screen reader</a:t>
            </a:r>
          </a:p>
          <a:p>
            <a:r>
              <a:rPr lang="en-US" sz="2800" dirty="0" smtClean="0">
                <a:hlinkClick r:id="rId8"/>
              </a:rPr>
              <a:t>WindowEyes</a:t>
            </a:r>
            <a:r>
              <a:rPr lang="en-US" sz="2800" dirty="0" smtClean="0"/>
              <a:t> – free with Microsoft Office</a:t>
            </a:r>
          </a:p>
        </p:txBody>
      </p:sp>
    </p:spTree>
    <p:extLst>
      <p:ext uri="{BB962C8B-B14F-4D97-AF65-F5344CB8AC3E}">
        <p14:creationId xmlns:p14="http://schemas.microsoft.com/office/powerpoint/2010/main" val="223288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28804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348038"/>
            <a:ext cx="8229600" cy="8761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Web accessibility checking </a:t>
            </a:r>
            <a:br>
              <a:rPr lang="en-US" dirty="0" smtClean="0"/>
            </a:br>
            <a:r>
              <a:rPr lang="en-US" dirty="0" smtClean="0"/>
              <a:t> 5. Additional checks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417130"/>
            <a:ext cx="8229600" cy="345456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Use only the tab key, space bar and the Enter key on your keyboard.</a:t>
            </a:r>
          </a:p>
          <a:p>
            <a:r>
              <a:rPr lang="en-US" sz="2800" dirty="0" smtClean="0"/>
              <a:t>Use screen magnification</a:t>
            </a:r>
          </a:p>
          <a:p>
            <a:r>
              <a:rPr lang="en-US" sz="2800" dirty="0" smtClean="0"/>
              <a:t>Use browser based text magnification</a:t>
            </a:r>
          </a:p>
          <a:p>
            <a:r>
              <a:rPr lang="en-US" sz="2800" dirty="0" smtClean="0"/>
              <a:t>Use Speech to Text software (Dragon Naturally Speaking)</a:t>
            </a:r>
          </a:p>
        </p:txBody>
      </p:sp>
    </p:spTree>
    <p:extLst>
      <p:ext uri="{BB962C8B-B14F-4D97-AF65-F5344CB8AC3E}">
        <p14:creationId xmlns:p14="http://schemas.microsoft.com/office/powerpoint/2010/main" val="404278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30221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270070"/>
            <a:ext cx="8229600" cy="8761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 of using WAVE Firefox Toolbar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339162"/>
            <a:ext cx="8229600" cy="345456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Issues</a:t>
            </a:r>
          </a:p>
          <a:p>
            <a:r>
              <a:rPr lang="en-US" sz="2800" dirty="0" smtClean="0"/>
              <a:t>Requires manual checking</a:t>
            </a:r>
          </a:p>
          <a:p>
            <a:r>
              <a:rPr lang="en-US" sz="2800" dirty="0" smtClean="0"/>
              <a:t>Image alt tags</a:t>
            </a:r>
          </a:p>
          <a:p>
            <a:r>
              <a:rPr lang="en-US" sz="2800" dirty="0" smtClean="0"/>
              <a:t>Outline</a:t>
            </a:r>
          </a:p>
          <a:p>
            <a:r>
              <a:rPr lang="en-US" sz="2800" dirty="0" smtClean="0"/>
              <a:t>ARIA roles</a:t>
            </a:r>
          </a:p>
          <a:p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2605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28804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6326" y="1885507"/>
            <a:ext cx="8690446" cy="332444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Challenge:</a:t>
            </a:r>
            <a:br>
              <a:rPr lang="en-US" dirty="0" smtClean="0"/>
            </a:br>
            <a:r>
              <a:rPr lang="en-US" dirty="0" smtClean="0"/>
              <a:t>Find as many web accessibility issues on http://z.umn.edu/scansample.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Download files to work on the desktop  http://z.umn.edu/scansampledownload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97781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30221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270070"/>
            <a:ext cx="8229600" cy="8761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 conclusion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339162"/>
            <a:ext cx="8229600" cy="3454569"/>
          </a:xfrm>
        </p:spPr>
        <p:txBody>
          <a:bodyPr>
            <a:normAutofit fontScale="92500"/>
          </a:bodyPr>
          <a:lstStyle/>
          <a:p>
            <a:r>
              <a:rPr lang="en-US" sz="2800" dirty="0" smtClean="0"/>
              <a:t>Web accessibility issues are often invisible</a:t>
            </a:r>
          </a:p>
          <a:p>
            <a:r>
              <a:rPr lang="en-US" sz="2800" dirty="0"/>
              <a:t>Making Web page elements </a:t>
            </a:r>
            <a:r>
              <a:rPr lang="en-US" sz="2800" dirty="0" smtClean="0"/>
              <a:t>accessible </a:t>
            </a:r>
            <a:r>
              <a:rPr lang="en-US" sz="2800" dirty="0"/>
              <a:t>does not insure functional accessibility. </a:t>
            </a:r>
            <a:endParaRPr lang="en-US" sz="2800" dirty="0" smtClean="0"/>
          </a:p>
          <a:p>
            <a:r>
              <a:rPr lang="en-US" sz="2800" dirty="0" smtClean="0"/>
              <a:t>What </a:t>
            </a:r>
            <a:r>
              <a:rPr lang="en-US" sz="2800" dirty="0"/>
              <a:t>components of the presentation struck home?</a:t>
            </a:r>
          </a:p>
          <a:p>
            <a:r>
              <a:rPr lang="en-US" sz="2800" dirty="0"/>
              <a:t>What components/techniques will you use in your work?</a:t>
            </a:r>
          </a:p>
          <a:p>
            <a:r>
              <a:rPr lang="en-US" sz="2800" dirty="0"/>
              <a:t>What would you like to know more about/plan to investigate?</a:t>
            </a:r>
          </a:p>
        </p:txBody>
      </p:sp>
    </p:spTree>
    <p:extLst>
      <p:ext uri="{BB962C8B-B14F-4D97-AF65-F5344CB8AC3E}">
        <p14:creationId xmlns:p14="http://schemas.microsoft.com/office/powerpoint/2010/main" val="152605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28804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270070"/>
            <a:ext cx="8229600" cy="8761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Contact info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339162"/>
            <a:ext cx="8229600" cy="34545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/>
              <a:t>Tonu</a:t>
            </a:r>
            <a:r>
              <a:rPr lang="en-US" sz="2800" dirty="0" smtClean="0"/>
              <a:t> </a:t>
            </a:r>
            <a:r>
              <a:rPr lang="en-US" sz="2800" dirty="0" err="1" smtClean="0"/>
              <a:t>Mikk</a:t>
            </a:r>
            <a:r>
              <a:rPr lang="en-US" sz="2800" dirty="0" smtClean="0"/>
              <a:t>						Phil </a:t>
            </a:r>
            <a:r>
              <a:rPr lang="en-US" sz="2800" dirty="0" err="1" smtClean="0"/>
              <a:t>Kragnes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>
                <a:hlinkClick r:id="rId4"/>
              </a:rPr>
              <a:t>tmikk@umn.edu</a:t>
            </a:r>
            <a:r>
              <a:rPr lang="en-US" sz="2800" dirty="0" smtClean="0"/>
              <a:t>				</a:t>
            </a:r>
            <a:r>
              <a:rPr lang="en-US" sz="2800" dirty="0" smtClean="0">
                <a:hlinkClick r:id="rId5"/>
              </a:rPr>
              <a:t>pmk@umn.edu</a:t>
            </a:r>
            <a:r>
              <a:rPr lang="en-US" sz="2800" dirty="0" smtClean="0"/>
              <a:t>	</a:t>
            </a:r>
          </a:p>
          <a:p>
            <a:pPr marL="0" indent="0">
              <a:buNone/>
            </a:pPr>
            <a:r>
              <a:rPr lang="en-US" sz="2800" dirty="0" smtClean="0"/>
              <a:t>612 625-3307					612 626-0365</a:t>
            </a:r>
          </a:p>
          <a:p>
            <a:pPr marL="0" indent="0">
              <a:buNone/>
            </a:pPr>
            <a:r>
              <a:rPr lang="en-US" sz="2800" dirty="0" smtClean="0">
                <a:hlinkClick r:id="rId6"/>
              </a:rPr>
              <a:t>http://accessibility.umn.edu</a:t>
            </a:r>
          </a:p>
          <a:p>
            <a:pPr marL="0" indent="0">
              <a:buNone/>
            </a:pPr>
            <a:r>
              <a:rPr lang="en-US" sz="2800" dirty="0" smtClean="0">
                <a:hlinkClick r:id="rId6"/>
              </a:rPr>
              <a:t>http://cap.umn.edu</a:t>
            </a:r>
          </a:p>
          <a:p>
            <a:pPr marL="0" indent="0">
              <a:buNone/>
            </a:pPr>
            <a:r>
              <a:rPr lang="en-US" sz="2800" dirty="0" smtClean="0">
                <a:hlinkClick r:id="rId6"/>
              </a:rPr>
              <a:t>http://diversity.umn.edu/disability</a:t>
            </a: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545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38853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 smtClean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766256"/>
            <a:ext cx="8229600" cy="876126"/>
          </a:xfrm>
        </p:spPr>
        <p:txBody>
          <a:bodyPr>
            <a:normAutofit/>
          </a:bodyPr>
          <a:lstStyle/>
          <a:p>
            <a:r>
              <a:rPr lang="en-US" dirty="0" smtClean="0"/>
              <a:t>I believe in bicycles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5868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38853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 smtClean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766256"/>
            <a:ext cx="8229600" cy="1508572"/>
          </a:xfrm>
        </p:spPr>
        <p:txBody>
          <a:bodyPr>
            <a:normAutofit/>
          </a:bodyPr>
          <a:lstStyle/>
          <a:p>
            <a:r>
              <a:rPr lang="en-US" dirty="0" smtClean="0"/>
              <a:t>Web accessibility </a:t>
            </a:r>
            <a:br>
              <a:rPr lang="en-US" dirty="0" smtClean="0"/>
            </a:br>
            <a:r>
              <a:rPr lang="en-US" dirty="0" smtClean="0"/>
              <a:t>issues are often invisible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60670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38853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 smtClean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278408"/>
            <a:ext cx="8229600" cy="1217949"/>
          </a:xfrm>
        </p:spPr>
        <p:txBody>
          <a:bodyPr>
            <a:normAutofit/>
          </a:bodyPr>
          <a:lstStyle/>
          <a:p>
            <a:r>
              <a:rPr lang="en-US" dirty="0" smtClean="0"/>
              <a:t>Categories of disabilities</a:t>
            </a: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339162"/>
            <a:ext cx="8229600" cy="34545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Learning disabilities</a:t>
            </a:r>
          </a:p>
          <a:p>
            <a:pPr marL="0" indent="0">
              <a:buNone/>
            </a:pPr>
            <a:r>
              <a:rPr lang="en-US" sz="2800" dirty="0" smtClean="0"/>
              <a:t>Deaf and hard of hearing</a:t>
            </a:r>
          </a:p>
          <a:p>
            <a:pPr marL="0" indent="0">
              <a:buNone/>
            </a:pPr>
            <a:r>
              <a:rPr lang="en-US" sz="2800" dirty="0" smtClean="0"/>
              <a:t>Vision impaired and blind</a:t>
            </a:r>
          </a:p>
          <a:p>
            <a:pPr marL="0" indent="0">
              <a:buNone/>
            </a:pPr>
            <a:r>
              <a:rPr lang="en-US" sz="2800" dirty="0" smtClean="0"/>
              <a:t>Mobility impaired</a:t>
            </a:r>
          </a:p>
        </p:txBody>
      </p:sp>
    </p:spTree>
    <p:extLst>
      <p:ext uri="{BB962C8B-B14F-4D97-AF65-F5344CB8AC3E}">
        <p14:creationId xmlns:p14="http://schemas.microsoft.com/office/powerpoint/2010/main" val="20314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28804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</a:t>
            </a:r>
            <a:r>
              <a:rPr lang="en-US" sz="1200" dirty="0" smtClean="0">
                <a:solidFill>
                  <a:srgbClr val="800000"/>
                </a:solidFill>
                <a:latin typeface="45 Helvetica Light"/>
                <a:cs typeface="45 Helvetica Light"/>
              </a:rPr>
              <a:t>Center</a:t>
            </a:r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270070"/>
            <a:ext cx="8229600" cy="876126"/>
          </a:xfrm>
        </p:spPr>
        <p:txBody>
          <a:bodyPr>
            <a:normAutofit/>
          </a:bodyPr>
          <a:lstStyle/>
          <a:p>
            <a:r>
              <a:rPr lang="en-US" dirty="0" smtClean="0"/>
              <a:t>Impacts of disabilities</a:t>
            </a: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339162"/>
            <a:ext cx="8229600" cy="34545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Hearing </a:t>
            </a:r>
            <a:r>
              <a:rPr lang="en-US" sz="2800" dirty="0"/>
              <a:t>impaired and </a:t>
            </a:r>
            <a:r>
              <a:rPr lang="en-US" sz="2800" dirty="0" smtClean="0"/>
              <a:t>Deaf – no speakers</a:t>
            </a:r>
            <a:endParaRPr lang="en-US" sz="2800" dirty="0"/>
          </a:p>
          <a:p>
            <a:pPr marL="0" indent="0">
              <a:buNone/>
            </a:pPr>
            <a:r>
              <a:rPr lang="en-US" sz="2800" dirty="0"/>
              <a:t>Vision impaired and </a:t>
            </a:r>
            <a:r>
              <a:rPr lang="en-US" sz="2800" dirty="0" smtClean="0"/>
              <a:t>blindness – no monitor</a:t>
            </a:r>
            <a:endParaRPr lang="en-US" sz="2800" dirty="0"/>
          </a:p>
          <a:p>
            <a:pPr marL="0" indent="0">
              <a:buNone/>
            </a:pPr>
            <a:r>
              <a:rPr lang="en-US" sz="2800" dirty="0"/>
              <a:t>Mobility </a:t>
            </a:r>
            <a:r>
              <a:rPr lang="en-US" sz="2800" dirty="0" smtClean="0"/>
              <a:t>impaired – no mouse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4428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28804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270070"/>
            <a:ext cx="8229600" cy="8761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Elements of accessibility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339162"/>
            <a:ext cx="8229600" cy="345456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Structure</a:t>
            </a:r>
          </a:p>
          <a:p>
            <a:r>
              <a:rPr lang="en-US" sz="2800" dirty="0" smtClean="0"/>
              <a:t>Styling (font, color, spacing)</a:t>
            </a:r>
          </a:p>
          <a:p>
            <a:r>
              <a:rPr lang="en-US" sz="2800" dirty="0" smtClean="0"/>
              <a:t>Images</a:t>
            </a:r>
          </a:p>
          <a:p>
            <a:r>
              <a:rPr lang="en-US" sz="2800" dirty="0" smtClean="0"/>
              <a:t>Media</a:t>
            </a:r>
          </a:p>
          <a:p>
            <a:r>
              <a:rPr lang="en-US" sz="2800" dirty="0" smtClean="0"/>
              <a:t>Keyboard navigation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2605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30930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270070"/>
            <a:ext cx="8229600" cy="8761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Web accessibility standards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339162"/>
            <a:ext cx="8229600" cy="3454569"/>
          </a:xfrm>
        </p:spPr>
        <p:txBody>
          <a:bodyPr>
            <a:normAutofit/>
          </a:bodyPr>
          <a:lstStyle/>
          <a:p>
            <a:r>
              <a:rPr lang="en-US" sz="2800" dirty="0" smtClean="0">
                <a:hlinkClick r:id="rId4"/>
              </a:rPr>
              <a:t>Web Content Accessibility Guidelines (WCAG) 2.0 AA</a:t>
            </a:r>
            <a:endParaRPr lang="en-US" sz="2800" dirty="0" smtClean="0"/>
          </a:p>
          <a:p>
            <a:r>
              <a:rPr lang="en-US" sz="2800" dirty="0" smtClean="0">
                <a:hlinkClick r:id="rId5"/>
              </a:rPr>
              <a:t>Web Accessibility Initiative (WAI)-Accessible Rich Internet Application(ARIA) WAI-ARIA</a:t>
            </a:r>
            <a:endParaRPr lang="en-US" sz="2800" dirty="0" smtClean="0"/>
          </a:p>
          <a:p>
            <a:r>
              <a:rPr lang="en-US" sz="2800" dirty="0" smtClean="0">
                <a:hlinkClick r:id="rId6"/>
              </a:rPr>
              <a:t>ATAG – Authoring Tool Accessibility Guidelines</a:t>
            </a:r>
            <a:endParaRPr lang="en-US" sz="2800" dirty="0" smtClean="0"/>
          </a:p>
          <a:p>
            <a:r>
              <a:rPr lang="en-US" sz="2800" dirty="0" smtClean="0">
                <a:hlinkClick r:id="rId7"/>
              </a:rPr>
              <a:t>Web Accessibility Issues and Techniques </a:t>
            </a:r>
            <a:endParaRPr lang="en-US" sz="2800" dirty="0" smtClean="0"/>
          </a:p>
          <a:p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2605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30930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270070"/>
            <a:ext cx="8229600" cy="8761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Web accessibility evaluation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339162"/>
            <a:ext cx="8229600" cy="3454569"/>
          </a:xfrm>
        </p:spPr>
        <p:txBody>
          <a:bodyPr>
            <a:normAutofit/>
          </a:bodyPr>
          <a:lstStyle/>
          <a:p>
            <a:r>
              <a:rPr lang="en-US" sz="2800" dirty="0" err="1">
                <a:hlinkClick r:id="rId4"/>
              </a:rPr>
              <a:t>WebAIM’s</a:t>
            </a:r>
            <a:r>
              <a:rPr lang="en-US" sz="2800" dirty="0">
                <a:hlinkClick r:id="rId4"/>
              </a:rPr>
              <a:t> WCAG 2.0 </a:t>
            </a:r>
            <a:r>
              <a:rPr lang="en-US" sz="2800" dirty="0" smtClean="0">
                <a:hlinkClick r:id="rId4"/>
              </a:rPr>
              <a:t>checklist</a:t>
            </a:r>
            <a:endParaRPr lang="en-US" sz="2800" dirty="0" smtClean="0"/>
          </a:p>
          <a:p>
            <a:r>
              <a:rPr lang="en-US" sz="2800" dirty="0" smtClean="0">
                <a:hlinkClick r:id="rId5"/>
              </a:rPr>
              <a:t>A11yproject.com checklist</a:t>
            </a:r>
            <a:endParaRPr lang="en-US" sz="2800" dirty="0"/>
          </a:p>
          <a:p>
            <a:r>
              <a:rPr lang="en-US" sz="2800" dirty="0" smtClean="0">
                <a:hlinkClick r:id="rId6"/>
              </a:rPr>
              <a:t>IBM web accessibility checklist</a:t>
            </a: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4241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30930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270070"/>
            <a:ext cx="8229600" cy="8761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Web accessibility evaluation process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339162"/>
            <a:ext cx="8229600" cy="345456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Perform both manual and automated checks</a:t>
            </a:r>
          </a:p>
          <a:p>
            <a:r>
              <a:rPr lang="en-US" sz="2800" dirty="0" smtClean="0"/>
              <a:t>Structure and keyboard navigation</a:t>
            </a:r>
          </a:p>
          <a:p>
            <a:r>
              <a:rPr lang="en-US" sz="2800" dirty="0" smtClean="0"/>
              <a:t>Images and links</a:t>
            </a:r>
          </a:p>
          <a:p>
            <a:r>
              <a:rPr lang="en-US" sz="2800" dirty="0" smtClean="0"/>
              <a:t>Color contrast</a:t>
            </a:r>
          </a:p>
          <a:p>
            <a:r>
              <a:rPr lang="en-US" sz="2800" dirty="0" smtClean="0"/>
              <a:t>Media</a:t>
            </a:r>
          </a:p>
          <a:p>
            <a:r>
              <a:rPr lang="en-US" sz="2800" dirty="0" smtClean="0"/>
              <a:t>Forms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4241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14229</TotalTime>
  <Words>443</Words>
  <Application>Microsoft Office PowerPoint</Application>
  <PresentationFormat>On-screen Show (4:3)</PresentationFormat>
  <Paragraphs>130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9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Office Theme</vt:lpstr>
      <vt:lpstr>9_Office Theme</vt:lpstr>
      <vt:lpstr>10_Office Theme</vt:lpstr>
      <vt:lpstr>11_Office Theme</vt:lpstr>
      <vt:lpstr>12_Office Theme</vt:lpstr>
      <vt:lpstr>13_Office Theme</vt:lpstr>
      <vt:lpstr>3_Office Theme</vt:lpstr>
      <vt:lpstr>4_Office Theme</vt:lpstr>
      <vt:lpstr>5_Office Theme</vt:lpstr>
      <vt:lpstr>The Disability Resource Center</vt:lpstr>
      <vt:lpstr>I believe in bicycles</vt:lpstr>
      <vt:lpstr>Web accessibility  issues are often invisible </vt:lpstr>
      <vt:lpstr>Categories of disabilities</vt:lpstr>
      <vt:lpstr>Impacts of disabilities</vt:lpstr>
      <vt:lpstr>Elements of accessibility </vt:lpstr>
      <vt:lpstr>Web accessibility standards </vt:lpstr>
      <vt:lpstr>Web accessibility evaluation </vt:lpstr>
      <vt:lpstr>Web accessibility evaluation process </vt:lpstr>
      <vt:lpstr>Web accessibility checking software  1. Comprehensive checkers </vt:lpstr>
      <vt:lpstr>Web accessibility checking software  2. Automated tools </vt:lpstr>
      <vt:lpstr>Web accessibility checking software  3. ARIA roles and color contrast </vt:lpstr>
      <vt:lpstr>Web accessibility checking software  4.  Screen readers </vt:lpstr>
      <vt:lpstr>Web accessibility checking   5. Additional checks </vt:lpstr>
      <vt:lpstr>Example of using WAVE Firefox Toolbar </vt:lpstr>
      <vt:lpstr>Challenge: Find as many web accessibility issues on http://z.umn.edu/scansample.  Download files to work on the desktop  http://z.umn.edu/scansampledownload </vt:lpstr>
      <vt:lpstr>In conclusion </vt:lpstr>
      <vt:lpstr>Contact info </vt:lpstr>
    </vt:vector>
  </TitlesOfParts>
  <Company>Little &amp;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Gay, Lesbian, Bisexual, Transgender, Ally Programs</dc:title>
  <dc:creator>Monica Little</dc:creator>
  <cp:lastModifiedBy>Tonu Mikk</cp:lastModifiedBy>
  <cp:revision>128</cp:revision>
  <cp:lastPrinted>2014-11-07T15:01:21Z</cp:lastPrinted>
  <dcterms:created xsi:type="dcterms:W3CDTF">2011-07-27T22:26:11Z</dcterms:created>
  <dcterms:modified xsi:type="dcterms:W3CDTF">2014-11-11T16:09:21Z</dcterms:modified>
</cp:coreProperties>
</file>