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318" r:id="rId3"/>
    <p:sldId id="259" r:id="rId4"/>
    <p:sldId id="260" r:id="rId5"/>
    <p:sldId id="261" r:id="rId6"/>
    <p:sldId id="319" r:id="rId7"/>
    <p:sldId id="320" r:id="rId8"/>
    <p:sldId id="321" r:id="rId9"/>
    <p:sldId id="322" r:id="rId10"/>
    <p:sldId id="323" r:id="rId11"/>
    <p:sldId id="331" r:id="rId12"/>
    <p:sldId id="343" r:id="rId13"/>
    <p:sldId id="344" r:id="rId14"/>
    <p:sldId id="345" r:id="rId15"/>
    <p:sldId id="346" r:id="rId16"/>
    <p:sldId id="347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271" r:id="rId25"/>
    <p:sldId id="362" r:id="rId26"/>
    <p:sldId id="361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32" r:id="rId39"/>
    <p:sldId id="333" r:id="rId40"/>
    <p:sldId id="348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363A8-A307-704A-ADC1-3CA8F3972B5B}">
          <p14:sldIdLst>
            <p14:sldId id="256"/>
          </p14:sldIdLst>
        </p14:section>
        <p14:section name="HTML5" id="{C0533C1B-4C86-BC47-AA8F-F5C536172EF7}">
          <p14:sldIdLst>
            <p14:sldId id="318"/>
            <p14:sldId id="259"/>
            <p14:sldId id="260"/>
            <p14:sldId id="261"/>
            <p14:sldId id="319"/>
            <p14:sldId id="320"/>
            <p14:sldId id="321"/>
            <p14:sldId id="322"/>
          </p14:sldIdLst>
        </p14:section>
        <p14:section name="WAI-ARIA" id="{62F4DDA5-B5C8-6D44-9242-DE2FCE45E76E}">
          <p14:sldIdLst>
            <p14:sldId id="323"/>
            <p14:sldId id="331"/>
            <p14:sldId id="343"/>
            <p14:sldId id="344"/>
            <p14:sldId id="345"/>
            <p14:sldId id="346"/>
            <p14:sldId id="347"/>
            <p14:sldId id="324"/>
            <p14:sldId id="325"/>
            <p14:sldId id="326"/>
            <p14:sldId id="327"/>
            <p14:sldId id="328"/>
            <p14:sldId id="329"/>
            <p14:sldId id="330"/>
            <p14:sldId id="271"/>
            <p14:sldId id="362"/>
            <p14:sldId id="361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32"/>
            <p14:sldId id="333"/>
            <p14:sldId id="348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l Groves" initials="K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88448" autoAdjust="0"/>
  </p:normalViewPr>
  <p:slideViewPr>
    <p:cSldViewPr>
      <p:cViewPr varScale="1">
        <p:scale>
          <a:sx n="83" d="100"/>
          <a:sy n="83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9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BA7FA-71B6-46BB-BD1D-5B81F62C42A1}" type="datetimeFigureOut">
              <a:rPr lang="en-GB" smtClean="0"/>
              <a:pPr/>
              <a:t>14-11-18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63751-C585-42DA-8663-5907CACE5F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1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Relationship Id="rId3" Type="http://schemas.openxmlformats.org/officeDocument/2006/relationships/hyperlink" Target="http://www.paciellogroup.com/blog/aria-tests/aria-labelledby-input.html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developer.apple.com/library/mac/documentation/Cocoa/Conceptual/Accessibility/cocoaAXIntro/cocoaAXintro.html" TargetMode="External"/><Relationship Id="rId12" Type="http://schemas.openxmlformats.org/officeDocument/2006/relationships/hyperlink" Target="http://www.w3.org/TR/wai-aria/references%23ref_AXAPI" TargetMode="External"/><Relationship Id="rId13" Type="http://schemas.openxmlformats.org/officeDocument/2006/relationships/hyperlink" Target="http://library.gnome.org/devel/atk/" TargetMode="External"/><Relationship Id="rId14" Type="http://schemas.openxmlformats.org/officeDocument/2006/relationships/hyperlink" Target="http://www.w3.org/TR/wai-aria/references%23ref_ATK" TargetMode="External"/><Relationship Id="rId15" Type="http://schemas.openxmlformats.org/officeDocument/2006/relationships/hyperlink" Target="http://www.linuxfoundation.org/collaborate/workgroups/accessibility/iaccessible2" TargetMode="External"/><Relationship Id="rId16" Type="http://schemas.openxmlformats.org/officeDocument/2006/relationships/hyperlink" Target="http://www.w3.org/TR/wai-aria/references%23ref_IA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www.w3.org/TR/wai-aria/terms%23def_object" TargetMode="External"/><Relationship Id="rId4" Type="http://schemas.openxmlformats.org/officeDocument/2006/relationships/hyperlink" Target="http://www.w3.org/TR/wai-aria/terms%23def_event" TargetMode="External"/><Relationship Id="rId5" Type="http://schemas.openxmlformats.org/officeDocument/2006/relationships/hyperlink" Target="http://www.w3.org/TR/wai-aria/terms%23def_at" TargetMode="External"/><Relationship Id="rId6" Type="http://schemas.openxmlformats.org/officeDocument/2006/relationships/hyperlink" Target="http://www.w3.org/TR/wai-aria/terms%23def_widget" TargetMode="External"/><Relationship Id="rId7" Type="http://schemas.openxmlformats.org/officeDocument/2006/relationships/hyperlink" Target="http://java.sun.com/javase/technologies/accessibility/index.jsp" TargetMode="External"/><Relationship Id="rId8" Type="http://schemas.openxmlformats.org/officeDocument/2006/relationships/hyperlink" Target="http://www.w3.org/TR/wai-aria/references%23ref_JAPI" TargetMode="External"/><Relationship Id="rId9" Type="http://schemas.openxmlformats.org/officeDocument/2006/relationships/hyperlink" Target="http://msdn.microsoft.com/en-us/library/ms697270(VS.85).aspx" TargetMode="External"/><Relationship Id="rId10" Type="http://schemas.openxmlformats.org/officeDocument/2006/relationships/hyperlink" Target="http://www.w3.org/TR/wai-aria/references%23ref_MSAA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paciellogroup.com/blog/2010/10/using-wai-aria-landmark-roles/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Exposes the role information to accessibility APIs</a:t>
            </a:r>
          </a:p>
          <a:p>
            <a:pPr lvl="1"/>
            <a:r>
              <a:rPr lang="en-US" dirty="0" smtClean="0"/>
              <a:t>Role="main"</a:t>
            </a:r>
          </a:p>
          <a:p>
            <a:pPr lvl="1"/>
            <a:r>
              <a:rPr lang="en-US" dirty="0" smtClean="0"/>
              <a:t>Role ="alert"</a:t>
            </a:r>
          </a:p>
          <a:p>
            <a:pPr lvl="1"/>
            <a:r>
              <a:rPr lang="en-US" dirty="0" smtClean="0"/>
              <a:t>Role="button"</a:t>
            </a:r>
          </a:p>
          <a:p>
            <a:pPr lvl="1"/>
            <a:r>
              <a:rPr lang="en-US" dirty="0" smtClean="0"/>
              <a:t>Role="checkbox"</a:t>
            </a:r>
          </a:p>
          <a:p>
            <a:pPr lvl="0"/>
            <a:r>
              <a:rPr lang="en-US" dirty="0" smtClean="0"/>
              <a:t>Provide instructions to screen reader users</a:t>
            </a:r>
          </a:p>
          <a:p>
            <a:pPr lvl="1"/>
            <a:r>
              <a:rPr lang="en-US" dirty="0" smtClean="0"/>
              <a:t>Role="button" adds "to activate press space bar"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04DE-9941-4A91-B51A-6636137C78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0">
              <a:defRPr/>
            </a:pPr>
            <a:r>
              <a:rPr lang="nl-NL" dirty="0" smtClean="0"/>
              <a:t>Can point to multiple Ids, to ‘concatenate’ labels / decriptions</a:t>
            </a:r>
          </a:p>
          <a:p>
            <a:r>
              <a:rPr lang="en-GB" dirty="0" smtClean="0"/>
              <a:t>AT Support Summary: </a:t>
            </a:r>
            <a:r>
              <a:rPr lang="en-GB" dirty="0" smtClean="0">
                <a:hlinkClick r:id="rId3"/>
              </a:rPr>
              <a:t>http://www.paciellogroup.com/blog/aria-tests/aria-labelledby-input.html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When</a:t>
            </a:r>
            <a:r>
              <a:rPr lang="en-GB" baseline="0" dirty="0" smtClean="0"/>
              <a:t> defining more than one of these, the order of precedence is:</a:t>
            </a:r>
          </a:p>
          <a:p>
            <a:r>
              <a:rPr lang="en-GB" baseline="0" dirty="0" smtClean="0"/>
              <a:t>If these are defined: aria-label, aria-</a:t>
            </a:r>
            <a:r>
              <a:rPr lang="en-GB" baseline="0" dirty="0" err="1" smtClean="0"/>
              <a:t>labelledBy</a:t>
            </a:r>
            <a:r>
              <a:rPr lang="en-GB" baseline="0" dirty="0" smtClean="0"/>
              <a:t>, and Title:  JAWS reads title</a:t>
            </a:r>
          </a:p>
          <a:p>
            <a:r>
              <a:rPr lang="en-GB" baseline="0" dirty="0" smtClean="0"/>
              <a:t>If these are defined: aria-label, and aria-</a:t>
            </a:r>
            <a:r>
              <a:rPr lang="en-GB" baseline="0" dirty="0" err="1" smtClean="0"/>
              <a:t>labelledBy</a:t>
            </a:r>
            <a:r>
              <a:rPr lang="en-GB" baseline="0" dirty="0" smtClean="0"/>
              <a:t>:  JAWS reads Label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1B943-36D4-4EFF-A090-CF639FC36E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7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Jquery dialog example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defTabSz="457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5" indent="-228580" defTabSz="457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5" indent="-228580" defTabSz="457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defTabSz="457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C032981-D9EE-43BE-9ACE-591E1BAEC30F}" type="slidenum">
              <a:rPr lang="en-US" smtClean="0">
                <a:latin typeface="Calibri" pitchFamily="34" charset="0"/>
              </a:rPr>
              <a:pPr eaLnBrk="1" hangingPunct="1"/>
              <a:t>37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1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en-GB" sz="4400" dirty="0"/>
              <a:t>The following politeness values are available for aria-live: off, polite, and assertive.</a:t>
            </a:r>
            <a:r>
              <a:rPr lang="en-US" sz="4400" dirty="0"/>
              <a:t> </a:t>
            </a:r>
          </a:p>
          <a:p>
            <a:pPr lvl="0"/>
            <a:r>
              <a:rPr lang="en-GB" sz="4400" dirty="0"/>
              <a:t>Aria-live="off"</a:t>
            </a:r>
            <a:endParaRPr lang="en-US" sz="4400" dirty="0"/>
          </a:p>
          <a:p>
            <a:pPr lvl="1"/>
            <a:r>
              <a:rPr lang="en-GB" sz="3900" dirty="0"/>
              <a:t>Default value, identical to not setting aria-live. Examples:</a:t>
            </a:r>
            <a:endParaRPr lang="en-US" sz="3900" dirty="0"/>
          </a:p>
          <a:p>
            <a:pPr lvl="2"/>
            <a:r>
              <a:rPr lang="en-GB" sz="3500" dirty="0"/>
              <a:t>A DHTML clock</a:t>
            </a:r>
            <a:endParaRPr lang="en-US" sz="3500" dirty="0"/>
          </a:p>
          <a:p>
            <a:pPr lvl="2"/>
            <a:r>
              <a:rPr lang="en-GB" sz="3500" dirty="0"/>
              <a:t>Number of users currently online</a:t>
            </a:r>
            <a:endParaRPr lang="en-US" sz="3500" dirty="0"/>
          </a:p>
          <a:p>
            <a:pPr lvl="0"/>
            <a:r>
              <a:rPr lang="en-GB" sz="4400" dirty="0"/>
              <a:t>Aria-live=“polite” </a:t>
            </a:r>
            <a:endParaRPr lang="en-US" sz="4400" dirty="0"/>
          </a:p>
          <a:p>
            <a:pPr lvl="1"/>
            <a:r>
              <a:rPr lang="en-GB" sz="3900" dirty="0"/>
              <a:t>Updates are announced but won’t interrupt the user</a:t>
            </a:r>
            <a:endParaRPr lang="en-US" sz="3900" dirty="0"/>
          </a:p>
          <a:p>
            <a:pPr lvl="1"/>
            <a:r>
              <a:rPr lang="en-GB" sz="3900" dirty="0"/>
              <a:t>Should be used in most situations involving live regions that present new information to users:</a:t>
            </a:r>
            <a:endParaRPr lang="en-US" sz="3900" dirty="0"/>
          </a:p>
          <a:p>
            <a:pPr lvl="2"/>
            <a:r>
              <a:rPr lang="en-GB" sz="3500" dirty="0"/>
              <a:t>Updates to news headlines, twitter alerts, monitored stocks, etc.</a:t>
            </a:r>
            <a:endParaRPr lang="en-US" sz="3500" dirty="0"/>
          </a:p>
          <a:p>
            <a:pPr lvl="0"/>
            <a:r>
              <a:rPr lang="en-GB" sz="4400" dirty="0"/>
              <a:t>Aria-live=“assertive”</a:t>
            </a:r>
            <a:endParaRPr lang="en-US" sz="4400" dirty="0"/>
          </a:p>
          <a:p>
            <a:pPr lvl="1"/>
            <a:r>
              <a:rPr lang="en-GB" sz="3900" dirty="0"/>
              <a:t>Updates are announced and interrupt what the user is doing</a:t>
            </a:r>
            <a:endParaRPr lang="en-US" sz="3900" dirty="0"/>
          </a:p>
          <a:p>
            <a:pPr lvl="2"/>
            <a:r>
              <a:rPr lang="en-GB" sz="3500" dirty="0"/>
              <a:t>Only use for important updates that require immediate attention.</a:t>
            </a:r>
            <a:endParaRPr lang="en-US" sz="3500" dirty="0"/>
          </a:p>
          <a:p>
            <a:pPr lvl="3"/>
            <a:r>
              <a:rPr lang="en-GB" sz="3100" dirty="0"/>
              <a:t>Warnings &amp; error notifications. </a:t>
            </a:r>
            <a:endParaRPr lang="en-US" sz="3100" dirty="0"/>
          </a:p>
          <a:p>
            <a:pPr lvl="2"/>
            <a:r>
              <a:rPr lang="en-GB" sz="3500" dirty="0"/>
              <a:t>Session timeout notifications</a:t>
            </a:r>
            <a:endParaRPr lang="en-US" sz="3500" dirty="0"/>
          </a:p>
          <a:p>
            <a:pPr lvl="0"/>
            <a:r>
              <a:rPr lang="en-GB" sz="4400" dirty="0"/>
              <a:t>aria-atomic="true | false" </a:t>
            </a:r>
            <a:endParaRPr lang="en-US" sz="4400" dirty="0"/>
          </a:p>
          <a:p>
            <a:pPr lvl="1"/>
            <a:r>
              <a:rPr lang="en-GB" sz="3900" dirty="0"/>
              <a:t>Optional. Indicates if assistive technology should present all or part of the changed region to the user.</a:t>
            </a:r>
            <a:endParaRPr lang="en-US" sz="3900" dirty="0"/>
          </a:p>
          <a:p>
            <a:pPr lvl="2"/>
            <a:r>
              <a:rPr lang="en-GB" sz="3500" dirty="0"/>
              <a:t>aria-atomic=“true”: assistive technology should announce the entire region when part of it changes; </a:t>
            </a:r>
            <a:endParaRPr lang="en-US" sz="3500" dirty="0"/>
          </a:p>
          <a:p>
            <a:pPr lvl="2"/>
            <a:r>
              <a:rPr lang="en-GB" sz="3500" dirty="0"/>
              <a:t>aria-atomic=“false”: only the part of the region that changed should be announced on its own. </a:t>
            </a:r>
            <a:endParaRPr lang="en-US" sz="3500" dirty="0"/>
          </a:p>
          <a:p>
            <a:pPr lvl="0"/>
            <a:r>
              <a:rPr lang="en-GB" sz="4400" dirty="0"/>
              <a:t>aria-busy="true | false" </a:t>
            </a:r>
            <a:endParaRPr lang="en-US" sz="4400" dirty="0"/>
          </a:p>
          <a:p>
            <a:pPr lvl="1"/>
            <a:r>
              <a:rPr lang="en-GB" sz="3900" dirty="0"/>
              <a:t>Optional. Indicates whether region has finished updating, or whether certain parts are still expected to change. </a:t>
            </a:r>
            <a:endParaRPr lang="en-US" sz="3900" dirty="0"/>
          </a:p>
          <a:p>
            <a:pPr lvl="2"/>
            <a:r>
              <a:rPr lang="en-GB" sz="3500" dirty="0"/>
              <a:t>aria-busy=“true”:  region not fully updated yet, AT should wait.</a:t>
            </a:r>
            <a:endParaRPr lang="en-US" sz="3500" dirty="0"/>
          </a:p>
          <a:p>
            <a:pPr lvl="2"/>
            <a:r>
              <a:rPr lang="en-GB" sz="3500" dirty="0"/>
              <a:t>aria-busy=“false”:  region update is complete, AT can start announcing the update.</a:t>
            </a:r>
            <a:endParaRPr lang="en-US" sz="3500" dirty="0"/>
          </a:p>
          <a:p>
            <a:pPr lvl="0"/>
            <a:endParaRPr lang="en-US" sz="4400" dirty="0"/>
          </a:p>
          <a:p>
            <a:endParaRPr lang="en-US" dirty="0" smtClean="0"/>
          </a:p>
          <a:p>
            <a:r>
              <a:rPr lang="en-US" dirty="0"/>
              <a:t>Fall back solution for dialogs </a:t>
            </a:r>
          </a:p>
          <a:p>
            <a:r>
              <a:rPr lang="en-US" dirty="0"/>
              <a:t>In IE, JAWS currently does not properly announce dialogs when moving focus into them</a:t>
            </a:r>
          </a:p>
          <a:p>
            <a:r>
              <a:rPr lang="en-US" dirty="0" smtClean="0"/>
              <a:t>It's </a:t>
            </a:r>
            <a:r>
              <a:rPr lang="en-US" dirty="0"/>
              <a:t>possible to provide a fallback solution for IE to fix this, using hidden </a:t>
            </a:r>
            <a:r>
              <a:rPr lang="en-US" dirty="0" err="1"/>
              <a:t>fieldsets</a:t>
            </a:r>
            <a:r>
              <a:rPr lang="en-US" dirty="0"/>
              <a:t> to apply the ARIA dialog markup to </a:t>
            </a:r>
          </a:p>
          <a:p>
            <a:r>
              <a:rPr lang="en-US" dirty="0"/>
              <a:t>Hide </a:t>
            </a:r>
            <a:r>
              <a:rPr lang="en-US" dirty="0" err="1" smtClean="0"/>
              <a:t>fieldset's</a:t>
            </a:r>
            <a:r>
              <a:rPr lang="en-US" dirty="0" smtClean="0"/>
              <a:t> </a:t>
            </a:r>
            <a:r>
              <a:rPr lang="en-US" dirty="0"/>
              <a:t>padding, margin, and border</a:t>
            </a:r>
          </a:p>
          <a:p>
            <a:r>
              <a:rPr lang="en-US" dirty="0"/>
              <a:t>Move legend off-screen </a:t>
            </a:r>
          </a:p>
          <a:p>
            <a:r>
              <a:rPr lang="en-US" dirty="0"/>
              <a:t>&lt;fieldset </a:t>
            </a:r>
            <a:r>
              <a:rPr lang="en-US" b="1" dirty="0"/>
              <a:t>role="dialog" aria-labelledby="</a:t>
            </a:r>
            <a:r>
              <a:rPr lang="en-US" b="1" dirty="0" err="1"/>
              <a:t>dialogTitle</a:t>
            </a:r>
            <a:r>
              <a:rPr lang="en-US" b="1" dirty="0"/>
              <a:t>" aria-</a:t>
            </a:r>
            <a:r>
              <a:rPr lang="en-US" b="1" dirty="0" err="1"/>
              <a:t>describedby</a:t>
            </a:r>
            <a:r>
              <a:rPr lang="en-US" b="1" dirty="0"/>
              <a:t>="</a:t>
            </a:r>
            <a:r>
              <a:rPr lang="en-US" b="1" dirty="0" err="1"/>
              <a:t>dialogDescription</a:t>
            </a:r>
            <a:r>
              <a:rPr lang="en-US" b="1" dirty="0"/>
              <a:t>"</a:t>
            </a:r>
            <a:r>
              <a:rPr lang="en-US" dirty="0"/>
              <a:t>&gt;</a:t>
            </a:r>
          </a:p>
          <a:p>
            <a:r>
              <a:rPr lang="en-US" dirty="0"/>
              <a:t>	&lt;legend </a:t>
            </a:r>
            <a:r>
              <a:rPr lang="en-US" b="1" dirty="0"/>
              <a:t>id="</a:t>
            </a:r>
            <a:r>
              <a:rPr lang="en-US" b="1" dirty="0" err="1"/>
              <a:t>dialogTitle</a:t>
            </a:r>
            <a:r>
              <a:rPr lang="en-US" b="1" dirty="0"/>
              <a:t>"</a:t>
            </a:r>
            <a:r>
              <a:rPr lang="en-US" dirty="0"/>
              <a:t>&gt;Confirm&lt;/legend&gt;</a:t>
            </a:r>
          </a:p>
          <a:p>
            <a:r>
              <a:rPr lang="en-US" dirty="0"/>
              <a:t>	&lt;p </a:t>
            </a:r>
            <a:r>
              <a:rPr lang="en-US" b="1" dirty="0"/>
              <a:t>id="</a:t>
            </a:r>
            <a:r>
              <a:rPr lang="en-US" b="1" dirty="0" err="1"/>
              <a:t>dialogDescription</a:t>
            </a:r>
            <a:r>
              <a:rPr lang="en-US" b="1" dirty="0"/>
              <a:t>"</a:t>
            </a:r>
            <a:r>
              <a:rPr lang="en-US" dirty="0"/>
              <a:t>&gt;</a:t>
            </a:r>
          </a:p>
          <a:p>
            <a:r>
              <a:rPr lang="en-US" dirty="0"/>
              <a:t>		Are you sure you want to do that?</a:t>
            </a:r>
          </a:p>
          <a:p>
            <a:r>
              <a:rPr lang="en-US" dirty="0"/>
              <a:t>	&lt;/p&gt;</a:t>
            </a:r>
          </a:p>
          <a:p>
            <a:r>
              <a:rPr lang="en-US" dirty="0"/>
              <a:t>	&lt;button&gt;Yes&lt;/button&gt; </a:t>
            </a:r>
          </a:p>
          <a:p>
            <a:r>
              <a:rPr lang="en-US" dirty="0"/>
              <a:t>	&lt;button&gt;No&lt;/button&gt;</a:t>
            </a:r>
          </a:p>
          <a:p>
            <a:r>
              <a:rPr lang="en-US" dirty="0"/>
              <a:t>&lt;/</a:t>
            </a:r>
            <a:r>
              <a:rPr lang="en-US" dirty="0" err="1"/>
              <a:t>fieldset</a:t>
            </a:r>
            <a:r>
              <a:rPr lang="en-US" dirty="0"/>
              <a:t>&gt;</a:t>
            </a:r>
          </a:p>
          <a:p>
            <a:r>
              <a:rPr lang="en-US" dirty="0"/>
              <a:t>Fallback solutions for link buttons </a:t>
            </a:r>
          </a:p>
          <a:p>
            <a:r>
              <a:rPr lang="en-US" dirty="0"/>
              <a:t>Developers often use links as (icon) buttons</a:t>
            </a:r>
          </a:p>
          <a:p>
            <a:r>
              <a:rPr lang="en-US" dirty="0"/>
              <a:t>Side effect: screen reader will announce them as a link, not a button</a:t>
            </a:r>
          </a:p>
          <a:p>
            <a:r>
              <a:rPr lang="en-US" dirty="0"/>
              <a:t>This can be made accessible by setting role="button"</a:t>
            </a:r>
          </a:p>
          <a:p>
            <a:r>
              <a:rPr lang="en-US" dirty="0"/>
              <a:t>Screen reader announces link as button now, but also provides hint for using a button ("press" space to activate)</a:t>
            </a:r>
          </a:p>
          <a:p>
            <a:r>
              <a:rPr lang="en-US" dirty="0"/>
              <a:t>You lie! Links work through the Enter key, Space will scroll down the page </a:t>
            </a:r>
          </a:p>
          <a:p>
            <a:r>
              <a:rPr lang="en-US" dirty="0"/>
              <a:t>To make sure JAWS is not lying, </a:t>
            </a:r>
            <a:r>
              <a:rPr lang="en-US" dirty="0" smtClean="0"/>
              <a:t>you'll </a:t>
            </a:r>
            <a:r>
              <a:rPr lang="en-US" dirty="0"/>
              <a:t>have to manually add a key event handler for the Space key. </a:t>
            </a:r>
          </a:p>
          <a:p>
            <a:r>
              <a:rPr lang="en-US" dirty="0"/>
              <a:t>&lt;a </a:t>
            </a:r>
            <a:r>
              <a:rPr lang="en-US" b="1" dirty="0"/>
              <a:t>role="button"</a:t>
            </a:r>
            <a:r>
              <a:rPr lang="en-US" dirty="0"/>
              <a:t> </a:t>
            </a:r>
            <a:r>
              <a:rPr lang="en-US" dirty="0" err="1"/>
              <a:t>onkeypress</a:t>
            </a:r>
            <a:r>
              <a:rPr lang="en-US" dirty="0"/>
              <a:t>="</a:t>
            </a:r>
            <a:r>
              <a:rPr lang="en-US" dirty="0" err="1"/>
              <a:t>handleKeyPress</a:t>
            </a:r>
            <a:r>
              <a:rPr lang="en-US" dirty="0"/>
              <a:t>(event);"&gt;refresh&lt;/a&gt;</a:t>
            </a:r>
          </a:p>
          <a:p>
            <a:r>
              <a:rPr lang="en-US" dirty="0"/>
              <a:t>Fixing Structure: Aria-owns</a:t>
            </a:r>
          </a:p>
          <a:p>
            <a:r>
              <a:rPr lang="en-US" dirty="0"/>
              <a:t>Sometimes a widget structure is not explicit via the DOM and logical structure of a page.</a:t>
            </a:r>
          </a:p>
          <a:p>
            <a:r>
              <a:rPr lang="en-US" dirty="0"/>
              <a:t>Aria-owns=“IDREFS”</a:t>
            </a:r>
          </a:p>
          <a:p>
            <a:r>
              <a:rPr lang="en-US" dirty="0"/>
              <a:t>Indicates that the element(s) referenced by the IDs should be considered a child of the element that has this attribute.</a:t>
            </a:r>
          </a:p>
          <a:p>
            <a:r>
              <a:rPr lang="nl-NL" dirty="0"/>
              <a:t>&lt;h3 id="header"&gt;Vegetables&lt;/h3&gt; </a:t>
            </a:r>
            <a:endParaRPr lang="en-US" dirty="0"/>
          </a:p>
          <a:p>
            <a:r>
              <a:rPr lang="nl-NL" dirty="0"/>
              <a:t>&lt;ul role="list" aria-labelledby="header" </a:t>
            </a:r>
            <a:r>
              <a:rPr lang="nl-NL" b="1" dirty="0"/>
              <a:t>aria-owns="external_listitem"</a:t>
            </a:r>
            <a:r>
              <a:rPr lang="nl-NL" dirty="0"/>
              <a:t>&gt; </a:t>
            </a:r>
            <a:endParaRPr lang="en-US" dirty="0"/>
          </a:p>
          <a:p>
            <a:r>
              <a:rPr lang="nl-NL" dirty="0"/>
              <a:t>    &lt;li role="listitem"&gt;Carrot&lt;/li&gt; </a:t>
            </a:r>
            <a:endParaRPr lang="en-US" dirty="0"/>
          </a:p>
          <a:p>
            <a:r>
              <a:rPr lang="nl-NL" dirty="0"/>
              <a:t>    &lt;li role="listitem"&gt;Tomato&lt;/li&gt; </a:t>
            </a:r>
            <a:endParaRPr lang="en-US" dirty="0"/>
          </a:p>
          <a:p>
            <a:r>
              <a:rPr lang="nl-NL" dirty="0"/>
              <a:t>    &lt;li role="listitem"&gt;Lettuce&lt;/li&gt; </a:t>
            </a:r>
            <a:endParaRPr lang="en-US" dirty="0"/>
          </a:p>
          <a:p>
            <a:r>
              <a:rPr lang="nl-NL" dirty="0"/>
              <a:t>&lt;/ul&gt; </a:t>
            </a:r>
            <a:endParaRPr lang="en-US" dirty="0"/>
          </a:p>
          <a:p>
            <a:r>
              <a:rPr lang="nl-NL" dirty="0"/>
              <a:t>… </a:t>
            </a:r>
            <a:endParaRPr lang="en-US" dirty="0"/>
          </a:p>
          <a:p>
            <a:r>
              <a:rPr lang="nl-NL" b="1" dirty="0"/>
              <a:t>&lt;div role="listitem" id="external_listitem"&gt;Asparagus&lt;/div&gt; </a:t>
            </a:r>
            <a:endParaRPr lang="en-US" dirty="0"/>
          </a:p>
          <a:p>
            <a:r>
              <a:rPr lang="en-US" dirty="0"/>
              <a:t>Fixing Incorrect Grid Structure (1) </a:t>
            </a:r>
          </a:p>
          <a:p>
            <a:r>
              <a:rPr lang="en-US" dirty="0"/>
              <a:t>Some developers will use multiple HTML &lt;table&gt; elements to create one single grid. For example:</a:t>
            </a:r>
          </a:p>
          <a:p>
            <a:r>
              <a:rPr lang="en-US" dirty="0"/>
              <a:t>One &lt;table&gt; for the header row, one &lt;table&gt; for the body rows</a:t>
            </a:r>
          </a:p>
          <a:p>
            <a:r>
              <a:rPr lang="en-US" dirty="0"/>
              <a:t>One &lt;table&gt; for every single row</a:t>
            </a:r>
          </a:p>
          <a:p>
            <a:r>
              <a:rPr lang="en-US" dirty="0"/>
              <a:t>Why? Because this is easier to manage, style, position, drag &amp; drop, etc.</a:t>
            </a:r>
          </a:p>
          <a:p>
            <a:r>
              <a:rPr lang="en-US" dirty="0"/>
              <a:t>Screen reader does not perceive one single table, but it sees two ore more separate tables</a:t>
            </a:r>
          </a:p>
          <a:p>
            <a:r>
              <a:rPr lang="en-US" dirty="0"/>
              <a:t>Association between column headers and cells is broken</a:t>
            </a:r>
          </a:p>
          <a:p>
            <a:r>
              <a:rPr lang="en-US" dirty="0"/>
              <a:t>Screen </a:t>
            </a:r>
            <a:r>
              <a:rPr lang="en-US" dirty="0" smtClean="0"/>
              <a:t>reader's </a:t>
            </a:r>
            <a:r>
              <a:rPr lang="en-US" dirty="0"/>
              <a:t>table navigation is broken</a:t>
            </a:r>
          </a:p>
          <a:p>
            <a:r>
              <a:rPr lang="en-US" dirty="0"/>
              <a:t>Fixing Incorrect Grid Structure (2) </a:t>
            </a:r>
          </a:p>
          <a:p>
            <a:r>
              <a:rPr lang="en-US" dirty="0"/>
              <a:t>If using a single table is not feasible, use ARIA to fix the grid structure as perceived by the screen reader </a:t>
            </a:r>
          </a:p>
          <a:p>
            <a:r>
              <a:rPr lang="en-US" dirty="0"/>
              <a:t>Use role="presentation" to hide the original table elements form the screen readers</a:t>
            </a:r>
          </a:p>
          <a:p>
            <a:r>
              <a:rPr lang="en-US" dirty="0"/>
              <a:t>Use a combination of "grid", "row", "</a:t>
            </a:r>
            <a:r>
              <a:rPr lang="en-US" dirty="0" err="1"/>
              <a:t>gridcell</a:t>
            </a:r>
            <a:r>
              <a:rPr lang="en-US" dirty="0"/>
              <a:t>", "</a:t>
            </a:r>
            <a:r>
              <a:rPr lang="en-US" dirty="0" err="1"/>
              <a:t>columnheader</a:t>
            </a:r>
            <a:r>
              <a:rPr lang="en-US" dirty="0"/>
              <a:t>" roles to make the screen reader see one big grid.</a:t>
            </a:r>
          </a:p>
          <a:p>
            <a:r>
              <a:rPr lang="en-US" dirty="0"/>
              <a:t>Fixing Incorrect Grid Structure (3) </a:t>
            </a:r>
          </a:p>
          <a:p>
            <a:r>
              <a:rPr lang="en-US" dirty="0"/>
              <a:t>Using ARIA to create a correct grid structure </a:t>
            </a:r>
          </a:p>
          <a:p>
            <a:r>
              <a:rPr lang="en-US" dirty="0"/>
              <a:t>	&lt;div </a:t>
            </a:r>
            <a:r>
              <a:rPr lang="en-US" b="1" dirty="0"/>
              <a:t>role="grid"</a:t>
            </a:r>
            <a:r>
              <a:rPr lang="en-US" dirty="0"/>
              <a:t>&gt;</a:t>
            </a:r>
          </a:p>
          <a:p>
            <a:r>
              <a:rPr lang="en-US" dirty="0"/>
              <a:t>		&lt;table </a:t>
            </a:r>
            <a:r>
              <a:rPr lang="en-US" b="1" dirty="0"/>
              <a:t>role="presentation"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tr</a:t>
            </a:r>
            <a:r>
              <a:rPr lang="en-US" dirty="0"/>
              <a:t> </a:t>
            </a:r>
            <a:r>
              <a:rPr lang="en-US" b="1" dirty="0"/>
              <a:t>role="row"</a:t>
            </a:r>
            <a:r>
              <a:rPr lang="en-US" dirty="0"/>
              <a:t>&gt;</a:t>
            </a:r>
          </a:p>
          <a:p>
            <a:r>
              <a:rPr lang="en-US" dirty="0"/>
              <a:t>				&lt;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b="1" dirty="0"/>
              <a:t>role="</a:t>
            </a:r>
            <a:r>
              <a:rPr lang="en-US" b="1" dirty="0" err="1"/>
              <a:t>columnheader</a:t>
            </a:r>
            <a:r>
              <a:rPr lang="en-US" b="1" dirty="0"/>
              <a:t>"</a:t>
            </a:r>
            <a:r>
              <a:rPr lang="en-US" dirty="0"/>
              <a:t>&gt;Dog Names&lt;/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				&lt;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b="1" dirty="0"/>
              <a:t>role="</a:t>
            </a:r>
            <a:r>
              <a:rPr lang="en-US" b="1" dirty="0" err="1"/>
              <a:t>columnheader</a:t>
            </a:r>
            <a:r>
              <a:rPr lang="en-US" b="1" dirty="0"/>
              <a:t>"</a:t>
            </a:r>
            <a:r>
              <a:rPr lang="en-US" dirty="0"/>
              <a:t>&gt;Cat Names&lt;/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				&lt;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b="1" dirty="0"/>
              <a:t>role="</a:t>
            </a:r>
            <a:r>
              <a:rPr lang="en-US" b="1" dirty="0" err="1"/>
              <a:t>columnheader</a:t>
            </a:r>
            <a:r>
              <a:rPr lang="en-US" b="1" dirty="0"/>
              <a:t>"</a:t>
            </a:r>
            <a:r>
              <a:rPr lang="en-US" dirty="0"/>
              <a:t>&gt;Cow names&lt;/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			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		&lt;/table&gt;</a:t>
            </a:r>
          </a:p>
          <a:p>
            <a:r>
              <a:rPr lang="en-US" dirty="0"/>
              <a:t>		&lt;table </a:t>
            </a:r>
            <a:r>
              <a:rPr lang="en-US" b="1" dirty="0"/>
              <a:t>role="presentation"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tr</a:t>
            </a:r>
            <a:r>
              <a:rPr lang="en-US" dirty="0"/>
              <a:t> </a:t>
            </a:r>
            <a:r>
              <a:rPr lang="en-US" b="1" dirty="0"/>
              <a:t>role="row"</a:t>
            </a:r>
            <a:r>
              <a:rPr lang="en-US" dirty="0"/>
              <a:t>&gt;</a:t>
            </a:r>
          </a:p>
          <a:p>
            <a:r>
              <a:rPr lang="en-US" dirty="0"/>
              <a:t>				&lt;td </a:t>
            </a:r>
            <a:r>
              <a:rPr lang="en-US" b="1" dirty="0"/>
              <a:t>role="</a:t>
            </a:r>
            <a:r>
              <a:rPr lang="en-US" b="1" dirty="0" err="1"/>
              <a:t>gridcell</a:t>
            </a:r>
            <a:r>
              <a:rPr lang="en-US" b="1" dirty="0"/>
              <a:t>"</a:t>
            </a:r>
            <a:r>
              <a:rPr lang="en-US" dirty="0"/>
              <a:t>&gt;Fido&lt;/td&gt;</a:t>
            </a:r>
          </a:p>
          <a:p>
            <a:r>
              <a:rPr lang="en-US" dirty="0"/>
              <a:t>				&lt;td </a:t>
            </a:r>
            <a:r>
              <a:rPr lang="en-US" b="1" dirty="0"/>
              <a:t>role="</a:t>
            </a:r>
            <a:r>
              <a:rPr lang="en-US" b="1" dirty="0" err="1"/>
              <a:t>gridcell</a:t>
            </a:r>
            <a:r>
              <a:rPr lang="en-US" b="1" dirty="0"/>
              <a:t>"</a:t>
            </a:r>
            <a:r>
              <a:rPr lang="en-US" dirty="0"/>
              <a:t>&gt;Whiskers&lt;/td&gt;</a:t>
            </a:r>
          </a:p>
          <a:p>
            <a:r>
              <a:rPr lang="en-US" dirty="0"/>
              <a:t>				&lt;td </a:t>
            </a:r>
            <a:r>
              <a:rPr lang="en-US" b="1" dirty="0"/>
              <a:t>role="</a:t>
            </a:r>
            <a:r>
              <a:rPr lang="en-US" b="1" dirty="0" err="1"/>
              <a:t>gridcell</a:t>
            </a:r>
            <a:r>
              <a:rPr lang="en-US" b="1" dirty="0"/>
              <a:t>"</a:t>
            </a:r>
            <a:r>
              <a:rPr lang="en-US" dirty="0"/>
              <a:t>&gt;</a:t>
            </a:r>
            <a:r>
              <a:rPr lang="en-US" dirty="0" err="1"/>
              <a:t>Clarabella</a:t>
            </a:r>
            <a:r>
              <a:rPr lang="en-US" dirty="0"/>
              <a:t>&lt;/td&gt;</a:t>
            </a:r>
          </a:p>
          <a:p>
            <a:r>
              <a:rPr lang="en-US" dirty="0"/>
              <a:t>			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		&lt;/table&gt;</a:t>
            </a:r>
          </a:p>
          <a:p>
            <a:r>
              <a:rPr lang="en-US" dirty="0"/>
              <a:t>	&lt;/div&gt;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04DE-9941-4A91-B51A-6636137C781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no ancestor nodes have explicitly set </a:t>
            </a:r>
            <a:r>
              <a:rPr lang="en-US" b="1" dirty="0" smtClean="0"/>
              <a:t>aria-atomic</a:t>
            </a:r>
            <a:r>
              <a:rPr lang="en-US" dirty="0" smtClean="0"/>
              <a:t>, assistive technologies will present only the changed node to the user. If </a:t>
            </a:r>
            <a:r>
              <a:rPr lang="en-US" b="1" dirty="0" smtClean="0"/>
              <a:t>aria-atomic</a:t>
            </a:r>
            <a:r>
              <a:rPr lang="en-US" dirty="0" smtClean="0"/>
              <a:t> is explicitly set to false, assistive technologies stop searching up the ancestor chain and present only the changed node. If </a:t>
            </a:r>
            <a:r>
              <a:rPr lang="en-US" b="1" dirty="0" smtClean="0"/>
              <a:t>aria-atomic</a:t>
            </a:r>
            <a:r>
              <a:rPr lang="en-US" dirty="0" smtClean="0"/>
              <a:t> is explicitly set to true, assistive technologies will present the entire contents of the element.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7B3C1-F40E-4CF9-BDB3-1621106317B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ARIA adds information</a:t>
            </a:r>
            <a:r>
              <a:rPr lang="en-US" baseline="0" dirty="0" smtClean="0"/>
              <a:t> about a control’s state, as well.  For example, "pressed."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04DE-9941-4A91-B51A-6636137C78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68">
              <a:defRPr/>
            </a:pPr>
            <a:r>
              <a:rPr lang="en-US" dirty="0" smtClean="0"/>
              <a:t>Accessibility API Operating systems and other platforms provide a set of interfaces that expose information about </a:t>
            </a:r>
            <a:r>
              <a:rPr lang="en-US" dirty="0" smtClean="0">
                <a:hlinkClick r:id="rId3" action="ppaction://hlinkfile"/>
              </a:rPr>
              <a:t>objects</a:t>
            </a:r>
            <a:r>
              <a:rPr lang="en-US" dirty="0" smtClean="0"/>
              <a:t> and </a:t>
            </a:r>
            <a:r>
              <a:rPr lang="en-US" dirty="0" smtClean="0">
                <a:hlinkClick r:id="rId4" action="ppaction://hlinkfile"/>
              </a:rPr>
              <a:t>events</a:t>
            </a:r>
            <a:r>
              <a:rPr lang="en-US" dirty="0" smtClean="0"/>
              <a:t> to </a:t>
            </a:r>
            <a:r>
              <a:rPr lang="en-US" dirty="0" smtClean="0">
                <a:hlinkClick r:id="rId5" action="ppaction://hlinkfile"/>
              </a:rPr>
              <a:t>assistive technologies</a:t>
            </a:r>
            <a:r>
              <a:rPr lang="en-US" dirty="0" smtClean="0"/>
              <a:t>. Assistive technologies use these interfaces to get information about and interact with those </a:t>
            </a:r>
            <a:r>
              <a:rPr lang="en-US" dirty="0" smtClean="0">
                <a:hlinkClick r:id="rId6" action="ppaction://hlinkfile"/>
              </a:rPr>
              <a:t>widgets</a:t>
            </a:r>
            <a:r>
              <a:rPr lang="en-US" dirty="0" smtClean="0"/>
              <a:t>. Examples of this are the </a:t>
            </a:r>
            <a:r>
              <a:rPr lang="en-US" dirty="0" smtClean="0">
                <a:hlinkClick r:id="rId7"/>
              </a:rPr>
              <a:t>Java Accessibility API</a:t>
            </a:r>
            <a:r>
              <a:rPr lang="en-US" dirty="0" smtClean="0"/>
              <a:t> [</a:t>
            </a:r>
            <a:r>
              <a:rPr lang="en-US" dirty="0" smtClean="0">
                <a:hlinkClick r:id="rId8" action="ppaction://hlinkfile"/>
              </a:rPr>
              <a:t>JAPI</a:t>
            </a:r>
            <a:r>
              <a:rPr lang="en-US" dirty="0" smtClean="0"/>
              <a:t>], </a:t>
            </a:r>
            <a:r>
              <a:rPr lang="en-US" dirty="0" smtClean="0">
                <a:hlinkClick r:id="rId9"/>
              </a:rPr>
              <a:t>Microsoft Active Accessibility</a:t>
            </a:r>
            <a:r>
              <a:rPr lang="en-US" dirty="0" smtClean="0"/>
              <a:t> [</a:t>
            </a:r>
            <a:r>
              <a:rPr lang="en-US" dirty="0" smtClean="0">
                <a:hlinkClick r:id="rId10" action="ppaction://hlinkfile"/>
              </a:rPr>
              <a:t>MSAA</a:t>
            </a:r>
            <a:r>
              <a:rPr lang="en-US" dirty="0" smtClean="0"/>
              <a:t>], </a:t>
            </a:r>
            <a:r>
              <a:rPr lang="en-US" dirty="0" smtClean="0">
                <a:hlinkClick r:id="rId11"/>
              </a:rPr>
              <a:t>the Mac OS X Accessibility Protocol</a:t>
            </a:r>
            <a:r>
              <a:rPr lang="en-US" dirty="0" smtClean="0"/>
              <a:t> [</a:t>
            </a:r>
            <a:r>
              <a:rPr lang="en-US" dirty="0" smtClean="0">
                <a:hlinkClick r:id="rId12" action="ppaction://hlinkfile"/>
              </a:rPr>
              <a:t>AXAPI</a:t>
            </a:r>
            <a:r>
              <a:rPr lang="en-US" dirty="0" smtClean="0"/>
              <a:t>], the </a:t>
            </a:r>
            <a:r>
              <a:rPr lang="en-US" dirty="0" smtClean="0">
                <a:hlinkClick r:id="rId13"/>
              </a:rPr>
              <a:t>Gnome Accessibility Toolkit (ATK)</a:t>
            </a:r>
            <a:r>
              <a:rPr lang="en-US" dirty="0" smtClean="0"/>
              <a:t> [</a:t>
            </a:r>
            <a:r>
              <a:rPr lang="en-US" dirty="0" smtClean="0">
                <a:hlinkClick r:id="rId14" action="ppaction://hlinkfile"/>
              </a:rPr>
              <a:t>ATK</a:t>
            </a:r>
            <a:r>
              <a:rPr lang="en-US" dirty="0" smtClean="0"/>
              <a:t>], and </a:t>
            </a:r>
            <a:r>
              <a:rPr lang="en-US" dirty="0" smtClean="0">
                <a:hlinkClick r:id="rId15"/>
              </a:rPr>
              <a:t>IAccessible2</a:t>
            </a:r>
            <a:r>
              <a:rPr lang="en-US" dirty="0" smtClean="0"/>
              <a:t> [</a:t>
            </a:r>
            <a:r>
              <a:rPr lang="en-US" dirty="0" smtClean="0">
                <a:hlinkClick r:id="rId16" action="ppaction://hlinkfile"/>
              </a:rPr>
              <a:t>IA2</a:t>
            </a:r>
            <a:r>
              <a:rPr lang="en-US" dirty="0" smtClean="0"/>
              <a:t>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1B943-36D4-4EFF-A090-CF639FC36E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8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Banner: A region that contains the primary heading or web site title. (site logo, login details, etc.)</a:t>
            </a:r>
          </a:p>
          <a:p>
            <a:r>
              <a:rPr lang="en-US" dirty="0" smtClean="0"/>
              <a:t>Search: The search tool of a web document.</a:t>
            </a:r>
          </a:p>
          <a:p>
            <a:r>
              <a:rPr lang="en-US" dirty="0" smtClean="0"/>
              <a:t>Navigation: The documents Navigation menus and links. </a:t>
            </a:r>
          </a:p>
          <a:p>
            <a:r>
              <a:rPr lang="en-US" dirty="0" smtClean="0"/>
              <a:t>Main: The main content of web document.</a:t>
            </a:r>
          </a:p>
          <a:p>
            <a:r>
              <a:rPr lang="en-US" dirty="0" smtClean="0"/>
              <a:t>Form: </a:t>
            </a:r>
            <a:r>
              <a:rPr lang="en-GB" dirty="0" smtClean="0"/>
              <a:t>contains a collection of items and objects that, as a whole, combine to create a form. </a:t>
            </a:r>
            <a:endParaRPr lang="en-US" dirty="0" smtClean="0"/>
          </a:p>
          <a:p>
            <a:r>
              <a:rPr lang="en-US" dirty="0" smtClean="0"/>
              <a:t>Complementary: content that has meaning outside the page as well (e.g. a sidebar with related articles).</a:t>
            </a:r>
          </a:p>
          <a:p>
            <a:r>
              <a:rPr lang="en-US" dirty="0" smtClean="0"/>
              <a:t>Contentinfo: Metadata that applies to the parent document (e.g. copy right disclaimers, company info).</a:t>
            </a:r>
          </a:p>
          <a:p>
            <a:r>
              <a:rPr lang="en-GB" b="1" u="sng" dirty="0" smtClean="0">
                <a:hlinkClick r:id="rId3"/>
              </a:rPr>
              <a:t>Using WAI ARIA Landmark Roles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04DE-9941-4A91-B51A-6636137C78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9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04DE-9941-4A91-B51A-6636137C78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4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Current browsers and AT support: 	</a:t>
            </a:r>
          </a:p>
          <a:p>
            <a:pPr lvl="1"/>
            <a:r>
              <a:rPr lang="en-US" dirty="0" smtClean="0"/>
              <a:t>http://www.html5accessibility.com/tests/landmarks.html  </a:t>
            </a:r>
          </a:p>
          <a:p>
            <a:pPr lvl="1"/>
            <a:r>
              <a:rPr lang="en-US" dirty="0" smtClean="0"/>
              <a:t>http://www.accessibleculture.org/articles/2011/04/html5-aria-2011/ for summary on what works with HTML5 and ARIA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1B943-36D4-4EFF-A090-CF639FC36EF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240">
              <a:defRPr/>
            </a:pPr>
            <a:r>
              <a:rPr lang="en-US" dirty="0" smtClean="0"/>
              <a:t>Every widget should have one stop</a:t>
            </a:r>
          </a:p>
          <a:p>
            <a:pPr marL="0" lvl="1" defTabSz="914240">
              <a:defRPr/>
            </a:pPr>
            <a:r>
              <a:rPr lang="en-US" dirty="0" smtClean="0"/>
              <a:t>Composite widgets: menus, trees, grids, tabs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Ensure all widgets are reachable by keyboard</a:t>
            </a:r>
          </a:p>
          <a:p>
            <a:pPr lvl="1"/>
            <a:r>
              <a:rPr lang="en-US" dirty="0" smtClean="0"/>
              <a:t>Depend on Tab order: default or custom?</a:t>
            </a:r>
          </a:p>
          <a:p>
            <a:pPr lvl="1"/>
            <a:r>
              <a:rPr lang="en-US" dirty="0" smtClean="0"/>
              <a:t>Support global keyboard shortcuts</a:t>
            </a:r>
          </a:p>
          <a:p>
            <a:pPr lvl="2"/>
            <a:r>
              <a:rPr lang="en-US" dirty="0" smtClean="0"/>
              <a:t>How do you notify your users?</a:t>
            </a:r>
          </a:p>
          <a:p>
            <a:pPr lvl="1"/>
            <a:r>
              <a:rPr lang="en-US" dirty="0" smtClean="0"/>
              <a:t>Implement a custom focus manager</a:t>
            </a:r>
          </a:p>
          <a:p>
            <a:pPr lvl="2"/>
            <a:r>
              <a:rPr lang="en-US" dirty="0" smtClean="0"/>
              <a:t>Might be best solution for very complex UI's</a:t>
            </a:r>
          </a:p>
          <a:p>
            <a:pPr lvl="2"/>
            <a:r>
              <a:rPr lang="en-US" dirty="0" smtClean="0"/>
              <a:t>Let go of the traditional tab order idea: "all focusable elements must be reachable by tab order"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1B943-36D4-4EFF-A090-CF639FC36EF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1B943-36D4-4EFF-A090-CF639FC36E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Menu items can be special</a:t>
            </a:r>
          </a:p>
          <a:p>
            <a:pPr lvl="1"/>
            <a:r>
              <a:rPr lang="nl-NL" sz="2000" dirty="0"/>
              <a:t>role="menuitemcheckbox": checked state</a:t>
            </a:r>
          </a:p>
          <a:p>
            <a:pPr lvl="1"/>
            <a:r>
              <a:rPr lang="nl-NL" sz="2000" dirty="0"/>
              <a:t>role="menuitemradio": checked, part of group</a:t>
            </a:r>
          </a:p>
          <a:p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300" b="1" dirty="0">
                <a:latin typeface="Courier New" pitchFamily="49" charset="0"/>
                <a:cs typeface="Courier New" pitchFamily="49" charset="0"/>
              </a:rPr>
              <a:t>Hans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Hillen’s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Example:</a:t>
            </a:r>
          </a:p>
          <a:p>
            <a:r>
              <a:rPr lang="en-US" sz="1300" dirty="0">
                <a:latin typeface="Courier New" pitchFamily="49" charset="0"/>
                <a:cs typeface="Courier New" pitchFamily="49" charset="0"/>
              </a:rPr>
              <a:t>&lt;ul id="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sampleMenubar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" 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aria-label="Sample Options" role="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menubar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sz="1300" dirty="0">
                <a:latin typeface="Courier New" pitchFamily="49" charset="0"/>
                <a:cs typeface="Courier New" pitchFamily="49" charset="0"/>
              </a:rPr>
              <a:t>&lt;li class="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menubar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-item" 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role="presentation"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sz="1300" dirty="0">
                <a:latin typeface="Courier New" pitchFamily="49" charset="0"/>
                <a:cs typeface="Courier New" pitchFamily="49" charset="0"/>
              </a:rPr>
              <a:t>&lt;a 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="#" 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role="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menuitem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" aria-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haspopup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="true"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2"/>
            <a:r>
              <a:rPr lang="en-US" sz="1300" dirty="0">
                <a:latin typeface="Courier New" pitchFamily="49" charset="0"/>
                <a:cs typeface="Courier New" pitchFamily="49" charset="0"/>
              </a:rPr>
              <a:t>File</a:t>
            </a:r>
          </a:p>
          <a:p>
            <a:pPr lvl="2"/>
            <a:r>
              <a:rPr lang="en-US" sz="1300" dirty="0">
                <a:latin typeface="Courier New" pitchFamily="49" charset="0"/>
                <a:cs typeface="Courier New" pitchFamily="49" charset="0"/>
              </a:rPr>
              <a:t>&lt;span class="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-button-icon-secondary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-icon ui-icon-triangle-1-s"&gt;&lt;/span&gt;</a:t>
            </a:r>
          </a:p>
          <a:p>
            <a:pPr lvl="1"/>
            <a:r>
              <a:rPr lang="en-US" sz="1300" dirty="0">
                <a:latin typeface="Courier New" pitchFamily="49" charset="0"/>
                <a:cs typeface="Courier New" pitchFamily="49" charset="0"/>
              </a:rPr>
              <a:t>&lt;/a&gt;</a:t>
            </a:r>
          </a:p>
          <a:p>
            <a:pPr lvl="1"/>
            <a:r>
              <a:rPr lang="en-US" sz="1300" dirty="0">
                <a:latin typeface="Courier New" pitchFamily="49" charset="0"/>
                <a:cs typeface="Courier New" pitchFamily="49" charset="0"/>
              </a:rPr>
              <a:t>&lt;ul id="ui-menu-0" 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role="menu" aria-label="File" tabindex="0" aria-expanded="false" aria-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activedescendant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="ui-menu-0-1" aria-hidden="true"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sz="1300" dirty="0">
                <a:latin typeface="Courier New" pitchFamily="49" charset="0"/>
                <a:cs typeface="Courier New" pitchFamily="49" charset="0"/>
              </a:rPr>
              <a:t>&lt;li class="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-menu-item" 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role="presentation"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2"/>
            <a:r>
              <a:rPr lang="en-US" sz="1300" dirty="0">
                <a:latin typeface="Courier New" pitchFamily="49" charset="0"/>
                <a:cs typeface="Courier New" pitchFamily="49" charset="0"/>
              </a:rPr>
              <a:t>&lt;a id="ui-menu-0-0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role="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menuitem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&gt;Open...&lt;/a&gt;</a:t>
            </a:r>
          </a:p>
          <a:p>
            <a:pPr lvl="1"/>
            <a:r>
              <a:rPr lang="en-US" sz="13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li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1B943-36D4-4EFF-A090-CF639FC36E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B2AF51-C90A-4590-A2C2-B9890DE752DD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83E-344D-47B3-9E9E-0E88ADDB4712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7CC2-927E-4E21-8595-28EAE5F851AF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28600" y="1143000"/>
            <a:ext cx="8686800" cy="518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9AF-0DE9-4560-AB96-188460B822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Accessibility in Tomorrows Web - WWW 2201212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 / 16 /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EF3C-8E82-459F-AF3F-4E4A1FA91949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2201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F069-6693-4F82-82E3-59AB0A203C99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6151242"/>
            <a:ext cx="8229600" cy="257369"/>
          </a:xfrm>
          <a:ln>
            <a:solidFill>
              <a:schemeClr val="tx1"/>
            </a:solidFill>
          </a:ln>
        </p:spPr>
        <p:txBody>
          <a:bodyPr lIns="36000" tIns="36000" rIns="36000" bIns="36000" anchor="b" anchorCtr="0">
            <a:spAutoFit/>
          </a:bodyPr>
          <a:lstStyle>
            <a:lvl1pPr marL="0" indent="0" defTabSz="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aseline="0">
                <a:latin typeface="Courier"/>
              </a:defRPr>
            </a:lvl1pPr>
          </a:lstStyle>
          <a:p>
            <a:pPr lvl="0" eaLnBrk="1" latinLnBrk="0" hangingPunct="1"/>
            <a:r>
              <a:rPr kumimoji="0" lang="en-US" sz="1200">
                <a:latin typeface="Courier"/>
              </a:rPr>
              <a:t>Enter code sample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lnSpc>
                <a:spcPct val="100000"/>
              </a:lnSpc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5B23-E809-4875-952A-1FBABC589C4B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0FB0-8327-4B69-9C85-F94AABD4A5A6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63E-6133-46CF-8036-486B56715FB8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77B0-025F-48D0-9954-83565D029F9B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E164-59EA-4915-B6C0-70C8F831DE5A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1030514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7B5473-EEDA-4FB2-BBD9-3D39A2592F68}" type="datetime1">
              <a:rPr lang="en-US" smtClean="0"/>
              <a:pPr/>
              <a:t>14-11-18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714" y="6476999"/>
            <a:ext cx="6660601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the paciello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A1A33F-3572-46C6-84CD-3AFE7C084D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24000" indent="-324000" algn="l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5A4100"/>
        </a:buClr>
        <a:buSzPct val="80000"/>
        <a:buFont typeface="Wingdings" charset="2"/>
        <a:buChar char=""/>
        <a:defRPr kumimoji="0"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856000"/>
        </a:buClr>
        <a:buSzPct val="110000"/>
        <a:buFont typeface="Courier New"/>
        <a:buChar char="o"/>
        <a:defRPr kumimoji="0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110000"/>
        <a:buFont typeface="Arial"/>
        <a:buChar char="•"/>
        <a:defRPr kumimoji="0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856000"/>
        </a:buClr>
        <a:buFont typeface="Arial"/>
        <a:buChar char="•"/>
        <a:defRPr kumimoji="0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856000"/>
        </a:buClr>
        <a:buFont typeface="Arial"/>
        <a:buChar char="•"/>
        <a:defRPr kumimoji="0" lang="en-US" sz="1400" kern="120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WAI/PF/aria/roles" TargetMode="External"/><Relationship Id="rId3" Type="http://schemas.openxmlformats.org/officeDocument/2006/relationships/hyperlink" Target="https://dvcs.w3.org/hg/aria-unofficial/raw-file/default/index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iA9RJBwXvw" TargetMode="Externa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arlgroves-sandbox.com/Forms/aria_form/" TargetMode="Externa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w3.org/WAI/PF/aria-practice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://test.cita.illinois.edu/aria/tabpanel/tabpanel1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access.aol.com/aegis/%23goto_menuba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at.karlgroves-sandbox.com" TargetMode="External"/><Relationship Id="rId3" Type="http://schemas.openxmlformats.org/officeDocument/2006/relationships/hyperlink" Target="https://github.com/karlgroves/jquery-live-region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awgit.com/karlgroves/accessible-video-demo/master/accessible-video-demo.html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w3.org/html5/spec-author-view/sections.html" TargetMode="External"/><Relationship Id="rId4" Type="http://schemas.openxmlformats.org/officeDocument/2006/relationships/hyperlink" Target="http://www.paciellogroup.com/blog/2010/10/using-wai-aria-landmark-rol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w3.org/html5/spec-author-view/sections.html" TargetMode="External"/><Relationship Id="rId3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niuse.com/%23feat=for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Accessibility of HTML5 &amp; WAI-ARIA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9969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The </a:t>
            </a:r>
            <a:r>
              <a:rPr lang="en-GB" dirty="0" err="1" smtClean="0"/>
              <a:t>Paciello</a:t>
            </a:r>
            <a:r>
              <a:rPr lang="en-GB" dirty="0" smtClean="0"/>
              <a:t> </a:t>
            </a:r>
            <a:r>
              <a:rPr lang="en-GB" dirty="0"/>
              <a:t>G</a:t>
            </a:r>
            <a:r>
              <a:rPr lang="en-GB" dirty="0" smtClean="0"/>
              <a:t>roup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Accessing Higher Ground, 2014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WAI-ARIA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If you only leave with one take away</a:t>
            </a:r>
            <a:endParaRPr lang="en-GB" sz="4000" dirty="0"/>
          </a:p>
        </p:txBody>
      </p:sp>
      <p:pic>
        <p:nvPicPr>
          <p:cNvPr id="3078" name="Picture 6" descr="file:///C:/Users/steven/Desktop/aria-paul-j-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040560" cy="44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ARIA do for a Screen Reader?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8065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Sighted user infers control’s role (purpose)</a:t>
            </a:r>
          </a:p>
          <a:p>
            <a:r>
              <a:rPr lang="en-US" dirty="0" smtClean="0"/>
              <a:t>Screen reader perceives something different than sighted users</a:t>
            </a:r>
          </a:p>
          <a:p>
            <a:pPr lvl="1"/>
            <a:r>
              <a:rPr lang="en-US" dirty="0" smtClean="0"/>
              <a:t>E.g. “link” rather than “button”</a:t>
            </a:r>
          </a:p>
          <a:p>
            <a:r>
              <a:rPr lang="en-US" dirty="0" smtClean="0"/>
              <a:t>ARIA can correct this by provides the role and state properties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1" y="3581400"/>
            <a:ext cx="8259459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84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Screen Reader Provides Additional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readers add instructions on how to interact with the control</a:t>
            </a:r>
          </a:p>
          <a:p>
            <a:pPr lvl="1"/>
            <a:r>
              <a:rPr lang="en-US" dirty="0" smtClean="0"/>
              <a:t>Description varies based on control’s role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562350"/>
            <a:ext cx="80295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00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Hood…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Assistive technologies learn about controls through accessible APIs (such as MSAA and IA2)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68961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unt.edu/benchmarks/archives/2005/march05/jaws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709739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3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ARIA: What Doesn’t it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 smtClean="0"/>
              <a:t>It’s not magic</a:t>
            </a:r>
            <a:endParaRPr lang="en-GB" sz="3600" dirty="0"/>
          </a:p>
          <a:p>
            <a:r>
              <a:rPr lang="en-GB" sz="3600" dirty="0" smtClean="0"/>
              <a:t>It only changes how assistive technology interprets content.</a:t>
            </a:r>
            <a:endParaRPr lang="en-GB" sz="3600" dirty="0"/>
          </a:p>
          <a:p>
            <a:r>
              <a:rPr lang="en-GB" sz="3600" dirty="0"/>
              <a:t>Adding a </a:t>
            </a:r>
            <a:r>
              <a:rPr lang="en-GB" sz="3600" dirty="0" smtClean="0"/>
              <a:t>ARIA </a:t>
            </a:r>
            <a:r>
              <a:rPr lang="en-GB" sz="3600" dirty="0"/>
              <a:t>does not</a:t>
            </a:r>
            <a:r>
              <a:rPr lang="en-GB" sz="3600" dirty="0" smtClean="0"/>
              <a:t>:</a:t>
            </a:r>
          </a:p>
          <a:p>
            <a:pPr lvl="1"/>
            <a:r>
              <a:rPr lang="en-GB" sz="3200" dirty="0" smtClean="0"/>
              <a:t>Make an element focusable</a:t>
            </a:r>
          </a:p>
          <a:p>
            <a:pPr lvl="1"/>
            <a:r>
              <a:rPr lang="en-GB" sz="3200" dirty="0" smtClean="0"/>
              <a:t>Provide keyboard events</a:t>
            </a:r>
          </a:p>
          <a:p>
            <a:pPr lvl="1"/>
            <a:r>
              <a:rPr lang="en-GB" sz="3200" dirty="0" smtClean="0"/>
              <a:t>Add properties</a:t>
            </a:r>
          </a:p>
          <a:p>
            <a:pPr lvl="1"/>
            <a:r>
              <a:rPr lang="en-GB" sz="3200" dirty="0" smtClean="0"/>
              <a:t>Change visible appearance</a:t>
            </a:r>
          </a:p>
          <a:p>
            <a:pPr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117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c</a:t>
            </a:r>
            <a:r>
              <a:rPr lang="en-US" dirty="0" smtClean="0"/>
              <a:t>an ARIA do for 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l-NL" dirty="0" smtClean="0"/>
              <a:t>Make </a:t>
            </a:r>
            <a:r>
              <a:rPr lang="nl-NL" dirty="0" err="1" smtClean="0"/>
              <a:t>custom</a:t>
            </a:r>
            <a:r>
              <a:rPr lang="nl-NL" dirty="0" smtClean="0"/>
              <a:t> </a:t>
            </a:r>
            <a:r>
              <a:rPr lang="nl-NL" dirty="0" err="1" smtClean="0"/>
              <a:t>widgets</a:t>
            </a:r>
            <a:r>
              <a:rPr lang="nl-NL" dirty="0" smtClean="0"/>
              <a:t> </a:t>
            </a:r>
            <a:r>
              <a:rPr lang="nl-NL" dirty="0" err="1" smtClean="0"/>
              <a:t>understandable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assistive</a:t>
            </a:r>
            <a:r>
              <a:rPr lang="nl-NL" dirty="0" smtClean="0"/>
              <a:t> </a:t>
            </a:r>
            <a:r>
              <a:rPr lang="nl-NL" dirty="0" err="1" smtClean="0"/>
              <a:t>technology</a:t>
            </a:r>
            <a:r>
              <a:rPr lang="nl-NL" dirty="0" smtClean="0"/>
              <a:t> users</a:t>
            </a:r>
          </a:p>
          <a:p>
            <a:pPr lvl="0"/>
            <a:r>
              <a:rPr lang="nl-NL" dirty="0" smtClean="0"/>
              <a:t>Fix or correct </a:t>
            </a:r>
            <a:r>
              <a:rPr lang="nl-NL" dirty="0" err="1" smtClean="0"/>
              <a:t>inaccessible</a:t>
            </a:r>
            <a:r>
              <a:rPr lang="nl-NL" dirty="0" smtClean="0"/>
              <a:t> content without </a:t>
            </a:r>
            <a:r>
              <a:rPr lang="nl-NL" dirty="0" err="1" smtClean="0"/>
              <a:t>completely</a:t>
            </a:r>
            <a:r>
              <a:rPr lang="nl-NL" dirty="0" smtClean="0"/>
              <a:t> </a:t>
            </a:r>
            <a:r>
              <a:rPr lang="nl-NL" dirty="0" err="1" smtClean="0"/>
              <a:t>recreating</a:t>
            </a:r>
            <a:r>
              <a:rPr lang="nl-NL" dirty="0" smtClean="0"/>
              <a:t> </a:t>
            </a:r>
            <a:r>
              <a:rPr lang="nl-NL" dirty="0" err="1" smtClean="0"/>
              <a:t>widgets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scratch</a:t>
            </a:r>
          </a:p>
          <a:p>
            <a:pPr lvl="0"/>
            <a:r>
              <a:rPr lang="nl-NL" dirty="0" err="1" smtClean="0"/>
              <a:t>Programmatically</a:t>
            </a:r>
            <a:r>
              <a:rPr lang="nl-NL" dirty="0" smtClean="0"/>
              <a:t> </a:t>
            </a:r>
            <a:r>
              <a:rPr lang="nl-NL" dirty="0" err="1" smtClean="0"/>
              <a:t>indicate</a:t>
            </a:r>
            <a:r>
              <a:rPr lang="nl-NL" dirty="0" smtClean="0"/>
              <a:t> </a:t>
            </a:r>
            <a:r>
              <a:rPr lang="nl-NL" dirty="0" err="1" smtClean="0"/>
              <a:t>relationships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</a:p>
          <a:p>
            <a:pPr lvl="0"/>
            <a:r>
              <a:rPr lang="nl-NL" dirty="0" err="1" smtClean="0"/>
              <a:t>Hide</a:t>
            </a:r>
            <a:r>
              <a:rPr lang="nl-NL" dirty="0" smtClean="0"/>
              <a:t> irrelevant </a:t>
            </a:r>
            <a:r>
              <a:rPr lang="nl-NL" dirty="0" err="1" smtClean="0"/>
              <a:t>visible</a:t>
            </a:r>
            <a:r>
              <a:rPr lang="nl-NL" dirty="0" smtClean="0"/>
              <a:t> content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assistive</a:t>
            </a:r>
            <a:r>
              <a:rPr lang="nl-NL" dirty="0" smtClean="0"/>
              <a:t> </a:t>
            </a:r>
            <a:r>
              <a:rPr lang="nl-NL" dirty="0" err="1" smtClean="0"/>
              <a:t>technology</a:t>
            </a:r>
            <a:endParaRPr lang="nl-NL" dirty="0"/>
          </a:p>
          <a:p>
            <a:pPr lvl="0"/>
            <a:r>
              <a:rPr lang="nl-NL" dirty="0" err="1" smtClean="0"/>
              <a:t>Notify</a:t>
            </a:r>
            <a:r>
              <a:rPr lang="nl-NL" dirty="0" smtClean="0"/>
              <a:t> users of </a:t>
            </a:r>
            <a:r>
              <a:rPr lang="nl-NL" dirty="0" err="1" smtClean="0"/>
              <a:t>dynamic</a:t>
            </a:r>
            <a:r>
              <a:rPr lang="nl-NL" dirty="0" smtClean="0"/>
              <a:t> updates</a:t>
            </a:r>
          </a:p>
        </p:txBody>
      </p:sp>
    </p:spTree>
    <p:extLst>
      <p:ext uri="{BB962C8B-B14F-4D97-AF65-F5344CB8AC3E}">
        <p14:creationId xmlns:p14="http://schemas.microsoft.com/office/powerpoint/2010/main" val="226474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Landmark Roles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810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0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/>
              <a:t>Landmark Roles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/>
              <a:t>Banner</a:t>
            </a:r>
            <a:r>
              <a:rPr lang="en-US" dirty="0"/>
              <a:t>  </a:t>
            </a:r>
            <a:r>
              <a:rPr lang="en-US" dirty="0" smtClean="0"/>
              <a:t>assign </a:t>
            </a:r>
            <a:r>
              <a:rPr lang="en-US" dirty="0"/>
              <a:t>to elements containing site-oriented content such as the name of the site, title and/or logo</a:t>
            </a:r>
          </a:p>
          <a:p>
            <a:pPr lvl="0"/>
            <a:r>
              <a:rPr lang="en-US" b="1" dirty="0"/>
              <a:t>Complementary</a:t>
            </a:r>
            <a:r>
              <a:rPr lang="en-US" dirty="0"/>
              <a:t> </a:t>
            </a:r>
            <a:r>
              <a:rPr lang="en-US" dirty="0" smtClean="0"/>
              <a:t>assign </a:t>
            </a:r>
            <a:r>
              <a:rPr lang="en-US" dirty="0"/>
              <a:t>to content that is supplemental to the main content</a:t>
            </a:r>
          </a:p>
          <a:p>
            <a:pPr lvl="0"/>
            <a:r>
              <a:rPr lang="en-US" b="1" dirty="0"/>
              <a:t>Contentinfo</a:t>
            </a:r>
            <a:r>
              <a:rPr lang="en-US" dirty="0"/>
              <a:t> </a:t>
            </a:r>
            <a:r>
              <a:rPr lang="en-US" dirty="0" smtClean="0"/>
              <a:t>assign </a:t>
            </a:r>
            <a:r>
              <a:rPr lang="en-US" dirty="0"/>
              <a:t>to copyright, privacy policy, terms of use or footnote </a:t>
            </a:r>
            <a:r>
              <a:rPr lang="en-US" dirty="0" smtClean="0"/>
              <a:t>areas</a:t>
            </a:r>
          </a:p>
          <a:p>
            <a:pPr lvl="0"/>
            <a:r>
              <a:rPr lang="en-US" b="1" dirty="0"/>
              <a:t>F</a:t>
            </a:r>
            <a:r>
              <a:rPr lang="en-US" b="1" dirty="0" smtClean="0"/>
              <a:t>orm</a:t>
            </a:r>
            <a:endParaRPr lang="en-US" b="1" dirty="0"/>
          </a:p>
          <a:p>
            <a:pPr lvl="0"/>
            <a:r>
              <a:rPr lang="en-US" b="1" dirty="0"/>
              <a:t>Main</a:t>
            </a:r>
            <a:r>
              <a:rPr lang="en-US" dirty="0"/>
              <a:t> </a:t>
            </a:r>
            <a:r>
              <a:rPr lang="en-US" dirty="0" smtClean="0"/>
              <a:t>assign </a:t>
            </a:r>
            <a:r>
              <a:rPr lang="en-US" dirty="0"/>
              <a:t>to the main content of the page</a:t>
            </a:r>
          </a:p>
          <a:p>
            <a:pPr lvl="0"/>
            <a:r>
              <a:rPr lang="en-US" b="1" dirty="0"/>
              <a:t>Navigation</a:t>
            </a:r>
            <a:r>
              <a:rPr lang="en-US" dirty="0"/>
              <a:t>  </a:t>
            </a:r>
            <a:r>
              <a:rPr lang="en-US" dirty="0" smtClean="0"/>
              <a:t>assign </a:t>
            </a:r>
            <a:r>
              <a:rPr lang="en-US" dirty="0"/>
              <a:t>to the element containing navigation links</a:t>
            </a:r>
          </a:p>
          <a:p>
            <a:pPr lvl="0"/>
            <a:r>
              <a:rPr lang="en-US" b="1" dirty="0"/>
              <a:t>Search </a:t>
            </a:r>
            <a:r>
              <a:rPr lang="en-US" dirty="0" smtClean="0"/>
              <a:t>defined </a:t>
            </a:r>
            <a:r>
              <a:rPr lang="en-US" dirty="0"/>
              <a:t>where the main search function is on the </a:t>
            </a:r>
            <a:r>
              <a:rPr lang="en-US" dirty="0" smtClean="0"/>
              <a:t>page</a:t>
            </a:r>
            <a:endParaRPr lang="nl-NL" dirty="0" smtClean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i="1" dirty="0" smtClean="0"/>
              <a:t>Use once</a:t>
            </a:r>
            <a:r>
              <a:rPr lang="en-US" dirty="0" smtClean="0"/>
              <a:t>:  Banner</a:t>
            </a:r>
            <a:r>
              <a:rPr lang="en-US" dirty="0"/>
              <a:t>, Contentinfo and Main landmarks </a:t>
            </a:r>
            <a:endParaRPr lang="en-US" dirty="0" smtClean="0"/>
          </a:p>
          <a:p>
            <a:r>
              <a:rPr lang="en-US" i="1" dirty="0" smtClean="0"/>
              <a:t>Can be used more than once</a:t>
            </a:r>
            <a:r>
              <a:rPr lang="en-US" dirty="0" smtClean="0"/>
              <a:t>: Complementary </a:t>
            </a:r>
            <a:r>
              <a:rPr lang="en-US" dirty="0"/>
              <a:t>and </a:t>
            </a:r>
            <a:r>
              <a:rPr lang="en-US" dirty="0" smtClean="0"/>
              <a:t>Navigation landmarks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74491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 Readers &amp;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Regions of the page for navigation</a:t>
            </a:r>
          </a:p>
          <a:p>
            <a:pPr lvl="1"/>
            <a:r>
              <a:rPr lang="en-US" dirty="0" smtClean="0"/>
              <a:t>Screen readers support navigating to these elements</a:t>
            </a:r>
          </a:p>
          <a:p>
            <a:pPr lvl="1"/>
            <a:r>
              <a:rPr lang="en-US" dirty="0" smtClean="0"/>
              <a:t>AT users quickly recognize page sections and navigate to them </a:t>
            </a:r>
          </a:p>
          <a:p>
            <a:pPr lvl="1"/>
            <a:r>
              <a:rPr lang="en-US" dirty="0" smtClean="0"/>
              <a:t>JAWS commands:</a:t>
            </a:r>
          </a:p>
          <a:p>
            <a:pPr lvl="2"/>
            <a:r>
              <a:rPr lang="en-US" smtClean="0"/>
              <a:t>r  </a:t>
            </a:r>
            <a:r>
              <a:rPr lang="en-US" dirty="0" smtClean="0"/>
              <a:t>(prior to JAWS 15 ; </a:t>
            </a:r>
            <a:r>
              <a:rPr lang="en-US" dirty="0" smtClean="0"/>
              <a:t>(semicolon</a:t>
            </a:r>
            <a:r>
              <a:rPr lang="en-US" dirty="0" smtClean="0"/>
              <a:t>))</a:t>
            </a:r>
            <a:r>
              <a:rPr lang="en-US" dirty="0" smtClean="0"/>
              <a:t>		jump to next landmark</a:t>
            </a:r>
          </a:p>
          <a:p>
            <a:pPr lvl="2"/>
            <a:r>
              <a:rPr lang="en-US" dirty="0" smtClean="0"/>
              <a:t>Shift + ; (semicolon) 		jump to previous landmark</a:t>
            </a:r>
          </a:p>
          <a:p>
            <a:pPr lvl="2"/>
            <a:r>
              <a:rPr lang="en-US" dirty="0" smtClean="0"/>
              <a:t>Ctrl + Ins + ; (semicolon) 	show list of available landmarks  </a:t>
            </a:r>
          </a:p>
          <a:p>
            <a:pPr lvl="1"/>
            <a:r>
              <a:rPr lang="en-US" dirty="0" smtClean="0"/>
              <a:t>NVDA commands:</a:t>
            </a:r>
          </a:p>
          <a:p>
            <a:pPr lvl="2"/>
            <a:r>
              <a:rPr lang="en-US" dirty="0" smtClean="0"/>
              <a:t>D  </a:t>
            </a:r>
            <a:r>
              <a:rPr lang="en-US" dirty="0"/>
              <a:t>	</a:t>
            </a:r>
            <a:r>
              <a:rPr lang="en-US" dirty="0" smtClean="0"/>
              <a:t>		jump to next landmark</a:t>
            </a:r>
          </a:p>
          <a:p>
            <a:pPr lvl="2"/>
            <a:r>
              <a:rPr lang="en-US" dirty="0" smtClean="0"/>
              <a:t>Shift + D 			jump to previous landmark</a:t>
            </a:r>
          </a:p>
          <a:p>
            <a:pPr lvl="2"/>
            <a:r>
              <a:rPr lang="en-GB" dirty="0" smtClean="0"/>
              <a:t>NVDA + F7 			s</a:t>
            </a:r>
            <a:r>
              <a:rPr lang="en-US" dirty="0" smtClean="0"/>
              <a:t>how list of available landmarks </a:t>
            </a:r>
          </a:p>
          <a:p>
            <a:pPr lvl="0"/>
            <a:r>
              <a:rPr lang="en-US" dirty="0" smtClean="0"/>
              <a:t>Best Practices:</a:t>
            </a:r>
          </a:p>
          <a:p>
            <a:pPr lvl="1"/>
            <a:r>
              <a:rPr lang="en-US" dirty="0" smtClean="0"/>
              <a:t>Label the areas with a descriptive name using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aria-label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aria-labelledby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dirty="0" smtClean="0"/>
              <a:t> attribute</a:t>
            </a:r>
          </a:p>
          <a:p>
            <a:pPr lvl="1"/>
            <a:r>
              <a:rPr lang="en-US" dirty="0" smtClean="0"/>
              <a:t>Do not overuse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6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the Landmarks Go?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0" y="1775191"/>
            <a:ext cx="3394720" cy="4625609"/>
          </a:xfrm>
        </p:spPr>
        <p:txBody>
          <a:bodyPr/>
          <a:lstStyle/>
          <a:p>
            <a:r>
              <a:rPr lang="en-US" dirty="0" smtClean="0"/>
              <a:t>Banner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Main</a:t>
            </a:r>
          </a:p>
          <a:p>
            <a:r>
              <a:rPr lang="en-US" dirty="0" smtClean="0"/>
              <a:t>Complementary</a:t>
            </a:r>
          </a:p>
          <a:p>
            <a:r>
              <a:rPr lang="en-US" dirty="0" err="1" smtClean="0"/>
              <a:t>Contentinfo</a:t>
            </a:r>
            <a:endParaRPr lang="en-US" dirty="0"/>
          </a:p>
        </p:txBody>
      </p:sp>
      <p:pic>
        <p:nvPicPr>
          <p:cNvPr id="6" name="Picture 5" descr="Screen Shot 2013-11-01 at 11.2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800"/>
            <a:ext cx="39116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7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Labeling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Pages use more than one "navigation" role</a:t>
            </a:r>
          </a:p>
          <a:p>
            <a:pPr lvl="1"/>
            <a:r>
              <a:rPr lang="en-US" dirty="0" smtClean="0"/>
              <a:t>The screen reader user does not know which is which</a:t>
            </a:r>
          </a:p>
          <a:p>
            <a:pPr lvl="1"/>
            <a:r>
              <a:rPr lang="en-US" dirty="0" smtClean="0"/>
              <a:t>Solution: label each landmark individually!</a:t>
            </a:r>
          </a:p>
          <a:p>
            <a:pPr lvl="1"/>
            <a:r>
              <a:rPr lang="en-US" dirty="0" smtClean="0"/>
              <a:t>Can be done using common labeling techniques, e.g. aria-labelledby, aria-label and title attribute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539552" y="4509120"/>
            <a:ext cx="8229600" cy="13653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&lt;</a:t>
            </a:r>
            <a:r>
              <a:rPr lang="en-US" dirty="0" smtClean="0"/>
              <a:t>h2&gt;</a:t>
            </a:r>
            <a:endParaRPr lang="en-US" dirty="0"/>
          </a:p>
          <a:p>
            <a:r>
              <a:rPr lang="en-US" dirty="0"/>
              <a:t>	&lt;span </a:t>
            </a:r>
            <a:r>
              <a:rPr lang="en-US" b="1" dirty="0"/>
              <a:t>id</a:t>
            </a:r>
            <a:r>
              <a:rPr lang="en-US" b="1" dirty="0" smtClean="0"/>
              <a:t>="</a:t>
            </a:r>
            <a:r>
              <a:rPr lang="en-US" b="1" dirty="0" err="1" smtClean="0"/>
              <a:t>NavHeading</a:t>
            </a:r>
            <a:r>
              <a:rPr lang="en-US" b="1" dirty="0" smtClean="0"/>
              <a:t>"</a:t>
            </a:r>
            <a:r>
              <a:rPr lang="en-US" dirty="0" smtClean="0"/>
              <a:t>&gt;Account Types&lt;/</a:t>
            </a:r>
            <a:r>
              <a:rPr lang="en-US" dirty="0"/>
              <a:t>span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/>
              <a:t>&lt;/h2&gt;</a:t>
            </a:r>
          </a:p>
          <a:p>
            <a:r>
              <a:rPr lang="en-US" dirty="0" smtClean="0"/>
              <a:t>&lt;div </a:t>
            </a:r>
            <a:r>
              <a:rPr lang="en-US" b="1" dirty="0" smtClean="0"/>
              <a:t>role</a:t>
            </a:r>
            <a:r>
              <a:rPr lang="en-US" b="1" dirty="0"/>
              <a:t>="navigation" aria-</a:t>
            </a:r>
            <a:r>
              <a:rPr lang="en-US" b="1" dirty="0" err="1"/>
              <a:t>labelledby</a:t>
            </a:r>
            <a:r>
              <a:rPr lang="en-US" b="1" dirty="0"/>
              <a:t>="</a:t>
            </a:r>
            <a:r>
              <a:rPr lang="en-US" b="1" dirty="0" err="1" smtClean="0"/>
              <a:t>NavHeading</a:t>
            </a:r>
            <a:r>
              <a:rPr lang="en-US" b="1" dirty="0" smtClean="0"/>
              <a:t>"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[Navigation Links]</a:t>
            </a:r>
          </a:p>
          <a:p>
            <a:r>
              <a:rPr lang="en-US" dirty="0" smtClean="0"/>
              <a:t>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6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Landmarks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28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/>
              <a:t>The following roles are regions of the page intended as navigational landmarks.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4248472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hlinkClick r:id="rId2" action="ppaction://hlinkfile"/>
              </a:rPr>
              <a:t>banner </a:t>
            </a:r>
            <a:r>
              <a:rPr lang="en-GB" sz="2800" dirty="0" smtClean="0"/>
              <a:t> = &lt;header&gt; </a:t>
            </a:r>
          </a:p>
          <a:p>
            <a:pPr marL="800100" lvl="1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html5*</a:t>
            </a:r>
            <a:endParaRPr lang="en-GB" sz="2800" dirty="0" smtClean="0">
              <a:hlinkClick r:id="" action="ppaction://hlinkfile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hlinkClick r:id="" action="ppaction://hlinkfile"/>
              </a:rPr>
              <a:t>complementary</a:t>
            </a:r>
            <a:r>
              <a:rPr lang="en-GB" sz="2800" dirty="0" smtClean="0"/>
              <a:t> = &lt;aside&gt; 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html5</a:t>
            </a:r>
            <a:r>
              <a:rPr lang="en-GB" sz="2800" dirty="0" smtClean="0">
                <a:hlinkClick r:id="rId2" action="ppaction://hlinkfile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err="1" smtClean="0">
                <a:hlinkClick r:id="rId2" action="ppaction://hlinkfile"/>
              </a:rPr>
              <a:t>contentinfo</a:t>
            </a:r>
            <a:r>
              <a:rPr lang="en-GB" sz="2800" dirty="0" smtClean="0">
                <a:hlinkClick r:id="rId2" action="ppaction://hlinkfile"/>
              </a:rPr>
              <a:t> </a:t>
            </a:r>
            <a:r>
              <a:rPr lang="en-GB" sz="2800" dirty="0" smtClean="0"/>
              <a:t> = &lt;footer&gt; 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html5*</a:t>
            </a:r>
            <a:endParaRPr lang="en-GB" sz="2800" dirty="0" smtClean="0">
              <a:hlinkClick r:id="rId2" action="ppaction://hlinkfile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32040" y="2636912"/>
            <a:ext cx="3888432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800" smtClean="0">
                <a:hlinkClick r:id="rId2" action="ppaction://hlinkfile"/>
              </a:rPr>
              <a:t>form </a:t>
            </a:r>
            <a:r>
              <a:rPr lang="en-GB" sz="2800" smtClean="0"/>
              <a:t> = &lt;form&gt; </a:t>
            </a:r>
            <a:r>
              <a:rPr lang="en-GB" sz="2800" b="1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html4</a:t>
            </a:r>
            <a:endParaRPr lang="en-GB" sz="2800" smtClean="0">
              <a:hlinkClick r:id="" action="ppaction://hlinkfile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smtClean="0">
                <a:hlinkClick r:id="" action="ppaction://hlinkfile"/>
              </a:rPr>
              <a:t>main </a:t>
            </a:r>
            <a:r>
              <a:rPr lang="en-GB" sz="2800" smtClean="0"/>
              <a:t>= &lt;main&gt; </a:t>
            </a:r>
            <a:r>
              <a:rPr lang="en-GB" sz="2800" b="1" smtClean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html5</a:t>
            </a:r>
            <a:endParaRPr lang="en-GB" sz="2800" smtClean="0">
              <a:hlinkClick r:id="" action="ppaction://hlinkfile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smtClean="0">
                <a:hlinkClick r:id="" action="ppaction://hlinkfile"/>
              </a:rPr>
              <a:t>navigation </a:t>
            </a:r>
            <a:r>
              <a:rPr lang="en-GB" sz="2800" smtClean="0"/>
              <a:t> = &lt;nav&gt; </a:t>
            </a:r>
            <a:r>
              <a:rPr lang="en-GB" sz="2800" b="1" smtClean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html5</a:t>
            </a:r>
            <a:endParaRPr lang="en-GB" sz="2800" smtClean="0">
              <a:solidFill>
                <a:schemeClr val="accent3">
                  <a:lumMod val="50000"/>
                </a:schemeClr>
              </a:solidFill>
              <a:hlinkClick r:id="rId2" action="ppaction://hlinkfile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smtClean="0">
                <a:hlinkClick r:id="rId2" action="ppaction://hlinkfile"/>
              </a:rPr>
              <a:t>Search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smtClean="0"/>
              <a:t>Application = </a:t>
            </a:r>
            <a:r>
              <a:rPr lang="en-GB" sz="2800" smtClean="0">
                <a:hlinkClick r:id="rId3"/>
              </a:rPr>
              <a:t>don’t use </a:t>
            </a:r>
            <a:r>
              <a:rPr lang="en-GB" sz="2800" smtClean="0"/>
              <a:t>as a landmark </a:t>
            </a:r>
            <a:endParaRPr lang="en-GB" sz="2800" smtClean="0">
              <a:hlinkClick r:id="rId2" action="ppaction://hlinkfile"/>
            </a:endParaRP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94378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JAWS &amp;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775191"/>
            <a:ext cx="5832648" cy="462560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38250"/>
            <a:ext cx="5730776" cy="492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98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pic>
        <p:nvPicPr>
          <p:cNvPr id="4" name="Content Placeholder 3" descr="Screen Shot 2014-11-17 at 9.57.17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2" r="-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244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Keyboard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widget needs to be operable by keyboard. common keystrokes are:</a:t>
            </a:r>
          </a:p>
          <a:p>
            <a:pPr lvl="1"/>
            <a:r>
              <a:rPr lang="en-US" sz="2400" dirty="0" smtClean="0"/>
              <a:t>Arrow keys</a:t>
            </a:r>
          </a:p>
          <a:p>
            <a:pPr lvl="1"/>
            <a:r>
              <a:rPr lang="en-US" sz="2400" dirty="0" smtClean="0"/>
              <a:t>Home, end, page up, page down</a:t>
            </a:r>
          </a:p>
          <a:p>
            <a:pPr lvl="1"/>
            <a:r>
              <a:rPr lang="en-US" sz="2400" dirty="0" smtClean="0"/>
              <a:t>Enter, space</a:t>
            </a:r>
          </a:p>
          <a:p>
            <a:pPr lvl="1"/>
            <a:r>
              <a:rPr lang="en-US" sz="2400" dirty="0" smtClean="0"/>
              <a:t>ESC</a:t>
            </a:r>
          </a:p>
          <a:p>
            <a:r>
              <a:rPr lang="en-US" sz="2800" dirty="0" smtClean="0"/>
              <a:t>Mimic the navigate in the desktop environment</a:t>
            </a:r>
          </a:p>
          <a:p>
            <a:pPr lvl="1"/>
            <a:r>
              <a:rPr lang="en-US" dirty="0" smtClean="0"/>
              <a:t>ARIA Design Patterns: </a:t>
            </a:r>
            <a:r>
              <a:rPr lang="en-US" dirty="0" smtClean="0">
                <a:hlinkClick r:id="rId3"/>
              </a:rPr>
              <a:t>http://www.w3.org/WAI/PF/aria-practices/#aria_ex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Checkbox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Why? HTML already has a checkbox!</a:t>
            </a:r>
          </a:p>
          <a:p>
            <a:pPr lvl="1"/>
            <a:r>
              <a:rPr lang="nl-NL" dirty="0" smtClean="0"/>
              <a:t>Your widget might not look like standard checkbox:</a:t>
            </a:r>
          </a:p>
          <a:p>
            <a:pPr lvl="2"/>
            <a:r>
              <a:rPr lang="nl-NL" dirty="0" smtClean="0"/>
              <a:t>A cell in a table that can be toggled</a:t>
            </a:r>
          </a:p>
          <a:p>
            <a:pPr lvl="2"/>
            <a:r>
              <a:rPr lang="nl-NL" dirty="0" smtClean="0"/>
              <a:t>An icon that can be checked or unchecked </a:t>
            </a:r>
          </a:p>
          <a:p>
            <a:pPr lvl="2"/>
            <a:r>
              <a:rPr lang="nl-NL" dirty="0" smtClean="0"/>
              <a:t>A specifically styled checkbox</a:t>
            </a:r>
          </a:p>
          <a:p>
            <a:pPr lvl="1"/>
            <a:r>
              <a:rPr lang="nl-NL" dirty="0" smtClean="0"/>
              <a:t>Your widget might not behave like a standard checkbox, for example a tri-state checkbox:</a:t>
            </a:r>
          </a:p>
        </p:txBody>
      </p:sp>
      <p:grpSp>
        <p:nvGrpSpPr>
          <p:cNvPr id="28677" name="Group 9" descr="Screenshots showing different states of tristate checkbox"/>
          <p:cNvGrpSpPr>
            <a:grpSpLocks/>
          </p:cNvGrpSpPr>
          <p:nvPr/>
        </p:nvGrpSpPr>
        <p:grpSpPr bwMode="auto">
          <a:xfrm>
            <a:off x="990600" y="5334000"/>
            <a:ext cx="1806575" cy="533400"/>
            <a:chOff x="838200" y="5486400"/>
            <a:chExt cx="1371600" cy="381000"/>
          </a:xfrm>
        </p:grpSpPr>
        <p:pic>
          <p:nvPicPr>
            <p:cNvPr id="28679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5486400"/>
              <a:ext cx="3714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486400"/>
              <a:ext cx="3619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5486400"/>
              <a:ext cx="3619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581400" y="5345978"/>
            <a:ext cx="4720652" cy="44522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lvl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&lt;span role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="checkbox"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aria-checked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="mixed"&gt;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25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Slider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</a:t>
            </a:r>
            <a:r>
              <a:rPr lang="nl-NL" dirty="0" smtClean="0"/>
              <a:t>o select a value in a range</a:t>
            </a:r>
          </a:p>
          <a:p>
            <a:r>
              <a:rPr lang="nl-NL" dirty="0" smtClean="0"/>
              <a:t>Uses states:</a:t>
            </a:r>
          </a:p>
          <a:p>
            <a:pPr lvl="1"/>
            <a:r>
              <a:rPr lang="nl-NL" sz="2000" dirty="0" smtClean="0">
                <a:latin typeface="Courier New" pitchFamily="49" charset="0"/>
                <a:cs typeface="Courier New" pitchFamily="49" charset="0"/>
              </a:rPr>
              <a:t>aria-valuenow</a:t>
            </a:r>
            <a:r>
              <a:rPr lang="nl-NL" sz="2000" dirty="0" smtClean="0"/>
              <a:t>: current value updated on every value change</a:t>
            </a:r>
          </a:p>
          <a:p>
            <a:pPr lvl="1"/>
            <a:r>
              <a:rPr lang="nl-NL" sz="2000" dirty="0">
                <a:latin typeface="Courier New" pitchFamily="49" charset="0"/>
                <a:cs typeface="Courier New" pitchFamily="49" charset="0"/>
              </a:rPr>
              <a:t>aria-valuemin</a:t>
            </a:r>
            <a:r>
              <a:rPr lang="nl-NL" sz="2000" dirty="0" smtClean="0"/>
              <a:t>: range minimum</a:t>
            </a:r>
          </a:p>
          <a:p>
            <a:pPr lvl="1"/>
            <a:r>
              <a:rPr lang="nl-NL" sz="2000" dirty="0">
                <a:latin typeface="Courier New" pitchFamily="49" charset="0"/>
                <a:cs typeface="Courier New" pitchFamily="49" charset="0"/>
              </a:rPr>
              <a:t>aria-valuemax</a:t>
            </a:r>
            <a:r>
              <a:rPr lang="nl-NL" sz="2000" dirty="0" smtClean="0"/>
              <a:t>: range maximum</a:t>
            </a:r>
          </a:p>
          <a:p>
            <a:pPr lvl="1"/>
            <a:r>
              <a:rPr lang="nl-NL" sz="2000" dirty="0">
                <a:latin typeface="Courier New" pitchFamily="49" charset="0"/>
                <a:cs typeface="Courier New" pitchFamily="49" charset="0"/>
              </a:rPr>
              <a:t>aria-valuetext</a:t>
            </a:r>
            <a:r>
              <a:rPr lang="nl-NL" sz="2000" dirty="0" smtClean="0"/>
              <a:t>: optional, for slider’s unit</a:t>
            </a:r>
          </a:p>
          <a:p>
            <a:pPr lvl="2"/>
            <a:r>
              <a:rPr lang="nl-NL" sz="1800" dirty="0" smtClean="0"/>
              <a:t>e.g. ‘dollar’, ‘megabytes’, ‘strongly agree</a:t>
            </a:r>
            <a:r>
              <a:rPr lang="nl-NL" dirty="0" smtClean="0"/>
              <a:t>’ </a:t>
            </a:r>
          </a:p>
        </p:txBody>
      </p:sp>
      <p:pic>
        <p:nvPicPr>
          <p:cNvPr id="3072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18162"/>
            <a:ext cx="3412133" cy="6302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105400" y="5334000"/>
            <a:ext cx="3581400" cy="1295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lvl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&lt;div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role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="slider" </a:t>
            </a:r>
            <a:br>
              <a:rPr lang="en-US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valuenow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="34" </a:t>
            </a:r>
          </a:p>
          <a:p>
            <a:pPr marL="114300" lvl="1"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valuemin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="0" </a:t>
            </a:r>
          </a:p>
          <a:p>
            <a:pPr marL="114300" lvl="1"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valuemax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"100" </a:t>
            </a:r>
          </a:p>
          <a:p>
            <a:pPr marL="114300" lvl="1"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valuetext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"34 percent"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&gt;…</a:t>
            </a:r>
          </a:p>
          <a:p>
            <a:pPr marL="114300" lvl="1">
              <a:defRPr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div&gt;</a:t>
            </a:r>
          </a:p>
        </p:txBody>
      </p:sp>
    </p:spTree>
    <p:extLst>
      <p:ext uri="{BB962C8B-B14F-4D97-AF65-F5344CB8AC3E}">
        <p14:creationId xmlns:p14="http://schemas.microsoft.com/office/powerpoint/2010/main" val="275761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Tablist</a:t>
            </a:r>
            <a:r>
              <a:rPr lang="nl-NL" dirty="0" smtClean="0"/>
              <a:t> &amp; Tab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Tablists contain 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role="tab" </a:t>
            </a:r>
            <a:r>
              <a:rPr lang="nl-NL" dirty="0" smtClean="0"/>
              <a:t>elements</a:t>
            </a:r>
          </a:p>
          <a:p>
            <a:pPr lvl="1"/>
            <a:r>
              <a:rPr lang="nl-NL" dirty="0" smtClean="0"/>
              <a:t>Can only expand one tab at a time</a:t>
            </a:r>
          </a:p>
          <a:p>
            <a:pPr lvl="1"/>
            <a:r>
              <a:rPr lang="nl-NL" dirty="0" smtClean="0"/>
              <a:t>Indicated by ‘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aria-expanded</a:t>
            </a:r>
            <a:r>
              <a:rPr lang="nl-NL" dirty="0" smtClean="0"/>
              <a:t>’ attribute</a:t>
            </a:r>
          </a:p>
          <a:p>
            <a:r>
              <a:rPr lang="nl-NL" dirty="0" smtClean="0"/>
              <a:t>Expected keyboard shortcuts</a:t>
            </a:r>
          </a:p>
          <a:p>
            <a:pPr lvl="1"/>
            <a:r>
              <a:rPr lang="en-US" dirty="0" smtClean="0"/>
              <a:t>Left / Up Arrow: Show the previous tab</a:t>
            </a:r>
          </a:p>
          <a:p>
            <a:pPr lvl="1"/>
            <a:r>
              <a:rPr lang="en-US" dirty="0" smtClean="0"/>
              <a:t>Right / Down Arrow: Show the next tab</a:t>
            </a:r>
          </a:p>
          <a:p>
            <a:pPr lvl="1"/>
            <a:r>
              <a:rPr lang="en-US" dirty="0" smtClean="0"/>
              <a:t>Home: Show the first tab</a:t>
            </a:r>
          </a:p>
          <a:p>
            <a:pPr lvl="1"/>
            <a:r>
              <a:rPr lang="en-US" dirty="0" smtClean="0"/>
              <a:t>End: Show the last tab</a:t>
            </a:r>
            <a:endParaRPr lang="nl-NL" dirty="0" smtClean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38734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</a:t>
            </a:r>
            <a:r>
              <a:rPr lang="en-US" dirty="0" err="1" smtClean="0"/>
              <a:t>Tabpanel</a:t>
            </a:r>
            <a:endParaRPr lang="en-US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50" y="1520552"/>
            <a:ext cx="5225973" cy="189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62000" y="3429000"/>
            <a:ext cx="7467600" cy="2819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lvl="1">
              <a:spcBef>
                <a:spcPts val="1200"/>
              </a:spcBef>
            </a:pPr>
            <a:endParaRPr lang="en-US" sz="1400" dirty="0" smtClean="0"/>
          </a:p>
          <a:p>
            <a:pPr marL="0" lvl="1">
              <a:spcBef>
                <a:spcPts val="1200"/>
              </a:spcBef>
            </a:pPr>
            <a:r>
              <a:rPr lang="en-US" sz="1400" dirty="0" smtClean="0"/>
              <a:t>&lt;div id="tabpanel1" class="</a:t>
            </a:r>
            <a:r>
              <a:rPr lang="en-US" sz="1400" dirty="0" err="1" smtClean="0"/>
              <a:t>tabpanel</a:t>
            </a:r>
            <a:r>
              <a:rPr lang="en-US" sz="1400" dirty="0" smtClean="0"/>
              <a:t>"&gt;</a:t>
            </a:r>
          </a:p>
          <a:p>
            <a:pPr marL="457200" lvl="2"/>
            <a:r>
              <a:rPr lang="en-US" sz="1400" dirty="0" smtClean="0"/>
              <a:t>&lt;ul class="tablist" </a:t>
            </a:r>
            <a:r>
              <a:rPr lang="en-US" sz="1400" b="1" dirty="0" smtClean="0"/>
              <a:t>role="tablist"</a:t>
            </a:r>
            <a:r>
              <a:rPr lang="en-US" sz="1400" dirty="0" smtClean="0"/>
              <a:t>&gt;</a:t>
            </a:r>
          </a:p>
          <a:p>
            <a:pPr marL="747713" lvl="2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&lt;li id="tab1" class="tab selected" </a:t>
            </a:r>
            <a:r>
              <a:rPr lang="en-US" sz="1400" b="1" dirty="0" smtClean="0"/>
              <a:t>aria-controls="panel1" role="tab"</a:t>
            </a:r>
            <a:r>
              <a:rPr lang="en-US" sz="1400" dirty="0" smtClean="0"/>
              <a:t>&gt;Crust&lt;/li&gt;</a:t>
            </a:r>
            <a:br>
              <a:rPr lang="en-US" sz="1400" dirty="0" smtClean="0"/>
            </a:br>
            <a:r>
              <a:rPr lang="en-US" sz="1400" dirty="0" smtClean="0"/>
              <a:t>&lt;li id="tab2" class="tab" </a:t>
            </a:r>
            <a:r>
              <a:rPr lang="en-US" sz="1400" b="1" dirty="0" smtClean="0"/>
              <a:t>aria-controls="panel2" role="tab"</a:t>
            </a:r>
            <a:r>
              <a:rPr lang="en-US" sz="1400" dirty="0" smtClean="0"/>
              <a:t>&gt;Veggies&lt;/li&gt;</a:t>
            </a:r>
            <a:br>
              <a:rPr lang="en-US" sz="1400" dirty="0" smtClean="0"/>
            </a:br>
            <a:r>
              <a:rPr lang="en-US" sz="1400" dirty="0" smtClean="0"/>
              <a:t>&lt;li id="tab3" class="tab" </a:t>
            </a:r>
            <a:r>
              <a:rPr lang="en-US" sz="1400" b="1" dirty="0" smtClean="0"/>
              <a:t>aria-controls="panel3" role="tab"</a:t>
            </a:r>
            <a:r>
              <a:rPr lang="en-US" sz="1400" dirty="0" smtClean="0"/>
              <a:t>&gt;Carnivore&lt;/li&gt;</a:t>
            </a:r>
            <a:br>
              <a:rPr lang="en-US" sz="1400" dirty="0" smtClean="0"/>
            </a:br>
            <a:r>
              <a:rPr lang="en-US" sz="1400" dirty="0" smtClean="0"/>
              <a:t>&lt;li id="tab4" class="tab" </a:t>
            </a:r>
            <a:r>
              <a:rPr lang="en-US" sz="1400" b="1" dirty="0" smtClean="0"/>
              <a:t>aria-controls="panel4" role="tab"</a:t>
            </a:r>
            <a:r>
              <a:rPr lang="en-US" sz="1400" dirty="0" smtClean="0"/>
              <a:t>&gt;Delivery&lt;/li&gt;</a:t>
            </a:r>
          </a:p>
          <a:p>
            <a:pPr marL="457200" lvl="2"/>
            <a:r>
              <a:rPr lang="en-US" sz="1400" dirty="0" smtClean="0"/>
              <a:t>&lt;/ul&gt;</a:t>
            </a:r>
            <a:br>
              <a:rPr lang="en-US" sz="1400" dirty="0" smtClean="0"/>
            </a:br>
            <a:r>
              <a:rPr lang="en-US" sz="1400" dirty="0" smtClean="0"/>
              <a:t>&lt;div id="panel1" class="panel" </a:t>
            </a:r>
            <a:r>
              <a:rPr lang="en-US" sz="1400" b="1" dirty="0" smtClean="0"/>
              <a:t>aria-</a:t>
            </a:r>
            <a:r>
              <a:rPr lang="en-US" sz="1400" b="1" dirty="0" err="1" smtClean="0"/>
              <a:t>labeledby</a:t>
            </a:r>
            <a:r>
              <a:rPr lang="en-US" sz="1400" b="1" dirty="0" smtClean="0"/>
              <a:t>="tab1" role="</a:t>
            </a:r>
            <a:r>
              <a:rPr lang="en-US" sz="1400" b="1" dirty="0" err="1" smtClean="0"/>
              <a:t>tabpanel</a:t>
            </a:r>
            <a:r>
              <a:rPr lang="en-US" sz="1400" b="1" dirty="0" smtClean="0"/>
              <a:t>"</a:t>
            </a:r>
            <a:r>
              <a:rPr lang="en-US" sz="1400" dirty="0" smtClean="0"/>
              <a:t>&gt;</a:t>
            </a:r>
            <a:br>
              <a:rPr lang="en-US" sz="1400" dirty="0" smtClean="0"/>
            </a:br>
            <a:r>
              <a:rPr lang="en-US" sz="1400" dirty="0" smtClean="0"/>
              <a:t>	&lt;h3&gt;Select Crust&lt;/h3&gt; [radio buttons]</a:t>
            </a:r>
          </a:p>
          <a:p>
            <a:pPr marL="457200" lvl="2"/>
            <a:r>
              <a:rPr lang="en-US" sz="1400" dirty="0" smtClean="0"/>
              <a:t>&lt;/div&gt;</a:t>
            </a:r>
          </a:p>
          <a:p>
            <a:pPr marL="0" lvl="1"/>
            <a:r>
              <a:rPr lang="en-US" sz="1400" dirty="0" smtClean="0"/>
              <a:t>&lt;/div&gt;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6324600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hlinkClick r:id="rId3"/>
              </a:rPr>
              <a:t>http://test.cita.illinois.edu/aria/tabpanel/tabpanel1.php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6130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like a set of specifications for a new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49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button on a toolbar has role </a:t>
            </a:r>
            <a:r>
              <a:rPr lang="en-US" sz="2800" dirty="0" smtClean="0"/>
              <a:t>‘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button</a:t>
            </a:r>
            <a:r>
              <a:rPr lang="en-US" sz="2800" dirty="0" smtClean="0"/>
              <a:t>’</a:t>
            </a:r>
            <a:endParaRPr lang="en-US" sz="2800" dirty="0"/>
          </a:p>
          <a:p>
            <a:pPr lvl="1"/>
            <a:r>
              <a:rPr lang="en-US" sz="2400" dirty="0" smtClean="0"/>
              <a:t>Turn </a:t>
            </a:r>
            <a:r>
              <a:rPr lang="en-US" sz="2400" dirty="0"/>
              <a:t>buttons into toggle buttons with a </a:t>
            </a:r>
            <a:br>
              <a:rPr lang="en-US" sz="2400" dirty="0"/>
            </a:br>
            <a:r>
              <a:rPr lang="en-US" sz="2400" dirty="0" smtClean="0"/>
              <a:t>‘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pressed</a:t>
            </a:r>
            <a:r>
              <a:rPr lang="en-US" sz="2400" dirty="0" smtClean="0"/>
              <a:t>’ attribute</a:t>
            </a:r>
          </a:p>
          <a:p>
            <a:pPr lvl="1"/>
            <a:r>
              <a:rPr lang="en-US" sz="2400" dirty="0" smtClean="0"/>
              <a:t>Turn buttons into menu buttons with an </a:t>
            </a:r>
            <a:br>
              <a:rPr lang="en-US" sz="2400" dirty="0" smtClean="0"/>
            </a:br>
            <a:r>
              <a:rPr lang="en-US" sz="2400" dirty="0" smtClean="0"/>
              <a:t>‘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haspopup</a:t>
            </a:r>
            <a:r>
              <a:rPr lang="en-US" sz="2400" dirty="0" smtClean="0"/>
              <a:t>’ attribute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66800" y="4343400"/>
            <a:ext cx="7848600" cy="1981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lvl="1"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&lt;div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dv.toggleFullScreenMode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();" class="enable-full-screen-mode" id="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fullScreenContainer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role="button" aria-pressed="false"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14300" lvl="1"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&lt;span class="off-screen"&gt;Enable full screen mode&lt;/span&gt;</a:t>
            </a:r>
          </a:p>
          <a:p>
            <a:pPr marL="114300" lvl="1"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&lt;/div&gt;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 &amp; Toolbars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122" y="4328443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82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Menu Bars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Can have multiple menus, submenus and menu items with ARIA role structure</a:t>
            </a:r>
          </a:p>
          <a:p>
            <a:pPr lvl="1"/>
            <a:r>
              <a:rPr lang="nl-NL" sz="2000" dirty="0" smtClean="0"/>
              <a:t>If a menu items has a sub menu add </a:t>
            </a:r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aria-haspopup="true" </a:t>
            </a:r>
            <a:r>
              <a:rPr lang="nl-NL" sz="2000" dirty="0" smtClean="0"/>
              <a:t>and</a:t>
            </a:r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 aria-owns="&lt;ID&gt;" </a:t>
            </a:r>
            <a:r>
              <a:rPr lang="nl-NL" sz="2000" dirty="0" smtClean="0"/>
              <a:t>(Points to ID of submenu element)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448050"/>
            <a:ext cx="3505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886200" y="3448049"/>
            <a:ext cx="5029200" cy="302895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dirty="0" smtClean="0"/>
              <a:t>&lt;ul </a:t>
            </a:r>
            <a:r>
              <a:rPr lang="en-US" sz="1400" b="1" dirty="0" smtClean="0"/>
              <a:t>role="</a:t>
            </a:r>
            <a:r>
              <a:rPr lang="en-US" sz="1400" b="1" dirty="0" err="1" smtClean="0"/>
              <a:t>menubar</a:t>
            </a:r>
            <a:r>
              <a:rPr lang="en-US" sz="1400" b="1" dirty="0" smtClean="0"/>
              <a:t>"</a:t>
            </a:r>
            <a:r>
              <a:rPr lang="en-US" sz="1400" dirty="0" smtClean="0"/>
              <a:t>&gt; </a:t>
            </a:r>
          </a:p>
          <a:p>
            <a:pPr lvl="1"/>
            <a:r>
              <a:rPr lang="en-US" sz="1400" dirty="0" smtClean="0"/>
              <a:t>&lt;li </a:t>
            </a:r>
            <a:r>
              <a:rPr lang="en-US" sz="1400" b="1" dirty="0" smtClean="0"/>
              <a:t>role="</a:t>
            </a:r>
            <a:r>
              <a:rPr lang="en-US" sz="1400" b="1" dirty="0" err="1" smtClean="0"/>
              <a:t>menuitem</a:t>
            </a:r>
            <a:r>
              <a:rPr lang="en-US" sz="1400" b="1" dirty="0" smtClean="0"/>
              <a:t>" aria-</a:t>
            </a:r>
            <a:r>
              <a:rPr lang="en-US" sz="1400" b="1" dirty="0" err="1" smtClean="0"/>
              <a:t>haspopup</a:t>
            </a:r>
            <a:r>
              <a:rPr lang="en-US" sz="1400" b="1" dirty="0" smtClean="0"/>
              <a:t>="true" aria-labelledby="</a:t>
            </a:r>
            <a:r>
              <a:rPr lang="en-US" sz="1400" b="1" dirty="0" err="1" smtClean="0"/>
              <a:t>fileLabel</a:t>
            </a:r>
            <a:r>
              <a:rPr lang="en-US" sz="1400" b="1" dirty="0" smtClean="0"/>
              <a:t>"</a:t>
            </a:r>
            <a:r>
              <a:rPr lang="en-US" sz="1400" dirty="0" smtClean="0"/>
              <a:t>&gt;</a:t>
            </a:r>
          </a:p>
          <a:p>
            <a:pPr lvl="1"/>
            <a:r>
              <a:rPr lang="en-US" sz="1400" dirty="0" smtClean="0"/>
              <a:t>&lt;span id="</a:t>
            </a:r>
            <a:r>
              <a:rPr lang="en-US" sz="1400" dirty="0" err="1" smtClean="0"/>
              <a:t>fileLabel</a:t>
            </a:r>
            <a:r>
              <a:rPr lang="en-US" sz="1400" dirty="0" smtClean="0"/>
              <a:t>"&gt;File&lt;/span&gt; </a:t>
            </a:r>
          </a:p>
          <a:p>
            <a:pPr lvl="1"/>
            <a:r>
              <a:rPr lang="en-US" sz="1400" dirty="0" smtClean="0"/>
              <a:t>&lt;ul </a:t>
            </a:r>
            <a:r>
              <a:rPr lang="en-US" sz="1400" b="1" dirty="0" smtClean="0"/>
              <a:t>role="menu"</a:t>
            </a:r>
            <a:r>
              <a:rPr lang="en-US" sz="1400" dirty="0" smtClean="0"/>
              <a:t>&gt; </a:t>
            </a:r>
          </a:p>
          <a:p>
            <a:pPr lvl="2"/>
            <a:r>
              <a:rPr lang="en-US" sz="1400" dirty="0" smtClean="0"/>
              <a:t>&lt;li </a:t>
            </a:r>
            <a:r>
              <a:rPr lang="en-US" sz="1400" b="1" dirty="0" smtClean="0"/>
              <a:t>role="</a:t>
            </a:r>
            <a:r>
              <a:rPr lang="en-US" sz="1400" b="1" dirty="0" err="1" smtClean="0"/>
              <a:t>menuitem</a:t>
            </a:r>
            <a:r>
              <a:rPr lang="en-US" sz="1400" b="1" dirty="0" smtClean="0"/>
              <a:t>"</a:t>
            </a:r>
            <a:r>
              <a:rPr lang="en-US" sz="1400" dirty="0" smtClean="0"/>
              <a:t>&gt;Open&lt;/li&gt; </a:t>
            </a:r>
          </a:p>
          <a:p>
            <a:pPr lvl="2"/>
            <a:r>
              <a:rPr lang="en-US" sz="1400" dirty="0" smtClean="0"/>
              <a:t>&lt;li </a:t>
            </a:r>
            <a:r>
              <a:rPr lang="en-US" sz="1400" b="1" dirty="0" smtClean="0"/>
              <a:t>role="</a:t>
            </a:r>
            <a:r>
              <a:rPr lang="en-US" sz="1400" b="1" dirty="0" err="1" smtClean="0"/>
              <a:t>menuitem</a:t>
            </a:r>
            <a:r>
              <a:rPr lang="en-US" sz="1400" b="1" dirty="0" smtClean="0"/>
              <a:t>"</a:t>
            </a:r>
            <a:r>
              <a:rPr lang="en-US" sz="1400" dirty="0" smtClean="0"/>
              <a:t>&gt;Save&lt;/li&gt;</a:t>
            </a:r>
          </a:p>
          <a:p>
            <a:pPr lvl="1"/>
            <a:r>
              <a:rPr lang="en-US" sz="1400" dirty="0" smtClean="0"/>
              <a:t>	 … </a:t>
            </a:r>
          </a:p>
          <a:p>
            <a:pPr lvl="1"/>
            <a:r>
              <a:rPr lang="en-US" sz="1400" dirty="0" smtClean="0"/>
              <a:t>&lt;/ul&gt; </a:t>
            </a:r>
          </a:p>
          <a:p>
            <a:pPr lvl="1"/>
            <a:r>
              <a:rPr lang="en-US" sz="1400" dirty="0" smtClean="0"/>
              <a:t>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 </a:t>
            </a:r>
          </a:p>
          <a:p>
            <a:pPr lvl="1"/>
            <a:r>
              <a:rPr lang="en-US" sz="1400" dirty="0" smtClean="0"/>
              <a:t>… </a:t>
            </a:r>
          </a:p>
          <a:p>
            <a:r>
              <a:rPr lang="en-US" sz="1400" dirty="0" smtClean="0"/>
              <a:t>&lt;/ul&gt;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3352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See this example in action at:</a:t>
            </a:r>
          </a:p>
          <a:p>
            <a:r>
              <a:rPr lang="en-US" sz="1200" dirty="0" smtClean="0">
                <a:hlinkClick r:id="rId4"/>
              </a:rPr>
              <a:t>http://access.aol.com/aegis/#goto_menubar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7747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Trees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86400" cy="3200400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 smtClean="0"/>
              <a:t>Nested structure of tree nodes</a:t>
            </a:r>
          </a:p>
          <a:p>
            <a:pPr lvl="1"/>
            <a:r>
              <a:rPr lang="nl-NL" sz="2400" dirty="0" smtClean="0"/>
              <a:t>Nodes have ‘</a:t>
            </a:r>
            <a:r>
              <a:rPr lang="nl-NL" sz="2400" dirty="0" smtClean="0">
                <a:latin typeface="Courier New" pitchFamily="49" charset="0"/>
                <a:cs typeface="Courier New" pitchFamily="49" charset="0"/>
              </a:rPr>
              <a:t>treeitem</a:t>
            </a:r>
            <a:r>
              <a:rPr lang="nl-NL" sz="2400" dirty="0" smtClean="0"/>
              <a:t>’ role</a:t>
            </a:r>
          </a:p>
          <a:p>
            <a:pPr lvl="1"/>
            <a:r>
              <a:rPr lang="nl-NL" sz="2400" dirty="0" smtClean="0"/>
              <a:t>Branches contained by  </a:t>
            </a:r>
            <a:r>
              <a:rPr lang="nl-NL" sz="2400" dirty="0" smtClean="0">
                <a:latin typeface="Courier New" pitchFamily="49" charset="0"/>
                <a:cs typeface="Courier New" pitchFamily="49" charset="0"/>
              </a:rPr>
              <a:t>role="group" </a:t>
            </a:r>
            <a:r>
              <a:rPr lang="nl-NL" sz="2400" dirty="0" smtClean="0"/>
              <a:t>element</a:t>
            </a:r>
          </a:p>
          <a:p>
            <a:pPr lvl="1"/>
            <a:r>
              <a:rPr lang="nl-NL" sz="2400" dirty="0" smtClean="0"/>
              <a:t>Branches have ‘</a:t>
            </a:r>
            <a:r>
              <a:rPr lang="nl-NL" sz="2400" dirty="0" smtClean="0">
                <a:latin typeface="Courier New" pitchFamily="49" charset="0"/>
                <a:cs typeface="Courier New" pitchFamily="49" charset="0"/>
              </a:rPr>
              <a:t>aria-expanded</a:t>
            </a:r>
            <a:r>
              <a:rPr lang="nl-NL" sz="2400" dirty="0" smtClean="0"/>
              <a:t>’ to tell AT open/closed</a:t>
            </a:r>
          </a:p>
          <a:p>
            <a:r>
              <a:rPr lang="nl-NL" sz="2800" dirty="0" smtClean="0"/>
              <a:t>AT announces nesting level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49425"/>
            <a:ext cx="21256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838200" y="4800600"/>
            <a:ext cx="7993063" cy="164522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lvl="1"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&lt;div role="tree"&gt;</a:t>
            </a:r>
          </a:p>
          <a:p>
            <a:pPr marL="114300" lvl="1"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&lt;span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role="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treeitem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 aria-expanded="true"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&gt;System domain&lt;/span&gt;</a:t>
            </a:r>
          </a:p>
          <a:p>
            <a:pPr marL="114300" lvl="1"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&lt;div role="group"&gt;</a:t>
            </a:r>
          </a:p>
          <a:p>
            <a:pPr marL="114300" lvl="1"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&lt;span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role="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treeitem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 aria-expanded="true"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&gt;Admin Role&lt;/span&gt;</a:t>
            </a:r>
          </a:p>
          <a:p>
            <a:pPr marL="114300" lvl="1"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&lt;/div&gt;</a:t>
            </a:r>
          </a:p>
          <a:p>
            <a:pPr marL="114300" lvl="1"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...</a:t>
            </a:r>
          </a:p>
          <a:p>
            <a:pPr marL="114300" lvl="1"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&lt;/div&gt;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52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 of these must have an accessible name:</a:t>
            </a:r>
          </a:p>
          <a:p>
            <a:pPr lvl="1"/>
            <a:r>
              <a:rPr lang="en-US" dirty="0" smtClean="0"/>
              <a:t>Every interactive widget</a:t>
            </a:r>
          </a:p>
          <a:p>
            <a:pPr lvl="1"/>
            <a:r>
              <a:rPr lang="en-US" dirty="0" smtClean="0"/>
              <a:t>Composite widgets (menu(bar), toolbar, tablist, tree, grid)</a:t>
            </a:r>
          </a:p>
          <a:p>
            <a:pPr lvl="1"/>
            <a:r>
              <a:rPr lang="en-US" dirty="0" smtClean="0"/>
              <a:t>Groups, regions and landmarks</a:t>
            </a:r>
          </a:p>
          <a:p>
            <a:r>
              <a:rPr lang="en-US" dirty="0" smtClean="0"/>
              <a:t>Browsers determines  an element’s accessible name by checking the following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aria-labelledby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aria-label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Associated label (&lt;label for=“myControl”&gt;) or alt attribute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Text contents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Title attribute</a:t>
            </a:r>
          </a:p>
          <a:p>
            <a:pPr marL="50800" indent="0">
              <a:buNone/>
            </a:pPr>
            <a:r>
              <a:rPr lang="en-US" dirty="0" smtClean="0"/>
              <a:t>Optionally, add an accessible description for additional info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3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Label, Labelledby &amp; Describedby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444976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Aria-labelledby=“elemID”</a:t>
            </a:r>
          </a:p>
          <a:p>
            <a:pPr lvl="1"/>
            <a:r>
              <a:rPr lang="nl-NL" dirty="0" smtClean="0"/>
              <a:t>Points to element ID that identifies the widget.</a:t>
            </a:r>
          </a:p>
          <a:p>
            <a:pPr lvl="1"/>
            <a:r>
              <a:rPr lang="nl-NL" dirty="0" smtClean="0"/>
              <a:t>Can also use regular label element / title attribute  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Aria-describedby=“elemID”</a:t>
            </a:r>
          </a:p>
          <a:p>
            <a:pPr lvl="1"/>
            <a:r>
              <a:rPr lang="nl-NL" dirty="0" err="1" smtClean="0"/>
              <a:t>Optional</a:t>
            </a:r>
            <a:r>
              <a:rPr lang="nl-NL" dirty="0" smtClean="0"/>
              <a:t>, </a:t>
            </a:r>
            <a:r>
              <a:rPr lang="nl-NL" dirty="0" err="1" smtClean="0"/>
              <a:t>provides</a:t>
            </a:r>
            <a:r>
              <a:rPr lang="nl-NL" dirty="0" smtClean="0"/>
              <a:t> </a:t>
            </a:r>
            <a:r>
              <a:rPr lang="nl-NL" dirty="0" err="1" smtClean="0"/>
              <a:t>additional</a:t>
            </a:r>
            <a:r>
              <a:rPr lang="nl-NL" dirty="0" smtClean="0"/>
              <a:t> info </a:t>
            </a:r>
            <a:r>
              <a:rPr lang="nl-NL" dirty="0" err="1" smtClean="0"/>
              <a:t>besides</a:t>
            </a:r>
            <a:r>
              <a:rPr lang="nl-NL" dirty="0" smtClean="0"/>
              <a:t> </a:t>
            </a:r>
            <a:r>
              <a:rPr lang="nl-NL" dirty="0" err="1" smtClean="0"/>
              <a:t>identity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Useful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additional</a:t>
            </a:r>
            <a:r>
              <a:rPr lang="nl-NL" dirty="0"/>
              <a:t> </a:t>
            </a:r>
            <a:r>
              <a:rPr lang="nl-NL" dirty="0" smtClean="0"/>
              <a:t>info, instructions, hints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Aria-label=“text”</a:t>
            </a:r>
          </a:p>
          <a:p>
            <a:pPr lvl="1"/>
            <a:r>
              <a:rPr lang="nl-NL" dirty="0" smtClean="0"/>
              <a:t>Only use when no on-screen text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Title</a:t>
            </a:r>
            <a:r>
              <a:rPr lang="nl-NL" dirty="0" smtClean="0"/>
              <a:t> attribute will also work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04800" y="5593643"/>
            <a:ext cx="8534400" cy="918359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lvl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&lt;h2 id=“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treeLbl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”&gt;My Folders&lt;/h2&gt;</a:t>
            </a:r>
          </a:p>
          <a:p>
            <a:pPr marL="114300" lvl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&lt;p id=“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treeDesc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” class=“hidden”&gt;Each tree item has a context menu with more options&lt;/p&gt;</a:t>
            </a:r>
          </a:p>
          <a:p>
            <a:pPr marL="114300" lvl="1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&lt;div role=“tree”  aria-labelledby=“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treeLbl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” aria-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describedby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treeDesc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”&gt;</a:t>
            </a:r>
          </a:p>
        </p:txBody>
      </p:sp>
    </p:spTree>
    <p:extLst>
      <p:ext uri="{BB962C8B-B14F-4D97-AF65-F5344CB8AC3E}">
        <p14:creationId xmlns:p14="http://schemas.microsoft.com/office/powerpoint/2010/main" val="3056695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ARIA Relationship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Attributes that indicate relationships or associations between elements</a:t>
            </a:r>
          </a:p>
          <a:p>
            <a:pPr lvl="1"/>
            <a:r>
              <a:rPr lang="en-GB" dirty="0" smtClean="0"/>
              <a:t>Used when structure cannot be determined</a:t>
            </a:r>
          </a:p>
          <a:p>
            <a:pPr lvl="0"/>
            <a:r>
              <a:rPr lang="en-GB" dirty="0" smtClean="0"/>
              <a:t>Attributes include:</a:t>
            </a:r>
          </a:p>
          <a:p>
            <a:pPr marL="742950" lvl="2" indent="-342900"/>
            <a:r>
              <a:rPr lang="en-GB" dirty="0">
                <a:latin typeface="Courier New" pitchFamily="49" charset="0"/>
                <a:cs typeface="Courier New" pitchFamily="49" charset="0"/>
              </a:rPr>
              <a:t>aria-activedescendant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742950" lvl="2" indent="-342900"/>
            <a:r>
              <a:rPr lang="en-GB" dirty="0">
                <a:latin typeface="Courier New" pitchFamily="49" charset="0"/>
                <a:cs typeface="Courier New" pitchFamily="49" charset="0"/>
              </a:rPr>
              <a:t>aria-controls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742950" lvl="2" indent="-342900"/>
            <a:r>
              <a:rPr lang="en-GB" dirty="0">
                <a:latin typeface="Courier New" pitchFamily="49" charset="0"/>
                <a:cs typeface="Courier New" pitchFamily="49" charset="0"/>
              </a:rPr>
              <a:t>aria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describedby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742950" lvl="2" indent="-342900"/>
            <a:r>
              <a:rPr lang="en-GB" dirty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flowto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742950" lvl="2" indent="-342900"/>
            <a:r>
              <a:rPr lang="en-GB" dirty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labelledby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742950" lvl="2" indent="-342900"/>
            <a:r>
              <a:rPr lang="en-GB" dirty="0">
                <a:latin typeface="Courier New" pitchFamily="49" charset="0"/>
                <a:cs typeface="Courier New" pitchFamily="49" charset="0"/>
              </a:rPr>
              <a:t>aria-owns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742950" lvl="2" indent="-342900"/>
            <a:r>
              <a:rPr lang="en-GB" dirty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posinset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742950" lvl="2" indent="-342900"/>
            <a:r>
              <a:rPr lang="en-GB" dirty="0">
                <a:latin typeface="Courier New" pitchFamily="49" charset="0"/>
                <a:cs typeface="Courier New" pitchFamily="49" charset="0"/>
              </a:rPr>
              <a:t>aria-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6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Labeling And Describing Widgets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3698942"/>
          </a:xfrm>
        </p:spPr>
        <p:txBody>
          <a:bodyPr rtlCol="0">
            <a:normAutofit fontScale="77500" lnSpcReduction="20000"/>
          </a:bodyPr>
          <a:lstStyle/>
          <a:p>
            <a:pPr marL="324000" indent="-324000" eaLnBrk="1" fontAlgn="auto" hangingPunct="1">
              <a:lnSpc>
                <a:spcPct val="80000"/>
              </a:lnSpc>
              <a:buFont typeface="Wingdings" charset="2"/>
              <a:buChar char=""/>
              <a:defRPr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Aria-labelledby=“IDREFS”</a:t>
            </a: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 is one or more IDs of elements that identifiy the widget.</a:t>
            </a: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elements ‘aria-labelledby’ targets can be any kind of text based element, anywhere in the document.</a:t>
            </a: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multiple Ids to concatinate label text:</a:t>
            </a:r>
          </a:p>
          <a:p>
            <a:pPr marL="996696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/>
              <a:buChar char="•"/>
              <a:defRPr/>
            </a:pPr>
            <a:r>
              <a:rPr lang="nl-NL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elements can label one widget, and one element can label multiple widgets. (example)</a:t>
            </a:r>
          </a:p>
          <a:p>
            <a:pPr marL="324000" indent="-324000" eaLnBrk="1" fontAlgn="auto" hangingPunct="1">
              <a:lnSpc>
                <a:spcPct val="80000"/>
              </a:lnSpc>
              <a:buFont typeface="Wingdings" charset="2"/>
              <a:buChar char=""/>
              <a:defRPr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Aria-describedby=“IDREFS”</a:t>
            </a: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labelledby, except used for additional description, e.g. Form hints, instructions, etc.</a:t>
            </a:r>
            <a:endParaRPr lang="nl-NL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4000" indent="-324000" eaLnBrk="1" fontAlgn="auto" hangingPunct="1">
              <a:lnSpc>
                <a:spcPct val="80000"/>
              </a:lnSpc>
              <a:buFont typeface="Wingdings" charset="2"/>
              <a:buChar char=""/>
              <a:defRPr/>
            </a:pPr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Aria-label</a:t>
            </a: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Simply takes a string to be used as label.</a:t>
            </a: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 and dirty way of making the screen reader say what you want.</a:t>
            </a: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 easy to use, but only supported in Firefox at the moment.  </a:t>
            </a: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endParaRPr lang="nl-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eaLnBrk="1" fontAlgn="auto" hangingPunct="1">
              <a:lnSpc>
                <a:spcPct val="80000"/>
              </a:lnSpc>
              <a:buFont typeface="Courier New"/>
              <a:buChar char="o"/>
              <a:defRPr/>
            </a:pPr>
            <a:endParaRPr lang="nl-N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5474134"/>
            <a:ext cx="8229600" cy="934478"/>
          </a:xfrm>
        </p:spPr>
        <p:txBody>
          <a:bodyPr/>
          <a:lstStyle/>
          <a:p>
            <a:pPr>
              <a:defRPr/>
            </a:pPr>
            <a:r>
              <a:rPr lang="nl-NL" dirty="0">
                <a:cs typeface="Arial" charset="0"/>
              </a:rPr>
              <a:t>&lt;h2 id=“treeLbl”&gt;My Folders&lt;/h2&gt;</a:t>
            </a:r>
          </a:p>
          <a:p>
            <a:pPr>
              <a:defRPr/>
            </a:pPr>
            <a:r>
              <a:rPr lang="nl-NL" dirty="0">
                <a:cs typeface="Arial" charset="0"/>
              </a:rPr>
              <a:t>&lt;p class=“hidden”&gt;Each tree item has a context menu with more options&lt;/p&gt;</a:t>
            </a:r>
          </a:p>
          <a:p>
            <a:pPr>
              <a:defRPr/>
            </a:pPr>
            <a:r>
              <a:rPr lang="nl-NL" dirty="0">
                <a:cs typeface="Arial" charset="0"/>
              </a:rPr>
              <a:t>&lt;div role=“tree”  </a:t>
            </a:r>
            <a:r>
              <a:rPr lang="nl-NL" b="1" dirty="0">
                <a:cs typeface="Arial" charset="0"/>
              </a:rPr>
              <a:t>aria-labelledby=“treeLbl” aria-describedby=“treeDesc”</a:t>
            </a:r>
            <a:r>
              <a:rPr lang="nl-NL" dirty="0">
                <a:cs typeface="Arial" charset="0"/>
              </a:rPr>
              <a:t>&gt;</a:t>
            </a:r>
          </a:p>
          <a:p>
            <a:pPr>
              <a:defRPr/>
            </a:pPr>
            <a:r>
              <a:rPr lang="nl-NL" dirty="0" smtClean="0">
                <a:cs typeface="Arial" charset="0"/>
              </a:rPr>
              <a:t>...</a:t>
            </a:r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9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Labeling containers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2018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Containers such as toolbars, dialogs, and regions provide context for their contents</a:t>
            </a:r>
          </a:p>
          <a:p>
            <a:pPr eaLnBrk="1" hangingPunct="1"/>
            <a:r>
              <a:rPr lang="en-US" dirty="0" smtClean="0"/>
              <a:t>When the user moves focus into the container,  the screen reader should first announce the container before announcing the focused control</a:t>
            </a:r>
          </a:p>
        </p:txBody>
      </p:sp>
      <p:sp>
        <p:nvSpPr>
          <p:cNvPr id="23556" name="Content Placeholder 6"/>
          <p:cNvSpPr>
            <a:spLocks noGrp="1"/>
          </p:cNvSpPr>
          <p:nvPr>
            <p:ph idx="13"/>
          </p:nvPr>
        </p:nvSpPr>
        <p:spPr>
          <a:xfrm>
            <a:off x="457200" y="4181599"/>
            <a:ext cx="8229600" cy="2227139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&lt;div </a:t>
            </a:r>
            <a:r>
              <a:rPr lang="en-US" b="1" dirty="0"/>
              <a:t>role="dialog" aria-labelledby="</a:t>
            </a:r>
            <a:r>
              <a:rPr lang="en-US" b="1" dirty="0" err="1"/>
              <a:t>dialogTitle</a:t>
            </a:r>
            <a:r>
              <a:rPr lang="en-US" b="1" dirty="0"/>
              <a:t>" aria-</a:t>
            </a:r>
            <a:r>
              <a:rPr lang="en-US" b="1" dirty="0" err="1"/>
              <a:t>describedby</a:t>
            </a:r>
            <a:r>
              <a:rPr lang="en-US" b="1" dirty="0"/>
              <a:t>="</a:t>
            </a:r>
            <a:r>
              <a:rPr lang="en-US" b="1" dirty="0" err="1"/>
              <a:t>dialogDescription</a:t>
            </a:r>
            <a:r>
              <a:rPr lang="en-US" b="1" dirty="0"/>
              <a:t>"</a:t>
            </a:r>
            <a:r>
              <a:rPr lang="en-US" dirty="0"/>
              <a:t>&gt;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&lt;h2 </a:t>
            </a:r>
            <a:r>
              <a:rPr lang="en-US" b="1" dirty="0"/>
              <a:t>id="</a:t>
            </a:r>
            <a:r>
              <a:rPr lang="en-US" b="1" dirty="0" err="1"/>
              <a:t>dialogTitle</a:t>
            </a:r>
            <a:r>
              <a:rPr lang="en-US" b="1" dirty="0"/>
              <a:t>"</a:t>
            </a:r>
            <a:r>
              <a:rPr lang="en-US" dirty="0"/>
              <a:t>&gt;Confirm&lt;/h2&gt;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&lt;p </a:t>
            </a:r>
            <a:r>
              <a:rPr lang="en-US" b="1" dirty="0"/>
              <a:t>id="</a:t>
            </a:r>
            <a:r>
              <a:rPr lang="en-US" b="1" dirty="0" err="1"/>
              <a:t>dialogDescription</a:t>
            </a:r>
            <a:r>
              <a:rPr lang="en-US" b="1" dirty="0"/>
              <a:t>"</a:t>
            </a:r>
            <a:r>
              <a:rPr lang="en-US" dirty="0"/>
              <a:t>&gt;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	Are you sure you want to do that?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&lt;/p&gt;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&lt;button&gt;Yes&lt;/button&gt;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&lt;button&gt;No&lt;/button&gt;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&lt;/div&gt;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</p:txBody>
      </p:sp>
      <p:pic>
        <p:nvPicPr>
          <p:cNvPr id="23560" name="Picture 2" descr="Dialog example associated with this slide's code s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989513"/>
            <a:ext cx="3314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8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Regions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1030288" cy="274638"/>
          </a:xfrm>
        </p:spPr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82850" y="6477000"/>
            <a:ext cx="6661150" cy="274638"/>
          </a:xfrm>
        </p:spPr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</p:spPr>
        <p:txBody>
          <a:bodyPr/>
          <a:lstStyle/>
          <a:p>
            <a:pPr>
              <a:defRPr/>
            </a:pPr>
            <a:fld id="{B9AB7E06-240F-44F6-972A-DAF95FD963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Allows user to be notified of content changes</a:t>
            </a:r>
          </a:p>
          <a:p>
            <a:r>
              <a:rPr lang="en-US" dirty="0" smtClean="0"/>
              <a:t>Typically for content that changes automatically</a:t>
            </a:r>
          </a:p>
          <a:p>
            <a:r>
              <a:rPr lang="en-US" dirty="0" smtClean="0"/>
              <a:t>Content change may exist separate to what has focus</a:t>
            </a:r>
          </a:p>
          <a:p>
            <a:r>
              <a:rPr lang="en-US" dirty="0" smtClean="0"/>
              <a:t>Live Regions facilitate these notifications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7E06-240F-44F6-972A-DAF95FD963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9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&lt;video&gt;, &lt;audio&gt; &amp; associated elements</a:t>
            </a:r>
          </a:p>
          <a:p>
            <a:r>
              <a:rPr lang="en-US" dirty="0" smtClean="0"/>
              <a:t>Sectioning elements</a:t>
            </a:r>
          </a:p>
          <a:p>
            <a:r>
              <a:rPr lang="en-US" dirty="0" smtClean="0"/>
              <a:t>Form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49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“Built In” Live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Role=“alert”</a:t>
            </a:r>
            <a:r>
              <a:rPr lang="en-GB" dirty="0" smtClean="0"/>
              <a:t> for one-time, high-priority notifications</a:t>
            </a:r>
          </a:p>
          <a:p>
            <a:pPr lvl="1"/>
            <a:r>
              <a:rPr lang="en-GB" dirty="0" smtClean="0"/>
              <a:t>Shown for a period of time, or until the cause of the alert is solved</a:t>
            </a:r>
            <a:endParaRPr lang="en-US" dirty="0" smtClean="0"/>
          </a:p>
          <a:p>
            <a:pPr lvl="1"/>
            <a:r>
              <a:rPr lang="en-GB" dirty="0" smtClean="0"/>
              <a:t>Basic message, no complex content</a:t>
            </a:r>
            <a:endParaRPr lang="en-US" dirty="0" smtClean="0"/>
          </a:p>
          <a:p>
            <a:pPr lvl="1"/>
            <a:r>
              <a:rPr lang="en-GB" dirty="0" smtClean="0"/>
              <a:t>The element with the alert role does not need to be focused to be announced</a:t>
            </a:r>
            <a:endParaRPr lang="en-US" dirty="0" smtClean="0"/>
          </a:p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Role=“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alertdialog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GB" dirty="0" smtClean="0"/>
              <a:t> is similar to alert, but for actual (DHTML) dialogs.</a:t>
            </a:r>
            <a:endParaRPr lang="en-US" dirty="0" smtClean="0"/>
          </a:p>
          <a:p>
            <a:pPr lvl="1"/>
            <a:r>
              <a:rPr lang="en-GB" dirty="0" smtClean="0"/>
              <a:t>May contain other widgets, such as buttons or other form fields</a:t>
            </a:r>
            <a:endParaRPr lang="en-US" dirty="0" smtClean="0"/>
          </a:p>
          <a:p>
            <a:pPr lvl="1"/>
            <a:r>
              <a:rPr lang="en-GB" dirty="0" smtClean="0"/>
              <a:t>Does require a sub-element (such as a ‘confirm’ button) to receive focus</a:t>
            </a:r>
          </a:p>
          <a:p>
            <a:r>
              <a:rPr lang="nl-NL" dirty="0" smtClean="0"/>
              <a:t>Live regions ‘built into ‘ roles’</a:t>
            </a:r>
          </a:p>
          <a:p>
            <a:pPr lvl="2"/>
            <a:r>
              <a:rPr lang="nl-NL" dirty="0" smtClean="0">
                <a:latin typeface="Courier New" pitchFamily="49" charset="0"/>
                <a:cs typeface="Courier New" pitchFamily="49" charset="0"/>
              </a:rPr>
              <a:t>role="timer", "log", "marquee" </a:t>
            </a:r>
            <a:r>
              <a:rPr lang="nl-NL" dirty="0" smtClean="0"/>
              <a:t>or 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"status“</a:t>
            </a:r>
            <a:r>
              <a:rPr lang="nl-NL" dirty="0" smtClean="0"/>
              <a:t> get default live behavior</a:t>
            </a:r>
          </a:p>
          <a:p>
            <a:pPr lvl="2"/>
            <a:r>
              <a:rPr lang="nl-NL" dirty="0" smtClean="0">
                <a:latin typeface="Courier New" pitchFamily="49" charset="0"/>
                <a:cs typeface="Courier New" pitchFamily="49" charset="0"/>
              </a:rPr>
              <a:t>Role=“alert”</a:t>
            </a:r>
            <a:r>
              <a:rPr lang="nl-NL" dirty="0" smtClean="0"/>
              <a:t> implicitly sets </a:t>
            </a:r>
            <a:r>
              <a:rPr lang="nl-NL" sz="2500" dirty="0"/>
              <a:t>live to assertive</a:t>
            </a:r>
            <a:endParaRPr lang="en-US" sz="2500" dirty="0"/>
          </a:p>
          <a:p>
            <a:endParaRPr lang="nl-NL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45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this thing &amp; </a:t>
            </a:r>
            <a:br>
              <a:rPr lang="en-US" dirty="0" smtClean="0"/>
            </a:br>
            <a:r>
              <a:rPr lang="en-US" dirty="0" smtClean="0"/>
              <a:t>what does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Chat, error logs, etc. 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role=</a:t>
            </a:r>
            <a:r>
              <a:rPr lang="fr-FR" dirty="0">
                <a:latin typeface="Courier"/>
                <a:cs typeface="Courier"/>
              </a:rPr>
              <a:t>'log'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Status messages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role=</a:t>
            </a:r>
            <a:r>
              <a:rPr lang="fr-FR" dirty="0">
                <a:latin typeface="Courier"/>
                <a:cs typeface="Courier"/>
              </a:rPr>
              <a:t>'</a:t>
            </a:r>
            <a:r>
              <a:rPr lang="fr-FR" dirty="0" err="1">
                <a:latin typeface="Courier"/>
                <a:cs typeface="Courier"/>
              </a:rPr>
              <a:t>status</a:t>
            </a:r>
            <a:r>
              <a:rPr lang="fr-FR" dirty="0">
                <a:latin typeface="Courier"/>
                <a:cs typeface="Courier"/>
              </a:rPr>
              <a:t>'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Urgent message req. </a:t>
            </a:r>
            <a:r>
              <a:rPr lang="en-US" dirty="0"/>
              <a:t>i</a:t>
            </a:r>
            <a:r>
              <a:rPr lang="en-US" dirty="0" smtClean="0"/>
              <a:t>mmediate notice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role=</a:t>
            </a:r>
            <a:r>
              <a:rPr lang="fr-FR" dirty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alert</a:t>
            </a:r>
            <a:r>
              <a:rPr lang="fr-FR" dirty="0" smtClean="0">
                <a:latin typeface="Courier"/>
                <a:cs typeface="Courier"/>
              </a:rPr>
              <a:t>’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773936"/>
            <a:ext cx="4191000" cy="4623816"/>
          </a:xfrm>
        </p:spPr>
        <p:txBody>
          <a:bodyPr/>
          <a:lstStyle/>
          <a:p>
            <a:r>
              <a:rPr lang="en-US" dirty="0"/>
              <a:t>Stock </a:t>
            </a:r>
            <a:r>
              <a:rPr lang="en-US" dirty="0" smtClean="0"/>
              <a:t>ticker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role=</a:t>
            </a:r>
            <a:r>
              <a:rPr lang="fr-FR" dirty="0" smtClean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marquee</a:t>
            </a:r>
            <a:r>
              <a:rPr lang="fr-FR" dirty="0" smtClean="0">
                <a:latin typeface="Courier"/>
                <a:cs typeface="Courier"/>
              </a:rPr>
              <a:t>'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Timer/ Clock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role=</a:t>
            </a:r>
            <a:r>
              <a:rPr lang="fr-FR" dirty="0" smtClean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timer</a:t>
            </a:r>
            <a:r>
              <a:rPr lang="fr-FR" dirty="0" smtClean="0">
                <a:latin typeface="Courier"/>
                <a:cs typeface="Courier"/>
              </a:rPr>
              <a:t>'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Progress </a:t>
            </a:r>
            <a:r>
              <a:rPr lang="en-US" dirty="0" smtClean="0"/>
              <a:t>indicator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role=</a:t>
            </a:r>
            <a:r>
              <a:rPr lang="fr-FR" dirty="0" smtClean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progressbar</a:t>
            </a:r>
            <a:r>
              <a:rPr lang="fr-FR" dirty="0" smtClean="0">
                <a:latin typeface="Courier"/>
                <a:cs typeface="Courier"/>
              </a:rPr>
              <a:t>'</a:t>
            </a:r>
          </a:p>
          <a:p>
            <a:r>
              <a:rPr lang="en-US" dirty="0" smtClean="0"/>
              <a:t>None of the above?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role=</a:t>
            </a:r>
            <a:r>
              <a:rPr lang="fr-FR" dirty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region</a:t>
            </a:r>
            <a:r>
              <a:rPr lang="fr-FR" dirty="0">
                <a:latin typeface="Courier"/>
                <a:cs typeface="Courier"/>
              </a:rPr>
              <a:t>'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7E06-240F-44F6-972A-DAF95FD963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important is the content?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aria-live=</a:t>
            </a:r>
            <a:r>
              <a:rPr lang="fr-FR" dirty="0" smtClean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polite</a:t>
            </a:r>
            <a:r>
              <a:rPr lang="fr-FR" dirty="0" smtClean="0">
                <a:latin typeface="Courier"/>
                <a:cs typeface="Courier"/>
              </a:rPr>
              <a:t>'</a:t>
            </a:r>
          </a:p>
          <a:p>
            <a:r>
              <a:rPr lang="fr-FR" dirty="0" smtClean="0"/>
              <a:t>W</a:t>
            </a:r>
            <a:r>
              <a:rPr lang="en-US" dirty="0" err="1" smtClean="0"/>
              <a:t>aits</a:t>
            </a:r>
            <a:r>
              <a:rPr lang="en-US" dirty="0" smtClean="0"/>
              <a:t> for queued output to be read/ paused</a:t>
            </a:r>
          </a:p>
          <a:p>
            <a:endParaRPr lang="en-US" dirty="0"/>
          </a:p>
          <a:p>
            <a:r>
              <a:rPr lang="en-US" dirty="0" smtClean="0"/>
              <a:t>Default for most roles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OMFG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8105" y="2449512"/>
            <a:ext cx="4328696" cy="3951288"/>
          </a:xfrm>
        </p:spPr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aria-live=</a:t>
            </a:r>
            <a:r>
              <a:rPr lang="fr-FR" dirty="0" smtClean="0">
                <a:latin typeface="Courier"/>
                <a:cs typeface="Courier"/>
              </a:rPr>
              <a:t>'assertive</a:t>
            </a:r>
            <a:r>
              <a:rPr lang="fr-FR" dirty="0">
                <a:latin typeface="Courier"/>
                <a:cs typeface="Courier"/>
              </a:rPr>
              <a:t>'</a:t>
            </a:r>
            <a:endParaRPr lang="fr-FR" dirty="0" smtClean="0">
              <a:latin typeface="Courier"/>
              <a:cs typeface="Courier"/>
            </a:endParaRPr>
          </a:p>
          <a:p>
            <a:r>
              <a:rPr lang="en-US" dirty="0" smtClean="0"/>
              <a:t>Interrupts output</a:t>
            </a:r>
          </a:p>
          <a:p>
            <a:endParaRPr lang="en-US" dirty="0"/>
          </a:p>
          <a:p>
            <a:r>
              <a:rPr lang="en-US" dirty="0" smtClean="0"/>
              <a:t>Default for alert role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AB778-731B-403A-942B-1C7B25D5E2F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1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changed?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adding stuff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aria-relevant=</a:t>
            </a:r>
            <a:r>
              <a:rPr lang="fr-FR" dirty="0" smtClean="0">
                <a:latin typeface="Courier"/>
                <a:cs typeface="Courier"/>
              </a:rPr>
              <a:t>'additions'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I’m removing stuff</a:t>
            </a:r>
          </a:p>
          <a:p>
            <a:pPr marL="588963" lvl="2" indent="-323850">
              <a:spcBef>
                <a:spcPts val="1200"/>
              </a:spcBef>
              <a:buClr>
                <a:srgbClr val="5A4100"/>
              </a:buClr>
              <a:buSzPct val="80000"/>
              <a:buFont typeface="Wingdings" pitchFamily="2" charset="2"/>
              <a:buChar char=""/>
            </a:pPr>
            <a:r>
              <a:rPr lang="en-US" dirty="0">
                <a:latin typeface="Courier"/>
                <a:cs typeface="Courier"/>
              </a:rPr>
              <a:t>aria-relevant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fr-FR" dirty="0" smtClean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removals</a:t>
            </a:r>
            <a:r>
              <a:rPr lang="fr-FR" dirty="0" smtClean="0">
                <a:latin typeface="Courier"/>
                <a:cs typeface="Courier"/>
              </a:rPr>
              <a:t>'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I’m changing text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aria-relevant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fr-FR" dirty="0" smtClean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text</a:t>
            </a:r>
            <a:r>
              <a:rPr lang="fr-FR" dirty="0" smtClean="0">
                <a:latin typeface="Courier"/>
                <a:cs typeface="Courier"/>
              </a:rPr>
              <a:t>'</a:t>
            </a:r>
          </a:p>
          <a:p>
            <a:r>
              <a:rPr lang="en-US" dirty="0" smtClean="0"/>
              <a:t>I’m replacing stuff</a:t>
            </a:r>
          </a:p>
          <a:p>
            <a:pPr lvl="1"/>
            <a:r>
              <a:rPr lang="fr-FR" dirty="0" smtClean="0">
                <a:latin typeface="Courier"/>
                <a:cs typeface="Courier"/>
              </a:rPr>
              <a:t>aria-relevant='all</a:t>
            </a:r>
            <a:r>
              <a:rPr lang="fr-FR" dirty="0">
                <a:latin typeface="Courier"/>
                <a:cs typeface="Courier"/>
              </a:rPr>
              <a:t>'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9A27B-F13A-4EE2-A7D8-C2054D61F59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9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matters?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Hotness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aria-atomic=</a:t>
            </a:r>
            <a:r>
              <a:rPr lang="fr-FR" dirty="0" smtClean="0">
                <a:latin typeface="Courier"/>
                <a:cs typeface="Courier"/>
              </a:rPr>
              <a:t>'false</a:t>
            </a:r>
            <a:r>
              <a:rPr lang="fr-FR" dirty="0">
                <a:latin typeface="Courier"/>
                <a:cs typeface="Courier"/>
              </a:rPr>
              <a:t>'</a:t>
            </a:r>
            <a:endParaRPr lang="fr-FR" dirty="0" smtClean="0">
              <a:latin typeface="Courier"/>
              <a:cs typeface="Courier"/>
            </a:endParaRPr>
          </a:p>
          <a:p>
            <a:endParaRPr lang="fr-FR" dirty="0"/>
          </a:p>
          <a:p>
            <a:r>
              <a:rPr lang="fr-FR" dirty="0" smtClean="0"/>
              <a:t>Default </a:t>
            </a:r>
            <a:r>
              <a:rPr lang="fr-FR" dirty="0" err="1" smtClean="0"/>
              <a:t>behavior</a:t>
            </a:r>
            <a:endParaRPr lang="fr-FR" dirty="0" smtClean="0"/>
          </a:p>
          <a:p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announces</a:t>
            </a:r>
            <a:r>
              <a:rPr lang="fr-FR" dirty="0" smtClean="0"/>
              <a:t> </a:t>
            </a:r>
            <a:r>
              <a:rPr lang="fr-FR" dirty="0" err="1" smtClean="0"/>
              <a:t>changed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All the things!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aria-atomic=</a:t>
            </a:r>
            <a:r>
              <a:rPr lang="fr-FR" dirty="0" smtClean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true</a:t>
            </a:r>
            <a:r>
              <a:rPr lang="fr-FR" dirty="0">
                <a:latin typeface="Courier"/>
                <a:cs typeface="Courier"/>
              </a:rPr>
              <a:t>'</a:t>
            </a:r>
            <a:endParaRPr lang="fr-FR" dirty="0" smtClean="0">
              <a:latin typeface="Courier"/>
              <a:cs typeface="Courier"/>
            </a:endParaRPr>
          </a:p>
          <a:p>
            <a:endParaRPr lang="fr-FR" dirty="0"/>
          </a:p>
          <a:p>
            <a:r>
              <a:rPr lang="fr-FR" dirty="0" err="1" smtClean="0"/>
              <a:t>Presents</a:t>
            </a:r>
            <a:r>
              <a:rPr lang="fr-FR" dirty="0" smtClean="0"/>
              <a:t> </a:t>
            </a:r>
            <a:r>
              <a:rPr lang="fr-FR" dirty="0" err="1" smtClean="0"/>
              <a:t>entire</a:t>
            </a:r>
            <a:r>
              <a:rPr lang="fr-FR" dirty="0" smtClean="0"/>
              <a:t> contents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7E06-240F-44F6-972A-DAF95FD9633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6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my name?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Aria-label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aria-label=</a:t>
            </a:r>
            <a:r>
              <a:rPr lang="fr-FR" dirty="0"/>
              <a:t>'</a:t>
            </a:r>
            <a:r>
              <a:rPr lang="fr-FR" dirty="0" smtClean="0">
                <a:latin typeface="Courier"/>
                <a:cs typeface="Courier"/>
              </a:rPr>
              <a:t>Chat'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Aria-</a:t>
            </a:r>
            <a:r>
              <a:rPr lang="en-US" dirty="0" err="1" smtClean="0"/>
              <a:t>labelledby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aria-</a:t>
            </a:r>
            <a:r>
              <a:rPr lang="en-US" dirty="0" err="1" smtClean="0">
                <a:latin typeface="Courier"/>
                <a:cs typeface="Courier"/>
              </a:rPr>
              <a:t>labelledby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fr-FR" dirty="0" smtClean="0">
                <a:latin typeface="Courier"/>
                <a:cs typeface="Courier"/>
              </a:rPr>
              <a:t>'</a:t>
            </a:r>
            <a:r>
              <a:rPr lang="fr-FR" dirty="0" err="1" smtClean="0">
                <a:latin typeface="Courier"/>
                <a:cs typeface="Courier"/>
              </a:rPr>
              <a:t>foo</a:t>
            </a:r>
            <a:r>
              <a:rPr lang="fr-FR" dirty="0">
                <a:latin typeface="Courier"/>
                <a:cs typeface="Courier"/>
              </a:rPr>
              <a:t>'</a:t>
            </a:r>
            <a:endParaRPr lang="fr-FR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fr-FR" dirty="0" smtClean="0">
                <a:latin typeface="Courier"/>
                <a:cs typeface="Courier"/>
              </a:rPr>
              <a:t>&lt;h2 id=</a:t>
            </a:r>
            <a:r>
              <a:rPr lang="fr-FR" dirty="0">
                <a:latin typeface="Courier"/>
                <a:cs typeface="Courier"/>
              </a:rPr>
              <a:t>'</a:t>
            </a:r>
            <a:r>
              <a:rPr lang="fr-FR" dirty="0" err="1" smtClean="0"/>
              <a:t>foo</a:t>
            </a:r>
            <a:r>
              <a:rPr lang="fr-FR" dirty="0" smtClean="0"/>
              <a:t>'</a:t>
            </a:r>
            <a:r>
              <a:rPr lang="fr-FR" dirty="0" smtClean="0">
                <a:latin typeface="Courier"/>
                <a:cs typeface="Courier"/>
              </a:rPr>
              <a:t>&gt;Chat&lt;/h2&gt;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AB778-731B-403A-942B-1C7B25D5E2F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64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err="1" smtClean="0"/>
              <a:t>givin</a:t>
            </a:r>
            <a:r>
              <a:rPr lang="en-US" dirty="0" smtClean="0"/>
              <a:t> me static?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&lt;div role=</a:t>
            </a:r>
            <a:r>
              <a:rPr lang="fr-FR" sz="2400" dirty="0">
                <a:latin typeface="Courier"/>
                <a:cs typeface="Courier"/>
              </a:rPr>
              <a:t>'</a:t>
            </a:r>
            <a:r>
              <a:rPr lang="fr-FR" sz="2400" dirty="0" err="1" smtClean="0">
                <a:latin typeface="Courier"/>
                <a:cs typeface="Courier"/>
              </a:rPr>
              <a:t>alert</a:t>
            </a:r>
            <a:r>
              <a:rPr lang="fr-FR" sz="2400" dirty="0" smtClean="0">
                <a:latin typeface="Courier"/>
                <a:cs typeface="Courier"/>
              </a:rPr>
              <a:t>’ aria-label='</a:t>
            </a:r>
            <a:r>
              <a:rPr lang="fr-FR" sz="2400" dirty="0" err="1" smtClean="0">
                <a:latin typeface="Courier"/>
                <a:cs typeface="Courier"/>
              </a:rPr>
              <a:t>Errors</a:t>
            </a:r>
            <a:r>
              <a:rPr lang="fr-FR" sz="2400" dirty="0" smtClean="0">
                <a:latin typeface="Courier"/>
                <a:cs typeface="Courier"/>
              </a:rPr>
              <a:t>'&gt;</a:t>
            </a:r>
          </a:p>
          <a:p>
            <a:pPr marL="0" indent="0">
              <a:buNone/>
            </a:pPr>
            <a:r>
              <a:rPr lang="fr-FR" sz="2400" dirty="0" err="1" smtClean="0">
                <a:latin typeface="Courier"/>
                <a:cs typeface="Courier"/>
              </a:rPr>
              <a:t>Please</a:t>
            </a:r>
            <a:r>
              <a:rPr lang="fr-FR" sz="2400" dirty="0" smtClean="0">
                <a:latin typeface="Courier"/>
                <a:cs typeface="Courier"/>
              </a:rPr>
              <a:t> correct the </a:t>
            </a:r>
            <a:r>
              <a:rPr lang="fr-FR" sz="2400" dirty="0" err="1" smtClean="0">
                <a:latin typeface="Courier"/>
                <a:cs typeface="Courier"/>
              </a:rPr>
              <a:t>following</a:t>
            </a:r>
            <a:r>
              <a:rPr lang="fr-FR" sz="2400" dirty="0" smtClean="0">
                <a:latin typeface="Courier"/>
                <a:cs typeface="Courier"/>
              </a:rPr>
              <a:t> </a:t>
            </a:r>
            <a:r>
              <a:rPr lang="fr-FR" sz="2400" dirty="0" err="1" smtClean="0">
                <a:latin typeface="Courier"/>
                <a:cs typeface="Courier"/>
              </a:rPr>
              <a:t>errors</a:t>
            </a:r>
            <a:r>
              <a:rPr lang="fr-FR" sz="2400" dirty="0" smtClean="0">
                <a:latin typeface="Courier"/>
                <a:cs typeface="Courier"/>
              </a:rPr>
              <a:t>:</a:t>
            </a:r>
            <a:br>
              <a:rPr lang="fr-FR" sz="2400" dirty="0" smtClean="0">
                <a:latin typeface="Courier"/>
                <a:cs typeface="Courier"/>
              </a:rPr>
            </a:br>
            <a:r>
              <a:rPr lang="fr-FR" sz="2400" dirty="0" smtClean="0">
                <a:latin typeface="Courier"/>
                <a:cs typeface="Courier"/>
              </a:rPr>
              <a:t>&lt;/div&gt;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AB778-731B-403A-942B-1C7B25D5E2F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4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err="1" smtClean="0"/>
              <a:t>givin</a:t>
            </a:r>
            <a:r>
              <a:rPr lang="en-US" dirty="0" smtClean="0"/>
              <a:t> me static?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&lt;h2 id=</a:t>
            </a:r>
            <a:r>
              <a:rPr lang="fr-FR" sz="2400" dirty="0" smtClean="0">
                <a:latin typeface="Courier"/>
                <a:cs typeface="Courier"/>
              </a:rPr>
              <a:t>'</a:t>
            </a:r>
            <a:r>
              <a:rPr lang="fr-FR" sz="2400" dirty="0" err="1" smtClean="0">
                <a:latin typeface="Courier"/>
                <a:cs typeface="Courier"/>
              </a:rPr>
              <a:t>lunchtime</a:t>
            </a:r>
            <a:r>
              <a:rPr lang="fr-FR" sz="2400" dirty="0" smtClean="0">
                <a:latin typeface="Courier"/>
                <a:cs typeface="Courier"/>
              </a:rPr>
              <a:t>'</a:t>
            </a:r>
            <a:r>
              <a:rPr lang="en-US" sz="2400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How long until lunch?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&lt;/h2&gt;</a:t>
            </a: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&lt;div role=</a:t>
            </a:r>
            <a:r>
              <a:rPr lang="fr-FR" sz="2400" dirty="0" smtClean="0">
                <a:latin typeface="Courier"/>
                <a:cs typeface="Courier"/>
              </a:rPr>
              <a:t>'</a:t>
            </a:r>
            <a:r>
              <a:rPr lang="fr-FR" sz="2400" dirty="0" err="1" smtClean="0">
                <a:latin typeface="Courier"/>
                <a:cs typeface="Courier"/>
              </a:rPr>
              <a:t>timer</a:t>
            </a:r>
            <a:r>
              <a:rPr lang="fr-FR" sz="2400" dirty="0">
                <a:latin typeface="Courier"/>
                <a:cs typeface="Courier"/>
              </a:rPr>
              <a:t>'</a:t>
            </a:r>
            <a:r>
              <a:rPr lang="fr-FR" sz="2400" dirty="0" smtClean="0">
                <a:latin typeface="Courier"/>
                <a:cs typeface="Courier"/>
              </a:rPr>
              <a:t> aria-</a:t>
            </a:r>
            <a:r>
              <a:rPr lang="fr-FR" sz="2400" dirty="0" err="1" smtClean="0">
                <a:latin typeface="Courier"/>
                <a:cs typeface="Courier"/>
              </a:rPr>
              <a:t>labelledby</a:t>
            </a:r>
            <a:r>
              <a:rPr lang="fr-FR" sz="2400" dirty="0" smtClean="0">
                <a:latin typeface="Courier"/>
                <a:cs typeface="Courier"/>
              </a:rPr>
              <a:t>='</a:t>
            </a:r>
            <a:r>
              <a:rPr lang="fr-FR" sz="2400" dirty="0" err="1" smtClean="0">
                <a:latin typeface="Courier"/>
                <a:cs typeface="Courier"/>
              </a:rPr>
              <a:t>lunchtime</a:t>
            </a:r>
            <a:r>
              <a:rPr lang="fr-FR" sz="2400" dirty="0" smtClean="0">
                <a:latin typeface="Courier"/>
                <a:cs typeface="Courier"/>
              </a:rPr>
              <a:t>'&gt;</a:t>
            </a:r>
          </a:p>
          <a:p>
            <a:pPr marL="0" indent="0">
              <a:buNone/>
            </a:pPr>
            <a:r>
              <a:rPr lang="fr-FR" sz="2400" dirty="0" smtClean="0">
                <a:latin typeface="Courier"/>
                <a:cs typeface="Courier"/>
              </a:rPr>
              <a:t>10 minutes</a:t>
            </a:r>
          </a:p>
          <a:p>
            <a:pPr marL="0" indent="0">
              <a:buNone/>
            </a:pPr>
            <a:r>
              <a:rPr lang="fr-FR" sz="2400" dirty="0" smtClean="0">
                <a:latin typeface="Courier"/>
                <a:cs typeface="Courier"/>
              </a:rPr>
              <a:t>&lt;/div&gt; 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7E06-240F-44F6-972A-DAF95FD963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65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wait! There’s </a:t>
            </a:r>
            <a:r>
              <a:rPr lang="en-US" dirty="0" err="1" smtClean="0"/>
              <a:t>moar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&lt;div </a:t>
            </a:r>
            <a:r>
              <a:rPr lang="en-US" sz="2000" dirty="0" smtClean="0">
                <a:latin typeface="Courier"/>
                <a:cs typeface="Courier"/>
              </a:rPr>
              <a:t>id</a:t>
            </a:r>
            <a:r>
              <a:rPr lang="en-US" sz="2000" dirty="0">
                <a:latin typeface="Courier"/>
                <a:cs typeface="Courier"/>
              </a:rPr>
              <a:t>="</a:t>
            </a:r>
            <a:r>
              <a:rPr lang="en-US" sz="2000" dirty="0" err="1">
                <a:latin typeface="Courier"/>
                <a:cs typeface="Courier"/>
              </a:rPr>
              <a:t>userList</a:t>
            </a:r>
            <a:r>
              <a:rPr lang="en-US" sz="2000" dirty="0">
                <a:latin typeface="Courier"/>
                <a:cs typeface="Courier"/>
              </a:rPr>
              <a:t>" role="region" aria-atomic="false" aria-live="polite" aria-busy="false" aria-relevant="additions" aria-label="User List"</a:t>
            </a:r>
            <a:r>
              <a:rPr lang="en-US" sz="2000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</a:t>
            </a:r>
            <a:r>
              <a:rPr lang="en-US" sz="2000" dirty="0" err="1" smtClean="0">
                <a:latin typeface="Courier"/>
                <a:cs typeface="Courier"/>
              </a:rPr>
              <a:t>ol</a:t>
            </a:r>
            <a:r>
              <a:rPr lang="en-US" sz="2000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</a:t>
            </a:r>
            <a:r>
              <a:rPr lang="en-US" sz="2000" dirty="0">
                <a:latin typeface="Courier"/>
                <a:cs typeface="Courier"/>
              </a:rPr>
              <a:t>li id="3xBCS2kJi" data-</a:t>
            </a:r>
            <a:r>
              <a:rPr lang="en-US" sz="2000" dirty="0" err="1">
                <a:latin typeface="Courier"/>
                <a:cs typeface="Courier"/>
              </a:rPr>
              <a:t>dateadded</a:t>
            </a:r>
            <a:r>
              <a:rPr lang="en-US" sz="2000" dirty="0">
                <a:latin typeface="Courier"/>
                <a:cs typeface="Courier"/>
              </a:rPr>
              <a:t>="</a:t>
            </a:r>
            <a:r>
              <a:rPr lang="en-US" sz="2000" dirty="0" smtClean="0">
                <a:latin typeface="Courier"/>
                <a:cs typeface="Courier"/>
              </a:rPr>
              <a:t>1395160799” &gt;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Karl</a:t>
            </a:r>
            <a:r>
              <a:rPr lang="en-US" sz="2000" dirty="0">
                <a:latin typeface="Courier"/>
                <a:cs typeface="Courier"/>
              </a:rPr>
              <a:t>&lt;/li</a:t>
            </a:r>
            <a:r>
              <a:rPr lang="en-US" sz="2000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err="1">
                <a:latin typeface="Courier"/>
                <a:cs typeface="Courier"/>
              </a:rPr>
              <a:t>ol</a:t>
            </a:r>
            <a:r>
              <a:rPr lang="en-US" sz="2000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</a:t>
            </a:r>
            <a:r>
              <a:rPr lang="en-US" sz="2000" dirty="0">
                <a:latin typeface="Courier"/>
                <a:cs typeface="Courier"/>
              </a:rPr>
              <a:t>/div&gt;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7E06-240F-44F6-972A-DAF95FD9633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5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http://chat.karlgroves-sandbox.com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(Just </a:t>
            </a:r>
            <a:r>
              <a:rPr lang="en-US" dirty="0"/>
              <a:t>for show)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Live Regions Plugin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https://github.com/karlgroves/jquery-live-</a:t>
            </a:r>
            <a:r>
              <a:rPr lang="en-US" dirty="0" smtClean="0">
                <a:hlinkClick r:id="rId3"/>
              </a:rPr>
              <a:t>regions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 / 18 /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Accessibility of HTML5 and Rich Internet Applications - CSUN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7E06-240F-44F6-972A-DAF95FD9633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&lt;video&gt; and &lt;audio&gt;</a:t>
            </a:r>
            <a:endParaRPr lang="en-US" dirty="0"/>
          </a:p>
        </p:txBody>
      </p:sp>
      <p:pic>
        <p:nvPicPr>
          <p:cNvPr id="5" name="Content Placeholder 4" descr="Screen Shot 2014-11-17 at 8.59.42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" b="1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244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HTML5 section elements</a:t>
            </a:r>
            <a:endParaRPr lang="en-GB" dirty="0"/>
          </a:p>
        </p:txBody>
      </p:sp>
      <p:pic>
        <p:nvPicPr>
          <p:cNvPr id="1026" name="Picture 2" descr="structure chart after redesig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772816"/>
            <a:ext cx="4312799" cy="43235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916832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Section elements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6165304"/>
            <a:ext cx="338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4"/>
              </a:rPr>
              <a:t> Using WAI -ARIA Landmark Roles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7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HTML5 section elements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Section elements</a:t>
            </a:r>
            <a:endParaRPr lang="en-GB" dirty="0"/>
          </a:p>
        </p:txBody>
      </p:sp>
      <p:pic>
        <p:nvPicPr>
          <p:cNvPr id="120834" name="Picture 2" descr="http://severinu.com/wp-content/uploads/HTML5_page_structure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700808"/>
            <a:ext cx="3884980" cy="4950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89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New input types in HTML5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Date / </a:t>
            </a:r>
            <a:r>
              <a:rPr lang="en-US" dirty="0" err="1" smtClean="0"/>
              <a:t>datetime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datetime</a:t>
            </a:r>
            <a:r>
              <a:rPr lang="en-US" dirty="0" smtClean="0"/>
              <a:t>-local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Tel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Week</a:t>
            </a:r>
          </a:p>
          <a:p>
            <a:pPr lvl="1"/>
            <a:endParaRPr lang="en-US" dirty="0"/>
          </a:p>
        </p:txBody>
      </p:sp>
      <p:pic>
        <p:nvPicPr>
          <p:cNvPr id="4" name="Picture 4" descr="iPhone displays special HTML5 input types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8343" y="4202209"/>
            <a:ext cx="3025583" cy="2198591"/>
          </a:xfrm>
          <a:prstGeom prst="rect">
            <a:avLst/>
          </a:prstGeom>
          <a:noFill/>
        </p:spPr>
      </p:pic>
      <p:pic>
        <p:nvPicPr>
          <p:cNvPr id="5" name="Picture 6" descr="https://encrypted-tbn2.google.com/images?q=tbn:ANd9GcRwYeSJbtPQ7MrC25wFpRQ4wUCfGLC7xjsDiNms1xsrr2q2Fh-m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4740" y="1629044"/>
            <a:ext cx="1512791" cy="2273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85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Form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HTML5 form type is not supported?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08920"/>
            <a:ext cx="8552381" cy="31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6037248"/>
            <a:ext cx="6038095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G_Presentation_Theme">
  <a:themeElements>
    <a:clrScheme name="Custom 4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2060"/>
      </a:hlink>
      <a:folHlink>
        <a:srgbClr val="00206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8646</TotalTime>
  <Words>3338</Words>
  <Application>Microsoft Macintosh PowerPoint</Application>
  <PresentationFormat>On-screen Show (4:3)</PresentationFormat>
  <Paragraphs>539</Paragraphs>
  <Slides>49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TPG_Presentation_Theme</vt:lpstr>
      <vt:lpstr>Accessibility of HTML5 &amp; WAI-ARIA</vt:lpstr>
      <vt:lpstr>HTML5</vt:lpstr>
      <vt:lpstr>What is HTML5</vt:lpstr>
      <vt:lpstr>New Elements</vt:lpstr>
      <vt:lpstr>&lt;video&gt; and &lt;audio&gt;</vt:lpstr>
      <vt:lpstr>HTML5 section elements</vt:lpstr>
      <vt:lpstr>HTML5 section elements</vt:lpstr>
      <vt:lpstr>HTML5 Forms</vt:lpstr>
      <vt:lpstr>HTML5 Form Support</vt:lpstr>
      <vt:lpstr>WAI-ARIA</vt:lpstr>
      <vt:lpstr>If you only leave with one take away</vt:lpstr>
      <vt:lpstr>What does ARIA do for a Screen Reader?</vt:lpstr>
      <vt:lpstr>Screen Reader Provides Additional Instructions</vt:lpstr>
      <vt:lpstr>Under the Hood…</vt:lpstr>
      <vt:lpstr>ARIA: What Doesn’t it Do</vt:lpstr>
      <vt:lpstr>What can ARIA do for RIA</vt:lpstr>
      <vt:lpstr>Landmark Roles</vt:lpstr>
      <vt:lpstr>Landmark Roles</vt:lpstr>
      <vt:lpstr>Screen Readers &amp; Landmarks</vt:lpstr>
      <vt:lpstr>Where Do the Landmarks Go?</vt:lpstr>
      <vt:lpstr>Labeling Landmarks</vt:lpstr>
      <vt:lpstr>Landmarks</vt:lpstr>
      <vt:lpstr>JAWS &amp; Landmarks</vt:lpstr>
      <vt:lpstr>Forms</vt:lpstr>
      <vt:lpstr>Keyboard Handling</vt:lpstr>
      <vt:lpstr>Checkbox</vt:lpstr>
      <vt:lpstr>Slider</vt:lpstr>
      <vt:lpstr>Tablist &amp; Tab</vt:lpstr>
      <vt:lpstr>Implementing Tabpanel</vt:lpstr>
      <vt:lpstr>Buttons &amp; Toolbars</vt:lpstr>
      <vt:lpstr>Menu Bars</vt:lpstr>
      <vt:lpstr>Trees</vt:lpstr>
      <vt:lpstr>Labeling in a Nutshell</vt:lpstr>
      <vt:lpstr>Label, Labelledby &amp; Describedby</vt:lpstr>
      <vt:lpstr>ARIA Relationship Attributes</vt:lpstr>
      <vt:lpstr>Labeling And Describing Widgets</vt:lpstr>
      <vt:lpstr>Labeling containers</vt:lpstr>
      <vt:lpstr>Live Regions</vt:lpstr>
      <vt:lpstr>Live Regions</vt:lpstr>
      <vt:lpstr>“Built In” Live Regions</vt:lpstr>
      <vt:lpstr>What is this thing &amp;  what does it do?</vt:lpstr>
      <vt:lpstr>How important is the content?</vt:lpstr>
      <vt:lpstr>What is being changed?</vt:lpstr>
      <vt:lpstr>What matters?</vt:lpstr>
      <vt:lpstr>What’s my name?</vt:lpstr>
      <vt:lpstr>You givin me static?</vt:lpstr>
      <vt:lpstr>You givin me static?</vt:lpstr>
      <vt:lpstr>But wait! There’s moar!</vt:lpstr>
      <vt:lpstr>Let’s Chat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Training</dc:title>
  <dc:creator>Steve Faulkner</dc:creator>
  <cp:lastModifiedBy>Bill Gregory</cp:lastModifiedBy>
  <cp:revision>242</cp:revision>
  <dcterms:created xsi:type="dcterms:W3CDTF">2012-07-09T12:42:58Z</dcterms:created>
  <dcterms:modified xsi:type="dcterms:W3CDTF">2014-11-18T20:12:52Z</dcterms:modified>
</cp:coreProperties>
</file>