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30"/>
  </p:notesMasterIdLst>
  <p:handoutMasterIdLst>
    <p:handoutMasterId r:id="rId31"/>
  </p:handoutMasterIdLst>
  <p:sldIdLst>
    <p:sldId id="256" r:id="rId2"/>
    <p:sldId id="299" r:id="rId3"/>
    <p:sldId id="257" r:id="rId4"/>
    <p:sldId id="277" r:id="rId5"/>
    <p:sldId id="268" r:id="rId6"/>
    <p:sldId id="260" r:id="rId7"/>
    <p:sldId id="272" r:id="rId8"/>
    <p:sldId id="274" r:id="rId9"/>
    <p:sldId id="275" r:id="rId10"/>
    <p:sldId id="269" r:id="rId11"/>
    <p:sldId id="265" r:id="rId12"/>
    <p:sldId id="300" r:id="rId13"/>
    <p:sldId id="317" r:id="rId14"/>
    <p:sldId id="284" r:id="rId15"/>
    <p:sldId id="301" r:id="rId16"/>
    <p:sldId id="303" r:id="rId17"/>
    <p:sldId id="304" r:id="rId18"/>
    <p:sldId id="305" r:id="rId19"/>
    <p:sldId id="306" r:id="rId20"/>
    <p:sldId id="308" r:id="rId21"/>
    <p:sldId id="309" r:id="rId22"/>
    <p:sldId id="311" r:id="rId23"/>
    <p:sldId id="312" r:id="rId24"/>
    <p:sldId id="313" r:id="rId25"/>
    <p:sldId id="314" r:id="rId26"/>
    <p:sldId id="316" r:id="rId27"/>
    <p:sldId id="266" r:id="rId28"/>
    <p:sldId id="318" r:id="rId2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clrMode="bw" hiddenSlides="1"/>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217" autoAdjust="0"/>
    <p:restoredTop sz="94638" autoAdjust="0"/>
  </p:normalViewPr>
  <p:slideViewPr>
    <p:cSldViewPr snapToGrid="0" snapToObjects="1">
      <p:cViewPr varScale="1">
        <p:scale>
          <a:sx n="75" d="100"/>
          <a:sy n="75" d="100"/>
        </p:scale>
        <p:origin x="-96" y="-132"/>
      </p:cViewPr>
      <p:guideLst>
        <p:guide orient="horz" pos="2160"/>
        <p:guide pos="2880"/>
      </p:guideLst>
    </p:cSldViewPr>
  </p:slideViewPr>
  <p:outlineViewPr>
    <p:cViewPr>
      <p:scale>
        <a:sx n="33" d="100"/>
        <a:sy n="33" d="100"/>
      </p:scale>
      <p:origin x="0" y="10072"/>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5C131DE-9635-324A-8A56-78D1C4361F9D}" type="datetimeFigureOut">
              <a:rPr lang="en-US" smtClean="0"/>
              <a:t>11/12/2014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044D153-3C0C-B747-8560-47D4DC1658F5}" type="slidenum">
              <a:rPr lang="en-US" smtClean="0"/>
              <a:t>‹#›</a:t>
            </a:fld>
            <a:endParaRPr lang="en-US"/>
          </a:p>
        </p:txBody>
      </p:sp>
    </p:spTree>
    <p:extLst>
      <p:ext uri="{BB962C8B-B14F-4D97-AF65-F5344CB8AC3E}">
        <p14:creationId xmlns:p14="http://schemas.microsoft.com/office/powerpoint/2010/main" val="42079340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3ED326-45FC-474B-A1BF-9430071A974F}" type="datetimeFigureOut">
              <a:rPr lang="en-US" smtClean="0"/>
              <a:t>11/12/2014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5875F76-237D-9446-9C59-C193A644CEC4}" type="slidenum">
              <a:rPr lang="en-US" smtClean="0"/>
              <a:t>‹#›</a:t>
            </a:fld>
            <a:endParaRPr lang="en-US"/>
          </a:p>
        </p:txBody>
      </p:sp>
    </p:spTree>
    <p:extLst>
      <p:ext uri="{BB962C8B-B14F-4D97-AF65-F5344CB8AC3E}">
        <p14:creationId xmlns:p14="http://schemas.microsoft.com/office/powerpoint/2010/main" val="417949827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875F76-237D-9446-9C59-C193A644CEC4}" type="slidenum">
              <a:rPr lang="en-US" smtClean="0"/>
              <a:t>1</a:t>
            </a:fld>
            <a:endParaRPr lang="en-US"/>
          </a:p>
        </p:txBody>
      </p:sp>
    </p:spTree>
    <p:extLst>
      <p:ext uri="{BB962C8B-B14F-4D97-AF65-F5344CB8AC3E}">
        <p14:creationId xmlns:p14="http://schemas.microsoft.com/office/powerpoint/2010/main" val="29082704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5875F76-237D-9446-9C59-C193A644CEC4}" type="slidenum">
              <a:rPr lang="en-US" smtClean="0"/>
              <a:t>13</a:t>
            </a:fld>
            <a:endParaRPr lang="en-US"/>
          </a:p>
        </p:txBody>
      </p:sp>
    </p:spTree>
    <p:extLst>
      <p:ext uri="{BB962C8B-B14F-4D97-AF65-F5344CB8AC3E}">
        <p14:creationId xmlns:p14="http://schemas.microsoft.com/office/powerpoint/2010/main" val="9174813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092C6803-FA8C-9D4F-9824-C59A70A12981}" type="slidenum">
              <a:rPr lang="en-US" sz="1200"/>
              <a:pPr/>
              <a:t>14</a:t>
            </a:fld>
            <a:endParaRPr lang="en-US" sz="1200"/>
          </a:p>
        </p:txBody>
      </p:sp>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5875F76-237D-9446-9C59-C193A644CEC4}" type="slidenum">
              <a:rPr lang="en-US" smtClean="0"/>
              <a:t>15</a:t>
            </a:fld>
            <a:endParaRPr lang="en-US"/>
          </a:p>
        </p:txBody>
      </p:sp>
    </p:spTree>
    <p:extLst>
      <p:ext uri="{BB962C8B-B14F-4D97-AF65-F5344CB8AC3E}">
        <p14:creationId xmlns:p14="http://schemas.microsoft.com/office/powerpoint/2010/main" val="1116275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875F76-237D-9446-9C59-C193A644CEC4}" type="slidenum">
              <a:rPr lang="en-US" smtClean="0"/>
              <a:t>27</a:t>
            </a:fld>
            <a:endParaRPr lang="en-US"/>
          </a:p>
        </p:txBody>
      </p:sp>
    </p:spTree>
    <p:extLst>
      <p:ext uri="{BB962C8B-B14F-4D97-AF65-F5344CB8AC3E}">
        <p14:creationId xmlns:p14="http://schemas.microsoft.com/office/powerpoint/2010/main" val="8668739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875F76-237D-9446-9C59-C193A644CEC4}" type="slidenum">
              <a:rPr lang="en-US" smtClean="0"/>
              <a:t>3</a:t>
            </a:fld>
            <a:endParaRPr lang="en-US"/>
          </a:p>
        </p:txBody>
      </p:sp>
    </p:spTree>
    <p:extLst>
      <p:ext uri="{BB962C8B-B14F-4D97-AF65-F5344CB8AC3E}">
        <p14:creationId xmlns:p14="http://schemas.microsoft.com/office/powerpoint/2010/main" val="21659354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875F76-237D-9446-9C59-C193A644CEC4}" type="slidenum">
              <a:rPr lang="en-US" smtClean="0"/>
              <a:t>5</a:t>
            </a:fld>
            <a:endParaRPr lang="en-US"/>
          </a:p>
        </p:txBody>
      </p:sp>
    </p:spTree>
    <p:extLst>
      <p:ext uri="{BB962C8B-B14F-4D97-AF65-F5344CB8AC3E}">
        <p14:creationId xmlns:p14="http://schemas.microsoft.com/office/powerpoint/2010/main" val="33871513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875F76-237D-9446-9C59-C193A644CEC4}" type="slidenum">
              <a:rPr lang="en-US" smtClean="0"/>
              <a:t>6</a:t>
            </a:fld>
            <a:endParaRPr lang="en-US"/>
          </a:p>
        </p:txBody>
      </p:sp>
    </p:spTree>
    <p:extLst>
      <p:ext uri="{BB962C8B-B14F-4D97-AF65-F5344CB8AC3E}">
        <p14:creationId xmlns:p14="http://schemas.microsoft.com/office/powerpoint/2010/main" val="11423870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875F76-237D-9446-9C59-C193A644CEC4}" type="slidenum">
              <a:rPr lang="en-US" smtClean="0"/>
              <a:t>7</a:t>
            </a:fld>
            <a:endParaRPr lang="en-US"/>
          </a:p>
        </p:txBody>
      </p:sp>
    </p:spTree>
    <p:extLst>
      <p:ext uri="{BB962C8B-B14F-4D97-AF65-F5344CB8AC3E}">
        <p14:creationId xmlns:p14="http://schemas.microsoft.com/office/powerpoint/2010/main" val="5262327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5875F76-237D-9446-9C59-C193A644CEC4}" type="slidenum">
              <a:rPr lang="en-US" smtClean="0"/>
              <a:t>8</a:t>
            </a:fld>
            <a:endParaRPr lang="en-US"/>
          </a:p>
        </p:txBody>
      </p:sp>
    </p:spTree>
    <p:extLst>
      <p:ext uri="{BB962C8B-B14F-4D97-AF65-F5344CB8AC3E}">
        <p14:creationId xmlns:p14="http://schemas.microsoft.com/office/powerpoint/2010/main" val="37691143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875F76-237D-9446-9C59-C193A644CEC4}" type="slidenum">
              <a:rPr lang="en-US" smtClean="0"/>
              <a:t>9</a:t>
            </a:fld>
            <a:endParaRPr lang="en-US"/>
          </a:p>
        </p:txBody>
      </p:sp>
    </p:spTree>
    <p:extLst>
      <p:ext uri="{BB962C8B-B14F-4D97-AF65-F5344CB8AC3E}">
        <p14:creationId xmlns:p14="http://schemas.microsoft.com/office/powerpoint/2010/main" val="37691143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875F76-237D-9446-9C59-C193A644CEC4}" type="slidenum">
              <a:rPr lang="en-US" smtClean="0"/>
              <a:t>10</a:t>
            </a:fld>
            <a:endParaRPr lang="en-US"/>
          </a:p>
        </p:txBody>
      </p:sp>
    </p:spTree>
    <p:extLst>
      <p:ext uri="{BB962C8B-B14F-4D97-AF65-F5344CB8AC3E}">
        <p14:creationId xmlns:p14="http://schemas.microsoft.com/office/powerpoint/2010/main" val="27287776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875F76-237D-9446-9C59-C193A644CEC4}" type="slidenum">
              <a:rPr lang="en-US" smtClean="0"/>
              <a:t>11</a:t>
            </a:fld>
            <a:endParaRPr lang="en-US"/>
          </a:p>
        </p:txBody>
      </p:sp>
    </p:spTree>
    <p:extLst>
      <p:ext uri="{BB962C8B-B14F-4D97-AF65-F5344CB8AC3E}">
        <p14:creationId xmlns:p14="http://schemas.microsoft.com/office/powerpoint/2010/main" val="5160178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53BDC25-078B-0A42-8538-C03B1702145D}" type="datetimeFigureOut">
              <a:rPr lang="en-US" smtClean="0"/>
              <a:t>11/12/2014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769094-A44B-D843-AAF3-A75DD0B383F1}" type="slidenum">
              <a:rPr lang="en-US" smtClean="0"/>
              <a:t>‹#›</a:t>
            </a:fld>
            <a:endParaRPr lang="en-US"/>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3BDC25-078B-0A42-8538-C03B1702145D}" type="datetimeFigureOut">
              <a:rPr lang="en-US" smtClean="0"/>
              <a:t>11/12/2014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769094-A44B-D843-AAF3-A75DD0B383F1}" type="slidenum">
              <a:rPr lang="en-US" smtClean="0"/>
              <a:t>‹#›</a:t>
            </a:fld>
            <a:endParaRPr lang="en-US"/>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3BDC25-078B-0A42-8538-C03B1702145D}" type="datetimeFigureOut">
              <a:rPr lang="en-US" smtClean="0"/>
              <a:t>11/12/2014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769094-A44B-D843-AAF3-A75DD0B383F1}" type="slidenum">
              <a:rPr lang="en-US" smtClean="0"/>
              <a:t>‹#›</a:t>
            </a:fld>
            <a:endParaRPr lang="en-US"/>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3BDC25-078B-0A42-8538-C03B1702145D}" type="datetimeFigureOut">
              <a:rPr lang="en-US" smtClean="0"/>
              <a:t>11/12/2014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769094-A44B-D843-AAF3-A75DD0B383F1}" type="slidenum">
              <a:rPr lang="en-US" smtClean="0"/>
              <a:t>‹#›</a:t>
            </a:fld>
            <a:endParaRPr lang="en-US"/>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53BDC25-078B-0A42-8538-C03B1702145D}" type="datetimeFigureOut">
              <a:rPr lang="en-US" smtClean="0"/>
              <a:t>11/12/2014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769094-A44B-D843-AAF3-A75DD0B383F1}" type="slidenum">
              <a:rPr lang="en-US" smtClean="0"/>
              <a:t>‹#›</a:t>
            </a:fld>
            <a:endParaRPr lang="en-US"/>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36743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36743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53BDC25-078B-0A42-8538-C03B1702145D}" type="datetimeFigureOut">
              <a:rPr lang="en-US" smtClean="0"/>
              <a:t>11/12/2014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769094-A44B-D843-AAF3-A75DD0B383F1}" type="slidenum">
              <a:rPr lang="en-US" smtClean="0"/>
              <a:t>‹#›</a:t>
            </a:fld>
            <a:endParaRPr lang="en-US"/>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77365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77365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53BDC25-078B-0A42-8538-C03B1702145D}" type="datetimeFigureOut">
              <a:rPr lang="en-US" smtClean="0"/>
              <a:t>11/12/2014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E769094-A44B-D843-AAF3-A75DD0B383F1}" type="slidenum">
              <a:rPr lang="en-US" smtClean="0"/>
              <a:t>‹#›</a:t>
            </a:fld>
            <a:endParaRPr lang="en-US"/>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53BDC25-078B-0A42-8538-C03B1702145D}" type="datetimeFigureOut">
              <a:rPr lang="en-US" smtClean="0"/>
              <a:t>11/12/2014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E769094-A44B-D843-AAF3-A75DD0B383F1}" type="slidenum">
              <a:rPr lang="en-US" smtClean="0"/>
              <a:t>‹#›</a:t>
            </a:fld>
            <a:endParaRPr lang="en-US"/>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3BDC25-078B-0A42-8538-C03B1702145D}" type="datetimeFigureOut">
              <a:rPr lang="en-US" smtClean="0"/>
              <a:t>11/12/2014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E769094-A44B-D843-AAF3-A75DD0B383F1}" type="slidenum">
              <a:rPr lang="en-US" smtClean="0"/>
              <a:t>‹#›</a:t>
            </a:fld>
            <a:endParaRPr lang="en-US"/>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71367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1"/>
            <a:ext cx="3008313" cy="455162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3BDC25-078B-0A42-8538-C03B1702145D}" type="datetimeFigureOut">
              <a:rPr lang="en-US" smtClean="0"/>
              <a:t>11/12/2014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769094-A44B-D843-AAF3-A75DD0B383F1}" type="slidenum">
              <a:rPr lang="en-US" smtClean="0"/>
              <a:t>‹#›</a:t>
            </a:fld>
            <a:endParaRPr lang="en-US"/>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66712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3BDC25-078B-0A42-8538-C03B1702145D}" type="datetimeFigureOut">
              <a:rPr lang="en-US" smtClean="0"/>
              <a:t>11/12/2014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769094-A44B-D843-AAF3-A75DD0B383F1}" type="slidenum">
              <a:rPr lang="en-US" smtClean="0"/>
              <a:t>‹#›</a:t>
            </a:fld>
            <a:endParaRPr lang="en-US"/>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319689"/>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3BDC25-078B-0A42-8538-C03B1702145D}" type="datetimeFigureOut">
              <a:rPr lang="en-US" smtClean="0"/>
              <a:t>11/12/2014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769094-A44B-D843-AAF3-A75DD0B383F1}" type="slidenum">
              <a:rPr lang="en-US" smtClean="0"/>
              <a:t>‹#›</a:t>
            </a:fld>
            <a:endParaRPr lang="en-US"/>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Candara"/>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Candara"/>
          <a:ea typeface="+mn-ea"/>
          <a:cs typeface="+mn-cs"/>
        </a:defRPr>
      </a:lvl1pPr>
      <a:lvl2pPr marL="742950" indent="-285750" algn="l" defTabSz="914400" rtl="0" eaLnBrk="1" latinLnBrk="0" hangingPunct="1">
        <a:spcBef>
          <a:spcPct val="20000"/>
        </a:spcBef>
        <a:buFont typeface="Arial"/>
        <a:buChar char="•"/>
        <a:defRPr sz="2800" kern="1200">
          <a:solidFill>
            <a:schemeClr val="tx1"/>
          </a:solidFill>
          <a:latin typeface="Candara"/>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Candara"/>
          <a:ea typeface="+mn-ea"/>
          <a:cs typeface="+mn-cs"/>
        </a:defRPr>
      </a:lvl3pPr>
      <a:lvl4pPr marL="1600200" indent="-228600" algn="l" defTabSz="914400" rtl="0" eaLnBrk="1" latinLnBrk="0" hangingPunct="1">
        <a:spcBef>
          <a:spcPct val="20000"/>
        </a:spcBef>
        <a:buFont typeface="Arial"/>
        <a:buChar char="•"/>
        <a:defRPr sz="2000" kern="1200">
          <a:solidFill>
            <a:schemeClr val="tx1"/>
          </a:solidFill>
          <a:latin typeface="Candara"/>
          <a:ea typeface="+mn-ea"/>
          <a:cs typeface="+mn-cs"/>
        </a:defRPr>
      </a:lvl4pPr>
      <a:lvl5pPr marL="2057400" indent="-228600" algn="l" defTabSz="914400" rtl="0" eaLnBrk="1" latinLnBrk="0" hangingPunct="1">
        <a:spcBef>
          <a:spcPct val="20000"/>
        </a:spcBef>
        <a:buFont typeface="Arial"/>
        <a:buChar char="•"/>
        <a:defRPr sz="2000" kern="1200">
          <a:solidFill>
            <a:schemeClr val="tx1"/>
          </a:solidFill>
          <a:latin typeface="Candara"/>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accessibility.ua.edu/uploads/2/3/8/7/23870609/blackboard-accessibility-tips.docx"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frc.ua.edu/wp-content/uploads/2012/07/Video_Everywhere_Accessibility_Tutorial_final.pdf" TargetMode="External"/><Relationship Id="rId4" Type="http://schemas.openxmlformats.org/officeDocument/2006/relationships/hyperlink" Target="http://frc.ua.edu/wp-content/uploads/2012/07/creating_an_extended_time_exam_in_blackboard_final.pdf"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hyperlink" Target="http://accessibility.ua.edu/docsoft-and-captioning.html"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16890"/>
            <a:ext cx="7772400" cy="1470025"/>
          </a:xfrm>
        </p:spPr>
        <p:txBody>
          <a:bodyPr>
            <a:normAutofit fontScale="90000"/>
          </a:bodyPr>
          <a:lstStyle/>
          <a:p>
            <a:r>
              <a:rPr lang="en-US" b="1" dirty="0"/>
              <a:t>Instructional Technology and Accessibility: </a:t>
            </a:r>
            <a:r>
              <a:rPr lang="en-US" b="1" dirty="0" smtClean="0"/>
              <a:t/>
            </a:r>
            <a:br>
              <a:rPr lang="en-US" b="1" dirty="0" smtClean="0"/>
            </a:br>
            <a:r>
              <a:rPr lang="en-US" b="1" dirty="0" smtClean="0"/>
              <a:t>Strategies </a:t>
            </a:r>
            <a:r>
              <a:rPr lang="en-US" b="1" dirty="0"/>
              <a:t>and Techniques</a:t>
            </a:r>
            <a:r>
              <a:rPr lang="en-US" dirty="0" smtClean="0">
                <a:effectLst/>
              </a:rPr>
              <a:t> </a:t>
            </a:r>
            <a:endParaRPr lang="en-US" dirty="0"/>
          </a:p>
        </p:txBody>
      </p:sp>
      <p:sp>
        <p:nvSpPr>
          <p:cNvPr id="3" name="Subtitle 2"/>
          <p:cNvSpPr>
            <a:spLocks noGrp="1"/>
          </p:cNvSpPr>
          <p:nvPr>
            <p:ph type="subTitle" idx="1"/>
          </p:nvPr>
        </p:nvSpPr>
        <p:spPr>
          <a:xfrm>
            <a:off x="89294" y="3261167"/>
            <a:ext cx="8859993" cy="2485822"/>
          </a:xfrm>
        </p:spPr>
        <p:txBody>
          <a:bodyPr>
            <a:normAutofit fontScale="92500"/>
          </a:bodyPr>
          <a:lstStyle/>
          <a:p>
            <a:pPr>
              <a:lnSpc>
                <a:spcPct val="120000"/>
              </a:lnSpc>
            </a:pPr>
            <a:r>
              <a:rPr lang="en-US" sz="2400" dirty="0"/>
              <a:t>Rick Dowling, Coordinator of Faculty Development</a:t>
            </a:r>
          </a:p>
          <a:p>
            <a:pPr lvl="0">
              <a:lnSpc>
                <a:spcPct val="120000"/>
              </a:lnSpc>
            </a:pPr>
            <a:r>
              <a:rPr lang="en-US" sz="2400" dirty="0" smtClean="0"/>
              <a:t>Dr. Rachel Thompson, Director of </a:t>
            </a:r>
            <a:r>
              <a:rPr lang="en-US" sz="2400" dirty="0"/>
              <a:t>Emerging Technology and </a:t>
            </a:r>
            <a:r>
              <a:rPr lang="en-US" sz="2400" dirty="0" smtClean="0"/>
              <a:t>Accessibility</a:t>
            </a:r>
          </a:p>
          <a:p>
            <a:pPr lvl="0">
              <a:lnSpc>
                <a:spcPct val="120000"/>
              </a:lnSpc>
            </a:pPr>
            <a:r>
              <a:rPr lang="en-US" sz="2400" dirty="0" smtClean="0"/>
              <a:t>Center for Instructional Technology</a:t>
            </a:r>
            <a:br>
              <a:rPr lang="en-US" sz="2400" dirty="0" smtClean="0"/>
            </a:br>
            <a:r>
              <a:rPr lang="en-US" sz="2400" dirty="0" smtClean="0"/>
              <a:t>The University </a:t>
            </a:r>
            <a:r>
              <a:rPr lang="en-US" sz="2400" dirty="0"/>
              <a:t>of </a:t>
            </a:r>
            <a:r>
              <a:rPr lang="en-US" sz="2400" dirty="0" smtClean="0"/>
              <a:t>Alabama</a:t>
            </a:r>
            <a:br>
              <a:rPr lang="en-US" sz="2400" dirty="0" smtClean="0"/>
            </a:br>
            <a:r>
              <a:rPr lang="en-US" sz="2400" dirty="0" smtClean="0"/>
              <a:t>Tuscaloosa, Alabama</a:t>
            </a:r>
            <a:endParaRPr lang="en-US" sz="2400" dirty="0"/>
          </a:p>
        </p:txBody>
      </p:sp>
    </p:spTree>
    <p:extLst>
      <p:ext uri="{BB962C8B-B14F-4D97-AF65-F5344CB8AC3E}">
        <p14:creationId xmlns:p14="http://schemas.microsoft.com/office/powerpoint/2010/main" val="32901964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 for Instructors</a:t>
            </a:r>
            <a:endParaRPr lang="en-US" dirty="0"/>
          </a:p>
        </p:txBody>
      </p:sp>
      <p:sp>
        <p:nvSpPr>
          <p:cNvPr id="3" name="Content Placeholder 2"/>
          <p:cNvSpPr>
            <a:spLocks noGrp="1"/>
          </p:cNvSpPr>
          <p:nvPr>
            <p:ph idx="1"/>
          </p:nvPr>
        </p:nvSpPr>
        <p:spPr/>
        <p:txBody>
          <a:bodyPr/>
          <a:lstStyle/>
          <a:p>
            <a:r>
              <a:rPr lang="en-US" dirty="0" smtClean="0"/>
              <a:t>Tutorials addressing accessibility and accommodations</a:t>
            </a:r>
          </a:p>
          <a:p>
            <a:pPr lvl="1"/>
            <a:r>
              <a:rPr lang="en-US" dirty="0" smtClean="0">
                <a:hlinkClick r:id="rId3"/>
              </a:rPr>
              <a:t>Accessible content tips</a:t>
            </a:r>
            <a:endParaRPr lang="en-US" dirty="0"/>
          </a:p>
          <a:p>
            <a:pPr lvl="1"/>
            <a:r>
              <a:rPr lang="en-US" dirty="0" smtClean="0">
                <a:hlinkClick r:id="rId4"/>
              </a:rPr>
              <a:t>Extended </a:t>
            </a:r>
            <a:r>
              <a:rPr lang="en-US" dirty="0">
                <a:hlinkClick r:id="rId4"/>
              </a:rPr>
              <a:t>time </a:t>
            </a:r>
            <a:r>
              <a:rPr lang="en-US" dirty="0" smtClean="0">
                <a:hlinkClick r:id="rId4"/>
              </a:rPr>
              <a:t>exams</a:t>
            </a:r>
            <a:endParaRPr lang="en-US" dirty="0" smtClean="0"/>
          </a:p>
          <a:p>
            <a:pPr lvl="1"/>
            <a:r>
              <a:rPr lang="en-US" dirty="0" smtClean="0">
                <a:hlinkClick r:id="rId5"/>
              </a:rPr>
              <a:t>Captioning and Video Everywhere</a:t>
            </a:r>
            <a:endParaRPr lang="en-US" dirty="0"/>
          </a:p>
        </p:txBody>
      </p:sp>
    </p:spTree>
    <p:extLst>
      <p:ext uri="{BB962C8B-B14F-4D97-AF65-F5344CB8AC3E}">
        <p14:creationId xmlns:p14="http://schemas.microsoft.com/office/powerpoint/2010/main" val="5798609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Captioning Tegrity Lectures with Docsoft</a:t>
            </a:r>
            <a:endParaRPr lang="en-US" dirty="0"/>
          </a:p>
        </p:txBody>
      </p:sp>
      <p:sp>
        <p:nvSpPr>
          <p:cNvPr id="3" name="Content Placeholder 2"/>
          <p:cNvSpPr>
            <a:spLocks noGrp="1"/>
          </p:cNvSpPr>
          <p:nvPr>
            <p:ph sz="half" idx="1"/>
          </p:nvPr>
        </p:nvSpPr>
        <p:spPr>
          <a:xfrm>
            <a:off x="457199" y="1600200"/>
            <a:ext cx="4465335" cy="4367431"/>
          </a:xfrm>
        </p:spPr>
        <p:txBody>
          <a:bodyPr>
            <a:normAutofit/>
          </a:bodyPr>
          <a:lstStyle/>
          <a:p>
            <a:r>
              <a:rPr lang="en-US" dirty="0"/>
              <a:t>UA </a:t>
            </a:r>
            <a:r>
              <a:rPr lang="en-US" dirty="0" smtClean="0"/>
              <a:t>uses </a:t>
            </a:r>
            <a:r>
              <a:rPr lang="en-US" dirty="0"/>
              <a:t>Tegrity </a:t>
            </a:r>
            <a:r>
              <a:rPr lang="en-US" dirty="0" smtClean="0"/>
              <a:t>for lecture capture</a:t>
            </a:r>
            <a:endParaRPr lang="en-US" dirty="0"/>
          </a:p>
          <a:p>
            <a:r>
              <a:rPr lang="en-US" dirty="0" smtClean="0"/>
              <a:t>Tegrity </a:t>
            </a:r>
            <a:r>
              <a:rPr lang="en-US" dirty="0"/>
              <a:t>Supports “Captions</a:t>
            </a:r>
            <a:r>
              <a:rPr lang="en-US" dirty="0" smtClean="0"/>
              <a:t>”</a:t>
            </a:r>
          </a:p>
          <a:p>
            <a:r>
              <a:rPr lang="en-US" dirty="0"/>
              <a:t>UA has a Docsoft speech-to-text appliance </a:t>
            </a:r>
            <a:r>
              <a:rPr lang="en-US" dirty="0" smtClean="0"/>
              <a:t>purchased </a:t>
            </a:r>
            <a:r>
              <a:rPr lang="en-US" dirty="0"/>
              <a:t>for the UA community in Fall </a:t>
            </a:r>
            <a:r>
              <a:rPr lang="en-US" dirty="0" smtClean="0"/>
              <a:t>2013 by </a:t>
            </a:r>
            <a:r>
              <a:rPr lang="en-US" dirty="0"/>
              <a:t>the Provost’s Office. </a:t>
            </a:r>
            <a:endParaRPr lang="en-US" dirty="0" smtClean="0"/>
          </a:p>
        </p:txBody>
      </p:sp>
      <p:pic>
        <p:nvPicPr>
          <p:cNvPr id="8" name="Content Placeholder 7" descr="Docsoft appliance"/>
          <p:cNvPicPr>
            <a:picLocks noGrp="1" noChangeAspect="1"/>
          </p:cNvPicPr>
          <p:nvPr>
            <p:ph sz="half" idx="2"/>
          </p:nvPr>
        </p:nvPicPr>
        <p:blipFill>
          <a:blip r:embed="rId3">
            <a:extLst>
              <a:ext uri="{28A0092B-C50C-407E-A947-70E740481C1C}">
                <a14:useLocalDpi xmlns:a14="http://schemas.microsoft.com/office/drawing/2010/main" val="0"/>
              </a:ext>
            </a:extLst>
          </a:blip>
          <a:srcRect t="-43295" b="-43295"/>
          <a:stretch>
            <a:fillRect/>
          </a:stretch>
        </p:blipFill>
        <p:spPr>
          <a:xfrm>
            <a:off x="4790371" y="1230586"/>
            <a:ext cx="4038600" cy="4367213"/>
          </a:xfrm>
        </p:spPr>
      </p:pic>
    </p:spTree>
    <p:extLst>
      <p:ext uri="{BB962C8B-B14F-4D97-AF65-F5344CB8AC3E}">
        <p14:creationId xmlns:p14="http://schemas.microsoft.com/office/powerpoint/2010/main" val="37452589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Basic </a:t>
            </a:r>
            <a:r>
              <a:rPr lang="en-US" dirty="0" smtClean="0"/>
              <a:t>Workflow</a:t>
            </a:r>
            <a:endParaRPr lang="en-US" dirty="0"/>
          </a:p>
        </p:txBody>
      </p:sp>
      <p:sp>
        <p:nvSpPr>
          <p:cNvPr id="3" name="Content Placeholder 2"/>
          <p:cNvSpPr>
            <a:spLocks noGrp="1"/>
          </p:cNvSpPr>
          <p:nvPr>
            <p:ph idx="1"/>
          </p:nvPr>
        </p:nvSpPr>
        <p:spPr/>
        <p:txBody>
          <a:bodyPr/>
          <a:lstStyle/>
          <a:p>
            <a:pPr marL="514350" indent="-514350">
              <a:buFont typeface="+mj-lt"/>
              <a:buAutoNum type="arabicPeriod"/>
            </a:pPr>
            <a:r>
              <a:rPr lang="en-US" dirty="0"/>
              <a:t>Make Tegrity Recording</a:t>
            </a:r>
          </a:p>
          <a:p>
            <a:pPr marL="514350" indent="-514350">
              <a:buFont typeface="+mj-lt"/>
              <a:buAutoNum type="arabicPeriod"/>
            </a:pPr>
            <a:r>
              <a:rPr lang="en-US" dirty="0"/>
              <a:t>Download mp3 Version</a:t>
            </a:r>
          </a:p>
          <a:p>
            <a:pPr marL="514350" indent="-514350">
              <a:buFont typeface="+mj-lt"/>
              <a:buAutoNum type="arabicPeriod"/>
            </a:pPr>
            <a:r>
              <a:rPr lang="en-US" dirty="0"/>
              <a:t>Upload mp3 file to Docsoft</a:t>
            </a:r>
          </a:p>
          <a:p>
            <a:pPr marL="514350" indent="-514350">
              <a:buFont typeface="+mj-lt"/>
              <a:buAutoNum type="arabicPeriod"/>
            </a:pPr>
            <a:r>
              <a:rPr lang="en-US" dirty="0"/>
              <a:t>Docsoft processes</a:t>
            </a:r>
          </a:p>
          <a:p>
            <a:pPr marL="514350" indent="-514350">
              <a:buFont typeface="+mj-lt"/>
              <a:buAutoNum type="arabicPeriod"/>
            </a:pPr>
            <a:r>
              <a:rPr lang="en-US" dirty="0"/>
              <a:t>Download </a:t>
            </a:r>
            <a:r>
              <a:rPr lang="en-US" dirty="0" smtClean="0"/>
              <a:t>and edit the </a:t>
            </a:r>
            <a:r>
              <a:rPr lang="en-US" dirty="0"/>
              <a:t>transcript</a:t>
            </a:r>
          </a:p>
          <a:p>
            <a:pPr marL="514350" indent="-514350">
              <a:buFont typeface="+mj-lt"/>
              <a:buAutoNum type="arabicPeriod"/>
            </a:pPr>
            <a:r>
              <a:rPr lang="en-US" dirty="0"/>
              <a:t>Upload transcript to </a:t>
            </a:r>
            <a:r>
              <a:rPr lang="en-US" dirty="0" smtClean="0"/>
              <a:t>Tegrity</a:t>
            </a:r>
            <a:endParaRPr lang="en-US" dirty="0"/>
          </a:p>
        </p:txBody>
      </p:sp>
    </p:spTree>
    <p:extLst>
      <p:ext uri="{BB962C8B-B14F-4D97-AF65-F5344CB8AC3E}">
        <p14:creationId xmlns:p14="http://schemas.microsoft.com/office/powerpoint/2010/main" val="16576410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Create a Tegrity Recording</a:t>
            </a:r>
            <a:endParaRPr lang="en-US" dirty="0"/>
          </a:p>
        </p:txBody>
      </p:sp>
      <p:sp>
        <p:nvSpPr>
          <p:cNvPr id="5" name="Text Placeholder 4"/>
          <p:cNvSpPr>
            <a:spLocks noGrp="1"/>
          </p:cNvSpPr>
          <p:nvPr>
            <p:ph type="body" idx="1"/>
          </p:nvPr>
        </p:nvSpPr>
        <p:spPr>
          <a:xfrm>
            <a:off x="457201" y="1887399"/>
            <a:ext cx="3028436" cy="893810"/>
          </a:xfrm>
        </p:spPr>
        <p:txBody>
          <a:bodyPr>
            <a:normAutofit fontScale="85000" lnSpcReduction="10000"/>
          </a:bodyPr>
          <a:lstStyle/>
          <a:p>
            <a:r>
              <a:rPr lang="en-US" b="0" dirty="0" smtClean="0"/>
              <a:t>Tegrity </a:t>
            </a:r>
            <a:r>
              <a:rPr lang="en-US" b="0" dirty="0"/>
              <a:t>c</a:t>
            </a:r>
            <a:r>
              <a:rPr lang="en-US" b="0" dirty="0" smtClean="0"/>
              <a:t>ourse list accessed via Blackboard. </a:t>
            </a:r>
            <a:endParaRPr lang="en-US" b="0" dirty="0"/>
          </a:p>
        </p:txBody>
      </p:sp>
      <p:sp>
        <p:nvSpPr>
          <p:cNvPr id="7" name="Text Placeholder 6"/>
          <p:cNvSpPr>
            <a:spLocks noGrp="1"/>
          </p:cNvSpPr>
          <p:nvPr>
            <p:ph type="body" sz="quarter" idx="3"/>
          </p:nvPr>
        </p:nvSpPr>
        <p:spPr>
          <a:xfrm>
            <a:off x="670417" y="4106835"/>
            <a:ext cx="3028436" cy="1307253"/>
          </a:xfrm>
        </p:spPr>
        <p:txBody>
          <a:bodyPr>
            <a:normAutofit fontScale="77500" lnSpcReduction="20000"/>
          </a:bodyPr>
          <a:lstStyle/>
          <a:p>
            <a:r>
              <a:rPr lang="en-US" b="0" dirty="0" smtClean="0"/>
              <a:t>Tegrity records screen content, audio and (optional) instructor video. Recording controls float on screen.</a:t>
            </a:r>
            <a:endParaRPr lang="en-US" b="0" dirty="0"/>
          </a:p>
        </p:txBody>
      </p:sp>
      <p:pic>
        <p:nvPicPr>
          <p:cNvPr id="9" name="Content Placeholder 8" descr="Start a Tegrity Recording"/>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t="-28858" b="-28858"/>
          <a:stretch/>
        </p:blipFill>
        <p:spPr>
          <a:xfrm>
            <a:off x="3485636" y="1276352"/>
            <a:ext cx="5128139" cy="2543175"/>
          </a:xfrm>
          <a:prstGeom prst="rect">
            <a:avLst/>
          </a:prstGeom>
          <a:effectLst>
            <a:outerShdw blurRad="50800" dist="63500" dir="2700000" algn="tl" rotWithShape="0">
              <a:srgbClr val="000000"/>
            </a:outerShdw>
          </a:effectLst>
        </p:spPr>
      </p:pic>
      <p:pic>
        <p:nvPicPr>
          <p:cNvPr id="10" name="Content Placeholder 9" descr="PowerPoint slide with text of The Man in the Arena and photo of Teddy Roosevelt."/>
          <p:cNvPicPr>
            <a:picLocks noGrp="1" noChangeAspect="1"/>
          </p:cNvPicPr>
          <p:nvPr>
            <p:ph sz="quarter" idx="4"/>
          </p:nvPr>
        </p:nvPicPr>
        <p:blipFill rotWithShape="1">
          <a:blip r:embed="rId4">
            <a:extLst>
              <a:ext uri="{28A0092B-C50C-407E-A947-70E740481C1C}">
                <a14:useLocalDpi xmlns:a14="http://schemas.microsoft.com/office/drawing/2010/main" val="0"/>
              </a:ext>
            </a:extLst>
          </a:blip>
          <a:srcRect t="-206" b="-105"/>
          <a:stretch/>
        </p:blipFill>
        <p:spPr>
          <a:xfrm>
            <a:off x="4200088" y="3559948"/>
            <a:ext cx="4041775" cy="2280592"/>
          </a:xfrm>
          <a:prstGeom prst="rect">
            <a:avLst/>
          </a:prstGeom>
          <a:effectLst>
            <a:outerShdw blurRad="50800" dist="63500" dir="2700000" algn="tl" rotWithShape="0">
              <a:srgbClr val="000000"/>
            </a:outerShdw>
          </a:effectLst>
        </p:spPr>
      </p:pic>
    </p:spTree>
    <p:extLst>
      <p:ext uri="{BB962C8B-B14F-4D97-AF65-F5344CB8AC3E}">
        <p14:creationId xmlns:p14="http://schemas.microsoft.com/office/powerpoint/2010/main" val="3220306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0" dirty="0"/>
              <a:t>Uncaptioned Tegrity </a:t>
            </a:r>
            <a:r>
              <a:rPr lang="en-US" sz="2800" b="0" dirty="0" smtClean="0"/>
              <a:t>Recording</a:t>
            </a:r>
            <a:endParaRPr lang="en-US" sz="2800" b="0" dirty="0"/>
          </a:p>
        </p:txBody>
      </p:sp>
      <p:pic>
        <p:nvPicPr>
          <p:cNvPr id="9" name="Content Placeholder 8" descr="Tegrity Playback Window with uncaptioned recording."/>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t="292" b="292"/>
          <a:stretch/>
        </p:blipFill>
        <p:spPr>
          <a:prstGeom prst="rect">
            <a:avLst/>
          </a:prstGeom>
          <a:effectLst>
            <a:outerShdw blurRad="50800" dist="63500" dir="2700000" algn="tl" rotWithShape="0">
              <a:srgbClr val="000000"/>
            </a:outerShdw>
          </a:effectLst>
        </p:spPr>
      </p:pic>
      <p:sp>
        <p:nvSpPr>
          <p:cNvPr id="5" name="Text Placeholder 4"/>
          <p:cNvSpPr>
            <a:spLocks noGrp="1"/>
          </p:cNvSpPr>
          <p:nvPr>
            <p:ph type="body" sz="half" idx="2"/>
          </p:nvPr>
        </p:nvSpPr>
        <p:spPr>
          <a:xfrm>
            <a:off x="621111" y="5367338"/>
            <a:ext cx="7991005" cy="667129"/>
          </a:xfrm>
        </p:spPr>
        <p:txBody>
          <a:bodyPr>
            <a:normAutofit fontScale="70000" lnSpcReduction="20000"/>
          </a:bodyPr>
          <a:lstStyle/>
          <a:p>
            <a:r>
              <a:rPr lang="en-US" sz="2100" dirty="0"/>
              <a:t>Tegrity playback interface with </a:t>
            </a:r>
            <a:r>
              <a:rPr lang="en-US" sz="2100" dirty="0" smtClean="0"/>
              <a:t>3 windows: </a:t>
            </a:r>
            <a:r>
              <a:rPr lang="en-US" sz="2100" dirty="0"/>
              <a:t>Main window </a:t>
            </a:r>
            <a:r>
              <a:rPr lang="en-US" sz="2100" dirty="0" smtClean="0"/>
              <a:t>contains slide with Teddy </a:t>
            </a:r>
            <a:r>
              <a:rPr lang="en-US" sz="2100" dirty="0"/>
              <a:t>Roosevelt photo and text of "The Man in the Arena". Instructor video window </a:t>
            </a:r>
            <a:r>
              <a:rPr lang="en-US" sz="2100" dirty="0" smtClean="0"/>
              <a:t>displays Tegrity </a:t>
            </a:r>
            <a:r>
              <a:rPr lang="en-US" sz="2100" dirty="0"/>
              <a:t>logo, indicating no video input. Bookmarks and Notes window is empty. No captions are present. </a:t>
            </a:r>
          </a:p>
        </p:txBody>
      </p:sp>
    </p:spTree>
    <p:extLst>
      <p:ext uri="{BB962C8B-B14F-4D97-AF65-F5344CB8AC3E}">
        <p14:creationId xmlns:p14="http://schemas.microsoft.com/office/powerpoint/2010/main" val="15420601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2800" dirty="0"/>
              <a:t>Download </a:t>
            </a:r>
            <a:r>
              <a:rPr lang="en-US" sz="2800" dirty="0" smtClean="0"/>
              <a:t>MP3 Version</a:t>
            </a:r>
            <a:endParaRPr lang="en-US" sz="2800" dirty="0"/>
          </a:p>
        </p:txBody>
      </p:sp>
      <p:pic>
        <p:nvPicPr>
          <p:cNvPr id="4" name="Picture 5" descr="Download MP3 of recording"/>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t="2032" b="2032"/>
          <a:stretch/>
        </p:blipFill>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Placeholder 4"/>
          <p:cNvSpPr>
            <a:spLocks noGrp="1"/>
          </p:cNvSpPr>
          <p:nvPr>
            <p:ph type="body" sz="half" idx="2"/>
          </p:nvPr>
        </p:nvSpPr>
        <p:spPr>
          <a:xfrm>
            <a:off x="537677" y="5367338"/>
            <a:ext cx="8167142" cy="667129"/>
          </a:xfrm>
        </p:spPr>
        <p:txBody>
          <a:bodyPr>
            <a:noAutofit/>
          </a:bodyPr>
          <a:lstStyle/>
          <a:p>
            <a:r>
              <a:rPr lang="en-US" sz="2000" dirty="0" smtClean="0"/>
              <a:t>Tegrity list of </a:t>
            </a:r>
            <a:r>
              <a:rPr lang="en-US" sz="2000" dirty="0"/>
              <a:t>podcast MP3s. Save the </a:t>
            </a:r>
            <a:r>
              <a:rPr lang="en-US" sz="2000" dirty="0" smtClean="0"/>
              <a:t>MP3 locally. </a:t>
            </a:r>
            <a:r>
              <a:rPr lang="en-US" sz="2000" dirty="0"/>
              <a:t>Note: The MP3 will have a non-intuitive name; Consider renaming it when you save locally.</a:t>
            </a:r>
          </a:p>
        </p:txBody>
      </p:sp>
    </p:spTree>
    <p:extLst>
      <p:ext uri="{BB962C8B-B14F-4D97-AF65-F5344CB8AC3E}">
        <p14:creationId xmlns:p14="http://schemas.microsoft.com/office/powerpoint/2010/main" val="22312550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2800" dirty="0"/>
              <a:t>Upload </a:t>
            </a:r>
            <a:r>
              <a:rPr lang="en-US" sz="2800" dirty="0" smtClean="0"/>
              <a:t>mp3 </a:t>
            </a:r>
            <a:r>
              <a:rPr lang="en-US" sz="2800" dirty="0"/>
              <a:t>to </a:t>
            </a:r>
            <a:r>
              <a:rPr lang="en-US" sz="2800" dirty="0" smtClean="0"/>
              <a:t>Docsoft</a:t>
            </a:r>
            <a:endParaRPr lang="en-US" sz="2800" dirty="0"/>
          </a:p>
        </p:txBody>
      </p:sp>
      <p:pic>
        <p:nvPicPr>
          <p:cNvPr id="4" name="Picture 1" descr="Upload AV file to Docsoft"/>
          <p:cNvPicPr>
            <a:picLocks noGrp="1" noChangeAspect="1"/>
          </p:cNvPicPr>
          <p:nvPr>
            <p:ph type="pic" idx="1"/>
          </p:nvPr>
        </p:nvPicPr>
        <p:blipFill>
          <a:blip r:embed="rId2">
            <a:extLst>
              <a:ext uri="{28A0092B-C50C-407E-A947-70E740481C1C}">
                <a14:useLocalDpi xmlns:a14="http://schemas.microsoft.com/office/drawing/2010/main" val="0"/>
              </a:ext>
            </a:extLst>
          </a:blip>
          <a:srcRect l="-182" r="-182"/>
          <a:stretch>
            <a:fillRect/>
          </a:stretch>
        </p:blipFill>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Placeholder 4"/>
          <p:cNvSpPr>
            <a:spLocks noGrp="1"/>
          </p:cNvSpPr>
          <p:nvPr>
            <p:ph type="body" sz="half" idx="2"/>
          </p:nvPr>
        </p:nvSpPr>
        <p:spPr>
          <a:xfrm>
            <a:off x="639651" y="5367338"/>
            <a:ext cx="8065168" cy="667129"/>
          </a:xfrm>
        </p:spPr>
        <p:txBody>
          <a:bodyPr>
            <a:noAutofit/>
          </a:bodyPr>
          <a:lstStyle/>
          <a:p>
            <a:r>
              <a:rPr lang="en-US" sz="1800" dirty="0" smtClean="0"/>
              <a:t>Docsoft AV file upload interface:  Select </a:t>
            </a:r>
            <a:r>
              <a:rPr lang="en-US" sz="1800" dirty="0"/>
              <a:t>the speaker profile. Browse to </a:t>
            </a:r>
            <a:r>
              <a:rPr lang="en-US" sz="1800" dirty="0" smtClean="0"/>
              <a:t>MP3 </a:t>
            </a:r>
            <a:r>
              <a:rPr lang="en-US" sz="1800" dirty="0"/>
              <a:t>file </a:t>
            </a:r>
            <a:r>
              <a:rPr lang="en-US" sz="1800" dirty="0" smtClean="0"/>
              <a:t>saved </a:t>
            </a:r>
            <a:r>
              <a:rPr lang="en-US" sz="1800" dirty="0"/>
              <a:t>from Tegrity. </a:t>
            </a:r>
            <a:r>
              <a:rPr lang="en-US" sz="1800" dirty="0" smtClean="0"/>
              <a:t>Add related texts, if available. Choose </a:t>
            </a:r>
            <a:r>
              <a:rPr lang="en-US" sz="1800" dirty="0"/>
              <a:t>Submit. </a:t>
            </a:r>
          </a:p>
        </p:txBody>
      </p:sp>
    </p:spTree>
    <p:extLst>
      <p:ext uri="{BB962C8B-B14F-4D97-AF65-F5344CB8AC3E}">
        <p14:creationId xmlns:p14="http://schemas.microsoft.com/office/powerpoint/2010/main" val="3690554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a:t>Docsoft </a:t>
            </a:r>
            <a:r>
              <a:rPr lang="en-US" sz="2800" dirty="0" smtClean="0"/>
              <a:t>Processes</a:t>
            </a:r>
            <a:endParaRPr lang="en-US" sz="2800" dirty="0"/>
          </a:p>
        </p:txBody>
      </p:sp>
      <p:pic>
        <p:nvPicPr>
          <p:cNvPr id="4" name="Picture 2" descr="Docsoft View Files list shows processing status"/>
          <p:cNvPicPr>
            <a:picLocks noGrp="1" noChangeAspect="1"/>
          </p:cNvPicPr>
          <p:nvPr>
            <p:ph type="pic" idx="1"/>
          </p:nvPr>
        </p:nvPicPr>
        <p:blipFill>
          <a:blip r:embed="rId2">
            <a:extLst>
              <a:ext uri="{28A0092B-C50C-407E-A947-70E740481C1C}">
                <a14:useLocalDpi xmlns:a14="http://schemas.microsoft.com/office/drawing/2010/main" val="0"/>
              </a:ext>
            </a:extLst>
          </a:blip>
          <a:srcRect l="-4922" r="-4922"/>
          <a:stretch>
            <a:fillRect/>
          </a:stretch>
        </p:blipFill>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Placeholder 4"/>
          <p:cNvSpPr>
            <a:spLocks noGrp="1"/>
          </p:cNvSpPr>
          <p:nvPr>
            <p:ph type="body" sz="half" idx="2"/>
          </p:nvPr>
        </p:nvSpPr>
        <p:spPr>
          <a:xfrm>
            <a:off x="852869" y="5367338"/>
            <a:ext cx="7360624" cy="667129"/>
          </a:xfrm>
        </p:spPr>
        <p:txBody>
          <a:bodyPr>
            <a:noAutofit/>
          </a:bodyPr>
          <a:lstStyle/>
          <a:p>
            <a:r>
              <a:rPr lang="en-US" sz="2000" dirty="0"/>
              <a:t>The file is scheduled for processing and its status will update in the View Files list.</a:t>
            </a:r>
          </a:p>
        </p:txBody>
      </p:sp>
    </p:spTree>
    <p:extLst>
      <p:ext uri="{BB962C8B-B14F-4D97-AF65-F5344CB8AC3E}">
        <p14:creationId xmlns:p14="http://schemas.microsoft.com/office/powerpoint/2010/main" val="2844097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2800" b="0" dirty="0"/>
              <a:t>Download </a:t>
            </a:r>
            <a:r>
              <a:rPr lang="en-US" sz="2800" b="0" dirty="0" smtClean="0"/>
              <a:t>Transcript</a:t>
            </a:r>
            <a:endParaRPr lang="en-US" sz="2800" b="0" dirty="0"/>
          </a:p>
        </p:txBody>
      </p:sp>
      <p:pic>
        <p:nvPicPr>
          <p:cNvPr id="4" name="Picture 1" descr="Download transcript in SRT format."/>
          <p:cNvPicPr>
            <a:picLocks noGrp="1" noChangeAspect="1"/>
          </p:cNvPicPr>
          <p:nvPr>
            <p:ph type="pic" idx="1"/>
          </p:nvPr>
        </p:nvPicPr>
        <p:blipFill>
          <a:blip r:embed="rId2">
            <a:extLst>
              <a:ext uri="{28A0092B-C50C-407E-A947-70E740481C1C}">
                <a14:useLocalDpi xmlns:a14="http://schemas.microsoft.com/office/drawing/2010/main" val="0"/>
              </a:ext>
            </a:extLst>
          </a:blip>
          <a:srcRect l="-12212" r="-12212"/>
          <a:stretch>
            <a:fillRect/>
          </a:stretch>
        </p:blipFill>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Placeholder 4"/>
          <p:cNvSpPr>
            <a:spLocks noGrp="1"/>
          </p:cNvSpPr>
          <p:nvPr>
            <p:ph type="body" sz="half" idx="2"/>
          </p:nvPr>
        </p:nvSpPr>
        <p:spPr>
          <a:xfrm>
            <a:off x="713815" y="5367338"/>
            <a:ext cx="7870490" cy="667129"/>
          </a:xfrm>
        </p:spPr>
        <p:txBody>
          <a:bodyPr>
            <a:noAutofit/>
          </a:bodyPr>
          <a:lstStyle/>
          <a:p>
            <a:r>
              <a:rPr lang="en-US" sz="1800" dirty="0" smtClean="0"/>
              <a:t>Once </a:t>
            </a:r>
            <a:r>
              <a:rPr lang="en-US" sz="1800" dirty="0"/>
              <a:t>Docsoft has processed </a:t>
            </a:r>
            <a:r>
              <a:rPr lang="en-US" sz="1800" dirty="0" smtClean="0"/>
              <a:t>MP3, export .SRT file. Edit in text editor. </a:t>
            </a:r>
            <a:r>
              <a:rPr lang="en-US" sz="1800" dirty="0"/>
              <a:t>Do not alter </a:t>
            </a:r>
            <a:r>
              <a:rPr lang="en-US" sz="1800" dirty="0" smtClean="0"/>
              <a:t>time </a:t>
            </a:r>
            <a:r>
              <a:rPr lang="en-US" sz="1800" dirty="0"/>
              <a:t>stamps or line numbers. Save the edited .SRT file. </a:t>
            </a:r>
          </a:p>
        </p:txBody>
      </p:sp>
    </p:spTree>
    <p:extLst>
      <p:ext uri="{BB962C8B-B14F-4D97-AF65-F5344CB8AC3E}">
        <p14:creationId xmlns:p14="http://schemas.microsoft.com/office/powerpoint/2010/main" val="37236160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b="0" dirty="0"/>
              <a:t>Upload </a:t>
            </a:r>
            <a:r>
              <a:rPr lang="en-US" sz="2800" b="0" dirty="0" smtClean="0"/>
              <a:t>.SRT </a:t>
            </a:r>
            <a:r>
              <a:rPr lang="en-US" sz="2800" b="0" dirty="0"/>
              <a:t>File to </a:t>
            </a:r>
            <a:r>
              <a:rPr lang="en-US" sz="2800" b="0" dirty="0" smtClean="0"/>
              <a:t>Tegrity</a:t>
            </a:r>
            <a:endParaRPr lang="en-US" sz="2800" b="0" dirty="0"/>
          </a:p>
        </p:txBody>
      </p:sp>
      <p:pic>
        <p:nvPicPr>
          <p:cNvPr id="4" name="Picture 2" descr="Add SRT file to Terity"/>
          <p:cNvPicPr>
            <a:picLocks noGrp="1" noChangeAspect="1"/>
          </p:cNvPicPr>
          <p:nvPr>
            <p:ph type="pic" idx="1"/>
          </p:nvPr>
        </p:nvPicPr>
        <p:blipFill>
          <a:blip r:embed="rId2">
            <a:extLst>
              <a:ext uri="{28A0092B-C50C-407E-A947-70E740481C1C}">
                <a14:useLocalDpi xmlns:a14="http://schemas.microsoft.com/office/drawing/2010/main" val="0"/>
              </a:ext>
            </a:extLst>
          </a:blip>
          <a:srcRect t="2621" b="2621"/>
          <a:stretch>
            <a:fillRect/>
          </a:stretch>
        </p:blipFill>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Placeholder 4"/>
          <p:cNvSpPr>
            <a:spLocks noGrp="1"/>
          </p:cNvSpPr>
          <p:nvPr>
            <p:ph type="body" sz="half" idx="2"/>
          </p:nvPr>
        </p:nvSpPr>
        <p:spPr>
          <a:xfrm>
            <a:off x="556218" y="5339525"/>
            <a:ext cx="8102249" cy="667129"/>
          </a:xfrm>
        </p:spPr>
        <p:txBody>
          <a:bodyPr>
            <a:noAutofit/>
          </a:bodyPr>
          <a:lstStyle/>
          <a:p>
            <a:r>
              <a:rPr lang="en-US" sz="1600" dirty="0" smtClean="0"/>
              <a:t>Tegrity editing interface. Choose </a:t>
            </a:r>
            <a:r>
              <a:rPr lang="en-US" sz="1600" dirty="0"/>
              <a:t>Add Closed Captioning. </a:t>
            </a:r>
            <a:r>
              <a:rPr lang="en-US" sz="1600" dirty="0" smtClean="0"/>
              <a:t>‘Select </a:t>
            </a:r>
            <a:r>
              <a:rPr lang="en-US" sz="1600" dirty="0"/>
              <a:t>Closed Caption </a:t>
            </a:r>
            <a:r>
              <a:rPr lang="en-US" sz="1600" dirty="0" smtClean="0"/>
              <a:t>File’ option </a:t>
            </a:r>
            <a:r>
              <a:rPr lang="en-US" sz="1600" dirty="0"/>
              <a:t>appears. Select the edited .SRT </a:t>
            </a:r>
            <a:r>
              <a:rPr lang="en-US" sz="1600" dirty="0" smtClean="0"/>
              <a:t>file. </a:t>
            </a:r>
            <a:r>
              <a:rPr lang="en-US" sz="1600" dirty="0"/>
              <a:t>Choose Add Closed Captions. A confirmation message </a:t>
            </a:r>
            <a:r>
              <a:rPr lang="en-US" sz="1600" dirty="0" smtClean="0"/>
              <a:t>is given when captions </a:t>
            </a:r>
            <a:r>
              <a:rPr lang="en-US" sz="1600" dirty="0"/>
              <a:t>are added successfully. </a:t>
            </a:r>
          </a:p>
        </p:txBody>
      </p:sp>
    </p:spTree>
    <p:extLst>
      <p:ext uri="{BB962C8B-B14F-4D97-AF65-F5344CB8AC3E}">
        <p14:creationId xmlns:p14="http://schemas.microsoft.com/office/powerpoint/2010/main" val="41027855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Disclaimer</a:t>
            </a:r>
            <a:endParaRPr lang="en-US" dirty="0"/>
          </a:p>
        </p:txBody>
      </p:sp>
      <p:sp>
        <p:nvSpPr>
          <p:cNvPr id="3" name="Content Placeholder 2"/>
          <p:cNvSpPr>
            <a:spLocks noGrp="1"/>
          </p:cNvSpPr>
          <p:nvPr>
            <p:ph idx="1"/>
          </p:nvPr>
        </p:nvSpPr>
        <p:spPr/>
        <p:txBody>
          <a:bodyPr/>
          <a:lstStyle/>
          <a:p>
            <a:pPr marL="0" indent="0">
              <a:buNone/>
            </a:pPr>
            <a:r>
              <a:rPr lang="en-US" dirty="0"/>
              <a:t>Materials presented are for general informational purposes only and do not constitute legal advice.  The content and opinions expressed by the presenters do not constitute or imply endorsement by The University of Alabama.   </a:t>
            </a:r>
          </a:p>
        </p:txBody>
      </p:sp>
    </p:spTree>
    <p:extLst>
      <p:ext uri="{BB962C8B-B14F-4D97-AF65-F5344CB8AC3E}">
        <p14:creationId xmlns:p14="http://schemas.microsoft.com/office/powerpoint/2010/main" val="24957137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b="0" dirty="0"/>
              <a:t>View Recording with </a:t>
            </a:r>
            <a:r>
              <a:rPr lang="en-US" sz="2800" b="0" dirty="0" smtClean="0"/>
              <a:t>Captions</a:t>
            </a:r>
            <a:endParaRPr lang="en-US" sz="2800" b="0" dirty="0"/>
          </a:p>
        </p:txBody>
      </p:sp>
      <p:sp>
        <p:nvSpPr>
          <p:cNvPr id="4" name="Text Placeholder 3"/>
          <p:cNvSpPr>
            <a:spLocks noGrp="1"/>
          </p:cNvSpPr>
          <p:nvPr>
            <p:ph type="body" sz="half" idx="2"/>
          </p:nvPr>
        </p:nvSpPr>
        <p:spPr>
          <a:xfrm>
            <a:off x="463515" y="5367338"/>
            <a:ext cx="8417440" cy="667129"/>
          </a:xfrm>
        </p:spPr>
        <p:txBody>
          <a:bodyPr>
            <a:noAutofit/>
          </a:bodyPr>
          <a:lstStyle/>
          <a:p>
            <a:r>
              <a:rPr lang="en-US" dirty="0"/>
              <a:t>Tegrity playback interface with </a:t>
            </a:r>
            <a:r>
              <a:rPr lang="en-US" dirty="0" smtClean="0"/>
              <a:t>4 windows</a:t>
            </a:r>
            <a:r>
              <a:rPr lang="en-US" dirty="0"/>
              <a:t>: Main window </a:t>
            </a:r>
            <a:r>
              <a:rPr lang="en-US" dirty="0" smtClean="0"/>
              <a:t>has slide </a:t>
            </a:r>
            <a:r>
              <a:rPr lang="en-US" dirty="0"/>
              <a:t>with Teddy Roosevelt photo and text of "The Man in the Arena". Instructor video window displays Tegrity logo, indicating no video input</a:t>
            </a:r>
            <a:r>
              <a:rPr lang="en-US" dirty="0" smtClean="0"/>
              <a:t>. Caption window with newly-added captions appears beneath video window. </a:t>
            </a:r>
            <a:r>
              <a:rPr lang="en-US" dirty="0"/>
              <a:t>Bookmarks and Notes window is empty. </a:t>
            </a:r>
          </a:p>
        </p:txBody>
      </p:sp>
      <p:pic>
        <p:nvPicPr>
          <p:cNvPr id="5" name="Picture 1" descr="Tegrity playback interface with captions added below video window."/>
          <p:cNvPicPr>
            <a:picLocks noGrp="1" noChangeAspect="1"/>
          </p:cNvPicPr>
          <p:nvPr>
            <p:ph type="pic" idx="1"/>
          </p:nvPr>
        </p:nvPicPr>
        <p:blipFill>
          <a:blip r:embed="rId2">
            <a:extLst>
              <a:ext uri="{28A0092B-C50C-407E-A947-70E740481C1C}">
                <a14:useLocalDpi xmlns:a14="http://schemas.microsoft.com/office/drawing/2010/main" val="0"/>
              </a:ext>
            </a:extLst>
          </a:blip>
          <a:srcRect t="-3241" b="-3241"/>
          <a:stretch>
            <a:fillRect/>
          </a:stretch>
        </p:blipFill>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140651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Accuracy</a:t>
            </a:r>
            <a:endParaRPr lang="en-US" dirty="0"/>
          </a:p>
        </p:txBody>
      </p:sp>
      <p:sp>
        <p:nvSpPr>
          <p:cNvPr id="3" name="Content Placeholder 2"/>
          <p:cNvSpPr>
            <a:spLocks noGrp="1"/>
          </p:cNvSpPr>
          <p:nvPr>
            <p:ph idx="1"/>
          </p:nvPr>
        </p:nvSpPr>
        <p:spPr/>
        <p:txBody>
          <a:bodyPr/>
          <a:lstStyle/>
          <a:p>
            <a:r>
              <a:rPr lang="en-US" dirty="0"/>
              <a:t>Initial accuracy is in the 80% range, but you can improve that by creating a speaker profile </a:t>
            </a:r>
          </a:p>
          <a:p>
            <a:r>
              <a:rPr lang="en-US" dirty="0"/>
              <a:t>Docsoft works best for recordings of a single speaker</a:t>
            </a:r>
          </a:p>
          <a:p>
            <a:r>
              <a:rPr lang="en-US" dirty="0"/>
              <a:t>Score for this reading was 95</a:t>
            </a:r>
            <a:r>
              <a:rPr lang="en-US" dirty="0" smtClean="0"/>
              <a:t>%</a:t>
            </a:r>
          </a:p>
          <a:p>
            <a:r>
              <a:rPr lang="en-US" dirty="0" smtClean="0">
                <a:hlinkClick r:id="rId2"/>
              </a:rPr>
              <a:t>Docsoft and Captioning</a:t>
            </a:r>
            <a:endParaRPr lang="en-US" dirty="0"/>
          </a:p>
        </p:txBody>
      </p:sp>
    </p:spTree>
    <p:extLst>
      <p:ext uri="{BB962C8B-B14F-4D97-AF65-F5344CB8AC3E}">
        <p14:creationId xmlns:p14="http://schemas.microsoft.com/office/powerpoint/2010/main" val="38550913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Captioning with Video Everywhere</a:t>
            </a:r>
            <a:endParaRPr lang="en-US" dirty="0"/>
          </a:p>
        </p:txBody>
      </p:sp>
      <p:sp>
        <p:nvSpPr>
          <p:cNvPr id="7" name="Text Placeholder 6"/>
          <p:cNvSpPr>
            <a:spLocks noGrp="1"/>
          </p:cNvSpPr>
          <p:nvPr>
            <p:ph type="body" idx="1"/>
          </p:nvPr>
        </p:nvSpPr>
        <p:spPr>
          <a:xfrm>
            <a:off x="457200" y="1637091"/>
            <a:ext cx="4040188" cy="639762"/>
          </a:xfrm>
        </p:spPr>
        <p:txBody>
          <a:bodyPr>
            <a:noAutofit/>
          </a:bodyPr>
          <a:lstStyle/>
          <a:p>
            <a:r>
              <a:rPr lang="en-US" sz="1600" b="0" dirty="0" smtClean="0"/>
              <a:t>In Blackboard Content Editor, Video </a:t>
            </a:r>
            <a:r>
              <a:rPr lang="en-US" sz="1600" b="0" dirty="0"/>
              <a:t>Everywhere allows instructors to record </a:t>
            </a:r>
            <a:r>
              <a:rPr lang="en-US" sz="1600" b="0" dirty="0" smtClean="0"/>
              <a:t>using </a:t>
            </a:r>
            <a:r>
              <a:rPr lang="en-US" sz="1600" b="0" dirty="0"/>
              <a:t>their webcam</a:t>
            </a:r>
            <a:r>
              <a:rPr lang="en-US" sz="1600" b="0" dirty="0" smtClean="0"/>
              <a:t>.</a:t>
            </a:r>
            <a:endParaRPr lang="en-US" sz="1600" b="0" dirty="0"/>
          </a:p>
        </p:txBody>
      </p:sp>
      <p:pic>
        <p:nvPicPr>
          <p:cNvPr id="5" name="Content Placeholder 3" descr="Blackboard content editor interface"/>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t="-19631" b="-19631"/>
          <a:stretch/>
        </p:blipFill>
        <p:spPr/>
      </p:pic>
      <p:sp>
        <p:nvSpPr>
          <p:cNvPr id="8" name="Text Placeholder 7"/>
          <p:cNvSpPr>
            <a:spLocks noGrp="1"/>
          </p:cNvSpPr>
          <p:nvPr>
            <p:ph type="body" sz="quarter" idx="3"/>
          </p:nvPr>
        </p:nvSpPr>
        <p:spPr>
          <a:xfrm>
            <a:off x="4645025" y="1488758"/>
            <a:ext cx="4041775" cy="639762"/>
          </a:xfrm>
        </p:spPr>
        <p:txBody>
          <a:bodyPr>
            <a:normAutofit fontScale="85000" lnSpcReduction="20000"/>
          </a:bodyPr>
          <a:lstStyle/>
          <a:p>
            <a:r>
              <a:rPr lang="en-US" b="0" dirty="0"/>
              <a:t>Video Everywhere is linked to the instructor’s YouTube account.</a:t>
            </a:r>
          </a:p>
        </p:txBody>
      </p:sp>
      <p:pic>
        <p:nvPicPr>
          <p:cNvPr id="6" name="Picture 4" descr="Sign in to YouTube from Blackboard"/>
          <p:cNvPicPr>
            <a:picLocks noGrp="1" noChangeAspect="1"/>
          </p:cNvPicPr>
          <p:nvPr>
            <p:ph sz="quarter" idx="4"/>
          </p:nvPr>
        </p:nvPicPr>
        <p:blipFill>
          <a:blip r:embed="rId3">
            <a:extLst>
              <a:ext uri="{28A0092B-C50C-407E-A947-70E740481C1C}">
                <a14:useLocalDpi xmlns:a14="http://schemas.microsoft.com/office/drawing/2010/main" val="0"/>
              </a:ext>
            </a:extLst>
          </a:blip>
          <a:srcRect t="-5312" b="-5312"/>
          <a:stretch>
            <a:fillRect/>
          </a:stretch>
        </p:blipFill>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292134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60165" y="4808248"/>
            <a:ext cx="7703626" cy="566738"/>
          </a:xfrm>
        </p:spPr>
        <p:txBody>
          <a:bodyPr>
            <a:normAutofit/>
          </a:bodyPr>
          <a:lstStyle/>
          <a:p>
            <a:pPr algn="ctr"/>
            <a:r>
              <a:rPr lang="en-US" dirty="0">
                <a:latin typeface="Avenir Roman" charset="0"/>
                <a:cs typeface="Avenir Roman" charset="0"/>
              </a:rPr>
              <a:t>Record your </a:t>
            </a:r>
            <a:r>
              <a:rPr lang="en-US" dirty="0" smtClean="0">
                <a:latin typeface="Avenir Roman" charset="0"/>
                <a:cs typeface="Avenir Roman" charset="0"/>
              </a:rPr>
              <a:t>Video Everywhere message</a:t>
            </a:r>
            <a:endParaRPr lang="en-US" dirty="0"/>
          </a:p>
        </p:txBody>
      </p:sp>
      <p:sp>
        <p:nvSpPr>
          <p:cNvPr id="6" name="Text Placeholder 5"/>
          <p:cNvSpPr>
            <a:spLocks noGrp="1"/>
          </p:cNvSpPr>
          <p:nvPr>
            <p:ph type="body" sz="half" idx="2"/>
          </p:nvPr>
        </p:nvSpPr>
        <p:spPr>
          <a:xfrm>
            <a:off x="1390545" y="5367338"/>
            <a:ext cx="6479945" cy="667129"/>
          </a:xfrm>
        </p:spPr>
        <p:txBody>
          <a:bodyPr/>
          <a:lstStyle/>
          <a:p>
            <a:r>
              <a:rPr lang="en-US" dirty="0" smtClean="0"/>
              <a:t>YouTube record and browse interface accessed via Blackboard Video Everywhere.</a:t>
            </a:r>
            <a:endParaRPr lang="en-US" dirty="0"/>
          </a:p>
        </p:txBody>
      </p:sp>
      <p:pic>
        <p:nvPicPr>
          <p:cNvPr id="7" name="Content Placeholder 7" descr="Record Video Everywhere via YouTube"/>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t="-338" b="3579"/>
          <a:stretch/>
        </p:blipFill>
        <p:spPr>
          <a:xfrm>
            <a:off x="2326848" y="167777"/>
            <a:ext cx="4572000" cy="4632823"/>
          </a:xfrm>
        </p:spPr>
      </p:pic>
    </p:spTree>
    <p:extLst>
      <p:ext uri="{BB962C8B-B14F-4D97-AF65-F5344CB8AC3E}">
        <p14:creationId xmlns:p14="http://schemas.microsoft.com/office/powerpoint/2010/main" val="33814132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8248"/>
            <a:ext cx="5486400" cy="566738"/>
          </a:xfrm>
        </p:spPr>
        <p:txBody>
          <a:bodyPr>
            <a:normAutofit fontScale="90000"/>
          </a:bodyPr>
          <a:lstStyle/>
          <a:p>
            <a:r>
              <a:rPr lang="en-US" dirty="0">
                <a:latin typeface="Avenir Roman" charset="0"/>
                <a:cs typeface="Avenir Roman" charset="0"/>
              </a:rPr>
              <a:t>Log into YouTube and </a:t>
            </a:r>
            <a:r>
              <a:rPr lang="en-US" dirty="0" smtClean="0">
                <a:latin typeface="Avenir Roman" charset="0"/>
                <a:cs typeface="Avenir Roman" charset="0"/>
              </a:rPr>
              <a:t>Choose </a:t>
            </a:r>
            <a:r>
              <a:rPr lang="en-US" dirty="0">
                <a:latin typeface="Avenir Roman" charset="0"/>
                <a:cs typeface="Avenir Roman" charset="0"/>
              </a:rPr>
              <a:t>Automatic </a:t>
            </a:r>
            <a:r>
              <a:rPr lang="en-US" dirty="0" smtClean="0">
                <a:latin typeface="Avenir Roman" charset="0"/>
                <a:cs typeface="Avenir Roman" charset="0"/>
              </a:rPr>
              <a:t>captions</a:t>
            </a:r>
            <a:endParaRPr lang="en-US" dirty="0"/>
          </a:p>
        </p:txBody>
      </p:sp>
      <p:sp>
        <p:nvSpPr>
          <p:cNvPr id="4" name="Text Placeholder 3"/>
          <p:cNvSpPr>
            <a:spLocks noGrp="1"/>
          </p:cNvSpPr>
          <p:nvPr>
            <p:ph type="body" sz="half" idx="2"/>
          </p:nvPr>
        </p:nvSpPr>
        <p:spPr>
          <a:xfrm>
            <a:off x="352272" y="5367338"/>
            <a:ext cx="8361818" cy="667129"/>
          </a:xfrm>
        </p:spPr>
        <p:txBody>
          <a:bodyPr/>
          <a:lstStyle/>
          <a:p>
            <a:pPr algn="ctr"/>
            <a:r>
              <a:rPr lang="en-US" dirty="0" smtClean="0"/>
              <a:t>YouTube interface showing webcam video with English automatic captions selected.</a:t>
            </a:r>
            <a:endParaRPr lang="en-US" dirty="0"/>
          </a:p>
        </p:txBody>
      </p:sp>
      <p:pic>
        <p:nvPicPr>
          <p:cNvPr id="6" name="Picture 3" descr="YouTube's captions turned on"/>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l="-19" t="-458" r="2"/>
          <a:stretch/>
        </p:blipFill>
        <p:spPr bwMode="auto">
          <a:xfrm>
            <a:off x="713814" y="889985"/>
            <a:ext cx="7796330" cy="3513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88442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Edit and Publish Captions</a:t>
            </a:r>
            <a:endParaRPr lang="en-US" dirty="0"/>
          </a:p>
        </p:txBody>
      </p:sp>
      <p:sp>
        <p:nvSpPr>
          <p:cNvPr id="3" name="Text Placeholder 2"/>
          <p:cNvSpPr>
            <a:spLocks noGrp="1"/>
          </p:cNvSpPr>
          <p:nvPr>
            <p:ph type="body" idx="1"/>
          </p:nvPr>
        </p:nvSpPr>
        <p:spPr/>
        <p:txBody>
          <a:bodyPr/>
          <a:lstStyle/>
          <a:p>
            <a:r>
              <a:rPr lang="en-US" b="0" dirty="0" smtClean="0"/>
              <a:t>Edit captions in YouTube</a:t>
            </a:r>
            <a:endParaRPr lang="en-US" b="0" dirty="0"/>
          </a:p>
        </p:txBody>
      </p:sp>
      <p:sp>
        <p:nvSpPr>
          <p:cNvPr id="5" name="Text Placeholder 4"/>
          <p:cNvSpPr>
            <a:spLocks noGrp="1"/>
          </p:cNvSpPr>
          <p:nvPr>
            <p:ph type="body" sz="quarter" idx="3"/>
          </p:nvPr>
        </p:nvSpPr>
        <p:spPr/>
        <p:txBody>
          <a:bodyPr/>
          <a:lstStyle/>
          <a:p>
            <a:r>
              <a:rPr lang="en-US" b="0" dirty="0" smtClean="0"/>
              <a:t>Publish the captions</a:t>
            </a:r>
            <a:endParaRPr lang="en-US" b="0" dirty="0"/>
          </a:p>
        </p:txBody>
      </p:sp>
      <p:pic>
        <p:nvPicPr>
          <p:cNvPr id="7" name="Picture 2" descr="Editing YouTube captions"/>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34224"/>
          <a:stretch/>
        </p:blipFill>
        <p:spPr bwMode="auto">
          <a:xfrm>
            <a:off x="457200" y="2175045"/>
            <a:ext cx="4040188" cy="377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Publish YouTube captions"/>
          <p:cNvPicPr>
            <a:picLocks noGrp="1" noChangeAspect="1"/>
          </p:cNvPicPr>
          <p:nvPr>
            <p:ph sz="quarter" idx="4"/>
          </p:nvPr>
        </p:nvPicPr>
        <p:blipFill rotWithShape="1">
          <a:blip r:embed="rId3">
            <a:extLst>
              <a:ext uri="{28A0092B-C50C-407E-A947-70E740481C1C}">
                <a14:useLocalDpi xmlns:a14="http://schemas.microsoft.com/office/drawing/2010/main" val="0"/>
              </a:ext>
            </a:extLst>
          </a:blip>
          <a:srcRect l="33244" t="-5" b="5"/>
          <a:stretch/>
        </p:blipFill>
        <p:spPr bwMode="auto">
          <a:xfrm>
            <a:off x="4645025" y="2174875"/>
            <a:ext cx="4041775" cy="377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72509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Captions are available in Bb</a:t>
            </a:r>
            <a:endParaRPr lang="en-US" dirty="0"/>
          </a:p>
        </p:txBody>
      </p:sp>
      <p:sp>
        <p:nvSpPr>
          <p:cNvPr id="6" name="Text Placeholder 5"/>
          <p:cNvSpPr>
            <a:spLocks noGrp="1"/>
          </p:cNvSpPr>
          <p:nvPr>
            <p:ph type="body" idx="1"/>
          </p:nvPr>
        </p:nvSpPr>
        <p:spPr/>
        <p:txBody>
          <a:bodyPr/>
          <a:lstStyle/>
          <a:p>
            <a:r>
              <a:rPr lang="en-US" b="0" dirty="0" smtClean="0"/>
              <a:t>Captions appear in YouTube.</a:t>
            </a:r>
            <a:endParaRPr lang="en-US" b="0" dirty="0"/>
          </a:p>
        </p:txBody>
      </p:sp>
      <p:sp>
        <p:nvSpPr>
          <p:cNvPr id="8" name="Text Placeholder 7"/>
          <p:cNvSpPr>
            <a:spLocks noGrp="1"/>
          </p:cNvSpPr>
          <p:nvPr>
            <p:ph type="body" sz="quarter" idx="3"/>
          </p:nvPr>
        </p:nvSpPr>
        <p:spPr/>
        <p:txBody>
          <a:bodyPr>
            <a:normAutofit fontScale="70000" lnSpcReduction="20000"/>
          </a:bodyPr>
          <a:lstStyle/>
          <a:p>
            <a:r>
              <a:rPr lang="en-US" b="0" dirty="0"/>
              <a:t>After refreshing the </a:t>
            </a:r>
            <a:r>
              <a:rPr lang="en-US" b="0" dirty="0" smtClean="0"/>
              <a:t>page, the </a:t>
            </a:r>
            <a:r>
              <a:rPr lang="en-US" b="0" dirty="0"/>
              <a:t>captioned version will </a:t>
            </a:r>
            <a:r>
              <a:rPr lang="en-US" b="0" dirty="0" smtClean="0"/>
              <a:t>appear in </a:t>
            </a:r>
            <a:r>
              <a:rPr lang="en-US" b="0" dirty="0"/>
              <a:t>Blackboard</a:t>
            </a:r>
            <a:r>
              <a:rPr lang="en-US" b="0" dirty="0" smtClean="0"/>
              <a:t>.</a:t>
            </a:r>
            <a:endParaRPr lang="en-US" b="0" dirty="0"/>
          </a:p>
        </p:txBody>
      </p:sp>
      <p:pic>
        <p:nvPicPr>
          <p:cNvPr id="10" name="Picture 2" descr="Captioned Video Everywhere appears in Blackboard"/>
          <p:cNvPicPr>
            <a:picLocks noGrp="1" noChangeAspect="1"/>
          </p:cNvPicPr>
          <p:nvPr>
            <p:ph sz="quarter" idx="4"/>
          </p:nvPr>
        </p:nvPicPr>
        <p:blipFill>
          <a:blip r:embed="rId2">
            <a:extLst>
              <a:ext uri="{28A0092B-C50C-407E-A947-70E740481C1C}">
                <a14:useLocalDpi xmlns:a14="http://schemas.microsoft.com/office/drawing/2010/main" val="0"/>
              </a:ext>
            </a:extLst>
          </a:blip>
          <a:srcRect t="-17913" b="-17913"/>
          <a:stretch>
            <a:fillRect/>
          </a:stretch>
        </p:blipFill>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Content Placeholder 3" descr="Captions appear in YouTube"/>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t="-3030" r="31696" b="-1863"/>
          <a:stretch/>
        </p:blipFill>
        <p:spPr bwMode="auto">
          <a:xfrm>
            <a:off x="457200" y="2669961"/>
            <a:ext cx="3657600" cy="2482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240767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steps</a:t>
            </a:r>
            <a:endParaRPr lang="en-US" dirty="0"/>
          </a:p>
        </p:txBody>
      </p:sp>
      <p:sp>
        <p:nvSpPr>
          <p:cNvPr id="3" name="Content Placeholder 2"/>
          <p:cNvSpPr>
            <a:spLocks noGrp="1"/>
          </p:cNvSpPr>
          <p:nvPr>
            <p:ph idx="1"/>
          </p:nvPr>
        </p:nvSpPr>
        <p:spPr/>
        <p:txBody>
          <a:bodyPr/>
          <a:lstStyle/>
          <a:p>
            <a:r>
              <a:rPr lang="en-US" dirty="0" smtClean="0"/>
              <a:t>Script to inventory courses</a:t>
            </a:r>
          </a:p>
          <a:p>
            <a:r>
              <a:rPr lang="en-US" dirty="0" smtClean="0"/>
              <a:t>Vendor relationships and VPAT testing</a:t>
            </a:r>
          </a:p>
          <a:p>
            <a:r>
              <a:rPr lang="en-US" dirty="0" smtClean="0"/>
              <a:t>Blackboard module for all users</a:t>
            </a:r>
          </a:p>
          <a:p>
            <a:r>
              <a:rPr lang="en-US" dirty="0" smtClean="0"/>
              <a:t>Blackboard course for instructors</a:t>
            </a:r>
            <a:endParaRPr lang="en-US" dirty="0"/>
          </a:p>
          <a:p>
            <a:endParaRPr lang="en-US" dirty="0"/>
          </a:p>
        </p:txBody>
      </p:sp>
    </p:spTree>
    <p:extLst>
      <p:ext uri="{BB962C8B-B14F-4D97-AF65-F5344CB8AC3E}">
        <p14:creationId xmlns:p14="http://schemas.microsoft.com/office/powerpoint/2010/main" val="419461539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Contact us with questions or comments. Thank you!</a:t>
            </a:r>
            <a:endParaRPr lang="en-US" dirty="0"/>
          </a:p>
        </p:txBody>
      </p:sp>
      <p:sp>
        <p:nvSpPr>
          <p:cNvPr id="8" name="Text Placeholder 7"/>
          <p:cNvSpPr>
            <a:spLocks noGrp="1"/>
          </p:cNvSpPr>
          <p:nvPr>
            <p:ph type="body" idx="1"/>
          </p:nvPr>
        </p:nvSpPr>
        <p:spPr>
          <a:xfrm>
            <a:off x="457200" y="1535112"/>
            <a:ext cx="4040188" cy="1037835"/>
          </a:xfrm>
        </p:spPr>
        <p:txBody>
          <a:bodyPr anchor="t"/>
          <a:lstStyle/>
          <a:p>
            <a:r>
              <a:rPr lang="en-US" b="0" dirty="0"/>
              <a:t>Rick </a:t>
            </a:r>
            <a:r>
              <a:rPr lang="en-US" b="0" dirty="0" smtClean="0"/>
              <a:t>Dowling</a:t>
            </a:r>
          </a:p>
          <a:p>
            <a:r>
              <a:rPr lang="en-US" b="0" dirty="0" err="1" smtClean="0"/>
              <a:t>rdowling@ua.edu</a:t>
            </a:r>
            <a:endParaRPr lang="en-US" b="0" dirty="0"/>
          </a:p>
        </p:txBody>
      </p:sp>
      <p:pic>
        <p:nvPicPr>
          <p:cNvPr id="12" name="Content Placeholder 11" descr="Wuska &quot;The Wonder Cat&quot; Dowling"/>
          <p:cNvPicPr>
            <a:picLocks noGrp="1" noChangeAspect="1"/>
          </p:cNvPicPr>
          <p:nvPr>
            <p:ph sz="half" idx="2"/>
          </p:nvPr>
        </p:nvPicPr>
        <p:blipFill>
          <a:blip r:embed="rId2">
            <a:extLst>
              <a:ext uri="{28A0092B-C50C-407E-A947-70E740481C1C}">
                <a14:useLocalDpi xmlns:a14="http://schemas.microsoft.com/office/drawing/2010/main" val="0"/>
              </a:ext>
            </a:extLst>
          </a:blip>
          <a:srcRect t="-5691" b="-5691"/>
          <a:stretch>
            <a:fillRect/>
          </a:stretch>
        </p:blipFill>
        <p:spPr>
          <a:xfrm>
            <a:off x="544781" y="2868955"/>
            <a:ext cx="3243096" cy="2709164"/>
          </a:xfrm>
        </p:spPr>
      </p:pic>
      <p:sp>
        <p:nvSpPr>
          <p:cNvPr id="3" name="TextBox 2"/>
          <p:cNvSpPr txBox="1"/>
          <p:nvPr/>
        </p:nvSpPr>
        <p:spPr>
          <a:xfrm>
            <a:off x="316604" y="5578119"/>
            <a:ext cx="3554253" cy="369332"/>
          </a:xfrm>
          <a:prstGeom prst="rect">
            <a:avLst/>
          </a:prstGeom>
          <a:noFill/>
        </p:spPr>
        <p:txBody>
          <a:bodyPr wrap="square" rtlCol="0">
            <a:spAutoFit/>
          </a:bodyPr>
          <a:lstStyle/>
          <a:p>
            <a:pPr algn="ctr"/>
            <a:r>
              <a:rPr lang="en-US" dirty="0" err="1" smtClean="0"/>
              <a:t>Wuska</a:t>
            </a:r>
            <a:r>
              <a:rPr lang="en-US" dirty="0" smtClean="0"/>
              <a:t> “The Wonder Cat” Dowling</a:t>
            </a:r>
            <a:endParaRPr lang="en-US" dirty="0"/>
          </a:p>
        </p:txBody>
      </p:sp>
      <p:sp>
        <p:nvSpPr>
          <p:cNvPr id="9" name="Text Placeholder 8"/>
          <p:cNvSpPr>
            <a:spLocks noGrp="1"/>
          </p:cNvSpPr>
          <p:nvPr>
            <p:ph type="body" sz="quarter" idx="3"/>
          </p:nvPr>
        </p:nvSpPr>
        <p:spPr>
          <a:xfrm>
            <a:off x="4645025" y="1535113"/>
            <a:ext cx="4041775" cy="1037835"/>
          </a:xfrm>
        </p:spPr>
        <p:txBody>
          <a:bodyPr anchor="t"/>
          <a:lstStyle/>
          <a:p>
            <a:r>
              <a:rPr lang="en-US" b="0" dirty="0" smtClean="0"/>
              <a:t>Rachel Thompson</a:t>
            </a:r>
          </a:p>
          <a:p>
            <a:r>
              <a:rPr lang="en-US" b="0" dirty="0" smtClean="0"/>
              <a:t>rsthompson2@ua.edu</a:t>
            </a:r>
            <a:endParaRPr lang="en-US" b="0" dirty="0"/>
          </a:p>
        </p:txBody>
      </p:sp>
      <p:pic>
        <p:nvPicPr>
          <p:cNvPr id="11" name="Content Placeholder 10" descr="Ninja Kitty Thompson noms on bacon"/>
          <p:cNvPicPr>
            <a:picLocks noGrp="1" noChangeAspect="1"/>
          </p:cNvPicPr>
          <p:nvPr>
            <p:ph sz="quarter" idx="4"/>
          </p:nvPr>
        </p:nvPicPr>
        <p:blipFill rotWithShape="1">
          <a:blip r:embed="rId3">
            <a:extLst>
              <a:ext uri="{28A0092B-C50C-407E-A947-70E740481C1C}">
                <a14:useLocalDpi xmlns:a14="http://schemas.microsoft.com/office/drawing/2010/main" val="0"/>
              </a:ext>
            </a:extLst>
          </a:blip>
          <a:srcRect t="-21279" b="-19453"/>
          <a:stretch/>
        </p:blipFill>
        <p:spPr>
          <a:xfrm>
            <a:off x="4645025" y="2573338"/>
            <a:ext cx="4041775" cy="3375025"/>
          </a:xfrm>
        </p:spPr>
      </p:pic>
      <p:sp>
        <p:nvSpPr>
          <p:cNvPr id="10" name="TextBox 9"/>
          <p:cNvSpPr txBox="1"/>
          <p:nvPr/>
        </p:nvSpPr>
        <p:spPr>
          <a:xfrm>
            <a:off x="4645025" y="5591922"/>
            <a:ext cx="4041775" cy="369332"/>
          </a:xfrm>
          <a:prstGeom prst="rect">
            <a:avLst/>
          </a:prstGeom>
          <a:noFill/>
        </p:spPr>
        <p:txBody>
          <a:bodyPr wrap="square" rtlCol="0">
            <a:spAutoFit/>
          </a:bodyPr>
          <a:lstStyle/>
          <a:p>
            <a:pPr algn="ctr"/>
            <a:r>
              <a:rPr lang="en-US" dirty="0" smtClean="0"/>
              <a:t>Ninja Kitty Thompson</a:t>
            </a:r>
            <a:endParaRPr lang="en-US" dirty="0"/>
          </a:p>
        </p:txBody>
      </p:sp>
    </p:spTree>
    <p:extLst>
      <p:ext uri="{BB962C8B-B14F-4D97-AF65-F5344CB8AC3E}">
        <p14:creationId xmlns:p14="http://schemas.microsoft.com/office/powerpoint/2010/main" val="1315462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The University of Alabama By the Numbers</a:t>
            </a:r>
            <a:endParaRPr lang="en-US" dirty="0"/>
          </a:p>
        </p:txBody>
      </p:sp>
      <p:pic>
        <p:nvPicPr>
          <p:cNvPr id="8" name="Content Placeholder 7" descr="Denny Chimes at The University of Alabama"/>
          <p:cNvPicPr>
            <a:picLocks noGrp="1" noChangeAspect="1"/>
          </p:cNvPicPr>
          <p:nvPr>
            <p:ph idx="1"/>
          </p:nvPr>
        </p:nvPicPr>
        <p:blipFill rotWithShape="1">
          <a:blip r:embed="rId3">
            <a:extLst>
              <a:ext uri="{28A0092B-C50C-407E-A947-70E740481C1C}">
                <a14:useLocalDpi xmlns:a14="http://schemas.microsoft.com/office/drawing/2010/main" val="0"/>
              </a:ext>
            </a:extLst>
          </a:blip>
          <a:srcRect l="20224" r="20224" b="8736"/>
          <a:stretch/>
        </p:blipFill>
        <p:spPr>
          <a:xfrm>
            <a:off x="3575050" y="273051"/>
            <a:ext cx="5111750" cy="5214298"/>
          </a:xfrm>
        </p:spPr>
      </p:pic>
      <p:sp>
        <p:nvSpPr>
          <p:cNvPr id="3" name="Content Placeholder 2"/>
          <p:cNvSpPr>
            <a:spLocks noGrp="1"/>
          </p:cNvSpPr>
          <p:nvPr>
            <p:ph type="body" sz="half" idx="2"/>
          </p:nvPr>
        </p:nvSpPr>
        <p:spPr/>
        <p:txBody>
          <a:bodyPr>
            <a:normAutofit/>
          </a:bodyPr>
          <a:lstStyle/>
          <a:p>
            <a:pPr marL="285750" indent="-285750">
              <a:buFont typeface="Arial"/>
              <a:buChar char="•"/>
            </a:pPr>
            <a:r>
              <a:rPr lang="en-US" sz="2000" dirty="0" smtClean="0"/>
              <a:t>Founded 1831</a:t>
            </a:r>
          </a:p>
          <a:p>
            <a:pPr marL="285750" indent="-285750">
              <a:buFont typeface="Arial"/>
              <a:buChar char="•"/>
            </a:pPr>
            <a:r>
              <a:rPr lang="en-US" sz="2000" dirty="0" smtClean="0"/>
              <a:t>36,155 students</a:t>
            </a:r>
          </a:p>
          <a:p>
            <a:pPr marL="285750" indent="-285750">
              <a:buFont typeface="Arial"/>
              <a:buChar char="•"/>
            </a:pPr>
            <a:r>
              <a:rPr lang="en-US" sz="2000" dirty="0" smtClean="0"/>
              <a:t>1800+ tenured/</a:t>
            </a:r>
            <a:br>
              <a:rPr lang="en-US" sz="2000" dirty="0" smtClean="0"/>
            </a:br>
            <a:r>
              <a:rPr lang="en-US" sz="2000" dirty="0" smtClean="0"/>
              <a:t>tenure-track faculty</a:t>
            </a:r>
          </a:p>
          <a:p>
            <a:pPr marL="285750" indent="-285750">
              <a:buFont typeface="Arial"/>
              <a:buChar char="•"/>
            </a:pPr>
            <a:r>
              <a:rPr lang="en-US" sz="2000" dirty="0" smtClean="0"/>
              <a:t>6000+ employees</a:t>
            </a:r>
          </a:p>
          <a:p>
            <a:pPr marL="285750" indent="-285750">
              <a:buFont typeface="Arial"/>
              <a:buChar char="•"/>
            </a:pPr>
            <a:r>
              <a:rPr lang="en-US" sz="2000" dirty="0" smtClean="0"/>
              <a:t>81 </a:t>
            </a:r>
            <a:r>
              <a:rPr lang="en-US" sz="2000" dirty="0"/>
              <a:t>undergraduate degree </a:t>
            </a:r>
            <a:r>
              <a:rPr lang="en-US" sz="2000" dirty="0" smtClean="0"/>
              <a:t>programs</a:t>
            </a:r>
            <a:endParaRPr lang="en-US" sz="2000" dirty="0"/>
          </a:p>
          <a:p>
            <a:pPr marL="285750" indent="-285750">
              <a:buFont typeface="Arial"/>
              <a:buChar char="•"/>
            </a:pPr>
            <a:r>
              <a:rPr lang="en-US" sz="2000" dirty="0" smtClean="0"/>
              <a:t>120 graduate degree programs </a:t>
            </a:r>
          </a:p>
          <a:p>
            <a:pPr marL="285750" indent="-285750">
              <a:buFont typeface="Arial"/>
              <a:buChar char="•"/>
            </a:pPr>
            <a:r>
              <a:rPr lang="en-US" sz="2000" dirty="0" smtClean="0"/>
              <a:t>13 </a:t>
            </a:r>
            <a:r>
              <a:rPr lang="en-US" sz="2000" dirty="0"/>
              <a:t>colleges and </a:t>
            </a:r>
            <a:r>
              <a:rPr lang="en-US" sz="2000" dirty="0" smtClean="0"/>
              <a:t>schools</a:t>
            </a:r>
            <a:endParaRPr lang="en-US" sz="2000" dirty="0"/>
          </a:p>
        </p:txBody>
      </p:sp>
    </p:spTree>
    <p:extLst>
      <p:ext uri="{BB962C8B-B14F-4D97-AF65-F5344CB8AC3E}">
        <p14:creationId xmlns:p14="http://schemas.microsoft.com/office/powerpoint/2010/main" val="23662086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Technology Landscape</a:t>
            </a:r>
            <a:endParaRPr lang="en-US" dirty="0"/>
          </a:p>
        </p:txBody>
      </p:sp>
      <p:sp>
        <p:nvSpPr>
          <p:cNvPr id="3" name="Content Placeholder 2"/>
          <p:cNvSpPr>
            <a:spLocks noGrp="1"/>
          </p:cNvSpPr>
          <p:nvPr>
            <p:ph idx="1"/>
          </p:nvPr>
        </p:nvSpPr>
        <p:spPr/>
        <p:txBody>
          <a:bodyPr>
            <a:normAutofit lnSpcReduction="10000"/>
          </a:bodyPr>
          <a:lstStyle/>
          <a:p>
            <a:r>
              <a:rPr lang="en-US" dirty="0"/>
              <a:t>Center for Instructional </a:t>
            </a:r>
            <a:r>
              <a:rPr lang="en-US" dirty="0" smtClean="0"/>
              <a:t>Technology</a:t>
            </a:r>
          </a:p>
          <a:p>
            <a:pPr lvl="1"/>
            <a:r>
              <a:rPr lang="en-US" dirty="0" smtClean="0"/>
              <a:t>Faculty Resource Center</a:t>
            </a:r>
            <a:endParaRPr lang="en-US" dirty="0"/>
          </a:p>
          <a:p>
            <a:pPr lvl="2"/>
            <a:r>
              <a:rPr lang="en-US" dirty="0" smtClean="0"/>
              <a:t>Campus-wide instructional tech support for Blackboard and much more</a:t>
            </a:r>
          </a:p>
          <a:p>
            <a:pPr lvl="2"/>
            <a:r>
              <a:rPr lang="en-US" dirty="0"/>
              <a:t>F</a:t>
            </a:r>
            <a:r>
              <a:rPr lang="en-US" dirty="0" smtClean="0"/>
              <a:t>aculty development via tutorials and workshops</a:t>
            </a:r>
          </a:p>
          <a:p>
            <a:pPr lvl="1"/>
            <a:r>
              <a:rPr lang="en-US" dirty="0" smtClean="0"/>
              <a:t>Emerging Technology and Accessibility </a:t>
            </a:r>
          </a:p>
          <a:p>
            <a:pPr lvl="2"/>
            <a:r>
              <a:rPr lang="en-US" dirty="0" smtClean="0"/>
              <a:t>Relatively new initiative</a:t>
            </a:r>
          </a:p>
          <a:p>
            <a:pPr lvl="2"/>
            <a:r>
              <a:rPr lang="en-US" dirty="0" smtClean="0"/>
              <a:t>Web site and course review</a:t>
            </a:r>
          </a:p>
          <a:p>
            <a:pPr lvl="2"/>
            <a:r>
              <a:rPr lang="en-US" dirty="0" smtClean="0"/>
              <a:t>Accessibility website</a:t>
            </a:r>
          </a:p>
          <a:p>
            <a:pPr lvl="2"/>
            <a:r>
              <a:rPr lang="en-US" dirty="0" smtClean="0"/>
              <a:t>Tutorials and workshops</a:t>
            </a:r>
          </a:p>
        </p:txBody>
      </p:sp>
    </p:spTree>
    <p:extLst>
      <p:ext uri="{BB962C8B-B14F-4D97-AF65-F5344CB8AC3E}">
        <p14:creationId xmlns:p14="http://schemas.microsoft.com/office/powerpoint/2010/main" val="24480144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Collaboration Opportunities</a:t>
            </a:r>
            <a:endParaRPr lang="en-US" dirty="0"/>
          </a:p>
        </p:txBody>
      </p:sp>
      <p:sp>
        <p:nvSpPr>
          <p:cNvPr id="3" name="Content Placeholder 2"/>
          <p:cNvSpPr>
            <a:spLocks noGrp="1"/>
          </p:cNvSpPr>
          <p:nvPr>
            <p:ph idx="1"/>
          </p:nvPr>
        </p:nvSpPr>
        <p:spPr/>
        <p:txBody>
          <a:bodyPr>
            <a:normAutofit fontScale="92500" lnSpcReduction="20000"/>
          </a:bodyPr>
          <a:lstStyle/>
          <a:p>
            <a:r>
              <a:rPr lang="en-US" dirty="0"/>
              <a:t>ODS representation on campus-wide technology and learning committee</a:t>
            </a:r>
          </a:p>
          <a:p>
            <a:r>
              <a:rPr lang="en-US" dirty="0"/>
              <a:t>IT representation on ADA/accessibility committee</a:t>
            </a:r>
          </a:p>
          <a:p>
            <a:r>
              <a:rPr lang="en-US" dirty="0" smtClean="0"/>
              <a:t>Monitoring instructional technology for new features that might help with accommodations and accessibility </a:t>
            </a:r>
          </a:p>
          <a:p>
            <a:r>
              <a:rPr lang="en-US" dirty="0" smtClean="0"/>
              <a:t>Adding assistive technology tools/features to tech choices and testing</a:t>
            </a:r>
          </a:p>
          <a:p>
            <a:r>
              <a:rPr lang="en-US" dirty="0" smtClean="0"/>
              <a:t>Joint </a:t>
            </a:r>
            <a:r>
              <a:rPr lang="en-US" dirty="0"/>
              <a:t>funding proposals: </a:t>
            </a:r>
            <a:r>
              <a:rPr lang="en-US" dirty="0" smtClean="0"/>
              <a:t>ZoomText</a:t>
            </a:r>
            <a:endParaRPr lang="en-US" dirty="0"/>
          </a:p>
        </p:txBody>
      </p:sp>
    </p:spTree>
    <p:extLst>
      <p:ext uri="{BB962C8B-B14F-4D97-AF65-F5344CB8AC3E}">
        <p14:creationId xmlns:p14="http://schemas.microsoft.com/office/powerpoint/2010/main" val="20566050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E-text Repository	</a:t>
            </a:r>
            <a:endParaRPr lang="en-US" dirty="0"/>
          </a:p>
        </p:txBody>
      </p:sp>
      <p:sp>
        <p:nvSpPr>
          <p:cNvPr id="3" name="Content Placeholder 2"/>
          <p:cNvSpPr>
            <a:spLocks noGrp="1"/>
          </p:cNvSpPr>
          <p:nvPr>
            <p:ph idx="1"/>
          </p:nvPr>
        </p:nvSpPr>
        <p:spPr/>
        <p:txBody>
          <a:bodyPr/>
          <a:lstStyle/>
          <a:p>
            <a:r>
              <a:rPr lang="en-US" dirty="0"/>
              <a:t>Considerations: </a:t>
            </a:r>
          </a:p>
          <a:p>
            <a:pPr lvl="1"/>
            <a:r>
              <a:rPr lang="en-US" dirty="0"/>
              <a:t>Simplified distribution</a:t>
            </a:r>
          </a:p>
          <a:p>
            <a:pPr lvl="1"/>
            <a:r>
              <a:rPr lang="en-US" dirty="0"/>
              <a:t>Limiting access by user, semester</a:t>
            </a:r>
          </a:p>
          <a:p>
            <a:pPr lvl="1"/>
            <a:r>
              <a:rPr lang="en-US" dirty="0"/>
              <a:t>Avoiding identifying information</a:t>
            </a:r>
          </a:p>
          <a:p>
            <a:r>
              <a:rPr lang="en-US" dirty="0" smtClean="0"/>
              <a:t>Blackboard Learn Content Collection </a:t>
            </a:r>
          </a:p>
          <a:p>
            <a:r>
              <a:rPr lang="en-US" dirty="0" smtClean="0"/>
              <a:t>Steps involved for admins and ODS, students</a:t>
            </a:r>
          </a:p>
        </p:txBody>
      </p:sp>
    </p:spTree>
    <p:extLst>
      <p:ext uri="{BB962C8B-B14F-4D97-AF65-F5344CB8AC3E}">
        <p14:creationId xmlns:p14="http://schemas.microsoft.com/office/powerpoint/2010/main" val="494055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Observer Role</a:t>
            </a:r>
            <a:endParaRPr lang="en-US" dirty="0"/>
          </a:p>
        </p:txBody>
      </p:sp>
      <p:sp>
        <p:nvSpPr>
          <p:cNvPr id="3" name="Content Placeholder 2"/>
          <p:cNvSpPr>
            <a:spLocks noGrp="1"/>
          </p:cNvSpPr>
          <p:nvPr>
            <p:ph sz="half" idx="1"/>
          </p:nvPr>
        </p:nvSpPr>
        <p:spPr>
          <a:xfrm>
            <a:off x="457200" y="1600200"/>
            <a:ext cx="8507188" cy="4367431"/>
          </a:xfrm>
        </p:spPr>
        <p:txBody>
          <a:bodyPr/>
          <a:lstStyle/>
          <a:p>
            <a:r>
              <a:rPr lang="en-US" dirty="0" smtClean="0"/>
              <a:t>Commonly used </a:t>
            </a:r>
            <a:r>
              <a:rPr lang="en-US" dirty="0"/>
              <a:t>for </a:t>
            </a:r>
            <a:r>
              <a:rPr lang="en-US" dirty="0" smtClean="0"/>
              <a:t>advisors, staff assigned a list of students and get view-only access to courses. </a:t>
            </a:r>
          </a:p>
        </p:txBody>
      </p:sp>
      <p:pic>
        <p:nvPicPr>
          <p:cNvPr id="8" name="Picture Placeholder 7" descr="Blackboard Learn Observer Dashboard with list of students, their number of courses, and date of last access."/>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t="2133" b="1762"/>
          <a:stretch/>
        </p:blipFill>
        <p:spPr>
          <a:xfrm>
            <a:off x="921527" y="2632879"/>
            <a:ext cx="7315200" cy="3411618"/>
          </a:xfrm>
        </p:spPr>
      </p:pic>
    </p:spTree>
    <p:extLst>
      <p:ext uri="{BB962C8B-B14F-4D97-AF65-F5344CB8AC3E}">
        <p14:creationId xmlns:p14="http://schemas.microsoft.com/office/powerpoint/2010/main" val="15052457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Course Review Challenges</a:t>
            </a:r>
            <a:endParaRPr lang="en-US" dirty="0"/>
          </a:p>
        </p:txBody>
      </p:sp>
      <p:sp>
        <p:nvSpPr>
          <p:cNvPr id="3" name="Content Placeholder 2"/>
          <p:cNvSpPr>
            <a:spLocks noGrp="1"/>
          </p:cNvSpPr>
          <p:nvPr>
            <p:ph idx="1"/>
          </p:nvPr>
        </p:nvSpPr>
        <p:spPr/>
        <p:txBody>
          <a:bodyPr>
            <a:normAutofit/>
          </a:bodyPr>
          <a:lstStyle/>
          <a:p>
            <a:r>
              <a:rPr lang="en-US" sz="2400" dirty="0" smtClean="0"/>
              <a:t>Fall </a:t>
            </a:r>
            <a:r>
              <a:rPr lang="en-US" sz="2400" dirty="0"/>
              <a:t>2014: </a:t>
            </a:r>
          </a:p>
          <a:p>
            <a:pPr lvl="1"/>
            <a:r>
              <a:rPr lang="en-US" sz="1800" dirty="0"/>
              <a:t>6,800+ sections using Blackboard </a:t>
            </a:r>
          </a:p>
          <a:p>
            <a:pPr lvl="1"/>
            <a:r>
              <a:rPr lang="en-US" sz="1800" dirty="0"/>
              <a:t>~75% of the 8500+ course sections taught in fall semester</a:t>
            </a:r>
          </a:p>
          <a:p>
            <a:pPr lvl="1"/>
            <a:r>
              <a:rPr lang="en-US" sz="1800" dirty="0"/>
              <a:t>Growing number of fully online courses </a:t>
            </a:r>
            <a:r>
              <a:rPr lang="en-US" sz="1800" dirty="0" smtClean="0"/>
              <a:t>(700+ each semester)</a:t>
            </a:r>
            <a:endParaRPr lang="en-US" sz="1800" dirty="0"/>
          </a:p>
          <a:p>
            <a:pPr lvl="1"/>
            <a:r>
              <a:rPr lang="en-US" sz="1800" dirty="0"/>
              <a:t>2500+ Blackboard instructors with adjuncts, clinical, </a:t>
            </a:r>
            <a:r>
              <a:rPr lang="en-US" sz="1800" dirty="0" err="1" smtClean="0"/>
              <a:t>Tas</a:t>
            </a:r>
            <a:endParaRPr lang="en-US" sz="1800" dirty="0" smtClean="0"/>
          </a:p>
          <a:p>
            <a:r>
              <a:rPr lang="en-US" sz="2400" dirty="0"/>
              <a:t>Instructor permission</a:t>
            </a:r>
          </a:p>
          <a:p>
            <a:r>
              <a:rPr lang="en-US" sz="2400" dirty="0"/>
              <a:t>I</a:t>
            </a:r>
            <a:r>
              <a:rPr lang="en-US" sz="2400" dirty="0" smtClean="0"/>
              <a:t>nstitutional guidelines</a:t>
            </a:r>
            <a:endParaRPr lang="en-US" sz="2400" dirty="0"/>
          </a:p>
          <a:p>
            <a:r>
              <a:rPr lang="en-US" sz="2400" dirty="0"/>
              <a:t>Accommodations – YES</a:t>
            </a:r>
            <a:r>
              <a:rPr lang="en-US" sz="2400" dirty="0" smtClean="0"/>
              <a:t>! Accessibility</a:t>
            </a:r>
            <a:r>
              <a:rPr lang="en-US" sz="2400" dirty="0"/>
              <a:t>? Huh?</a:t>
            </a:r>
            <a:r>
              <a:rPr lang="en-US" sz="1800" dirty="0"/>
              <a:t> </a:t>
            </a:r>
          </a:p>
          <a:p>
            <a:r>
              <a:rPr lang="en-US" sz="2400" dirty="0"/>
              <a:t>Content Variation among and within </a:t>
            </a:r>
            <a:r>
              <a:rPr lang="en-US" sz="2400" dirty="0" smtClean="0"/>
              <a:t>courses</a:t>
            </a:r>
            <a:endParaRPr lang="en-US" sz="2400" dirty="0"/>
          </a:p>
        </p:txBody>
      </p:sp>
    </p:spTree>
    <p:extLst>
      <p:ext uri="{BB962C8B-B14F-4D97-AF65-F5344CB8AC3E}">
        <p14:creationId xmlns:p14="http://schemas.microsoft.com/office/powerpoint/2010/main" val="32900419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 Growing List of Options</a:t>
            </a:r>
            <a:endParaRPr lang="en-US" dirty="0"/>
          </a:p>
        </p:txBody>
      </p:sp>
      <p:sp>
        <p:nvSpPr>
          <p:cNvPr id="3" name="Content Placeholder 2"/>
          <p:cNvSpPr>
            <a:spLocks noGrp="1"/>
          </p:cNvSpPr>
          <p:nvPr>
            <p:ph idx="1"/>
          </p:nvPr>
        </p:nvSpPr>
        <p:spPr/>
        <p:txBody>
          <a:bodyPr>
            <a:noAutofit/>
          </a:bodyPr>
          <a:lstStyle/>
          <a:p>
            <a:pPr lvl="0"/>
            <a:r>
              <a:rPr lang="en-US" sz="1800" dirty="0"/>
              <a:t>Native Blackboard assignments, exams, discussions, and </a:t>
            </a:r>
            <a:r>
              <a:rPr lang="en-US" sz="1800" dirty="0" smtClean="0"/>
              <a:t>more</a:t>
            </a:r>
            <a:endParaRPr lang="en-US" sz="1800" dirty="0"/>
          </a:p>
          <a:p>
            <a:pPr lvl="0"/>
            <a:r>
              <a:rPr lang="en-US" sz="1800" dirty="0"/>
              <a:t>HTML, Word, PowerPoint, PDF, Excel, and other files</a:t>
            </a:r>
          </a:p>
          <a:p>
            <a:pPr lvl="0"/>
            <a:r>
              <a:rPr lang="en-US" sz="1800" dirty="0"/>
              <a:t>Video, audio, images, and other multimedia </a:t>
            </a:r>
          </a:p>
          <a:p>
            <a:pPr marL="0" lvl="0" indent="0">
              <a:buNone/>
            </a:pPr>
            <a:r>
              <a:rPr lang="en-US" sz="1800" dirty="0" smtClean="0"/>
              <a:t>Third</a:t>
            </a:r>
            <a:r>
              <a:rPr lang="en-US" sz="1800" dirty="0"/>
              <a:t>-party </a:t>
            </a:r>
            <a:r>
              <a:rPr lang="en-US" sz="1800" dirty="0" smtClean="0"/>
              <a:t>and publisher content:</a:t>
            </a:r>
            <a:endParaRPr lang="en-US" sz="1800" dirty="0"/>
          </a:p>
          <a:p>
            <a:pPr lvl="1"/>
            <a:r>
              <a:rPr lang="en-US" sz="1800" dirty="0"/>
              <a:t>Blackboard Collaborate web conferencing, voice tools, instant </a:t>
            </a:r>
            <a:r>
              <a:rPr lang="en-US" sz="1800" dirty="0" smtClean="0"/>
              <a:t>messaging</a:t>
            </a:r>
            <a:endParaRPr lang="en-US" sz="1800" dirty="0"/>
          </a:p>
          <a:p>
            <a:pPr lvl="1"/>
            <a:r>
              <a:rPr lang="en-US" sz="1800" dirty="0" smtClean="0"/>
              <a:t>OIRA </a:t>
            </a:r>
            <a:r>
              <a:rPr lang="en-US" sz="1800" dirty="0"/>
              <a:t>Syllabus repository (created by UA)</a:t>
            </a:r>
          </a:p>
          <a:p>
            <a:pPr lvl="1"/>
            <a:r>
              <a:rPr lang="en-US" sz="1800" dirty="0"/>
              <a:t>Respondus </a:t>
            </a:r>
            <a:r>
              <a:rPr lang="en-US" sz="1800" dirty="0" err="1"/>
              <a:t>LockDown</a:t>
            </a:r>
            <a:r>
              <a:rPr lang="en-US" sz="1800" dirty="0"/>
              <a:t> Browser exams</a:t>
            </a:r>
          </a:p>
          <a:p>
            <a:pPr lvl="1"/>
            <a:r>
              <a:rPr lang="en-US" sz="1800" dirty="0"/>
              <a:t>Tegrity lecture capture </a:t>
            </a:r>
          </a:p>
          <a:p>
            <a:pPr lvl="1"/>
            <a:r>
              <a:rPr lang="en-US" sz="1800" dirty="0" smtClean="0"/>
              <a:t>Turning </a:t>
            </a:r>
            <a:r>
              <a:rPr lang="en-US" sz="1800" dirty="0"/>
              <a:t>Technologies </a:t>
            </a:r>
            <a:r>
              <a:rPr lang="en-US" sz="1800" dirty="0" smtClean="0"/>
              <a:t>clicker registration</a:t>
            </a:r>
            <a:endParaRPr lang="en-US" sz="1800" dirty="0"/>
          </a:p>
          <a:p>
            <a:pPr lvl="1"/>
            <a:r>
              <a:rPr lang="en-US" sz="1800" dirty="0"/>
              <a:t>Turnitin plagiarism prevention, grading, and collaboration tools for writing</a:t>
            </a:r>
          </a:p>
          <a:p>
            <a:pPr lvl="1"/>
            <a:r>
              <a:rPr lang="en-US" sz="1800" dirty="0" smtClean="0"/>
              <a:t>University </a:t>
            </a:r>
            <a:r>
              <a:rPr lang="en-US" sz="1800" dirty="0"/>
              <a:t>of Alabama Libraries </a:t>
            </a:r>
            <a:r>
              <a:rPr lang="en-US" sz="1800" dirty="0" smtClean="0"/>
              <a:t>materials</a:t>
            </a:r>
          </a:p>
          <a:p>
            <a:pPr lvl="1"/>
            <a:r>
              <a:rPr lang="en-US" sz="1800" dirty="0"/>
              <a:t>Publisher and other integrations: </a:t>
            </a:r>
            <a:r>
              <a:rPr lang="en-US" sz="1800" dirty="0" err="1"/>
              <a:t>Cengage</a:t>
            </a:r>
            <a:r>
              <a:rPr lang="en-US" sz="1800" dirty="0"/>
              <a:t>, </a:t>
            </a:r>
            <a:r>
              <a:rPr lang="en-US" sz="1800" dirty="0" err="1" smtClean="0"/>
              <a:t>Livetext</a:t>
            </a:r>
            <a:r>
              <a:rPr lang="en-US" sz="1800" dirty="0" smtClean="0"/>
              <a:t>, McGraw</a:t>
            </a:r>
            <a:r>
              <a:rPr lang="en-US" sz="1800" dirty="0"/>
              <a:t>-Hill, Pearson, </a:t>
            </a:r>
            <a:r>
              <a:rPr lang="en-US" sz="1800" dirty="0" err="1" smtClean="0"/>
              <a:t>WebAssign</a:t>
            </a:r>
            <a:r>
              <a:rPr lang="en-US" sz="1800" dirty="0" smtClean="0"/>
              <a:t>, Wiley</a:t>
            </a:r>
            <a:endParaRPr lang="en-US" sz="1800" dirty="0"/>
          </a:p>
        </p:txBody>
      </p:sp>
    </p:spTree>
    <p:extLst>
      <p:ext uri="{BB962C8B-B14F-4D97-AF65-F5344CB8AC3E}">
        <p14:creationId xmlns:p14="http://schemas.microsoft.com/office/powerpoint/2010/main" val="1849131510"/>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ck">
  <a:themeElements>
    <a:clrScheme name="RST ">
      <a:dk1>
        <a:sysClr val="windowText" lastClr="000000"/>
      </a:dk1>
      <a:lt1>
        <a:sysClr val="window" lastClr="FFFFFF"/>
      </a:lt1>
      <a:dk2>
        <a:srgbClr val="041221"/>
      </a:dk2>
      <a:lt2>
        <a:srgbClr val="D5EDF4"/>
      </a:lt2>
      <a:accent1>
        <a:srgbClr val="2C7C9F"/>
      </a:accent1>
      <a:accent2>
        <a:srgbClr val="244A58"/>
      </a:accent2>
      <a:accent3>
        <a:srgbClr val="9DAEC7"/>
      </a:accent3>
      <a:accent4>
        <a:srgbClr val="2D21D3"/>
      </a:accent4>
      <a:accent5>
        <a:srgbClr val="B96559"/>
      </a:accent5>
      <a:accent6>
        <a:srgbClr val="C00000"/>
      </a:accent6>
      <a:hlink>
        <a:srgbClr val="F3DD84"/>
      </a:hlink>
      <a:folHlink>
        <a:srgbClr val="F0EAD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Black .thmx</Template>
  <TotalTime>9391</TotalTime>
  <Words>932</Words>
  <Application>Microsoft Office PowerPoint</Application>
  <PresentationFormat>On-screen Show (4:3)</PresentationFormat>
  <Paragraphs>138</Paragraphs>
  <Slides>28</Slides>
  <Notes>13</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Black</vt:lpstr>
      <vt:lpstr>Instructional Technology and Accessibility:  Strategies and Techniques </vt:lpstr>
      <vt:lpstr>Disclaimer</vt:lpstr>
      <vt:lpstr>The University of Alabama By the Numbers</vt:lpstr>
      <vt:lpstr>Technology Landscape</vt:lpstr>
      <vt:lpstr>Collaboration Opportunities</vt:lpstr>
      <vt:lpstr>E-text Repository </vt:lpstr>
      <vt:lpstr>Observer Role</vt:lpstr>
      <vt:lpstr>Course Review Challenges</vt:lpstr>
      <vt:lpstr>A Growing List of Options</vt:lpstr>
      <vt:lpstr>Resources for Instructors</vt:lpstr>
      <vt:lpstr>Captioning Tegrity Lectures with Docsoft</vt:lpstr>
      <vt:lpstr>Basic Workflow</vt:lpstr>
      <vt:lpstr>Create a Tegrity Recording</vt:lpstr>
      <vt:lpstr>Uncaptioned Tegrity Recording</vt:lpstr>
      <vt:lpstr>Download MP3 Version</vt:lpstr>
      <vt:lpstr>Upload mp3 to Docsoft</vt:lpstr>
      <vt:lpstr>Docsoft Processes</vt:lpstr>
      <vt:lpstr>Download Transcript</vt:lpstr>
      <vt:lpstr>Upload .SRT File to Tegrity</vt:lpstr>
      <vt:lpstr>View Recording with Captions</vt:lpstr>
      <vt:lpstr>Accuracy</vt:lpstr>
      <vt:lpstr>Captioning with Video Everywhere</vt:lpstr>
      <vt:lpstr>Record your Video Everywhere message</vt:lpstr>
      <vt:lpstr>Log into YouTube and Choose Automatic captions</vt:lpstr>
      <vt:lpstr>Edit and Publish Captions</vt:lpstr>
      <vt:lpstr>Captions are available in Bb</vt:lpstr>
      <vt:lpstr>Future steps</vt:lpstr>
      <vt:lpstr>Contact us with questions or comments. Thank you!</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Instructional Technology and Accessibility:  Strategies and Techniques </dc:title>
  <dc:creator>Rachel Thompson</dc:creator>
  <cp:lastModifiedBy>Dr. Rachel S. Thompson</cp:lastModifiedBy>
  <cp:revision>87</cp:revision>
  <cp:lastPrinted>2014-11-07T14:27:35Z</cp:lastPrinted>
  <dcterms:created xsi:type="dcterms:W3CDTF">2014-10-29T20:09:29Z</dcterms:created>
  <dcterms:modified xsi:type="dcterms:W3CDTF">2014-11-12T15:23:49Z</dcterms:modified>
</cp:coreProperties>
</file>