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sldIdLst>
    <p:sldId id="272" r:id="rId2"/>
    <p:sldId id="273" r:id="rId3"/>
    <p:sldId id="277" r:id="rId4"/>
    <p:sldId id="299" r:id="rId5"/>
    <p:sldId id="278" r:id="rId6"/>
    <p:sldId id="279" r:id="rId7"/>
    <p:sldId id="280" r:id="rId8"/>
    <p:sldId id="281" r:id="rId9"/>
    <p:sldId id="282" r:id="rId10"/>
    <p:sldId id="283" r:id="rId11"/>
    <p:sldId id="284" r:id="rId12"/>
    <p:sldId id="285" r:id="rId13"/>
    <p:sldId id="286" r:id="rId14"/>
    <p:sldId id="287" r:id="rId15"/>
    <p:sldId id="256" r:id="rId16"/>
    <p:sldId id="257" r:id="rId17"/>
    <p:sldId id="258" r:id="rId18"/>
    <p:sldId id="265" r:id="rId19"/>
    <p:sldId id="269" r:id="rId20"/>
    <p:sldId id="266" r:id="rId21"/>
    <p:sldId id="267" r:id="rId22"/>
    <p:sldId id="268" r:id="rId23"/>
    <p:sldId id="259" r:id="rId24"/>
    <p:sldId id="260" r:id="rId25"/>
    <p:sldId id="263" r:id="rId26"/>
    <p:sldId id="262" r:id="rId27"/>
    <p:sldId id="261" r:id="rId28"/>
    <p:sldId id="264" r:id="rId29"/>
    <p:sldId id="270" r:id="rId30"/>
    <p:sldId id="271" r:id="rId31"/>
    <p:sldId id="300" r:id="rId32"/>
    <p:sldId id="288" r:id="rId33"/>
    <p:sldId id="289" r:id="rId34"/>
    <p:sldId id="297" r:id="rId35"/>
    <p:sldId id="298" r:id="rId36"/>
    <p:sldId id="294" r:id="rId37"/>
    <p:sldId id="290" r:id="rId38"/>
    <p:sldId id="291" r:id="rId39"/>
    <p:sldId id="296" r:id="rId40"/>
    <p:sldId id="295" r:id="rId41"/>
    <p:sldId id="27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0E1E89-416D-4E4B-891A-322462B552CF}"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198C8885-653D-4CC5-B723-BD963E04466C}">
      <dgm:prSet phldrT="[Text]"/>
      <dgm:spPr/>
      <dgm:t>
        <a:bodyPr/>
        <a:lstStyle/>
        <a:p>
          <a:r>
            <a:rPr lang="en-US" dirty="0" smtClean="0">
              <a:solidFill>
                <a:schemeClr val="tx1"/>
              </a:solidFill>
            </a:rPr>
            <a:t>Professor</a:t>
          </a:r>
          <a:endParaRPr lang="en-US" dirty="0">
            <a:solidFill>
              <a:schemeClr val="tx1"/>
            </a:solidFill>
          </a:endParaRPr>
        </a:p>
      </dgm:t>
    </dgm:pt>
    <dgm:pt modelId="{0B2D560E-F83B-49A4-ACBB-5C6DA27B2455}" type="parTrans" cxnId="{8947FEA3-AAA7-4E6D-84D5-90F50592B9D9}">
      <dgm:prSet/>
      <dgm:spPr/>
      <dgm:t>
        <a:bodyPr/>
        <a:lstStyle/>
        <a:p>
          <a:endParaRPr lang="en-US"/>
        </a:p>
      </dgm:t>
    </dgm:pt>
    <dgm:pt modelId="{09CEC3DA-1CB8-4ACA-BF89-E08F0A315698}" type="sibTrans" cxnId="{8947FEA3-AAA7-4E6D-84D5-90F50592B9D9}">
      <dgm:prSet/>
      <dgm:spPr/>
      <dgm:t>
        <a:bodyPr/>
        <a:lstStyle/>
        <a:p>
          <a:endParaRPr lang="en-US"/>
        </a:p>
      </dgm:t>
    </dgm:pt>
    <dgm:pt modelId="{4795E11C-ED48-4615-B7E8-1AA76C3AD84C}">
      <dgm:prSet phldrT="[Text]"/>
      <dgm:spPr/>
      <dgm:t>
        <a:bodyPr/>
        <a:lstStyle/>
        <a:p>
          <a:r>
            <a:rPr lang="en-US" dirty="0" smtClean="0">
              <a:solidFill>
                <a:schemeClr val="tx1"/>
              </a:solidFill>
            </a:rPr>
            <a:t>ODS</a:t>
          </a:r>
          <a:endParaRPr lang="en-US" dirty="0">
            <a:solidFill>
              <a:schemeClr val="tx1"/>
            </a:solidFill>
          </a:endParaRPr>
        </a:p>
      </dgm:t>
    </dgm:pt>
    <dgm:pt modelId="{CD6DB8A7-33FF-4D13-9985-78347C05C403}" type="parTrans" cxnId="{257A1954-E4D3-4A32-8CE6-D71013A15E6E}">
      <dgm:prSet/>
      <dgm:spPr/>
      <dgm:t>
        <a:bodyPr/>
        <a:lstStyle/>
        <a:p>
          <a:endParaRPr lang="en-US"/>
        </a:p>
      </dgm:t>
    </dgm:pt>
    <dgm:pt modelId="{9224C05D-2833-486F-988B-DB9EE18A49E5}" type="sibTrans" cxnId="{257A1954-E4D3-4A32-8CE6-D71013A15E6E}">
      <dgm:prSet/>
      <dgm:spPr/>
      <dgm:t>
        <a:bodyPr/>
        <a:lstStyle/>
        <a:p>
          <a:endParaRPr lang="en-US"/>
        </a:p>
      </dgm:t>
    </dgm:pt>
    <dgm:pt modelId="{464583AA-3331-48E7-92D9-A168DAEF46EC}">
      <dgm:prSet phldrT="[Text]"/>
      <dgm:spPr/>
      <dgm:t>
        <a:bodyPr/>
        <a:lstStyle/>
        <a:p>
          <a:r>
            <a:rPr lang="en-US" dirty="0" smtClean="0">
              <a:solidFill>
                <a:schemeClr val="tx1"/>
              </a:solidFill>
            </a:rPr>
            <a:t>Transcriber</a:t>
          </a:r>
          <a:endParaRPr lang="en-US" dirty="0">
            <a:solidFill>
              <a:schemeClr val="tx1"/>
            </a:solidFill>
          </a:endParaRPr>
        </a:p>
      </dgm:t>
    </dgm:pt>
    <dgm:pt modelId="{8ABBFF98-54EC-44D1-AEC3-F9FAD60DD0FF}" type="parTrans" cxnId="{665C0191-2EA4-4178-9280-9E75D55EB1A6}">
      <dgm:prSet/>
      <dgm:spPr/>
      <dgm:t>
        <a:bodyPr/>
        <a:lstStyle/>
        <a:p>
          <a:endParaRPr lang="en-US"/>
        </a:p>
      </dgm:t>
    </dgm:pt>
    <dgm:pt modelId="{06E9DFFE-19BB-414F-AB56-6D62CB530D96}" type="sibTrans" cxnId="{665C0191-2EA4-4178-9280-9E75D55EB1A6}">
      <dgm:prSet/>
      <dgm:spPr/>
      <dgm:t>
        <a:bodyPr/>
        <a:lstStyle/>
        <a:p>
          <a:endParaRPr lang="en-US"/>
        </a:p>
      </dgm:t>
    </dgm:pt>
    <dgm:pt modelId="{4E2A54B7-A83F-4908-9351-543C88969030}">
      <dgm:prSet phldrT="[Text]"/>
      <dgm:spPr/>
      <dgm:t>
        <a:bodyPr/>
        <a:lstStyle/>
        <a:p>
          <a:r>
            <a:rPr lang="en-US" dirty="0" smtClean="0">
              <a:solidFill>
                <a:schemeClr val="tx1"/>
              </a:solidFill>
            </a:rPr>
            <a:t>ODS</a:t>
          </a:r>
          <a:endParaRPr lang="en-US" dirty="0">
            <a:solidFill>
              <a:schemeClr val="tx1"/>
            </a:solidFill>
          </a:endParaRPr>
        </a:p>
      </dgm:t>
    </dgm:pt>
    <dgm:pt modelId="{4B3A5B39-6AE3-4862-B097-D323B4DA1F58}" type="parTrans" cxnId="{C5F8AFF9-3F7B-47DC-941A-003E330761F8}">
      <dgm:prSet/>
      <dgm:spPr/>
      <dgm:t>
        <a:bodyPr/>
        <a:lstStyle/>
        <a:p>
          <a:endParaRPr lang="en-US"/>
        </a:p>
      </dgm:t>
    </dgm:pt>
    <dgm:pt modelId="{EA4F954D-53B3-4F5D-83E9-773B6B52FDBC}" type="sibTrans" cxnId="{C5F8AFF9-3F7B-47DC-941A-003E330761F8}">
      <dgm:prSet/>
      <dgm:spPr/>
      <dgm:t>
        <a:bodyPr/>
        <a:lstStyle/>
        <a:p>
          <a:endParaRPr lang="en-US"/>
        </a:p>
      </dgm:t>
    </dgm:pt>
    <dgm:pt modelId="{48056567-D2E5-4943-B90F-87DAF24812BC}">
      <dgm:prSet phldrT="[Text]"/>
      <dgm:spPr/>
      <dgm:t>
        <a:bodyPr/>
        <a:lstStyle/>
        <a:p>
          <a:r>
            <a:rPr lang="en-US" dirty="0" smtClean="0">
              <a:solidFill>
                <a:schemeClr val="tx1"/>
              </a:solidFill>
            </a:rPr>
            <a:t>Student</a:t>
          </a:r>
          <a:endParaRPr lang="en-US" dirty="0">
            <a:solidFill>
              <a:schemeClr val="tx1"/>
            </a:solidFill>
          </a:endParaRPr>
        </a:p>
      </dgm:t>
    </dgm:pt>
    <dgm:pt modelId="{0570780E-7440-4957-A6BF-74BB8AC98DA6}" type="parTrans" cxnId="{10648277-658D-4FA7-80FA-5673E02C267B}">
      <dgm:prSet/>
      <dgm:spPr/>
      <dgm:t>
        <a:bodyPr/>
        <a:lstStyle/>
        <a:p>
          <a:endParaRPr lang="en-US"/>
        </a:p>
      </dgm:t>
    </dgm:pt>
    <dgm:pt modelId="{E9096D9E-F7E3-4FB3-B36C-EE3F1F8765C6}" type="sibTrans" cxnId="{10648277-658D-4FA7-80FA-5673E02C267B}">
      <dgm:prSet/>
      <dgm:spPr/>
      <dgm:t>
        <a:bodyPr/>
        <a:lstStyle/>
        <a:p>
          <a:endParaRPr lang="en-US"/>
        </a:p>
      </dgm:t>
    </dgm:pt>
    <dgm:pt modelId="{FC858D30-4CCF-483E-B182-7B839EA336A0}" type="pres">
      <dgm:prSet presAssocID="{F20E1E89-416D-4E4B-891A-322462B552CF}" presName="cycle" presStyleCnt="0">
        <dgm:presLayoutVars>
          <dgm:dir/>
          <dgm:resizeHandles val="exact"/>
        </dgm:presLayoutVars>
      </dgm:prSet>
      <dgm:spPr/>
      <dgm:t>
        <a:bodyPr/>
        <a:lstStyle/>
        <a:p>
          <a:endParaRPr lang="en-US"/>
        </a:p>
      </dgm:t>
    </dgm:pt>
    <dgm:pt modelId="{EFBCE502-8812-4DB9-A74D-519A14802D90}" type="pres">
      <dgm:prSet presAssocID="{198C8885-653D-4CC5-B723-BD963E04466C}" presName="node" presStyleLbl="node1" presStyleIdx="0" presStyleCnt="5">
        <dgm:presLayoutVars>
          <dgm:bulletEnabled val="1"/>
        </dgm:presLayoutVars>
      </dgm:prSet>
      <dgm:spPr/>
      <dgm:t>
        <a:bodyPr/>
        <a:lstStyle/>
        <a:p>
          <a:endParaRPr lang="en-US"/>
        </a:p>
      </dgm:t>
    </dgm:pt>
    <dgm:pt modelId="{DE9857C3-322E-4528-B093-2D04FDEEC03F}" type="pres">
      <dgm:prSet presAssocID="{09CEC3DA-1CB8-4ACA-BF89-E08F0A315698}" presName="sibTrans" presStyleLbl="sibTrans2D1" presStyleIdx="0" presStyleCnt="5"/>
      <dgm:spPr/>
      <dgm:t>
        <a:bodyPr/>
        <a:lstStyle/>
        <a:p>
          <a:endParaRPr lang="en-US"/>
        </a:p>
      </dgm:t>
    </dgm:pt>
    <dgm:pt modelId="{53E0FE30-0A6A-4901-A63F-543DA57D21D3}" type="pres">
      <dgm:prSet presAssocID="{09CEC3DA-1CB8-4ACA-BF89-E08F0A315698}" presName="connectorText" presStyleLbl="sibTrans2D1" presStyleIdx="0" presStyleCnt="5"/>
      <dgm:spPr/>
      <dgm:t>
        <a:bodyPr/>
        <a:lstStyle/>
        <a:p>
          <a:endParaRPr lang="en-US"/>
        </a:p>
      </dgm:t>
    </dgm:pt>
    <dgm:pt modelId="{9AD90BE5-CE46-4AD9-AB13-9C03A4D4AC8F}" type="pres">
      <dgm:prSet presAssocID="{4795E11C-ED48-4615-B7E8-1AA76C3AD84C}" presName="node" presStyleLbl="node1" presStyleIdx="1" presStyleCnt="5">
        <dgm:presLayoutVars>
          <dgm:bulletEnabled val="1"/>
        </dgm:presLayoutVars>
      </dgm:prSet>
      <dgm:spPr/>
      <dgm:t>
        <a:bodyPr/>
        <a:lstStyle/>
        <a:p>
          <a:endParaRPr lang="en-US"/>
        </a:p>
      </dgm:t>
    </dgm:pt>
    <dgm:pt modelId="{29EA5900-7E1A-4B03-9700-0CF37CDD7B4D}" type="pres">
      <dgm:prSet presAssocID="{9224C05D-2833-486F-988B-DB9EE18A49E5}" presName="sibTrans" presStyleLbl="sibTrans2D1" presStyleIdx="1" presStyleCnt="5"/>
      <dgm:spPr/>
      <dgm:t>
        <a:bodyPr/>
        <a:lstStyle/>
        <a:p>
          <a:endParaRPr lang="en-US"/>
        </a:p>
      </dgm:t>
    </dgm:pt>
    <dgm:pt modelId="{5FE8E36A-56F7-41AF-BDB6-B4C2CBEF21CC}" type="pres">
      <dgm:prSet presAssocID="{9224C05D-2833-486F-988B-DB9EE18A49E5}" presName="connectorText" presStyleLbl="sibTrans2D1" presStyleIdx="1" presStyleCnt="5"/>
      <dgm:spPr/>
      <dgm:t>
        <a:bodyPr/>
        <a:lstStyle/>
        <a:p>
          <a:endParaRPr lang="en-US"/>
        </a:p>
      </dgm:t>
    </dgm:pt>
    <dgm:pt modelId="{BEF01DCC-7909-4634-AB5F-4CEBDF1F0834}" type="pres">
      <dgm:prSet presAssocID="{464583AA-3331-48E7-92D9-A168DAEF46EC}" presName="node" presStyleLbl="node1" presStyleIdx="2" presStyleCnt="5">
        <dgm:presLayoutVars>
          <dgm:bulletEnabled val="1"/>
        </dgm:presLayoutVars>
      </dgm:prSet>
      <dgm:spPr/>
      <dgm:t>
        <a:bodyPr/>
        <a:lstStyle/>
        <a:p>
          <a:endParaRPr lang="en-US"/>
        </a:p>
      </dgm:t>
    </dgm:pt>
    <dgm:pt modelId="{B4916123-BEAF-45B8-A7AA-9945FB097E0D}" type="pres">
      <dgm:prSet presAssocID="{06E9DFFE-19BB-414F-AB56-6D62CB530D96}" presName="sibTrans" presStyleLbl="sibTrans2D1" presStyleIdx="2" presStyleCnt="5"/>
      <dgm:spPr/>
      <dgm:t>
        <a:bodyPr/>
        <a:lstStyle/>
        <a:p>
          <a:endParaRPr lang="en-US"/>
        </a:p>
      </dgm:t>
    </dgm:pt>
    <dgm:pt modelId="{F185928E-E2E5-4A6E-A413-D6DDFD1F37A4}" type="pres">
      <dgm:prSet presAssocID="{06E9DFFE-19BB-414F-AB56-6D62CB530D96}" presName="connectorText" presStyleLbl="sibTrans2D1" presStyleIdx="2" presStyleCnt="5"/>
      <dgm:spPr/>
      <dgm:t>
        <a:bodyPr/>
        <a:lstStyle/>
        <a:p>
          <a:endParaRPr lang="en-US"/>
        </a:p>
      </dgm:t>
    </dgm:pt>
    <dgm:pt modelId="{2C952045-E267-4DE0-91AD-7AFCE897FA14}" type="pres">
      <dgm:prSet presAssocID="{4E2A54B7-A83F-4908-9351-543C88969030}" presName="node" presStyleLbl="node1" presStyleIdx="3" presStyleCnt="5">
        <dgm:presLayoutVars>
          <dgm:bulletEnabled val="1"/>
        </dgm:presLayoutVars>
      </dgm:prSet>
      <dgm:spPr/>
      <dgm:t>
        <a:bodyPr/>
        <a:lstStyle/>
        <a:p>
          <a:endParaRPr lang="en-US"/>
        </a:p>
      </dgm:t>
    </dgm:pt>
    <dgm:pt modelId="{F4F405E0-355F-4639-AB38-6077BA47786B}" type="pres">
      <dgm:prSet presAssocID="{EA4F954D-53B3-4F5D-83E9-773B6B52FDBC}" presName="sibTrans" presStyleLbl="sibTrans2D1" presStyleIdx="3" presStyleCnt="5"/>
      <dgm:spPr/>
      <dgm:t>
        <a:bodyPr/>
        <a:lstStyle/>
        <a:p>
          <a:endParaRPr lang="en-US"/>
        </a:p>
      </dgm:t>
    </dgm:pt>
    <dgm:pt modelId="{FD5F723C-1781-4927-B6FB-C22364C67FBC}" type="pres">
      <dgm:prSet presAssocID="{EA4F954D-53B3-4F5D-83E9-773B6B52FDBC}" presName="connectorText" presStyleLbl="sibTrans2D1" presStyleIdx="3" presStyleCnt="5"/>
      <dgm:spPr/>
      <dgm:t>
        <a:bodyPr/>
        <a:lstStyle/>
        <a:p>
          <a:endParaRPr lang="en-US"/>
        </a:p>
      </dgm:t>
    </dgm:pt>
    <dgm:pt modelId="{0594292A-E6D7-46AB-98C0-B7E26FDABCD9}" type="pres">
      <dgm:prSet presAssocID="{48056567-D2E5-4943-B90F-87DAF24812BC}" presName="node" presStyleLbl="node1" presStyleIdx="4" presStyleCnt="5">
        <dgm:presLayoutVars>
          <dgm:bulletEnabled val="1"/>
        </dgm:presLayoutVars>
      </dgm:prSet>
      <dgm:spPr/>
      <dgm:t>
        <a:bodyPr/>
        <a:lstStyle/>
        <a:p>
          <a:endParaRPr lang="en-US"/>
        </a:p>
      </dgm:t>
    </dgm:pt>
    <dgm:pt modelId="{FC002EC7-E388-4FF1-80FE-F4A62EA4A507}" type="pres">
      <dgm:prSet presAssocID="{E9096D9E-F7E3-4FB3-B36C-EE3F1F8765C6}" presName="sibTrans" presStyleLbl="sibTrans2D1" presStyleIdx="4" presStyleCnt="5"/>
      <dgm:spPr/>
      <dgm:t>
        <a:bodyPr/>
        <a:lstStyle/>
        <a:p>
          <a:endParaRPr lang="en-US"/>
        </a:p>
      </dgm:t>
    </dgm:pt>
    <dgm:pt modelId="{21AA6E39-5508-42E6-8F48-81DC16BCEA61}" type="pres">
      <dgm:prSet presAssocID="{E9096D9E-F7E3-4FB3-B36C-EE3F1F8765C6}" presName="connectorText" presStyleLbl="sibTrans2D1" presStyleIdx="4" presStyleCnt="5"/>
      <dgm:spPr/>
      <dgm:t>
        <a:bodyPr/>
        <a:lstStyle/>
        <a:p>
          <a:endParaRPr lang="en-US"/>
        </a:p>
      </dgm:t>
    </dgm:pt>
  </dgm:ptLst>
  <dgm:cxnLst>
    <dgm:cxn modelId="{ED319137-4030-4072-A790-CADF35213A06}" type="presOf" srcId="{4795E11C-ED48-4615-B7E8-1AA76C3AD84C}" destId="{9AD90BE5-CE46-4AD9-AB13-9C03A4D4AC8F}" srcOrd="0" destOrd="0" presId="urn:microsoft.com/office/officeart/2005/8/layout/cycle2"/>
    <dgm:cxn modelId="{10648277-658D-4FA7-80FA-5673E02C267B}" srcId="{F20E1E89-416D-4E4B-891A-322462B552CF}" destId="{48056567-D2E5-4943-B90F-87DAF24812BC}" srcOrd="4" destOrd="0" parTransId="{0570780E-7440-4957-A6BF-74BB8AC98DA6}" sibTransId="{E9096D9E-F7E3-4FB3-B36C-EE3F1F8765C6}"/>
    <dgm:cxn modelId="{C5F8AFF9-3F7B-47DC-941A-003E330761F8}" srcId="{F20E1E89-416D-4E4B-891A-322462B552CF}" destId="{4E2A54B7-A83F-4908-9351-543C88969030}" srcOrd="3" destOrd="0" parTransId="{4B3A5B39-6AE3-4862-B097-D323B4DA1F58}" sibTransId="{EA4F954D-53B3-4F5D-83E9-773B6B52FDBC}"/>
    <dgm:cxn modelId="{8947FEA3-AAA7-4E6D-84D5-90F50592B9D9}" srcId="{F20E1E89-416D-4E4B-891A-322462B552CF}" destId="{198C8885-653D-4CC5-B723-BD963E04466C}" srcOrd="0" destOrd="0" parTransId="{0B2D560E-F83B-49A4-ACBB-5C6DA27B2455}" sibTransId="{09CEC3DA-1CB8-4ACA-BF89-E08F0A315698}"/>
    <dgm:cxn modelId="{C8E26E94-DD61-4738-AE73-E5CA5AE4EBF7}" type="presOf" srcId="{9224C05D-2833-486F-988B-DB9EE18A49E5}" destId="{5FE8E36A-56F7-41AF-BDB6-B4C2CBEF21CC}" srcOrd="1" destOrd="0" presId="urn:microsoft.com/office/officeart/2005/8/layout/cycle2"/>
    <dgm:cxn modelId="{77953930-494D-4F4A-A30C-786A52A2A920}" type="presOf" srcId="{48056567-D2E5-4943-B90F-87DAF24812BC}" destId="{0594292A-E6D7-46AB-98C0-B7E26FDABCD9}" srcOrd="0" destOrd="0" presId="urn:microsoft.com/office/officeart/2005/8/layout/cycle2"/>
    <dgm:cxn modelId="{9AFBD66B-B5EE-4E65-934E-350E1521769A}" type="presOf" srcId="{E9096D9E-F7E3-4FB3-B36C-EE3F1F8765C6}" destId="{FC002EC7-E388-4FF1-80FE-F4A62EA4A507}" srcOrd="0" destOrd="0" presId="urn:microsoft.com/office/officeart/2005/8/layout/cycle2"/>
    <dgm:cxn modelId="{257A1954-E4D3-4A32-8CE6-D71013A15E6E}" srcId="{F20E1E89-416D-4E4B-891A-322462B552CF}" destId="{4795E11C-ED48-4615-B7E8-1AA76C3AD84C}" srcOrd="1" destOrd="0" parTransId="{CD6DB8A7-33FF-4D13-9985-78347C05C403}" sibTransId="{9224C05D-2833-486F-988B-DB9EE18A49E5}"/>
    <dgm:cxn modelId="{821BA1ED-ED36-4D3D-A1EA-12463E37B1BD}" type="presOf" srcId="{EA4F954D-53B3-4F5D-83E9-773B6B52FDBC}" destId="{F4F405E0-355F-4639-AB38-6077BA47786B}" srcOrd="0" destOrd="0" presId="urn:microsoft.com/office/officeart/2005/8/layout/cycle2"/>
    <dgm:cxn modelId="{2BE03026-59B4-4DA0-8937-7B730C59605D}" type="presOf" srcId="{4E2A54B7-A83F-4908-9351-543C88969030}" destId="{2C952045-E267-4DE0-91AD-7AFCE897FA14}" srcOrd="0" destOrd="0" presId="urn:microsoft.com/office/officeart/2005/8/layout/cycle2"/>
    <dgm:cxn modelId="{F979E081-EC54-45D0-80F9-3AFDCB68BADB}" type="presOf" srcId="{09CEC3DA-1CB8-4ACA-BF89-E08F0A315698}" destId="{DE9857C3-322E-4528-B093-2D04FDEEC03F}" srcOrd="0" destOrd="0" presId="urn:microsoft.com/office/officeart/2005/8/layout/cycle2"/>
    <dgm:cxn modelId="{EE774885-E00A-4626-B139-2C4049680D63}" type="presOf" srcId="{9224C05D-2833-486F-988B-DB9EE18A49E5}" destId="{29EA5900-7E1A-4B03-9700-0CF37CDD7B4D}" srcOrd="0" destOrd="0" presId="urn:microsoft.com/office/officeart/2005/8/layout/cycle2"/>
    <dgm:cxn modelId="{4C678105-B984-49DF-82B2-EFCA92BA3BEA}" type="presOf" srcId="{06E9DFFE-19BB-414F-AB56-6D62CB530D96}" destId="{B4916123-BEAF-45B8-A7AA-9945FB097E0D}" srcOrd="0" destOrd="0" presId="urn:microsoft.com/office/officeart/2005/8/layout/cycle2"/>
    <dgm:cxn modelId="{4C302F14-8CDD-45CD-82C7-096D13A8A9DE}" type="presOf" srcId="{E9096D9E-F7E3-4FB3-B36C-EE3F1F8765C6}" destId="{21AA6E39-5508-42E6-8F48-81DC16BCEA61}" srcOrd="1" destOrd="0" presId="urn:microsoft.com/office/officeart/2005/8/layout/cycle2"/>
    <dgm:cxn modelId="{0728D0FC-2DE1-4DF8-B24E-14E8F1E30521}" type="presOf" srcId="{F20E1E89-416D-4E4B-891A-322462B552CF}" destId="{FC858D30-4CCF-483E-B182-7B839EA336A0}" srcOrd="0" destOrd="0" presId="urn:microsoft.com/office/officeart/2005/8/layout/cycle2"/>
    <dgm:cxn modelId="{533F8A4F-349F-436D-A647-197303125A46}" type="presOf" srcId="{06E9DFFE-19BB-414F-AB56-6D62CB530D96}" destId="{F185928E-E2E5-4A6E-A413-D6DDFD1F37A4}" srcOrd="1" destOrd="0" presId="urn:microsoft.com/office/officeart/2005/8/layout/cycle2"/>
    <dgm:cxn modelId="{D7F7E5C2-BA44-4F0F-8E46-BDDFCF8F40DC}" type="presOf" srcId="{EA4F954D-53B3-4F5D-83E9-773B6B52FDBC}" destId="{FD5F723C-1781-4927-B6FB-C22364C67FBC}" srcOrd="1" destOrd="0" presId="urn:microsoft.com/office/officeart/2005/8/layout/cycle2"/>
    <dgm:cxn modelId="{A89FD02C-A11D-4774-A05F-E5014AD94481}" type="presOf" srcId="{464583AA-3331-48E7-92D9-A168DAEF46EC}" destId="{BEF01DCC-7909-4634-AB5F-4CEBDF1F0834}" srcOrd="0" destOrd="0" presId="urn:microsoft.com/office/officeart/2005/8/layout/cycle2"/>
    <dgm:cxn modelId="{665C0191-2EA4-4178-9280-9E75D55EB1A6}" srcId="{F20E1E89-416D-4E4B-891A-322462B552CF}" destId="{464583AA-3331-48E7-92D9-A168DAEF46EC}" srcOrd="2" destOrd="0" parTransId="{8ABBFF98-54EC-44D1-AEC3-F9FAD60DD0FF}" sibTransId="{06E9DFFE-19BB-414F-AB56-6D62CB530D96}"/>
    <dgm:cxn modelId="{2FE8A87C-A0A6-4E6E-BF9C-B1E3B1087EF5}" type="presOf" srcId="{09CEC3DA-1CB8-4ACA-BF89-E08F0A315698}" destId="{53E0FE30-0A6A-4901-A63F-543DA57D21D3}" srcOrd="1" destOrd="0" presId="urn:microsoft.com/office/officeart/2005/8/layout/cycle2"/>
    <dgm:cxn modelId="{4F308D77-AE35-4BD3-BBDB-A5614C5514F4}" type="presOf" srcId="{198C8885-653D-4CC5-B723-BD963E04466C}" destId="{EFBCE502-8812-4DB9-A74D-519A14802D90}" srcOrd="0" destOrd="0" presId="urn:microsoft.com/office/officeart/2005/8/layout/cycle2"/>
    <dgm:cxn modelId="{F7843EF9-E504-458D-8363-67A400688DC9}" type="presParOf" srcId="{FC858D30-4CCF-483E-B182-7B839EA336A0}" destId="{EFBCE502-8812-4DB9-A74D-519A14802D90}" srcOrd="0" destOrd="0" presId="urn:microsoft.com/office/officeart/2005/8/layout/cycle2"/>
    <dgm:cxn modelId="{0799EE91-564A-4F92-A26B-5F8528C6ADDA}" type="presParOf" srcId="{FC858D30-4CCF-483E-B182-7B839EA336A0}" destId="{DE9857C3-322E-4528-B093-2D04FDEEC03F}" srcOrd="1" destOrd="0" presId="urn:microsoft.com/office/officeart/2005/8/layout/cycle2"/>
    <dgm:cxn modelId="{90AD4D55-CA21-4A35-ACEF-D6B46A010984}" type="presParOf" srcId="{DE9857C3-322E-4528-B093-2D04FDEEC03F}" destId="{53E0FE30-0A6A-4901-A63F-543DA57D21D3}" srcOrd="0" destOrd="0" presId="urn:microsoft.com/office/officeart/2005/8/layout/cycle2"/>
    <dgm:cxn modelId="{FD32B032-5D5D-45AE-925D-16620559BDF8}" type="presParOf" srcId="{FC858D30-4CCF-483E-B182-7B839EA336A0}" destId="{9AD90BE5-CE46-4AD9-AB13-9C03A4D4AC8F}" srcOrd="2" destOrd="0" presId="urn:microsoft.com/office/officeart/2005/8/layout/cycle2"/>
    <dgm:cxn modelId="{9A30A40A-A81B-488D-9576-A0E4A92422AD}" type="presParOf" srcId="{FC858D30-4CCF-483E-B182-7B839EA336A0}" destId="{29EA5900-7E1A-4B03-9700-0CF37CDD7B4D}" srcOrd="3" destOrd="0" presId="urn:microsoft.com/office/officeart/2005/8/layout/cycle2"/>
    <dgm:cxn modelId="{418869F0-1F25-4DBB-AE2F-056DE41B6C65}" type="presParOf" srcId="{29EA5900-7E1A-4B03-9700-0CF37CDD7B4D}" destId="{5FE8E36A-56F7-41AF-BDB6-B4C2CBEF21CC}" srcOrd="0" destOrd="0" presId="urn:microsoft.com/office/officeart/2005/8/layout/cycle2"/>
    <dgm:cxn modelId="{1513CB6A-E2DB-42F9-B847-6E4A1248EFB1}" type="presParOf" srcId="{FC858D30-4CCF-483E-B182-7B839EA336A0}" destId="{BEF01DCC-7909-4634-AB5F-4CEBDF1F0834}" srcOrd="4" destOrd="0" presId="urn:microsoft.com/office/officeart/2005/8/layout/cycle2"/>
    <dgm:cxn modelId="{1DD22CF6-FFD7-4DAB-B08B-8056DBFCAF49}" type="presParOf" srcId="{FC858D30-4CCF-483E-B182-7B839EA336A0}" destId="{B4916123-BEAF-45B8-A7AA-9945FB097E0D}" srcOrd="5" destOrd="0" presId="urn:microsoft.com/office/officeart/2005/8/layout/cycle2"/>
    <dgm:cxn modelId="{2A253CFD-BD7B-4823-B59B-4478F744128A}" type="presParOf" srcId="{B4916123-BEAF-45B8-A7AA-9945FB097E0D}" destId="{F185928E-E2E5-4A6E-A413-D6DDFD1F37A4}" srcOrd="0" destOrd="0" presId="urn:microsoft.com/office/officeart/2005/8/layout/cycle2"/>
    <dgm:cxn modelId="{89EE5B1E-2162-42A4-BDFB-A2E126BE5BCD}" type="presParOf" srcId="{FC858D30-4CCF-483E-B182-7B839EA336A0}" destId="{2C952045-E267-4DE0-91AD-7AFCE897FA14}" srcOrd="6" destOrd="0" presId="urn:microsoft.com/office/officeart/2005/8/layout/cycle2"/>
    <dgm:cxn modelId="{0CD42D43-E576-4B0A-B02D-7E1223D1FE65}" type="presParOf" srcId="{FC858D30-4CCF-483E-B182-7B839EA336A0}" destId="{F4F405E0-355F-4639-AB38-6077BA47786B}" srcOrd="7" destOrd="0" presId="urn:microsoft.com/office/officeart/2005/8/layout/cycle2"/>
    <dgm:cxn modelId="{D3258AFC-577D-4127-8CE9-BFCC77A0416B}" type="presParOf" srcId="{F4F405E0-355F-4639-AB38-6077BA47786B}" destId="{FD5F723C-1781-4927-B6FB-C22364C67FBC}" srcOrd="0" destOrd="0" presId="urn:microsoft.com/office/officeart/2005/8/layout/cycle2"/>
    <dgm:cxn modelId="{B477F2A3-ADF3-4C73-B7DF-D710484C364A}" type="presParOf" srcId="{FC858D30-4CCF-483E-B182-7B839EA336A0}" destId="{0594292A-E6D7-46AB-98C0-B7E26FDABCD9}" srcOrd="8" destOrd="0" presId="urn:microsoft.com/office/officeart/2005/8/layout/cycle2"/>
    <dgm:cxn modelId="{FBC935CF-9F74-41DA-AF3D-48242406B925}" type="presParOf" srcId="{FC858D30-4CCF-483E-B182-7B839EA336A0}" destId="{FC002EC7-E388-4FF1-80FE-F4A62EA4A507}" srcOrd="9" destOrd="0" presId="urn:microsoft.com/office/officeart/2005/8/layout/cycle2"/>
    <dgm:cxn modelId="{9411155F-8DA6-41C6-AA19-6FA41A71828B}" type="presParOf" srcId="{FC002EC7-E388-4FF1-80FE-F4A62EA4A507}" destId="{21AA6E39-5508-42E6-8F48-81DC16BCEA61}"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682F9F-DE54-438B-81B9-6A5C0662B395}" type="doc">
      <dgm:prSet loTypeId="urn:microsoft.com/office/officeart/2005/8/layout/venn1" loCatId="relationship" qsTypeId="urn:microsoft.com/office/officeart/2005/8/quickstyle/simple1" qsCatId="simple" csTypeId="urn:microsoft.com/office/officeart/2005/8/colors/accent1_2" csCatId="accent1" phldr="1"/>
      <dgm:spPr/>
    </dgm:pt>
    <dgm:pt modelId="{738194BF-6DF2-4C3C-AB20-5538952DC239}">
      <dgm:prSet phldrT="[Text]"/>
      <dgm:spPr/>
      <dgm:t>
        <a:bodyPr/>
        <a:lstStyle/>
        <a:p>
          <a:r>
            <a:rPr lang="en-US" dirty="0" smtClean="0"/>
            <a:t>Faculty</a:t>
          </a:r>
          <a:endParaRPr lang="en-US" dirty="0"/>
        </a:p>
      </dgm:t>
    </dgm:pt>
    <dgm:pt modelId="{D474C7DA-DDF1-41C9-9E55-DF9E021390B0}" type="parTrans" cxnId="{75A37508-0178-43AC-9F68-E4C26FE05B3E}">
      <dgm:prSet/>
      <dgm:spPr/>
      <dgm:t>
        <a:bodyPr/>
        <a:lstStyle/>
        <a:p>
          <a:endParaRPr lang="en-US"/>
        </a:p>
      </dgm:t>
    </dgm:pt>
    <dgm:pt modelId="{D3D72F01-EB4E-43B2-AB96-15A44144D4E2}" type="sibTrans" cxnId="{75A37508-0178-43AC-9F68-E4C26FE05B3E}">
      <dgm:prSet/>
      <dgm:spPr/>
      <dgm:t>
        <a:bodyPr/>
        <a:lstStyle/>
        <a:p>
          <a:endParaRPr lang="en-US"/>
        </a:p>
      </dgm:t>
    </dgm:pt>
    <dgm:pt modelId="{0E3BB43F-E771-4941-82FB-823965DCD50E}">
      <dgm:prSet phldrT="[Text]"/>
      <dgm:spPr/>
      <dgm:t>
        <a:bodyPr/>
        <a:lstStyle/>
        <a:p>
          <a:r>
            <a:rPr lang="en-US" dirty="0" smtClean="0"/>
            <a:t>Transcriber</a:t>
          </a:r>
          <a:endParaRPr lang="en-US" dirty="0"/>
        </a:p>
      </dgm:t>
    </dgm:pt>
    <dgm:pt modelId="{05C7ACA0-FA04-4F8D-9793-B034F8DC2CBC}" type="parTrans" cxnId="{16DF5E4C-4870-4CBB-80A9-9931DA7384D9}">
      <dgm:prSet/>
      <dgm:spPr/>
      <dgm:t>
        <a:bodyPr/>
        <a:lstStyle/>
        <a:p>
          <a:endParaRPr lang="en-US"/>
        </a:p>
      </dgm:t>
    </dgm:pt>
    <dgm:pt modelId="{99539A42-C699-47B1-89E7-BCBD80142089}" type="sibTrans" cxnId="{16DF5E4C-4870-4CBB-80A9-9931DA7384D9}">
      <dgm:prSet/>
      <dgm:spPr/>
      <dgm:t>
        <a:bodyPr/>
        <a:lstStyle/>
        <a:p>
          <a:endParaRPr lang="en-US"/>
        </a:p>
      </dgm:t>
    </dgm:pt>
    <dgm:pt modelId="{1EF559EE-378A-41A4-A862-FBC0A6561C7E}">
      <dgm:prSet phldrT="[Text]"/>
      <dgm:spPr/>
      <dgm:t>
        <a:bodyPr/>
        <a:lstStyle/>
        <a:p>
          <a:r>
            <a:rPr lang="en-US" dirty="0" smtClean="0"/>
            <a:t>Disability Services</a:t>
          </a:r>
          <a:endParaRPr lang="en-US" dirty="0"/>
        </a:p>
      </dgm:t>
    </dgm:pt>
    <dgm:pt modelId="{C8F56CD3-8126-4655-A3F5-4A5D1A7A2CC6}" type="parTrans" cxnId="{A84F4841-B5B8-4811-8D8D-342D05A7DCF0}">
      <dgm:prSet/>
      <dgm:spPr/>
      <dgm:t>
        <a:bodyPr/>
        <a:lstStyle/>
        <a:p>
          <a:endParaRPr lang="en-US"/>
        </a:p>
      </dgm:t>
    </dgm:pt>
    <dgm:pt modelId="{781968B8-6220-4643-8124-9A51FBF66C98}" type="sibTrans" cxnId="{A84F4841-B5B8-4811-8D8D-342D05A7DCF0}">
      <dgm:prSet/>
      <dgm:spPr/>
      <dgm:t>
        <a:bodyPr/>
        <a:lstStyle/>
        <a:p>
          <a:endParaRPr lang="en-US"/>
        </a:p>
      </dgm:t>
    </dgm:pt>
    <dgm:pt modelId="{F91A1BF0-5849-41AD-BC60-497C569C6E5B}" type="pres">
      <dgm:prSet presAssocID="{EE682F9F-DE54-438B-81B9-6A5C0662B395}" presName="compositeShape" presStyleCnt="0">
        <dgm:presLayoutVars>
          <dgm:chMax val="7"/>
          <dgm:dir/>
          <dgm:resizeHandles val="exact"/>
        </dgm:presLayoutVars>
      </dgm:prSet>
      <dgm:spPr/>
    </dgm:pt>
    <dgm:pt modelId="{BB8903C7-B98D-4CCB-9FF9-276B02B68E24}" type="pres">
      <dgm:prSet presAssocID="{738194BF-6DF2-4C3C-AB20-5538952DC239}" presName="circ1" presStyleLbl="vennNode1" presStyleIdx="0" presStyleCnt="3"/>
      <dgm:spPr/>
      <dgm:t>
        <a:bodyPr/>
        <a:lstStyle/>
        <a:p>
          <a:endParaRPr lang="en-US"/>
        </a:p>
      </dgm:t>
    </dgm:pt>
    <dgm:pt modelId="{275774F6-D587-48D7-BF28-C60BE6E8B843}" type="pres">
      <dgm:prSet presAssocID="{738194BF-6DF2-4C3C-AB20-5538952DC239}" presName="circ1Tx" presStyleLbl="revTx" presStyleIdx="0" presStyleCnt="0">
        <dgm:presLayoutVars>
          <dgm:chMax val="0"/>
          <dgm:chPref val="0"/>
          <dgm:bulletEnabled val="1"/>
        </dgm:presLayoutVars>
      </dgm:prSet>
      <dgm:spPr/>
      <dgm:t>
        <a:bodyPr/>
        <a:lstStyle/>
        <a:p>
          <a:endParaRPr lang="en-US"/>
        </a:p>
      </dgm:t>
    </dgm:pt>
    <dgm:pt modelId="{4AEA900B-CA36-4AF5-A13D-15322B03616E}" type="pres">
      <dgm:prSet presAssocID="{0E3BB43F-E771-4941-82FB-823965DCD50E}" presName="circ2" presStyleLbl="vennNode1" presStyleIdx="1" presStyleCnt="3"/>
      <dgm:spPr/>
      <dgm:t>
        <a:bodyPr/>
        <a:lstStyle/>
        <a:p>
          <a:endParaRPr lang="en-US"/>
        </a:p>
      </dgm:t>
    </dgm:pt>
    <dgm:pt modelId="{E154C56F-4659-4310-9182-6448E407D9F8}" type="pres">
      <dgm:prSet presAssocID="{0E3BB43F-E771-4941-82FB-823965DCD50E}" presName="circ2Tx" presStyleLbl="revTx" presStyleIdx="0" presStyleCnt="0">
        <dgm:presLayoutVars>
          <dgm:chMax val="0"/>
          <dgm:chPref val="0"/>
          <dgm:bulletEnabled val="1"/>
        </dgm:presLayoutVars>
      </dgm:prSet>
      <dgm:spPr/>
      <dgm:t>
        <a:bodyPr/>
        <a:lstStyle/>
        <a:p>
          <a:endParaRPr lang="en-US"/>
        </a:p>
      </dgm:t>
    </dgm:pt>
    <dgm:pt modelId="{7C74391C-A4C9-4CF8-A347-E6D67505C312}" type="pres">
      <dgm:prSet presAssocID="{1EF559EE-378A-41A4-A862-FBC0A6561C7E}" presName="circ3" presStyleLbl="vennNode1" presStyleIdx="2" presStyleCnt="3"/>
      <dgm:spPr/>
      <dgm:t>
        <a:bodyPr/>
        <a:lstStyle/>
        <a:p>
          <a:endParaRPr lang="en-US"/>
        </a:p>
      </dgm:t>
    </dgm:pt>
    <dgm:pt modelId="{12AD47FC-7909-4AF9-8D11-8AC374824DC7}" type="pres">
      <dgm:prSet presAssocID="{1EF559EE-378A-41A4-A862-FBC0A6561C7E}" presName="circ3Tx" presStyleLbl="revTx" presStyleIdx="0" presStyleCnt="0">
        <dgm:presLayoutVars>
          <dgm:chMax val="0"/>
          <dgm:chPref val="0"/>
          <dgm:bulletEnabled val="1"/>
        </dgm:presLayoutVars>
      </dgm:prSet>
      <dgm:spPr/>
      <dgm:t>
        <a:bodyPr/>
        <a:lstStyle/>
        <a:p>
          <a:endParaRPr lang="en-US"/>
        </a:p>
      </dgm:t>
    </dgm:pt>
  </dgm:ptLst>
  <dgm:cxnLst>
    <dgm:cxn modelId="{02F85566-F5C4-4BCB-919A-92FC9871852E}" type="presOf" srcId="{EE682F9F-DE54-438B-81B9-6A5C0662B395}" destId="{F91A1BF0-5849-41AD-BC60-497C569C6E5B}" srcOrd="0" destOrd="0" presId="urn:microsoft.com/office/officeart/2005/8/layout/venn1"/>
    <dgm:cxn modelId="{664D6843-20A4-4CDF-B84F-0F2F44CA27AC}" type="presOf" srcId="{1EF559EE-378A-41A4-A862-FBC0A6561C7E}" destId="{7C74391C-A4C9-4CF8-A347-E6D67505C312}" srcOrd="0" destOrd="0" presId="urn:microsoft.com/office/officeart/2005/8/layout/venn1"/>
    <dgm:cxn modelId="{48A2475A-26C7-4F3D-A705-6FE98FD84846}" type="presOf" srcId="{1EF559EE-378A-41A4-A862-FBC0A6561C7E}" destId="{12AD47FC-7909-4AF9-8D11-8AC374824DC7}" srcOrd="1" destOrd="0" presId="urn:microsoft.com/office/officeart/2005/8/layout/venn1"/>
    <dgm:cxn modelId="{E5D22032-D752-46D0-81B3-B5727EA76275}" type="presOf" srcId="{738194BF-6DF2-4C3C-AB20-5538952DC239}" destId="{BB8903C7-B98D-4CCB-9FF9-276B02B68E24}" srcOrd="0" destOrd="0" presId="urn:microsoft.com/office/officeart/2005/8/layout/venn1"/>
    <dgm:cxn modelId="{2D838C62-E0EA-4944-ADA9-67FC10FAA946}" type="presOf" srcId="{0E3BB43F-E771-4941-82FB-823965DCD50E}" destId="{E154C56F-4659-4310-9182-6448E407D9F8}" srcOrd="1" destOrd="0" presId="urn:microsoft.com/office/officeart/2005/8/layout/venn1"/>
    <dgm:cxn modelId="{EA54C02D-0ABF-4B7B-BC31-6D5F4E25270B}" type="presOf" srcId="{0E3BB43F-E771-4941-82FB-823965DCD50E}" destId="{4AEA900B-CA36-4AF5-A13D-15322B03616E}" srcOrd="0" destOrd="0" presId="urn:microsoft.com/office/officeart/2005/8/layout/venn1"/>
    <dgm:cxn modelId="{75A37508-0178-43AC-9F68-E4C26FE05B3E}" srcId="{EE682F9F-DE54-438B-81B9-6A5C0662B395}" destId="{738194BF-6DF2-4C3C-AB20-5538952DC239}" srcOrd="0" destOrd="0" parTransId="{D474C7DA-DDF1-41C9-9E55-DF9E021390B0}" sibTransId="{D3D72F01-EB4E-43B2-AB96-15A44144D4E2}"/>
    <dgm:cxn modelId="{5955CD7C-9DE1-4496-84B3-8FD19C2C472E}" type="presOf" srcId="{738194BF-6DF2-4C3C-AB20-5538952DC239}" destId="{275774F6-D587-48D7-BF28-C60BE6E8B843}" srcOrd="1" destOrd="0" presId="urn:microsoft.com/office/officeart/2005/8/layout/venn1"/>
    <dgm:cxn modelId="{A84F4841-B5B8-4811-8D8D-342D05A7DCF0}" srcId="{EE682F9F-DE54-438B-81B9-6A5C0662B395}" destId="{1EF559EE-378A-41A4-A862-FBC0A6561C7E}" srcOrd="2" destOrd="0" parTransId="{C8F56CD3-8126-4655-A3F5-4A5D1A7A2CC6}" sibTransId="{781968B8-6220-4643-8124-9A51FBF66C98}"/>
    <dgm:cxn modelId="{16DF5E4C-4870-4CBB-80A9-9931DA7384D9}" srcId="{EE682F9F-DE54-438B-81B9-6A5C0662B395}" destId="{0E3BB43F-E771-4941-82FB-823965DCD50E}" srcOrd="1" destOrd="0" parTransId="{05C7ACA0-FA04-4F8D-9793-B034F8DC2CBC}" sibTransId="{99539A42-C699-47B1-89E7-BCBD80142089}"/>
    <dgm:cxn modelId="{90F676A5-41CE-45BF-945F-8F76677ADC2F}" type="presParOf" srcId="{F91A1BF0-5849-41AD-BC60-497C569C6E5B}" destId="{BB8903C7-B98D-4CCB-9FF9-276B02B68E24}" srcOrd="0" destOrd="0" presId="urn:microsoft.com/office/officeart/2005/8/layout/venn1"/>
    <dgm:cxn modelId="{AF6A4AA1-CC5D-4BF7-A835-8499E7742073}" type="presParOf" srcId="{F91A1BF0-5849-41AD-BC60-497C569C6E5B}" destId="{275774F6-D587-48D7-BF28-C60BE6E8B843}" srcOrd="1" destOrd="0" presId="urn:microsoft.com/office/officeart/2005/8/layout/venn1"/>
    <dgm:cxn modelId="{D88F2B49-1F5D-41D5-A381-3646452B5120}" type="presParOf" srcId="{F91A1BF0-5849-41AD-BC60-497C569C6E5B}" destId="{4AEA900B-CA36-4AF5-A13D-15322B03616E}" srcOrd="2" destOrd="0" presId="urn:microsoft.com/office/officeart/2005/8/layout/venn1"/>
    <dgm:cxn modelId="{88BE774C-EAC9-4173-9CAC-2F2B4BD10D0C}" type="presParOf" srcId="{F91A1BF0-5849-41AD-BC60-497C569C6E5B}" destId="{E154C56F-4659-4310-9182-6448E407D9F8}" srcOrd="3" destOrd="0" presId="urn:microsoft.com/office/officeart/2005/8/layout/venn1"/>
    <dgm:cxn modelId="{471DDB45-33E5-45D6-985B-738EAA55FA52}" type="presParOf" srcId="{F91A1BF0-5849-41AD-BC60-497C569C6E5B}" destId="{7C74391C-A4C9-4CF8-A347-E6D67505C312}" srcOrd="4" destOrd="0" presId="urn:microsoft.com/office/officeart/2005/8/layout/venn1"/>
    <dgm:cxn modelId="{296A0C9A-C73C-446B-96E4-35BC732E30F8}" type="presParOf" srcId="{F91A1BF0-5849-41AD-BC60-497C569C6E5B}" destId="{12AD47FC-7909-4AF9-8D11-8AC374824DC7}"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CF0578-0D36-482D-8C24-96E02215BF3E}"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en-US"/>
        </a:p>
      </dgm:t>
    </dgm:pt>
    <dgm:pt modelId="{6FEB2653-DEFD-45CA-998F-2FA94511E9E4}">
      <dgm:prSet phldrT="[Text]"/>
      <dgm:spPr/>
      <dgm:t>
        <a:bodyPr/>
        <a:lstStyle/>
        <a:p>
          <a:r>
            <a:rPr lang="en-US" dirty="0" smtClean="0"/>
            <a:t>Embossing</a:t>
          </a:r>
          <a:endParaRPr lang="en-US" dirty="0"/>
        </a:p>
      </dgm:t>
    </dgm:pt>
    <dgm:pt modelId="{924FA858-33D0-4F2F-A6C3-A61691F80487}" type="parTrans" cxnId="{8443D712-B7C2-458A-8A4C-BB2B0F8F54FC}">
      <dgm:prSet/>
      <dgm:spPr/>
      <dgm:t>
        <a:bodyPr/>
        <a:lstStyle/>
        <a:p>
          <a:endParaRPr lang="en-US"/>
        </a:p>
      </dgm:t>
    </dgm:pt>
    <dgm:pt modelId="{A05C6012-2F85-45FB-A4D3-39BDFE48C317}" type="sibTrans" cxnId="{8443D712-B7C2-458A-8A4C-BB2B0F8F54FC}">
      <dgm:prSet/>
      <dgm:spPr/>
      <dgm:t>
        <a:bodyPr/>
        <a:lstStyle/>
        <a:p>
          <a:endParaRPr lang="en-US"/>
        </a:p>
      </dgm:t>
    </dgm:pt>
    <dgm:pt modelId="{F98DBFDF-FD6F-4CE8-81B6-5F4C0E198D0E}">
      <dgm:prSet phldrT="[Text]"/>
      <dgm:spPr/>
      <dgm:t>
        <a:bodyPr/>
        <a:lstStyle/>
        <a:p>
          <a:r>
            <a:rPr lang="en-US" dirty="0" smtClean="0"/>
            <a:t>University</a:t>
          </a:r>
          <a:endParaRPr lang="en-US" dirty="0"/>
        </a:p>
      </dgm:t>
    </dgm:pt>
    <dgm:pt modelId="{09F8185F-9F99-4E64-8EF4-69A11BAB013A}" type="parTrans" cxnId="{843BEC5B-FFB7-470D-807D-F4B18FA4CDC6}">
      <dgm:prSet/>
      <dgm:spPr/>
      <dgm:t>
        <a:bodyPr/>
        <a:lstStyle/>
        <a:p>
          <a:endParaRPr lang="en-US"/>
        </a:p>
      </dgm:t>
    </dgm:pt>
    <dgm:pt modelId="{F2BB5E31-BA4A-4040-9034-72F044440F46}" type="sibTrans" cxnId="{843BEC5B-FFB7-470D-807D-F4B18FA4CDC6}">
      <dgm:prSet/>
      <dgm:spPr/>
      <dgm:t>
        <a:bodyPr/>
        <a:lstStyle/>
        <a:p>
          <a:endParaRPr lang="en-US"/>
        </a:p>
      </dgm:t>
    </dgm:pt>
    <dgm:pt modelId="{C0BF91DE-6549-48C7-AB62-F0E233E20378}">
      <dgm:prSet phldrT="[Text]"/>
      <dgm:spPr/>
      <dgm:t>
        <a:bodyPr/>
        <a:lstStyle/>
        <a:p>
          <a:r>
            <a:rPr lang="en-US" dirty="0" smtClean="0"/>
            <a:t>Student</a:t>
          </a:r>
          <a:endParaRPr lang="en-US" dirty="0"/>
        </a:p>
      </dgm:t>
    </dgm:pt>
    <dgm:pt modelId="{93CA8075-7518-4C59-946D-82540143EF76}" type="parTrans" cxnId="{7B02A428-8B84-40A9-B09C-681A92BA5DB1}">
      <dgm:prSet/>
      <dgm:spPr/>
      <dgm:t>
        <a:bodyPr/>
        <a:lstStyle/>
        <a:p>
          <a:endParaRPr lang="en-US"/>
        </a:p>
      </dgm:t>
    </dgm:pt>
    <dgm:pt modelId="{CABD8148-E1DE-4E5B-ABEC-950256F78A9E}" type="sibTrans" cxnId="{7B02A428-8B84-40A9-B09C-681A92BA5DB1}">
      <dgm:prSet/>
      <dgm:spPr/>
      <dgm:t>
        <a:bodyPr/>
        <a:lstStyle/>
        <a:p>
          <a:endParaRPr lang="en-US"/>
        </a:p>
      </dgm:t>
    </dgm:pt>
    <dgm:pt modelId="{956DCE82-B96B-4F0F-A6A1-319C112C2497}">
      <dgm:prSet phldrT="[Text]"/>
      <dgm:spPr/>
      <dgm:t>
        <a:bodyPr/>
        <a:lstStyle/>
        <a:p>
          <a:r>
            <a:rPr lang="en-US" dirty="0" smtClean="0"/>
            <a:t>Embossing</a:t>
          </a:r>
          <a:endParaRPr lang="en-US" dirty="0"/>
        </a:p>
      </dgm:t>
    </dgm:pt>
    <dgm:pt modelId="{DFF20B70-EA0D-4CD4-9A05-F7F53B1842AE}" type="parTrans" cxnId="{785B8AAF-1A83-4EEE-9564-4BF79723CB22}">
      <dgm:prSet/>
      <dgm:spPr/>
      <dgm:t>
        <a:bodyPr/>
        <a:lstStyle/>
        <a:p>
          <a:endParaRPr lang="en-US"/>
        </a:p>
      </dgm:t>
    </dgm:pt>
    <dgm:pt modelId="{E30DDDB5-E4D5-4B1F-935D-8FBE89541595}" type="sibTrans" cxnId="{785B8AAF-1A83-4EEE-9564-4BF79723CB22}">
      <dgm:prSet/>
      <dgm:spPr/>
      <dgm:t>
        <a:bodyPr/>
        <a:lstStyle/>
        <a:p>
          <a:endParaRPr lang="en-US"/>
        </a:p>
      </dgm:t>
    </dgm:pt>
    <dgm:pt modelId="{881CD010-F89C-4635-BFF8-61FFBC5BA32A}">
      <dgm:prSet phldrT="[Text]"/>
      <dgm:spPr/>
      <dgm:t>
        <a:bodyPr/>
        <a:lstStyle/>
        <a:p>
          <a:r>
            <a:rPr lang="en-US" dirty="0" smtClean="0"/>
            <a:t>Bach to Braille</a:t>
          </a:r>
          <a:endParaRPr lang="en-US" dirty="0"/>
        </a:p>
      </dgm:t>
    </dgm:pt>
    <dgm:pt modelId="{D17DF1CB-6409-4A16-8686-47375FE959FA}" type="parTrans" cxnId="{7559C802-09FF-42BA-8618-6EA6DC032587}">
      <dgm:prSet/>
      <dgm:spPr/>
      <dgm:t>
        <a:bodyPr/>
        <a:lstStyle/>
        <a:p>
          <a:endParaRPr lang="en-US"/>
        </a:p>
      </dgm:t>
    </dgm:pt>
    <dgm:pt modelId="{B5424E8B-59D8-4575-9340-2927544AB506}" type="sibTrans" cxnId="{7559C802-09FF-42BA-8618-6EA6DC032587}">
      <dgm:prSet/>
      <dgm:spPr/>
      <dgm:t>
        <a:bodyPr/>
        <a:lstStyle/>
        <a:p>
          <a:endParaRPr lang="en-US"/>
        </a:p>
      </dgm:t>
    </dgm:pt>
    <dgm:pt modelId="{883B6340-827C-4B4E-8496-08338BE8C3C3}">
      <dgm:prSet phldrT="[Text]"/>
      <dgm:spPr/>
      <dgm:t>
        <a:bodyPr/>
        <a:lstStyle/>
        <a:p>
          <a:r>
            <a:rPr lang="en-US" dirty="0" smtClean="0"/>
            <a:t>Ship via UPS to ODS</a:t>
          </a:r>
          <a:endParaRPr lang="en-US" dirty="0"/>
        </a:p>
      </dgm:t>
    </dgm:pt>
    <dgm:pt modelId="{69BF094E-1101-46BA-98E1-0D2E154DEC5E}" type="parTrans" cxnId="{2F3D6949-083A-485D-A6FA-6A41F34DAD1B}">
      <dgm:prSet/>
      <dgm:spPr/>
      <dgm:t>
        <a:bodyPr/>
        <a:lstStyle/>
        <a:p>
          <a:endParaRPr lang="en-US"/>
        </a:p>
      </dgm:t>
    </dgm:pt>
    <dgm:pt modelId="{DCF8A095-BD65-4833-A0B5-41D5C5AF1809}" type="sibTrans" cxnId="{2F3D6949-083A-485D-A6FA-6A41F34DAD1B}">
      <dgm:prSet/>
      <dgm:spPr/>
      <dgm:t>
        <a:bodyPr/>
        <a:lstStyle/>
        <a:p>
          <a:endParaRPr lang="en-US"/>
        </a:p>
      </dgm:t>
    </dgm:pt>
    <dgm:pt modelId="{861174A5-D87B-4B05-A77F-E28D83C2CEA8}" type="pres">
      <dgm:prSet presAssocID="{01CF0578-0D36-482D-8C24-96E02215BF3E}" presName="Name0" presStyleCnt="0">
        <dgm:presLayoutVars>
          <dgm:dir/>
          <dgm:animLvl val="lvl"/>
          <dgm:resizeHandles val="exact"/>
        </dgm:presLayoutVars>
      </dgm:prSet>
      <dgm:spPr/>
      <dgm:t>
        <a:bodyPr/>
        <a:lstStyle/>
        <a:p>
          <a:endParaRPr lang="en-US"/>
        </a:p>
      </dgm:t>
    </dgm:pt>
    <dgm:pt modelId="{C0ED5926-614C-4F8C-A556-895043A59A8B}" type="pres">
      <dgm:prSet presAssocID="{6FEB2653-DEFD-45CA-998F-2FA94511E9E4}" presName="vertFlow" presStyleCnt="0"/>
      <dgm:spPr/>
    </dgm:pt>
    <dgm:pt modelId="{F93B9869-88E9-4200-9530-FD08A83AA3F5}" type="pres">
      <dgm:prSet presAssocID="{6FEB2653-DEFD-45CA-998F-2FA94511E9E4}" presName="header" presStyleLbl="node1" presStyleIdx="0" presStyleCnt="2"/>
      <dgm:spPr/>
      <dgm:t>
        <a:bodyPr/>
        <a:lstStyle/>
        <a:p>
          <a:endParaRPr lang="en-US"/>
        </a:p>
      </dgm:t>
    </dgm:pt>
    <dgm:pt modelId="{810440D8-67F7-4462-998D-B27BFCAA7EE2}" type="pres">
      <dgm:prSet presAssocID="{09F8185F-9F99-4E64-8EF4-69A11BAB013A}" presName="parTrans" presStyleLbl="sibTrans2D1" presStyleIdx="0" presStyleCnt="4"/>
      <dgm:spPr/>
      <dgm:t>
        <a:bodyPr/>
        <a:lstStyle/>
        <a:p>
          <a:endParaRPr lang="en-US"/>
        </a:p>
      </dgm:t>
    </dgm:pt>
    <dgm:pt modelId="{DCA30BD2-CFD1-44F9-8368-53394D2BA566}" type="pres">
      <dgm:prSet presAssocID="{F98DBFDF-FD6F-4CE8-81B6-5F4C0E198D0E}" presName="child" presStyleLbl="alignAccFollowNode1" presStyleIdx="0" presStyleCnt="4">
        <dgm:presLayoutVars>
          <dgm:chMax val="0"/>
          <dgm:bulletEnabled val="1"/>
        </dgm:presLayoutVars>
      </dgm:prSet>
      <dgm:spPr/>
      <dgm:t>
        <a:bodyPr/>
        <a:lstStyle/>
        <a:p>
          <a:endParaRPr lang="en-US"/>
        </a:p>
      </dgm:t>
    </dgm:pt>
    <dgm:pt modelId="{7FDE1D9F-3BD5-4EAB-9FEC-DF5E74A9FD99}" type="pres">
      <dgm:prSet presAssocID="{F2BB5E31-BA4A-4040-9034-72F044440F46}" presName="sibTrans" presStyleLbl="sibTrans2D1" presStyleIdx="1" presStyleCnt="4"/>
      <dgm:spPr/>
      <dgm:t>
        <a:bodyPr/>
        <a:lstStyle/>
        <a:p>
          <a:endParaRPr lang="en-US"/>
        </a:p>
      </dgm:t>
    </dgm:pt>
    <dgm:pt modelId="{EA70B5BD-6194-440E-B571-01312999F9E2}" type="pres">
      <dgm:prSet presAssocID="{C0BF91DE-6549-48C7-AB62-F0E233E20378}" presName="child" presStyleLbl="alignAccFollowNode1" presStyleIdx="1" presStyleCnt="4">
        <dgm:presLayoutVars>
          <dgm:chMax val="0"/>
          <dgm:bulletEnabled val="1"/>
        </dgm:presLayoutVars>
      </dgm:prSet>
      <dgm:spPr/>
      <dgm:t>
        <a:bodyPr/>
        <a:lstStyle/>
        <a:p>
          <a:endParaRPr lang="en-US"/>
        </a:p>
      </dgm:t>
    </dgm:pt>
    <dgm:pt modelId="{699E7FFA-B7EF-43F8-8194-8E409F9A8D51}" type="pres">
      <dgm:prSet presAssocID="{6FEB2653-DEFD-45CA-998F-2FA94511E9E4}" presName="hSp" presStyleCnt="0"/>
      <dgm:spPr/>
    </dgm:pt>
    <dgm:pt modelId="{EBD13E03-0E6B-480C-9FE2-CD560F9AF764}" type="pres">
      <dgm:prSet presAssocID="{956DCE82-B96B-4F0F-A6A1-319C112C2497}" presName="vertFlow" presStyleCnt="0"/>
      <dgm:spPr/>
    </dgm:pt>
    <dgm:pt modelId="{09376BD3-0601-4951-B16C-A9251C1DA727}" type="pres">
      <dgm:prSet presAssocID="{956DCE82-B96B-4F0F-A6A1-319C112C2497}" presName="header" presStyleLbl="node1" presStyleIdx="1" presStyleCnt="2"/>
      <dgm:spPr/>
      <dgm:t>
        <a:bodyPr/>
        <a:lstStyle/>
        <a:p>
          <a:endParaRPr lang="en-US"/>
        </a:p>
      </dgm:t>
    </dgm:pt>
    <dgm:pt modelId="{48DF1DA2-B161-4C4F-A7D8-E02374D2D1D7}" type="pres">
      <dgm:prSet presAssocID="{D17DF1CB-6409-4A16-8686-47375FE959FA}" presName="parTrans" presStyleLbl="sibTrans2D1" presStyleIdx="2" presStyleCnt="4"/>
      <dgm:spPr/>
      <dgm:t>
        <a:bodyPr/>
        <a:lstStyle/>
        <a:p>
          <a:endParaRPr lang="en-US"/>
        </a:p>
      </dgm:t>
    </dgm:pt>
    <dgm:pt modelId="{065C3AB5-2469-4CBC-B8B7-32F28D28CC36}" type="pres">
      <dgm:prSet presAssocID="{881CD010-F89C-4635-BFF8-61FFBC5BA32A}" presName="child" presStyleLbl="alignAccFollowNode1" presStyleIdx="2" presStyleCnt="4">
        <dgm:presLayoutVars>
          <dgm:chMax val="0"/>
          <dgm:bulletEnabled val="1"/>
        </dgm:presLayoutVars>
      </dgm:prSet>
      <dgm:spPr/>
      <dgm:t>
        <a:bodyPr/>
        <a:lstStyle/>
        <a:p>
          <a:endParaRPr lang="en-US"/>
        </a:p>
      </dgm:t>
    </dgm:pt>
    <dgm:pt modelId="{9EF2116C-9D1C-4A6D-825F-F24F682A283D}" type="pres">
      <dgm:prSet presAssocID="{B5424E8B-59D8-4575-9340-2927544AB506}" presName="sibTrans" presStyleLbl="sibTrans2D1" presStyleIdx="3" presStyleCnt="4"/>
      <dgm:spPr/>
      <dgm:t>
        <a:bodyPr/>
        <a:lstStyle/>
        <a:p>
          <a:endParaRPr lang="en-US"/>
        </a:p>
      </dgm:t>
    </dgm:pt>
    <dgm:pt modelId="{0B05CCD5-46EF-4ADE-9654-902BFCFA8B9D}" type="pres">
      <dgm:prSet presAssocID="{883B6340-827C-4B4E-8496-08338BE8C3C3}" presName="child" presStyleLbl="alignAccFollowNode1" presStyleIdx="3" presStyleCnt="4">
        <dgm:presLayoutVars>
          <dgm:chMax val="0"/>
          <dgm:bulletEnabled val="1"/>
        </dgm:presLayoutVars>
      </dgm:prSet>
      <dgm:spPr/>
      <dgm:t>
        <a:bodyPr/>
        <a:lstStyle/>
        <a:p>
          <a:endParaRPr lang="en-US"/>
        </a:p>
      </dgm:t>
    </dgm:pt>
  </dgm:ptLst>
  <dgm:cxnLst>
    <dgm:cxn modelId="{61FAA577-C5CA-46C9-893B-C243D9006CDF}" type="presOf" srcId="{B5424E8B-59D8-4575-9340-2927544AB506}" destId="{9EF2116C-9D1C-4A6D-825F-F24F682A283D}" srcOrd="0" destOrd="0" presId="urn:microsoft.com/office/officeart/2005/8/layout/lProcess1"/>
    <dgm:cxn modelId="{7B02A428-8B84-40A9-B09C-681A92BA5DB1}" srcId="{6FEB2653-DEFD-45CA-998F-2FA94511E9E4}" destId="{C0BF91DE-6549-48C7-AB62-F0E233E20378}" srcOrd="1" destOrd="0" parTransId="{93CA8075-7518-4C59-946D-82540143EF76}" sibTransId="{CABD8148-E1DE-4E5B-ABEC-950256F78A9E}"/>
    <dgm:cxn modelId="{843BEC5B-FFB7-470D-807D-F4B18FA4CDC6}" srcId="{6FEB2653-DEFD-45CA-998F-2FA94511E9E4}" destId="{F98DBFDF-FD6F-4CE8-81B6-5F4C0E198D0E}" srcOrd="0" destOrd="0" parTransId="{09F8185F-9F99-4E64-8EF4-69A11BAB013A}" sibTransId="{F2BB5E31-BA4A-4040-9034-72F044440F46}"/>
    <dgm:cxn modelId="{FB7EAC0E-A063-4270-9D34-C435C656D965}" type="presOf" srcId="{881CD010-F89C-4635-BFF8-61FFBC5BA32A}" destId="{065C3AB5-2469-4CBC-B8B7-32F28D28CC36}" srcOrd="0" destOrd="0" presId="urn:microsoft.com/office/officeart/2005/8/layout/lProcess1"/>
    <dgm:cxn modelId="{64647A56-9A4D-4F61-9631-4AA9571C8A4A}" type="presOf" srcId="{6FEB2653-DEFD-45CA-998F-2FA94511E9E4}" destId="{F93B9869-88E9-4200-9530-FD08A83AA3F5}" srcOrd="0" destOrd="0" presId="urn:microsoft.com/office/officeart/2005/8/layout/lProcess1"/>
    <dgm:cxn modelId="{1133B3F1-E150-467D-8A78-08B4D37BDCB4}" type="presOf" srcId="{956DCE82-B96B-4F0F-A6A1-319C112C2497}" destId="{09376BD3-0601-4951-B16C-A9251C1DA727}" srcOrd="0" destOrd="0" presId="urn:microsoft.com/office/officeart/2005/8/layout/lProcess1"/>
    <dgm:cxn modelId="{2F3D6949-083A-485D-A6FA-6A41F34DAD1B}" srcId="{956DCE82-B96B-4F0F-A6A1-319C112C2497}" destId="{883B6340-827C-4B4E-8496-08338BE8C3C3}" srcOrd="1" destOrd="0" parTransId="{69BF094E-1101-46BA-98E1-0D2E154DEC5E}" sibTransId="{DCF8A095-BD65-4833-A0B5-41D5C5AF1809}"/>
    <dgm:cxn modelId="{B419A2ED-4645-447F-8EF3-BCBC1A6B2E34}" type="presOf" srcId="{01CF0578-0D36-482D-8C24-96E02215BF3E}" destId="{861174A5-D87B-4B05-A77F-E28D83C2CEA8}" srcOrd="0" destOrd="0" presId="urn:microsoft.com/office/officeart/2005/8/layout/lProcess1"/>
    <dgm:cxn modelId="{D0079CDC-7749-42F6-8498-BD22A7347DB5}" type="presOf" srcId="{F2BB5E31-BA4A-4040-9034-72F044440F46}" destId="{7FDE1D9F-3BD5-4EAB-9FEC-DF5E74A9FD99}" srcOrd="0" destOrd="0" presId="urn:microsoft.com/office/officeart/2005/8/layout/lProcess1"/>
    <dgm:cxn modelId="{785B8AAF-1A83-4EEE-9564-4BF79723CB22}" srcId="{01CF0578-0D36-482D-8C24-96E02215BF3E}" destId="{956DCE82-B96B-4F0F-A6A1-319C112C2497}" srcOrd="1" destOrd="0" parTransId="{DFF20B70-EA0D-4CD4-9A05-F7F53B1842AE}" sibTransId="{E30DDDB5-E4D5-4B1F-935D-8FBE89541595}"/>
    <dgm:cxn modelId="{475358DB-1F83-4969-9EBB-378324461B21}" type="presOf" srcId="{883B6340-827C-4B4E-8496-08338BE8C3C3}" destId="{0B05CCD5-46EF-4ADE-9654-902BFCFA8B9D}" srcOrd="0" destOrd="0" presId="urn:microsoft.com/office/officeart/2005/8/layout/lProcess1"/>
    <dgm:cxn modelId="{AA15DEB8-83BB-410D-AABF-7DB1D4850A85}" type="presOf" srcId="{09F8185F-9F99-4E64-8EF4-69A11BAB013A}" destId="{810440D8-67F7-4462-998D-B27BFCAA7EE2}" srcOrd="0" destOrd="0" presId="urn:microsoft.com/office/officeart/2005/8/layout/lProcess1"/>
    <dgm:cxn modelId="{8443D712-B7C2-458A-8A4C-BB2B0F8F54FC}" srcId="{01CF0578-0D36-482D-8C24-96E02215BF3E}" destId="{6FEB2653-DEFD-45CA-998F-2FA94511E9E4}" srcOrd="0" destOrd="0" parTransId="{924FA858-33D0-4F2F-A6C3-A61691F80487}" sibTransId="{A05C6012-2F85-45FB-A4D3-39BDFE48C317}"/>
    <dgm:cxn modelId="{7559C802-09FF-42BA-8618-6EA6DC032587}" srcId="{956DCE82-B96B-4F0F-A6A1-319C112C2497}" destId="{881CD010-F89C-4635-BFF8-61FFBC5BA32A}" srcOrd="0" destOrd="0" parTransId="{D17DF1CB-6409-4A16-8686-47375FE959FA}" sibTransId="{B5424E8B-59D8-4575-9340-2927544AB506}"/>
    <dgm:cxn modelId="{4806DC7E-321E-490C-89EE-A843BD7A3932}" type="presOf" srcId="{C0BF91DE-6549-48C7-AB62-F0E233E20378}" destId="{EA70B5BD-6194-440E-B571-01312999F9E2}" srcOrd="0" destOrd="0" presId="urn:microsoft.com/office/officeart/2005/8/layout/lProcess1"/>
    <dgm:cxn modelId="{6281454D-C545-4F43-B27B-F5655207B02C}" type="presOf" srcId="{D17DF1CB-6409-4A16-8686-47375FE959FA}" destId="{48DF1DA2-B161-4C4F-A7D8-E02374D2D1D7}" srcOrd="0" destOrd="0" presId="urn:microsoft.com/office/officeart/2005/8/layout/lProcess1"/>
    <dgm:cxn modelId="{563316C1-DFF9-4007-B028-0DBB4AA39C30}" type="presOf" srcId="{F98DBFDF-FD6F-4CE8-81B6-5F4C0E198D0E}" destId="{DCA30BD2-CFD1-44F9-8368-53394D2BA566}" srcOrd="0" destOrd="0" presId="urn:microsoft.com/office/officeart/2005/8/layout/lProcess1"/>
    <dgm:cxn modelId="{8F100299-EA0C-4719-802D-48AA722DD063}" type="presParOf" srcId="{861174A5-D87B-4B05-A77F-E28D83C2CEA8}" destId="{C0ED5926-614C-4F8C-A556-895043A59A8B}" srcOrd="0" destOrd="0" presId="urn:microsoft.com/office/officeart/2005/8/layout/lProcess1"/>
    <dgm:cxn modelId="{47DAC5CD-6F62-4B45-A651-E6929511FCD0}" type="presParOf" srcId="{C0ED5926-614C-4F8C-A556-895043A59A8B}" destId="{F93B9869-88E9-4200-9530-FD08A83AA3F5}" srcOrd="0" destOrd="0" presId="urn:microsoft.com/office/officeart/2005/8/layout/lProcess1"/>
    <dgm:cxn modelId="{F02AB83C-E4AC-484D-906C-C93BE7CE30DB}" type="presParOf" srcId="{C0ED5926-614C-4F8C-A556-895043A59A8B}" destId="{810440D8-67F7-4462-998D-B27BFCAA7EE2}" srcOrd="1" destOrd="0" presId="urn:microsoft.com/office/officeart/2005/8/layout/lProcess1"/>
    <dgm:cxn modelId="{33950241-E195-4B47-9C24-0B3A16EE6B53}" type="presParOf" srcId="{C0ED5926-614C-4F8C-A556-895043A59A8B}" destId="{DCA30BD2-CFD1-44F9-8368-53394D2BA566}" srcOrd="2" destOrd="0" presId="urn:microsoft.com/office/officeart/2005/8/layout/lProcess1"/>
    <dgm:cxn modelId="{E996E0BA-EB7E-4CFF-B1FB-1B966D0209DB}" type="presParOf" srcId="{C0ED5926-614C-4F8C-A556-895043A59A8B}" destId="{7FDE1D9F-3BD5-4EAB-9FEC-DF5E74A9FD99}" srcOrd="3" destOrd="0" presId="urn:microsoft.com/office/officeart/2005/8/layout/lProcess1"/>
    <dgm:cxn modelId="{71A88575-E007-43C1-AD35-4CBB38764AA3}" type="presParOf" srcId="{C0ED5926-614C-4F8C-A556-895043A59A8B}" destId="{EA70B5BD-6194-440E-B571-01312999F9E2}" srcOrd="4" destOrd="0" presId="urn:microsoft.com/office/officeart/2005/8/layout/lProcess1"/>
    <dgm:cxn modelId="{5A8D99BE-9BB4-4888-A4AA-03BB3AAE76CD}" type="presParOf" srcId="{861174A5-D87B-4B05-A77F-E28D83C2CEA8}" destId="{699E7FFA-B7EF-43F8-8194-8E409F9A8D51}" srcOrd="1" destOrd="0" presId="urn:microsoft.com/office/officeart/2005/8/layout/lProcess1"/>
    <dgm:cxn modelId="{447D0D98-F37A-4181-A62F-BBF2B760AA41}" type="presParOf" srcId="{861174A5-D87B-4B05-A77F-E28D83C2CEA8}" destId="{EBD13E03-0E6B-480C-9FE2-CD560F9AF764}" srcOrd="2" destOrd="0" presId="urn:microsoft.com/office/officeart/2005/8/layout/lProcess1"/>
    <dgm:cxn modelId="{3F54E475-F225-4B93-A9D2-4E1C68B244D9}" type="presParOf" srcId="{EBD13E03-0E6B-480C-9FE2-CD560F9AF764}" destId="{09376BD3-0601-4951-B16C-A9251C1DA727}" srcOrd="0" destOrd="0" presId="urn:microsoft.com/office/officeart/2005/8/layout/lProcess1"/>
    <dgm:cxn modelId="{68B98A9B-8942-4D7B-8823-8C6656436BE1}" type="presParOf" srcId="{EBD13E03-0E6B-480C-9FE2-CD560F9AF764}" destId="{48DF1DA2-B161-4C4F-A7D8-E02374D2D1D7}" srcOrd="1" destOrd="0" presId="urn:microsoft.com/office/officeart/2005/8/layout/lProcess1"/>
    <dgm:cxn modelId="{AD67EED5-B6C8-44B4-8D79-9AF02CCBE115}" type="presParOf" srcId="{EBD13E03-0E6B-480C-9FE2-CD560F9AF764}" destId="{065C3AB5-2469-4CBC-B8B7-32F28D28CC36}" srcOrd="2" destOrd="0" presId="urn:microsoft.com/office/officeart/2005/8/layout/lProcess1"/>
    <dgm:cxn modelId="{9D3703E4-3F6D-41FC-854B-6003DD107FCC}" type="presParOf" srcId="{EBD13E03-0E6B-480C-9FE2-CD560F9AF764}" destId="{9EF2116C-9D1C-4A6D-825F-F24F682A283D}" srcOrd="3" destOrd="0" presId="urn:microsoft.com/office/officeart/2005/8/layout/lProcess1"/>
    <dgm:cxn modelId="{FB34E8A3-7069-47E7-8B41-47B56F531576}" type="presParOf" srcId="{EBD13E03-0E6B-480C-9FE2-CD560F9AF764}" destId="{0B05CCD5-46EF-4ADE-9654-902BFCFA8B9D}"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A275689-9764-4F8C-BE47-06D42C83AA20}" type="datetimeFigureOut">
              <a:rPr lang="en-US" smtClean="0"/>
              <a:t>11/13/2014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E39D9B-7217-48F4-A5F9-3330DC272835}" type="slidenum">
              <a:rPr lang="en-US" smtClean="0"/>
              <a:t>‹#›</a:t>
            </a:fld>
            <a:endParaRPr lang="en-US"/>
          </a:p>
        </p:txBody>
      </p:sp>
    </p:spTree>
    <p:extLst>
      <p:ext uri="{BB962C8B-B14F-4D97-AF65-F5344CB8AC3E}">
        <p14:creationId xmlns:p14="http://schemas.microsoft.com/office/powerpoint/2010/main" val="1993413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solidFill>
                  <a:schemeClr val="tx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5A275689-9764-4F8C-BE47-06D42C83AA20}" type="datetimeFigureOut">
              <a:rPr lang="en-US" smtClean="0"/>
              <a:t>11/13/2014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E39D9B-7217-48F4-A5F9-3330DC272835}" type="slidenum">
              <a:rPr lang="en-US" smtClean="0"/>
              <a:t>‹#›</a:t>
            </a:fld>
            <a:endParaRPr lang="en-US"/>
          </a:p>
        </p:txBody>
      </p:sp>
    </p:spTree>
    <p:extLst>
      <p:ext uri="{BB962C8B-B14F-4D97-AF65-F5344CB8AC3E}">
        <p14:creationId xmlns:p14="http://schemas.microsoft.com/office/powerpoint/2010/main" val="2163494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solidFill>
                  <a:schemeClr val="tx1"/>
                </a:solidFill>
              </a:defRPr>
            </a:lvl1pPr>
          </a:lstStyle>
          <a:p>
            <a:r>
              <a:rPr lang="en-US" dirty="0"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275689-9764-4F8C-BE47-06D42C83AA20}" type="datetimeFigureOut">
              <a:rPr lang="en-US" smtClean="0"/>
              <a:t>11/13/2014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E39D9B-7217-48F4-A5F9-3330DC27283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94278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solidFill>
                  <a:schemeClr val="tx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5A275689-9764-4F8C-BE47-06D42C83AA20}" type="datetimeFigureOut">
              <a:rPr lang="en-US" smtClean="0"/>
              <a:t>11/13/2014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E39D9B-7217-48F4-A5F9-3330DC272835}" type="slidenum">
              <a:rPr lang="en-US" smtClean="0"/>
              <a:t>‹#›</a:t>
            </a:fld>
            <a:endParaRPr lang="en-US"/>
          </a:p>
        </p:txBody>
      </p:sp>
    </p:spTree>
    <p:extLst>
      <p:ext uri="{BB962C8B-B14F-4D97-AF65-F5344CB8AC3E}">
        <p14:creationId xmlns:p14="http://schemas.microsoft.com/office/powerpoint/2010/main" val="1935056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solidFill>
                  <a:schemeClr val="tx1"/>
                </a:solidFill>
              </a:defRPr>
            </a:lvl1pPr>
          </a:lstStyle>
          <a:p>
            <a:r>
              <a:rPr lang="en-US" dirty="0"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275689-9764-4F8C-BE47-06D42C83AA20}" type="datetimeFigureOut">
              <a:rPr lang="en-US" smtClean="0"/>
              <a:t>11/13/2014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E39D9B-7217-48F4-A5F9-3330DC27283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047509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solidFill>
                  <a:schemeClr val="tx1"/>
                </a:solidFill>
              </a:defRPr>
            </a:lvl1pPr>
          </a:lstStyle>
          <a:p>
            <a:r>
              <a:rPr lang="en-US" dirty="0"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5A275689-9764-4F8C-BE47-06D42C83AA20}" type="datetimeFigureOut">
              <a:rPr lang="en-US" smtClean="0"/>
              <a:t>11/13/2014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E39D9B-7217-48F4-A5F9-3330DC272835}" type="slidenum">
              <a:rPr lang="en-US" smtClean="0"/>
              <a:t>‹#›</a:t>
            </a:fld>
            <a:endParaRPr lang="en-US"/>
          </a:p>
        </p:txBody>
      </p:sp>
    </p:spTree>
    <p:extLst>
      <p:ext uri="{BB962C8B-B14F-4D97-AF65-F5344CB8AC3E}">
        <p14:creationId xmlns:p14="http://schemas.microsoft.com/office/powerpoint/2010/main" val="2380931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A275689-9764-4F8C-BE47-06D42C83AA20}" type="datetimeFigureOut">
              <a:rPr lang="en-US" smtClean="0"/>
              <a:t>11/13/2014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E39D9B-7217-48F4-A5F9-3330DC272835}" type="slidenum">
              <a:rPr lang="en-US" smtClean="0"/>
              <a:t>‹#›</a:t>
            </a:fld>
            <a:endParaRPr lang="en-US"/>
          </a:p>
        </p:txBody>
      </p:sp>
    </p:spTree>
    <p:extLst>
      <p:ext uri="{BB962C8B-B14F-4D97-AF65-F5344CB8AC3E}">
        <p14:creationId xmlns:p14="http://schemas.microsoft.com/office/powerpoint/2010/main" val="12531176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lvl1pPr>
              <a:defRPr>
                <a:solidFill>
                  <a:schemeClr val="tx1"/>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A275689-9764-4F8C-BE47-06D42C83AA20}" type="datetimeFigureOut">
              <a:rPr lang="en-US" smtClean="0"/>
              <a:t>11/13/2014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E39D9B-7217-48F4-A5F9-3330DC272835}" type="slidenum">
              <a:rPr lang="en-US" smtClean="0"/>
              <a:t>‹#›</a:t>
            </a:fld>
            <a:endParaRPr lang="en-US"/>
          </a:p>
        </p:txBody>
      </p:sp>
    </p:spTree>
    <p:extLst>
      <p:ext uri="{BB962C8B-B14F-4D97-AF65-F5344CB8AC3E}">
        <p14:creationId xmlns:p14="http://schemas.microsoft.com/office/powerpoint/2010/main" val="1452327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A275689-9764-4F8C-BE47-06D42C83AA20}" type="datetimeFigureOut">
              <a:rPr lang="en-US" smtClean="0"/>
              <a:t>11/13/2014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E39D9B-7217-48F4-A5F9-3330DC272835}" type="slidenum">
              <a:rPr lang="en-US" smtClean="0"/>
              <a:t>‹#›</a:t>
            </a:fld>
            <a:endParaRPr lang="en-US"/>
          </a:p>
        </p:txBody>
      </p:sp>
    </p:spTree>
    <p:extLst>
      <p:ext uri="{BB962C8B-B14F-4D97-AF65-F5344CB8AC3E}">
        <p14:creationId xmlns:p14="http://schemas.microsoft.com/office/powerpoint/2010/main" val="1844393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solidFill>
                  <a:schemeClr val="tx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5A275689-9764-4F8C-BE47-06D42C83AA20}" type="datetimeFigureOut">
              <a:rPr lang="en-US" smtClean="0"/>
              <a:t>11/13/2014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E39D9B-7217-48F4-A5F9-3330DC272835}" type="slidenum">
              <a:rPr lang="en-US" smtClean="0"/>
              <a:t>‹#›</a:t>
            </a:fld>
            <a:endParaRPr lang="en-US"/>
          </a:p>
        </p:txBody>
      </p:sp>
    </p:spTree>
    <p:extLst>
      <p:ext uri="{BB962C8B-B14F-4D97-AF65-F5344CB8AC3E}">
        <p14:creationId xmlns:p14="http://schemas.microsoft.com/office/powerpoint/2010/main" val="3761860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5A275689-9764-4F8C-BE47-06D42C83AA20}" type="datetimeFigureOut">
              <a:rPr lang="en-US" smtClean="0"/>
              <a:t>11/13/2014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E39D9B-7217-48F4-A5F9-3330DC272835}" type="slidenum">
              <a:rPr lang="en-US" smtClean="0"/>
              <a:t>‹#›</a:t>
            </a:fld>
            <a:endParaRPr lang="en-US"/>
          </a:p>
        </p:txBody>
      </p:sp>
    </p:spTree>
    <p:extLst>
      <p:ext uri="{BB962C8B-B14F-4D97-AF65-F5344CB8AC3E}">
        <p14:creationId xmlns:p14="http://schemas.microsoft.com/office/powerpoint/2010/main" val="1364798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A275689-9764-4F8C-BE47-06D42C83AA20}" type="datetimeFigureOut">
              <a:rPr lang="en-US" smtClean="0"/>
              <a:t>11/13/2014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E39D9B-7217-48F4-A5F9-3330DC272835}" type="slidenum">
              <a:rPr lang="en-US" smtClean="0"/>
              <a:t>‹#›</a:t>
            </a:fld>
            <a:endParaRPr lang="en-US"/>
          </a:p>
        </p:txBody>
      </p:sp>
    </p:spTree>
    <p:extLst>
      <p:ext uri="{BB962C8B-B14F-4D97-AF65-F5344CB8AC3E}">
        <p14:creationId xmlns:p14="http://schemas.microsoft.com/office/powerpoint/2010/main" val="202912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lvl1pPr>
              <a:defRPr>
                <a:solidFill>
                  <a:schemeClr val="tx1"/>
                </a:solidFil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5A275689-9764-4F8C-BE47-06D42C83AA20}" type="datetimeFigureOut">
              <a:rPr lang="en-US" smtClean="0"/>
              <a:t>11/13/2014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E39D9B-7217-48F4-A5F9-3330DC272835}" type="slidenum">
              <a:rPr lang="en-US" smtClean="0"/>
              <a:t>‹#›</a:t>
            </a:fld>
            <a:endParaRPr lang="en-US"/>
          </a:p>
        </p:txBody>
      </p:sp>
    </p:spTree>
    <p:extLst>
      <p:ext uri="{BB962C8B-B14F-4D97-AF65-F5344CB8AC3E}">
        <p14:creationId xmlns:p14="http://schemas.microsoft.com/office/powerpoint/2010/main" val="3967511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275689-9764-4F8C-BE47-06D42C83AA20}" type="datetimeFigureOut">
              <a:rPr lang="en-US" smtClean="0"/>
              <a:t>11/13/2014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E39D9B-7217-48F4-A5F9-3330DC272835}" type="slidenum">
              <a:rPr lang="en-US" smtClean="0"/>
              <a:t>‹#›</a:t>
            </a:fld>
            <a:endParaRPr lang="en-US"/>
          </a:p>
        </p:txBody>
      </p:sp>
    </p:spTree>
    <p:extLst>
      <p:ext uri="{BB962C8B-B14F-4D97-AF65-F5344CB8AC3E}">
        <p14:creationId xmlns:p14="http://schemas.microsoft.com/office/powerpoint/2010/main" val="3377074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275689-9764-4F8C-BE47-06D42C83AA20}" type="datetimeFigureOut">
              <a:rPr lang="en-US" smtClean="0"/>
              <a:t>11/13/2014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E39D9B-7217-48F4-A5F9-3330DC272835}" type="slidenum">
              <a:rPr lang="en-US" smtClean="0"/>
              <a:t>‹#›</a:t>
            </a:fld>
            <a:endParaRPr lang="en-US"/>
          </a:p>
        </p:txBody>
      </p:sp>
    </p:spTree>
    <p:extLst>
      <p:ext uri="{BB962C8B-B14F-4D97-AF65-F5344CB8AC3E}">
        <p14:creationId xmlns:p14="http://schemas.microsoft.com/office/powerpoint/2010/main" val="309138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solidFill>
                  <a:schemeClr val="tx1"/>
                </a:solidFill>
              </a:defRPr>
            </a:lvl1pPr>
          </a:lstStyle>
          <a:p>
            <a:r>
              <a:rPr lang="en-US" dirty="0"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E39D9B-7217-48F4-A5F9-3330DC272835}" type="slidenum">
              <a:rPr lang="en-US" smtClean="0"/>
              <a:t>‹#›</a:t>
            </a:fld>
            <a:endParaRPr lang="en-US"/>
          </a:p>
        </p:txBody>
      </p:sp>
      <p:sp>
        <p:nvSpPr>
          <p:cNvPr id="5" name="Date Placeholder 4"/>
          <p:cNvSpPr>
            <a:spLocks noGrp="1"/>
          </p:cNvSpPr>
          <p:nvPr>
            <p:ph type="dt" sz="half" idx="10"/>
          </p:nvPr>
        </p:nvSpPr>
        <p:spPr/>
        <p:txBody>
          <a:bodyPr/>
          <a:lstStyle/>
          <a:p>
            <a:fld id="{5A275689-9764-4F8C-BE47-06D42C83AA20}" type="datetimeFigureOut">
              <a:rPr lang="en-US" smtClean="0"/>
              <a:t>11/13/2014</a:t>
            </a:fld>
            <a:endParaRPr lang="en-US"/>
          </a:p>
        </p:txBody>
      </p:sp>
    </p:spTree>
    <p:extLst>
      <p:ext uri="{BB962C8B-B14F-4D97-AF65-F5344CB8AC3E}">
        <p14:creationId xmlns:p14="http://schemas.microsoft.com/office/powerpoint/2010/main" val="593183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275689-9764-4F8C-BE47-06D42C83AA20}" type="datetimeFigureOut">
              <a:rPr lang="en-US" smtClean="0"/>
              <a:t>11/13/2014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CE39D9B-7217-48F4-A5F9-3330DC272835}" type="slidenum">
              <a:rPr lang="en-US" smtClean="0"/>
              <a:t>‹#›</a:t>
            </a:fld>
            <a:endParaRPr lang="en-US"/>
          </a:p>
        </p:txBody>
      </p:sp>
    </p:spTree>
    <p:extLst>
      <p:ext uri="{BB962C8B-B14F-4D97-AF65-F5344CB8AC3E}">
        <p14:creationId xmlns:p14="http://schemas.microsoft.com/office/powerpoint/2010/main" val="2103682333"/>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 id="2147483948" r:id="rId12"/>
    <p:sldLayoutId id="2147483949" r:id="rId13"/>
    <p:sldLayoutId id="2147483950" r:id="rId14"/>
    <p:sldLayoutId id="2147483951" r:id="rId15"/>
    <p:sldLayoutId id="214748395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oleObject" Target="../embeddings/Microsoft_Excel_97-2003_Worksheet1.xls"/></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Connecting the Dots for a </a:t>
            </a:r>
            <a:r>
              <a:rPr lang="en-US" dirty="0" smtClean="0"/>
              <a:t>Musician with a Visual Impairment</a:t>
            </a:r>
            <a:endParaRPr lang="en-US" dirty="0"/>
          </a:p>
        </p:txBody>
      </p:sp>
      <p:sp>
        <p:nvSpPr>
          <p:cNvPr id="4" name="TextBox 3"/>
          <p:cNvSpPr txBox="1"/>
          <p:nvPr/>
        </p:nvSpPr>
        <p:spPr>
          <a:xfrm>
            <a:off x="5357611" y="4675031"/>
            <a:ext cx="3915178" cy="923330"/>
          </a:xfrm>
          <a:prstGeom prst="rect">
            <a:avLst/>
          </a:prstGeom>
          <a:noFill/>
        </p:spPr>
        <p:txBody>
          <a:bodyPr wrap="square" rtlCol="0">
            <a:spAutoFit/>
          </a:bodyPr>
          <a:lstStyle/>
          <a:p>
            <a:pPr algn="r"/>
            <a:r>
              <a:rPr lang="en-US" dirty="0" smtClean="0"/>
              <a:t>Accessing Higher Ground</a:t>
            </a:r>
          </a:p>
          <a:p>
            <a:pPr algn="r"/>
            <a:r>
              <a:rPr lang="en-US" dirty="0" smtClean="0"/>
              <a:t>Westminster, Colorado</a:t>
            </a:r>
          </a:p>
          <a:p>
            <a:pPr algn="r"/>
            <a:r>
              <a:rPr lang="en-US" dirty="0" smtClean="0"/>
              <a:t>November 20</a:t>
            </a:r>
            <a:r>
              <a:rPr lang="en-US" baseline="30000" dirty="0" smtClean="0"/>
              <a:t>th</a:t>
            </a:r>
            <a:r>
              <a:rPr lang="en-US" dirty="0" smtClean="0"/>
              <a:t>, 2014</a:t>
            </a:r>
            <a:endParaRPr lang="en-US" dirty="0"/>
          </a:p>
        </p:txBody>
      </p:sp>
    </p:spTree>
    <p:extLst>
      <p:ext uri="{BB962C8B-B14F-4D97-AF65-F5344CB8AC3E}">
        <p14:creationId xmlns:p14="http://schemas.microsoft.com/office/powerpoint/2010/main" val="4216964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Reality Continued</a:t>
            </a:r>
            <a:endParaRPr lang="en-US" dirty="0"/>
          </a:p>
        </p:txBody>
      </p:sp>
      <p:sp>
        <p:nvSpPr>
          <p:cNvPr id="3" name="Content Placeholder 2"/>
          <p:cNvSpPr>
            <a:spLocks noGrp="1"/>
          </p:cNvSpPr>
          <p:nvPr>
            <p:ph idx="1"/>
          </p:nvPr>
        </p:nvSpPr>
        <p:spPr/>
        <p:txBody>
          <a:bodyPr/>
          <a:lstStyle/>
          <a:p>
            <a:r>
              <a:rPr lang="en-US" dirty="0"/>
              <a:t>Finished the first semester with good grades due to coordinated efforts between ODS and School of Music and other Departments/Colleges</a:t>
            </a:r>
          </a:p>
          <a:p>
            <a:r>
              <a:rPr lang="en-US" dirty="0"/>
              <a:t>Was late turning in schedule for Spring semester and ODS again had to play “catch up” for Spring 2010 semester</a:t>
            </a:r>
          </a:p>
          <a:p>
            <a:r>
              <a:rPr lang="en-US" dirty="0"/>
              <a:t>Continued with the process in the Spring but problems persisted</a:t>
            </a:r>
          </a:p>
          <a:p>
            <a:r>
              <a:rPr lang="en-US" dirty="0"/>
              <a:t>It became more obvious during this semester that the student was not going to be able to keep up or meet the course requirements for MT</a:t>
            </a:r>
          </a:p>
          <a:p>
            <a:r>
              <a:rPr lang="en-US" dirty="0"/>
              <a:t>His behaviors of not picking up materials when notified and blaming ODS continued</a:t>
            </a:r>
          </a:p>
          <a:p>
            <a:endParaRPr lang="en-US" dirty="0"/>
          </a:p>
        </p:txBody>
      </p:sp>
    </p:spTree>
    <p:extLst>
      <p:ext uri="{BB962C8B-B14F-4D97-AF65-F5344CB8AC3E}">
        <p14:creationId xmlns:p14="http://schemas.microsoft.com/office/powerpoint/2010/main" val="917545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Refined</a:t>
            </a:r>
            <a:endParaRPr lang="en-US" dirty="0"/>
          </a:p>
        </p:txBody>
      </p:sp>
      <p:sp>
        <p:nvSpPr>
          <p:cNvPr id="3" name="Content Placeholder 2"/>
          <p:cNvSpPr>
            <a:spLocks noGrp="1"/>
          </p:cNvSpPr>
          <p:nvPr>
            <p:ph idx="1"/>
          </p:nvPr>
        </p:nvSpPr>
        <p:spPr>
          <a:xfrm>
            <a:off x="677334" y="1493949"/>
            <a:ext cx="8596668" cy="4816699"/>
          </a:xfrm>
        </p:spPr>
        <p:txBody>
          <a:bodyPr>
            <a:normAutofit/>
          </a:bodyPr>
          <a:lstStyle/>
          <a:p>
            <a:r>
              <a:rPr lang="en-US" dirty="0"/>
              <a:t>ODS developed a system of delivery to the Music Building so the materials were in the building </a:t>
            </a:r>
          </a:p>
          <a:p>
            <a:pPr lvl="1"/>
            <a:r>
              <a:rPr lang="en-US" dirty="0"/>
              <a:t>This took a step out of the “pick up” process </a:t>
            </a:r>
          </a:p>
          <a:p>
            <a:pPr lvl="1"/>
            <a:r>
              <a:rPr lang="en-US" dirty="0"/>
              <a:t>It provided a written document that showed when the material was requested, received from the transcriptionist, delivered to the Music Building, and who received the material when it was delivered</a:t>
            </a:r>
          </a:p>
          <a:p>
            <a:pPr lvl="2"/>
            <a:r>
              <a:rPr lang="en-US" dirty="0"/>
              <a:t>Some of the professors wanted the material delivered to them so they could personally hand the materials to the student</a:t>
            </a:r>
          </a:p>
          <a:p>
            <a:pPr lvl="2"/>
            <a:r>
              <a:rPr lang="en-US" dirty="0"/>
              <a:t>Most of the professors wanted the student to be responsible and pick up his materials himself</a:t>
            </a:r>
          </a:p>
          <a:p>
            <a:pPr lvl="1"/>
            <a:r>
              <a:rPr lang="en-US" dirty="0"/>
              <a:t>ODS hand delivered the materials to the Music Building and had someone in the Music office sign for it</a:t>
            </a:r>
          </a:p>
          <a:p>
            <a:pPr lvl="1"/>
            <a:r>
              <a:rPr lang="en-US" dirty="0"/>
              <a:t>The receipt was then filed in the </a:t>
            </a:r>
            <a:r>
              <a:rPr lang="en-US" dirty="0" smtClean="0"/>
              <a:t>student’s </a:t>
            </a:r>
            <a:r>
              <a:rPr lang="en-US" dirty="0"/>
              <a:t>file in case there were any concerns about when and where it was delivered and the student </a:t>
            </a:r>
            <a:r>
              <a:rPr lang="en-US" dirty="0" smtClean="0"/>
              <a:t>was notified</a:t>
            </a:r>
            <a:endParaRPr lang="en-US" dirty="0"/>
          </a:p>
          <a:p>
            <a:endParaRPr lang="en-US" dirty="0"/>
          </a:p>
        </p:txBody>
      </p:sp>
    </p:spTree>
    <p:extLst>
      <p:ext uri="{BB962C8B-B14F-4D97-AF65-F5344CB8AC3E}">
        <p14:creationId xmlns:p14="http://schemas.microsoft.com/office/powerpoint/2010/main" val="36612137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Continued</a:t>
            </a:r>
            <a:endParaRPr lang="en-US" dirty="0"/>
          </a:p>
        </p:txBody>
      </p:sp>
      <p:sp>
        <p:nvSpPr>
          <p:cNvPr id="3" name="Content Placeholder 2"/>
          <p:cNvSpPr>
            <a:spLocks noGrp="1"/>
          </p:cNvSpPr>
          <p:nvPr>
            <p:ph idx="1"/>
          </p:nvPr>
        </p:nvSpPr>
        <p:spPr/>
        <p:txBody>
          <a:bodyPr/>
          <a:lstStyle/>
          <a:p>
            <a:r>
              <a:rPr lang="en-US" dirty="0"/>
              <a:t>Student often failed to pick up his music materials </a:t>
            </a:r>
          </a:p>
          <a:p>
            <a:r>
              <a:rPr lang="en-US" dirty="0"/>
              <a:t>Or lost them in his room and said ODS did not provide the materials</a:t>
            </a:r>
          </a:p>
          <a:p>
            <a:r>
              <a:rPr lang="en-US" dirty="0"/>
              <a:t>Student continued to turn in late assignments or didn’t turn them in at all</a:t>
            </a:r>
          </a:p>
          <a:p>
            <a:r>
              <a:rPr lang="en-US" dirty="0"/>
              <a:t>Checked materials out of the library reserved section and caused other students to miss an assignment because the reserved material wasn’t available</a:t>
            </a:r>
          </a:p>
          <a:p>
            <a:r>
              <a:rPr lang="en-US" dirty="0"/>
              <a:t>Other behavioral issues surfaced</a:t>
            </a:r>
          </a:p>
          <a:p>
            <a:r>
              <a:rPr lang="en-US" dirty="0"/>
              <a:t>Student failed most classes in the Spring 2010 semester</a:t>
            </a:r>
          </a:p>
          <a:p>
            <a:endParaRPr lang="en-US" dirty="0"/>
          </a:p>
        </p:txBody>
      </p:sp>
    </p:spTree>
    <p:extLst>
      <p:ext uri="{BB962C8B-B14F-4D97-AF65-F5344CB8AC3E}">
        <p14:creationId xmlns:p14="http://schemas.microsoft.com/office/powerpoint/2010/main" val="39110659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Then What Happened?</a:t>
            </a:r>
            <a:endParaRPr lang="en-US" dirty="0"/>
          </a:p>
        </p:txBody>
      </p:sp>
      <p:sp>
        <p:nvSpPr>
          <p:cNvPr id="3" name="Content Placeholder 2"/>
          <p:cNvSpPr>
            <a:spLocks noGrp="1"/>
          </p:cNvSpPr>
          <p:nvPr>
            <p:ph idx="1"/>
          </p:nvPr>
        </p:nvSpPr>
        <p:spPr>
          <a:xfrm>
            <a:off x="677334" y="1493949"/>
            <a:ext cx="8596668" cy="4932609"/>
          </a:xfrm>
        </p:spPr>
        <p:txBody>
          <a:bodyPr>
            <a:normAutofit/>
          </a:bodyPr>
          <a:lstStyle/>
          <a:p>
            <a:r>
              <a:rPr lang="en-US" dirty="0"/>
              <a:t>Student was told he would not be able to continue in the MT program</a:t>
            </a:r>
          </a:p>
          <a:p>
            <a:pPr lvl="1"/>
            <a:r>
              <a:rPr lang="en-US" dirty="0"/>
              <a:t>Due to grades</a:t>
            </a:r>
          </a:p>
          <a:p>
            <a:pPr lvl="1"/>
            <a:r>
              <a:rPr lang="en-US" dirty="0"/>
              <a:t>Due to behavioral issues</a:t>
            </a:r>
          </a:p>
          <a:p>
            <a:pPr lvl="1"/>
            <a:r>
              <a:rPr lang="en-US" dirty="0"/>
              <a:t>Due to inability to follow course and professional expectations/standards</a:t>
            </a:r>
          </a:p>
          <a:p>
            <a:r>
              <a:rPr lang="en-US" dirty="0"/>
              <a:t>Student and mother met with Associate Dean of Arts and Sciences and threatened a </a:t>
            </a:r>
            <a:r>
              <a:rPr lang="en-US" dirty="0" smtClean="0"/>
              <a:t>lawsuit </a:t>
            </a:r>
            <a:r>
              <a:rPr lang="en-US" dirty="0"/>
              <a:t>if student was not allowed back in MT program because he wasn’t given the appropriate accommodations by ODS</a:t>
            </a:r>
          </a:p>
          <a:p>
            <a:r>
              <a:rPr lang="en-US" dirty="0"/>
              <a:t>ODS instructed to provide a time line of all activity generated on student’s behalf for the past two semesters</a:t>
            </a:r>
          </a:p>
          <a:p>
            <a:pPr lvl="1"/>
            <a:r>
              <a:rPr lang="en-US" dirty="0"/>
              <a:t>ODS spent the entire summer semester(s) putting the time line together</a:t>
            </a:r>
          </a:p>
          <a:p>
            <a:pPr lvl="1"/>
            <a:r>
              <a:rPr lang="en-US" dirty="0"/>
              <a:t>Student’s file took up a drawer in the filing cabinets</a:t>
            </a:r>
          </a:p>
          <a:p>
            <a:pPr lvl="1"/>
            <a:r>
              <a:rPr lang="en-US" dirty="0"/>
              <a:t>ODS Case Manager had a file in computer devoted to this student filled with several hundred emails and other documents</a:t>
            </a:r>
          </a:p>
          <a:p>
            <a:endParaRPr lang="en-US" dirty="0"/>
          </a:p>
        </p:txBody>
      </p:sp>
    </p:spTree>
    <p:extLst>
      <p:ext uri="{BB962C8B-B14F-4D97-AF65-F5344CB8AC3E}">
        <p14:creationId xmlns:p14="http://schemas.microsoft.com/office/powerpoint/2010/main" val="26082740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Next?</a:t>
            </a:r>
            <a:endParaRPr lang="en-US" dirty="0"/>
          </a:p>
        </p:txBody>
      </p:sp>
      <p:sp>
        <p:nvSpPr>
          <p:cNvPr id="3" name="Content Placeholder 2"/>
          <p:cNvSpPr>
            <a:spLocks noGrp="1"/>
          </p:cNvSpPr>
          <p:nvPr>
            <p:ph idx="1"/>
          </p:nvPr>
        </p:nvSpPr>
        <p:spPr>
          <a:xfrm>
            <a:off x="677334" y="1790164"/>
            <a:ext cx="8596668" cy="3657600"/>
          </a:xfrm>
        </p:spPr>
        <p:txBody>
          <a:bodyPr/>
          <a:lstStyle/>
          <a:p>
            <a:r>
              <a:rPr lang="en-US" dirty="0"/>
              <a:t>Beginning Fall 2010, the student was on an “action” plan/contract with the Assistant Dean of Arts and Sciences to help everyone (faculty, ODS, other students and the student) address this student’s academic and social issues</a:t>
            </a:r>
          </a:p>
          <a:p>
            <a:r>
              <a:rPr lang="en-US" dirty="0"/>
              <a:t>The Dean helped coordinate communication between all parties </a:t>
            </a:r>
          </a:p>
          <a:p>
            <a:r>
              <a:rPr lang="en-US" dirty="0"/>
              <a:t>A new major was chosen</a:t>
            </a:r>
          </a:p>
          <a:p>
            <a:pPr lvl="1"/>
            <a:r>
              <a:rPr lang="en-US" dirty="0"/>
              <a:t>Music </a:t>
            </a:r>
            <a:r>
              <a:rPr lang="en-US" dirty="0" smtClean="0"/>
              <a:t>Theory</a:t>
            </a:r>
            <a:endParaRPr lang="en-US" dirty="0"/>
          </a:p>
          <a:p>
            <a:pPr lvl="1"/>
            <a:r>
              <a:rPr lang="en-US" dirty="0"/>
              <a:t>Then changed to General Music</a:t>
            </a:r>
          </a:p>
          <a:p>
            <a:r>
              <a:rPr lang="en-US" dirty="0"/>
              <a:t>Student became somewhat more consistent in working with ODS and professors but continued to have problems being consistent </a:t>
            </a:r>
          </a:p>
          <a:p>
            <a:endParaRPr lang="en-US" dirty="0"/>
          </a:p>
        </p:txBody>
      </p:sp>
    </p:spTree>
    <p:extLst>
      <p:ext uri="{BB962C8B-B14F-4D97-AF65-F5344CB8AC3E}">
        <p14:creationId xmlns:p14="http://schemas.microsoft.com/office/powerpoint/2010/main" val="26401042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Information Sharing and Recordkeeping</a:t>
            </a:r>
            <a:endParaRPr lang="en-US" dirty="0"/>
          </a:p>
        </p:txBody>
      </p:sp>
      <p:sp>
        <p:nvSpPr>
          <p:cNvPr id="3" name="TextBox 2"/>
          <p:cNvSpPr txBox="1"/>
          <p:nvPr/>
        </p:nvSpPr>
        <p:spPr>
          <a:xfrm>
            <a:off x="5743977" y="4031948"/>
            <a:ext cx="3530026" cy="923330"/>
          </a:xfrm>
          <a:prstGeom prst="rect">
            <a:avLst/>
          </a:prstGeom>
          <a:noFill/>
        </p:spPr>
        <p:txBody>
          <a:bodyPr wrap="square" rtlCol="0">
            <a:spAutoFit/>
          </a:bodyPr>
          <a:lstStyle/>
          <a:p>
            <a:pPr algn="r"/>
            <a:r>
              <a:rPr lang="en-US" dirty="0" smtClean="0"/>
              <a:t>Marion Stevens,</a:t>
            </a:r>
          </a:p>
          <a:p>
            <a:pPr algn="r"/>
            <a:r>
              <a:rPr lang="en-US" dirty="0" smtClean="0"/>
              <a:t>Assistive Technology Specialist, </a:t>
            </a:r>
          </a:p>
          <a:p>
            <a:pPr algn="r"/>
            <a:r>
              <a:rPr lang="en-US" dirty="0" smtClean="0"/>
              <a:t>Office of Disability Services </a:t>
            </a:r>
            <a:endParaRPr lang="en-US" dirty="0"/>
          </a:p>
        </p:txBody>
      </p:sp>
    </p:spTree>
    <p:extLst>
      <p:ext uri="{BB962C8B-B14F-4D97-AF65-F5344CB8AC3E}">
        <p14:creationId xmlns:p14="http://schemas.microsoft.com/office/powerpoint/2010/main" val="13777690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 Point of Contact</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Dr. Carmen Burkhalter, an Associate Dean in the College of Arts &amp; Sciences, served as a central point of contact for all information relating to the student.  This served two purposes:</a:t>
            </a:r>
          </a:p>
          <a:p>
            <a:pPr marL="914400" lvl="1" indent="-457200">
              <a:buFont typeface="+mj-lt"/>
              <a:buAutoNum type="arabicPeriod"/>
            </a:pPr>
            <a:r>
              <a:rPr lang="en-US" dirty="0" smtClean="0"/>
              <a:t>Provided a single person for faculty and staff to contact with questions or information regarding the student.  Since not all contacts were disability-related, not all contacts needed to come to ODS.  Dr. Burkhalter redirected contacts to the most appropriate department.</a:t>
            </a:r>
          </a:p>
          <a:p>
            <a:pPr marL="914400" lvl="1" indent="-457200">
              <a:buFont typeface="+mj-lt"/>
              <a:buAutoNum type="arabicPeriod"/>
            </a:pPr>
            <a:r>
              <a:rPr lang="en-US" dirty="0" smtClean="0"/>
              <a:t>Served as a mentor for the student, addressing any academic or other issues not related to his disability.</a:t>
            </a:r>
            <a:endParaRPr lang="en-US" dirty="0"/>
          </a:p>
        </p:txBody>
      </p:sp>
    </p:spTree>
    <p:extLst>
      <p:ext uri="{BB962C8B-B14F-4D97-AF65-F5344CB8AC3E}">
        <p14:creationId xmlns:p14="http://schemas.microsoft.com/office/powerpoint/2010/main" val="17139111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Pre-Semester Faculty Meetings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Before the start of each semester, ODS organized a meeting with all of the student’s professors.  Topics covered included:</a:t>
            </a:r>
          </a:p>
          <a:p>
            <a:r>
              <a:rPr lang="en-US" dirty="0" smtClean="0"/>
              <a:t>The student’s challenges</a:t>
            </a:r>
          </a:p>
          <a:p>
            <a:r>
              <a:rPr lang="en-US" dirty="0" smtClean="0"/>
              <a:t>The format and content of each course</a:t>
            </a:r>
          </a:p>
          <a:p>
            <a:r>
              <a:rPr lang="en-US" dirty="0" smtClean="0"/>
              <a:t>ODS’ text conversion process</a:t>
            </a:r>
          </a:p>
          <a:p>
            <a:r>
              <a:rPr lang="en-US" dirty="0" smtClean="0"/>
              <a:t>Q&amp;A from faculty</a:t>
            </a:r>
          </a:p>
          <a:p>
            <a:pPr marL="0" indent="0">
              <a:buNone/>
            </a:pPr>
            <a:endParaRPr lang="en-US" dirty="0"/>
          </a:p>
          <a:p>
            <a:pPr marL="0" indent="0">
              <a:buNone/>
            </a:pPr>
            <a:r>
              <a:rPr lang="en-US" dirty="0" smtClean="0"/>
              <a:t>Any past issues were generally not discussed, so as not to unintentionally influence faculty attitudes.</a:t>
            </a:r>
            <a:endParaRPr lang="en-US" dirty="0"/>
          </a:p>
        </p:txBody>
      </p:sp>
    </p:spTree>
    <p:extLst>
      <p:ext uri="{BB962C8B-B14F-4D97-AF65-F5344CB8AC3E}">
        <p14:creationId xmlns:p14="http://schemas.microsoft.com/office/powerpoint/2010/main" val="2710518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Text Conversion Requests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ODS received three main types of text conversion requests:</a:t>
            </a:r>
          </a:p>
          <a:p>
            <a:r>
              <a:rPr lang="en-US" dirty="0" smtClean="0"/>
              <a:t>Books assigned for use in classes before the semester began</a:t>
            </a:r>
          </a:p>
          <a:p>
            <a:r>
              <a:rPr lang="en-US" dirty="0" smtClean="0"/>
              <a:t>Material assigned by faculty during the semester, including handouts, scores, quizzes, and exams</a:t>
            </a:r>
          </a:p>
          <a:p>
            <a:r>
              <a:rPr lang="en-US" dirty="0" smtClean="0"/>
              <a:t>Material that the student obtained from the library for research papers, such as book chapters, journal articles, and scores</a:t>
            </a:r>
          </a:p>
          <a:p>
            <a:endParaRPr lang="en-US" dirty="0"/>
          </a:p>
          <a:p>
            <a:pPr marL="0" indent="0">
              <a:buNone/>
            </a:pPr>
            <a:r>
              <a:rPr lang="en-US" dirty="0" smtClean="0"/>
              <a:t>Normally, once a conversion was completed, the embossed Braille document would be delivered to the School of Music main office for pickup by the student.  We asked faculty to, whenever possible, allow for two weeks for a conversion to be completed.</a:t>
            </a:r>
            <a:endParaRPr lang="en-US" dirty="0"/>
          </a:p>
        </p:txBody>
      </p:sp>
    </p:spTree>
    <p:extLst>
      <p:ext uri="{BB962C8B-B14F-4D97-AF65-F5344CB8AC3E}">
        <p14:creationId xmlns:p14="http://schemas.microsoft.com/office/powerpoint/2010/main" val="20633470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Text Conversion Requests (continued)</a:t>
            </a:r>
            <a:endParaRPr lang="en-US" dirty="0"/>
          </a:p>
        </p:txBody>
      </p:sp>
      <p:sp>
        <p:nvSpPr>
          <p:cNvPr id="3" name="Content Placeholder 2"/>
          <p:cNvSpPr>
            <a:spLocks noGrp="1"/>
          </p:cNvSpPr>
          <p:nvPr>
            <p:ph idx="1"/>
          </p:nvPr>
        </p:nvSpPr>
        <p:spPr>
          <a:xfrm>
            <a:off x="677334" y="2160589"/>
            <a:ext cx="8596668" cy="2179591"/>
          </a:xfrm>
        </p:spPr>
        <p:txBody>
          <a:bodyPr/>
          <a:lstStyle/>
          <a:p>
            <a:pPr marL="0" indent="0">
              <a:buNone/>
            </a:pPr>
            <a:r>
              <a:rPr lang="en-US" dirty="0" smtClean="0"/>
              <a:t>For material that did not contain musical notation, the student preferred electronic documents over Braille.  These would usually be converted in-house and provided on CD.  The student would usually pick these discs up at the ODS office, since they were often for non-music courses.</a:t>
            </a:r>
            <a:endParaRPr lang="en-US" dirty="0"/>
          </a:p>
        </p:txBody>
      </p:sp>
    </p:spTree>
    <p:extLst>
      <p:ext uri="{BB962C8B-B14F-4D97-AF65-F5344CB8AC3E}">
        <p14:creationId xmlns:p14="http://schemas.microsoft.com/office/powerpoint/2010/main" val="1263111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91166"/>
            <a:ext cx="8596668" cy="1320800"/>
          </a:xfrm>
        </p:spPr>
        <p:txBody>
          <a:bodyPr/>
          <a:lstStyle/>
          <a:p>
            <a:r>
              <a:rPr lang="en-US" dirty="0" smtClean="0"/>
              <a:t>Presented by</a:t>
            </a:r>
            <a:endParaRPr lang="en-US" dirty="0"/>
          </a:p>
        </p:txBody>
      </p:sp>
      <p:sp>
        <p:nvSpPr>
          <p:cNvPr id="3" name="Content Placeholder 2"/>
          <p:cNvSpPr>
            <a:spLocks noGrp="1"/>
          </p:cNvSpPr>
          <p:nvPr>
            <p:ph idx="1"/>
          </p:nvPr>
        </p:nvSpPr>
        <p:spPr>
          <a:xfrm>
            <a:off x="677334" y="1930400"/>
            <a:ext cx="8596668" cy="3880773"/>
          </a:xfrm>
        </p:spPr>
        <p:txBody>
          <a:bodyPr>
            <a:normAutofit fontScale="92500" lnSpcReduction="10000"/>
          </a:bodyPr>
          <a:lstStyle/>
          <a:p>
            <a:pPr marL="0" indent="0">
              <a:buNone/>
            </a:pPr>
            <a:endParaRPr lang="en-US" dirty="0"/>
          </a:p>
          <a:p>
            <a:r>
              <a:rPr lang="en-US" sz="2800" dirty="0" smtClean="0"/>
              <a:t>Marion </a:t>
            </a:r>
            <a:r>
              <a:rPr lang="en-US" sz="2800" dirty="0"/>
              <a:t>Stevens, Assistive Technology Specialist, </a:t>
            </a:r>
            <a:r>
              <a:rPr lang="en-US" sz="2800" dirty="0" smtClean="0"/>
              <a:t>Office of Disability Services, The </a:t>
            </a:r>
            <a:r>
              <a:rPr lang="en-US" sz="2800" dirty="0"/>
              <a:t>University of </a:t>
            </a:r>
            <a:r>
              <a:rPr lang="en-US" sz="2800" dirty="0" smtClean="0"/>
              <a:t>Alabama</a:t>
            </a:r>
          </a:p>
          <a:p>
            <a:endParaRPr lang="en-US" sz="2800" dirty="0"/>
          </a:p>
          <a:p>
            <a:r>
              <a:rPr lang="en-US" sz="2800" dirty="0" smtClean="0"/>
              <a:t>Heidi </a:t>
            </a:r>
            <a:r>
              <a:rPr lang="en-US" sz="2800" dirty="0"/>
              <a:t>Lehmann, Music Braille Transcriptionist, Bach to Braille, Inc</a:t>
            </a:r>
            <a:r>
              <a:rPr lang="en-US" sz="2800" dirty="0" smtClean="0"/>
              <a:t>.</a:t>
            </a:r>
          </a:p>
          <a:p>
            <a:pPr marL="0" indent="0">
              <a:buNone/>
            </a:pPr>
            <a:endParaRPr lang="en-US" sz="2800" dirty="0"/>
          </a:p>
          <a:p>
            <a:r>
              <a:rPr lang="en-US" sz="2800" dirty="0" smtClean="0"/>
              <a:t>Denise </a:t>
            </a:r>
            <a:r>
              <a:rPr lang="en-US" sz="2800" dirty="0"/>
              <a:t>Q. Smith, Assistant Director (Retired), </a:t>
            </a:r>
            <a:r>
              <a:rPr lang="en-US" sz="2800" dirty="0" smtClean="0"/>
              <a:t>Office of Disability Services, The University </a:t>
            </a:r>
            <a:r>
              <a:rPr lang="en-US" sz="2800" dirty="0"/>
              <a:t>of Alabama</a:t>
            </a:r>
            <a:endParaRPr lang="en-US" sz="2800" dirty="0" smtClean="0"/>
          </a:p>
        </p:txBody>
      </p:sp>
    </p:spTree>
    <p:extLst>
      <p:ext uri="{BB962C8B-B14F-4D97-AF65-F5344CB8AC3E}">
        <p14:creationId xmlns:p14="http://schemas.microsoft.com/office/powerpoint/2010/main" val="627570344"/>
      </p:ext>
    </p:extLst>
  </p:cSld>
  <p:clrMapOvr>
    <a:masterClrMapping/>
  </p:clrMapOvr>
  <mc:AlternateContent xmlns:mc="http://schemas.openxmlformats.org/markup-compatibility/2006" xmlns:p14="http://schemas.microsoft.com/office/powerpoint/2010/main">
    <mc:Choice Requires="p14">
      <p:transition spd="slow" p14:dur="4000">
        <p14:vortex dir="u"/>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Books</a:t>
            </a:r>
            <a:endParaRPr lang="en-US" dirty="0"/>
          </a:p>
        </p:txBody>
      </p:sp>
      <p:sp>
        <p:nvSpPr>
          <p:cNvPr id="3" name="Content Placeholder 2"/>
          <p:cNvSpPr>
            <a:spLocks noGrp="1"/>
          </p:cNvSpPr>
          <p:nvPr>
            <p:ph idx="1"/>
          </p:nvPr>
        </p:nvSpPr>
        <p:spPr/>
        <p:txBody>
          <a:bodyPr/>
          <a:lstStyle/>
          <a:p>
            <a:r>
              <a:rPr lang="en-US" dirty="0" smtClean="0"/>
              <a:t>ODS attempted to obtain book information as early as possible, preferably several months before the semester began.</a:t>
            </a:r>
          </a:p>
          <a:p>
            <a:r>
              <a:rPr lang="en-US" dirty="0" smtClean="0"/>
              <a:t>Ideally, complete conversions could be done before the start of classes, but this usually wasn’t possible.</a:t>
            </a:r>
          </a:p>
          <a:p>
            <a:r>
              <a:rPr lang="en-US" dirty="0" smtClean="0"/>
              <a:t>Books would usually be converted in sections, based on the dates each part would be needed.</a:t>
            </a:r>
            <a:endParaRPr lang="en-US" dirty="0"/>
          </a:p>
        </p:txBody>
      </p:sp>
    </p:spTree>
    <p:extLst>
      <p:ext uri="{BB962C8B-B14F-4D97-AF65-F5344CB8AC3E}">
        <p14:creationId xmlns:p14="http://schemas.microsoft.com/office/powerpoint/2010/main" val="3362444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 Assigned in Class</a:t>
            </a:r>
            <a:endParaRPr lang="en-US" dirty="0"/>
          </a:p>
        </p:txBody>
      </p:sp>
      <p:sp>
        <p:nvSpPr>
          <p:cNvPr id="3" name="Content Placeholder 2"/>
          <p:cNvSpPr>
            <a:spLocks noGrp="1"/>
          </p:cNvSpPr>
          <p:nvPr>
            <p:ph idx="1"/>
          </p:nvPr>
        </p:nvSpPr>
        <p:spPr/>
        <p:txBody>
          <a:bodyPr>
            <a:normAutofit/>
          </a:bodyPr>
          <a:lstStyle/>
          <a:p>
            <a:r>
              <a:rPr lang="en-US" dirty="0" smtClean="0"/>
              <a:t>Faculty members were asked to submit any material they needed to be converted directly to ODS at least two weeks before it was needed in class.</a:t>
            </a:r>
          </a:p>
          <a:p>
            <a:r>
              <a:rPr lang="en-US" dirty="0" smtClean="0"/>
              <a:t>Orders would usually be completed on a first come, first served basis, although very simple or very complex conversions could be completed out of order.</a:t>
            </a:r>
          </a:p>
          <a:p>
            <a:r>
              <a:rPr lang="en-US" dirty="0" smtClean="0"/>
              <a:t>If our transcriptionist believed that the Library of Congress held a copy of the requested material, she would refer us there before beginning the conversion.</a:t>
            </a:r>
            <a:endParaRPr lang="en-US" dirty="0"/>
          </a:p>
        </p:txBody>
      </p:sp>
    </p:spTree>
    <p:extLst>
      <p:ext uri="{BB962C8B-B14F-4D97-AF65-F5344CB8AC3E}">
        <p14:creationId xmlns:p14="http://schemas.microsoft.com/office/powerpoint/2010/main" val="733309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Material</a:t>
            </a:r>
            <a:endParaRPr lang="en-US" dirty="0"/>
          </a:p>
        </p:txBody>
      </p:sp>
      <p:sp>
        <p:nvSpPr>
          <p:cNvPr id="3" name="Content Placeholder 2"/>
          <p:cNvSpPr>
            <a:spLocks noGrp="1"/>
          </p:cNvSpPr>
          <p:nvPr>
            <p:ph idx="1"/>
          </p:nvPr>
        </p:nvSpPr>
        <p:spPr/>
        <p:txBody>
          <a:bodyPr/>
          <a:lstStyle/>
          <a:p>
            <a:r>
              <a:rPr lang="en-US" dirty="0" smtClean="0"/>
              <a:t>Material would normally be converted on a first come, first served basis.</a:t>
            </a:r>
          </a:p>
          <a:p>
            <a:r>
              <a:rPr lang="en-US" dirty="0" smtClean="0"/>
              <a:t>In theory, student would be responsible for bringing ODS hard copies of material obtained from library.</a:t>
            </a:r>
          </a:p>
          <a:p>
            <a:r>
              <a:rPr lang="en-US" dirty="0" smtClean="0"/>
              <a:t>In practice, UA’s music librarian would usually send copies of material to us for conversion.  She would assist student in locating relevant material, then either scan hard copies or provide purely electronic copies, if available.</a:t>
            </a:r>
            <a:endParaRPr lang="en-US" dirty="0"/>
          </a:p>
        </p:txBody>
      </p:sp>
    </p:spTree>
    <p:extLst>
      <p:ext uri="{BB962C8B-B14F-4D97-AF65-F5344CB8AC3E}">
        <p14:creationId xmlns:p14="http://schemas.microsoft.com/office/powerpoint/2010/main" val="108854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Recordkeeping</a:t>
            </a:r>
            <a:endParaRPr lang="en-US" dirty="0"/>
          </a:p>
        </p:txBody>
      </p:sp>
      <p:sp>
        <p:nvSpPr>
          <p:cNvPr id="3" name="Content Placeholder 2"/>
          <p:cNvSpPr>
            <a:spLocks noGrp="1"/>
          </p:cNvSpPr>
          <p:nvPr>
            <p:ph idx="1"/>
          </p:nvPr>
        </p:nvSpPr>
        <p:spPr/>
        <p:txBody>
          <a:bodyPr/>
          <a:lstStyle/>
          <a:p>
            <a:pPr marL="0" indent="0">
              <a:buNone/>
            </a:pPr>
            <a:r>
              <a:rPr lang="en-US" dirty="0" smtClean="0"/>
              <a:t>ODS employed two recordkeeping methods to track the progress of all material produced for the student, both that which was sent to </a:t>
            </a:r>
            <a:r>
              <a:rPr lang="en-US" i="1" dirty="0" smtClean="0"/>
              <a:t>Bach to Braille</a:t>
            </a:r>
            <a:r>
              <a:rPr lang="en-US" dirty="0" smtClean="0"/>
              <a:t> for conversion and that which was converted in-house:</a:t>
            </a:r>
          </a:p>
          <a:p>
            <a:r>
              <a:rPr lang="en-US" dirty="0" smtClean="0"/>
              <a:t>Paper tracking sheet</a:t>
            </a:r>
          </a:p>
          <a:p>
            <a:r>
              <a:rPr lang="en-US" dirty="0" smtClean="0"/>
              <a:t>Spreadsheet</a:t>
            </a:r>
            <a:endParaRPr lang="en-US" dirty="0"/>
          </a:p>
        </p:txBody>
      </p:sp>
    </p:spTree>
    <p:extLst>
      <p:ext uri="{BB962C8B-B14F-4D97-AF65-F5344CB8AC3E}">
        <p14:creationId xmlns:p14="http://schemas.microsoft.com/office/powerpoint/2010/main" val="4073522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Tracking Sheet</a:t>
            </a:r>
            <a:endParaRPr lang="en-US" dirty="0"/>
          </a:p>
        </p:txBody>
      </p:sp>
      <p:sp>
        <p:nvSpPr>
          <p:cNvPr id="3" name="Content Placeholder 2"/>
          <p:cNvSpPr>
            <a:spLocks noGrp="1"/>
          </p:cNvSpPr>
          <p:nvPr>
            <p:ph idx="1"/>
          </p:nvPr>
        </p:nvSpPr>
        <p:spPr>
          <a:xfrm>
            <a:off x="677334" y="1774223"/>
            <a:ext cx="8596668" cy="3880773"/>
          </a:xfrm>
        </p:spPr>
        <p:txBody>
          <a:bodyPr>
            <a:normAutofit/>
          </a:bodyPr>
          <a:lstStyle/>
          <a:p>
            <a:r>
              <a:rPr lang="en-US" dirty="0" smtClean="0"/>
              <a:t>Sheet prepared for each order</a:t>
            </a:r>
          </a:p>
          <a:p>
            <a:r>
              <a:rPr lang="en-US" dirty="0" smtClean="0"/>
              <a:t>Items included:</a:t>
            </a:r>
          </a:p>
          <a:p>
            <a:pPr lvl="1"/>
            <a:r>
              <a:rPr lang="en-US" dirty="0"/>
              <a:t>C</a:t>
            </a:r>
            <a:r>
              <a:rPr lang="en-US" dirty="0" smtClean="0"/>
              <a:t>lass and faculty member the order was associated with</a:t>
            </a:r>
          </a:p>
          <a:p>
            <a:pPr lvl="1"/>
            <a:r>
              <a:rPr lang="en-US" dirty="0" smtClean="0"/>
              <a:t>Title of item to be converted</a:t>
            </a:r>
          </a:p>
          <a:p>
            <a:pPr lvl="1"/>
            <a:r>
              <a:rPr lang="en-US" dirty="0" smtClean="0"/>
              <a:t>Date request received by ODS</a:t>
            </a:r>
          </a:p>
          <a:p>
            <a:pPr lvl="1"/>
            <a:r>
              <a:rPr lang="en-US" dirty="0" smtClean="0"/>
              <a:t>Date item sent to transcriptionist</a:t>
            </a:r>
          </a:p>
          <a:p>
            <a:pPr lvl="1"/>
            <a:r>
              <a:rPr lang="en-US" dirty="0" smtClean="0"/>
              <a:t>Date Braille file received from transcriptionist</a:t>
            </a:r>
          </a:p>
          <a:p>
            <a:pPr lvl="1"/>
            <a:r>
              <a:rPr lang="en-US" dirty="0" smtClean="0"/>
              <a:t>Date file embossed</a:t>
            </a:r>
          </a:p>
          <a:p>
            <a:pPr lvl="1"/>
            <a:r>
              <a:rPr lang="en-US" dirty="0" smtClean="0"/>
              <a:t>Date order delivered to School of Music</a:t>
            </a:r>
          </a:p>
          <a:p>
            <a:pPr lvl="1"/>
            <a:r>
              <a:rPr lang="en-US" dirty="0" smtClean="0"/>
              <a:t>Signature of recipient and initials of ODS staff who delivered order.</a:t>
            </a:r>
            <a:endParaRPr lang="en-US" dirty="0"/>
          </a:p>
        </p:txBody>
      </p:sp>
    </p:spTree>
    <p:extLst>
      <p:ext uri="{BB962C8B-B14F-4D97-AF65-F5344CB8AC3E}">
        <p14:creationId xmlns:p14="http://schemas.microsoft.com/office/powerpoint/2010/main" val="1301721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87886" y="-502276"/>
            <a:ext cx="6478073" cy="8419047"/>
          </a:xfrm>
        </p:spPr>
      </p:pic>
    </p:spTree>
    <p:extLst>
      <p:ext uri="{BB962C8B-B14F-4D97-AF65-F5344CB8AC3E}">
        <p14:creationId xmlns:p14="http://schemas.microsoft.com/office/powerpoint/2010/main" val="20332012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Spreadsheet</a:t>
            </a:r>
            <a:endParaRPr lang="en-US" dirty="0"/>
          </a:p>
        </p:txBody>
      </p:sp>
      <p:sp>
        <p:nvSpPr>
          <p:cNvPr id="3" name="Content Placeholder 2"/>
          <p:cNvSpPr>
            <a:spLocks noGrp="1"/>
          </p:cNvSpPr>
          <p:nvPr>
            <p:ph idx="1"/>
          </p:nvPr>
        </p:nvSpPr>
        <p:spPr/>
        <p:txBody>
          <a:bodyPr/>
          <a:lstStyle/>
          <a:p>
            <a:r>
              <a:rPr lang="en-US" dirty="0" smtClean="0"/>
              <a:t>Used to track conversions performed throughout the semester</a:t>
            </a:r>
          </a:p>
          <a:p>
            <a:r>
              <a:rPr lang="en-US" dirty="0" smtClean="0"/>
              <a:t>Contained basically the same information as individual tracking sheets</a:t>
            </a:r>
          </a:p>
          <a:p>
            <a:r>
              <a:rPr lang="en-US" dirty="0" smtClean="0"/>
              <a:t>Organized by class and date orders received</a:t>
            </a:r>
          </a:p>
          <a:p>
            <a:r>
              <a:rPr lang="en-US" dirty="0" smtClean="0"/>
              <a:t>Spreadsheet allowed ODS staff to quickly see which orders had been placed and the status of each, making it easy to see which ones were outstanding</a:t>
            </a:r>
            <a:r>
              <a:rPr lang="en-US" dirty="0"/>
              <a:t>.</a:t>
            </a:r>
          </a:p>
        </p:txBody>
      </p:sp>
    </p:spTree>
    <p:extLst>
      <p:ext uri="{BB962C8B-B14F-4D97-AF65-F5344CB8AC3E}">
        <p14:creationId xmlns:p14="http://schemas.microsoft.com/office/powerpoint/2010/main" val="23407081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981361039"/>
              </p:ext>
            </p:extLst>
          </p:nvPr>
        </p:nvGraphicFramePr>
        <p:xfrm>
          <a:off x="324759" y="215396"/>
          <a:ext cx="10385098" cy="5412672"/>
        </p:xfrm>
        <a:graphic>
          <a:graphicData uri="http://schemas.openxmlformats.org/presentationml/2006/ole">
            <mc:AlternateContent xmlns:mc="http://schemas.openxmlformats.org/markup-compatibility/2006">
              <mc:Choice xmlns:v="urn:schemas-microsoft-com:vml" Requires="v">
                <p:oleObj spid="_x0000_s1058" name="Worksheet" r:id="rId4" imgW="16779145" imgH="6812208" progId="Excel.Sheet.8">
                  <p:embed/>
                </p:oleObj>
              </mc:Choice>
              <mc:Fallback>
                <p:oleObj name="Worksheet" r:id="rId4" imgW="16779145" imgH="6812208" progId="Excel.Sheet.8">
                  <p:embed/>
                  <p:pic>
                    <p:nvPicPr>
                      <p:cNvPr id="0" name=""/>
                      <p:cNvPicPr/>
                      <p:nvPr/>
                    </p:nvPicPr>
                    <p:blipFill>
                      <a:blip r:embed="rId5"/>
                      <a:stretch>
                        <a:fillRect/>
                      </a:stretch>
                    </p:blipFill>
                    <p:spPr>
                      <a:xfrm>
                        <a:off x="324759" y="215396"/>
                        <a:ext cx="10385098" cy="5412672"/>
                      </a:xfrm>
                      <a:prstGeom prst="rect">
                        <a:avLst/>
                      </a:prstGeom>
                    </p:spPr>
                  </p:pic>
                </p:oleObj>
              </mc:Fallback>
            </mc:AlternateContent>
          </a:graphicData>
        </a:graphic>
      </p:graphicFrame>
    </p:spTree>
    <p:extLst>
      <p:ext uri="{BB962C8B-B14F-4D97-AF65-F5344CB8AC3E}">
        <p14:creationId xmlns:p14="http://schemas.microsoft.com/office/powerpoint/2010/main" val="2452571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Practices/Lessons Learned</a:t>
            </a:r>
            <a:endParaRPr lang="en-US" dirty="0"/>
          </a:p>
        </p:txBody>
      </p:sp>
      <p:sp>
        <p:nvSpPr>
          <p:cNvPr id="3" name="Content Placeholder 2"/>
          <p:cNvSpPr>
            <a:spLocks noGrp="1"/>
          </p:cNvSpPr>
          <p:nvPr>
            <p:ph idx="1"/>
          </p:nvPr>
        </p:nvSpPr>
        <p:spPr/>
        <p:txBody>
          <a:bodyPr>
            <a:normAutofit/>
          </a:bodyPr>
          <a:lstStyle/>
          <a:p>
            <a:r>
              <a:rPr lang="en-US" dirty="0" smtClean="0"/>
              <a:t>Since the student did not always pick up material from the music office in a timely manner, it was sometimes necessary to send e-mail notifications that material had been delivered, especially for particularly time-sensitive items.</a:t>
            </a:r>
          </a:p>
          <a:p>
            <a:r>
              <a:rPr lang="en-US" dirty="0" smtClean="0"/>
              <a:t>The student had a tendency to misplace material and either ask if he had received it or state that he had not received it, so good recordkeeping was essential.  Being able to tell the student when an item was delivered would prompt him to either check the music office for it or look for it in his dorm room.</a:t>
            </a:r>
            <a:endParaRPr lang="en-US" dirty="0"/>
          </a:p>
        </p:txBody>
      </p:sp>
    </p:spTree>
    <p:extLst>
      <p:ext uri="{BB962C8B-B14F-4D97-AF65-F5344CB8AC3E}">
        <p14:creationId xmlns:p14="http://schemas.microsoft.com/office/powerpoint/2010/main" val="854344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Practices/Lessons Learned (continued)</a:t>
            </a:r>
            <a:endParaRPr lang="en-US" dirty="0"/>
          </a:p>
        </p:txBody>
      </p:sp>
      <p:sp>
        <p:nvSpPr>
          <p:cNvPr id="3" name="Content Placeholder 2"/>
          <p:cNvSpPr>
            <a:spLocks noGrp="1"/>
          </p:cNvSpPr>
          <p:nvPr>
            <p:ph idx="1"/>
          </p:nvPr>
        </p:nvSpPr>
        <p:spPr/>
        <p:txBody>
          <a:bodyPr>
            <a:normAutofit/>
          </a:bodyPr>
          <a:lstStyle/>
          <a:p>
            <a:r>
              <a:rPr lang="en-US" dirty="0" smtClean="0"/>
              <a:t>Although it was never needed, it would have been preferable had the School of Music documented when the student retrieved material from the music office.</a:t>
            </a:r>
          </a:p>
          <a:p>
            <a:r>
              <a:rPr lang="en-US" dirty="0" smtClean="0"/>
              <a:t>A close working relationship with the music librarian was vital, both so that ODS would receive research material in the best possible format and quality, and also because she provided assistance in locating better copies of scores, journal articles, and book chapters when copies provided by faculty were of poor quality.</a:t>
            </a:r>
          </a:p>
        </p:txBody>
      </p:sp>
    </p:spTree>
    <p:extLst>
      <p:ext uri="{BB962C8B-B14F-4D97-AF65-F5344CB8AC3E}">
        <p14:creationId xmlns:p14="http://schemas.microsoft.com/office/powerpoint/2010/main" val="17272130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7583" y="2404534"/>
            <a:ext cx="8166420" cy="1646302"/>
          </a:xfrm>
        </p:spPr>
        <p:txBody>
          <a:bodyPr/>
          <a:lstStyle/>
          <a:p>
            <a:r>
              <a:rPr lang="en-US" dirty="0" smtClean="0"/>
              <a:t>Connecting the Dots:</a:t>
            </a:r>
            <a:br>
              <a:rPr lang="en-US" dirty="0" smtClean="0"/>
            </a:br>
            <a:r>
              <a:rPr lang="en-US" dirty="0" smtClean="0"/>
              <a:t>A Tale of How ODS </a:t>
            </a:r>
            <a:br>
              <a:rPr lang="en-US" dirty="0" smtClean="0"/>
            </a:br>
            <a:r>
              <a:rPr lang="en-US" dirty="0" smtClean="0"/>
              <a:t>Made It Happen</a:t>
            </a:r>
            <a:endParaRPr lang="en-US" dirty="0"/>
          </a:p>
        </p:txBody>
      </p:sp>
      <p:sp>
        <p:nvSpPr>
          <p:cNvPr id="4" name="TextBox 3"/>
          <p:cNvSpPr txBox="1"/>
          <p:nvPr/>
        </p:nvSpPr>
        <p:spPr>
          <a:xfrm>
            <a:off x="5743977" y="4031948"/>
            <a:ext cx="3530026" cy="646331"/>
          </a:xfrm>
          <a:prstGeom prst="rect">
            <a:avLst/>
          </a:prstGeom>
          <a:noFill/>
        </p:spPr>
        <p:txBody>
          <a:bodyPr wrap="square" rtlCol="0">
            <a:spAutoFit/>
          </a:bodyPr>
          <a:lstStyle/>
          <a:p>
            <a:pPr algn="r"/>
            <a:r>
              <a:rPr lang="en-US" dirty="0" smtClean="0"/>
              <a:t>Denise Smith, Assistant Director, Office of Disability Services </a:t>
            </a:r>
            <a:endParaRPr lang="en-US" dirty="0"/>
          </a:p>
        </p:txBody>
      </p:sp>
    </p:spTree>
    <p:extLst>
      <p:ext uri="{BB962C8B-B14F-4D97-AF65-F5344CB8AC3E}">
        <p14:creationId xmlns:p14="http://schemas.microsoft.com/office/powerpoint/2010/main" val="3869363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Practices/Lessons Learned (continued)</a:t>
            </a:r>
            <a:endParaRPr lang="en-US" dirty="0"/>
          </a:p>
        </p:txBody>
      </p:sp>
      <p:sp>
        <p:nvSpPr>
          <p:cNvPr id="3" name="Content Placeholder 2"/>
          <p:cNvSpPr>
            <a:spLocks noGrp="1"/>
          </p:cNvSpPr>
          <p:nvPr>
            <p:ph idx="1"/>
          </p:nvPr>
        </p:nvSpPr>
        <p:spPr/>
        <p:txBody>
          <a:bodyPr>
            <a:normAutofit/>
          </a:bodyPr>
          <a:lstStyle/>
          <a:p>
            <a:r>
              <a:rPr lang="en-US" dirty="0" smtClean="0"/>
              <a:t>Always keep at least one extra box of Braille paper on hand.  APH can occasionally be slow to ship orders, and large embossing jobs can appear unexpectedly.</a:t>
            </a:r>
          </a:p>
          <a:p>
            <a:r>
              <a:rPr lang="en-US" dirty="0" smtClean="0"/>
              <a:t>Ensure that faculty understand the conversion process and the amount of time conversions will take.  While some rush orders are inevitable, they shouldn’t become common practice.</a:t>
            </a:r>
          </a:p>
          <a:p>
            <a:r>
              <a:rPr lang="en-US" dirty="0" smtClean="0"/>
              <a:t>Communicate any times that you will be away from the office, such as for conferences or vacations, to faculty and your transcriptionist so that conversions can be planned accordingly.  Train a backup person to handle emergency conversions.</a:t>
            </a:r>
          </a:p>
          <a:p>
            <a:endParaRPr lang="en-US" dirty="0"/>
          </a:p>
        </p:txBody>
      </p:sp>
    </p:spTree>
    <p:extLst>
      <p:ext uri="{BB962C8B-B14F-4D97-AF65-F5344CB8AC3E}">
        <p14:creationId xmlns:p14="http://schemas.microsoft.com/office/powerpoint/2010/main" val="5071084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Bottom Line</a:t>
            </a:r>
            <a:endParaRPr lang="en-US" dirty="0"/>
          </a:p>
        </p:txBody>
      </p:sp>
      <p:sp>
        <p:nvSpPr>
          <p:cNvPr id="3" name="Content Placeholder 2"/>
          <p:cNvSpPr>
            <a:spLocks noGrp="1"/>
          </p:cNvSpPr>
          <p:nvPr>
            <p:ph idx="1"/>
          </p:nvPr>
        </p:nvSpPr>
        <p:spPr/>
        <p:txBody>
          <a:bodyPr/>
          <a:lstStyle/>
          <a:p>
            <a:pPr marL="0" indent="0">
              <a:buNone/>
            </a:pPr>
            <a:r>
              <a:rPr lang="en-US" dirty="0" smtClean="0"/>
              <a:t>Never assume that a student’s disability will dictate the challenges that he/she will face.  While a disability can necessitate a certain set of accommodations, how well those accommodations will work is more heavily influenced by how the student interacts with faculty, the DSS office, and his/her Accommodations Specialist.</a:t>
            </a:r>
          </a:p>
          <a:p>
            <a:r>
              <a:rPr lang="en-US" dirty="0" smtClean="0"/>
              <a:t>Assess the student’s disability and develop an accommodation plan.</a:t>
            </a:r>
          </a:p>
          <a:p>
            <a:r>
              <a:rPr lang="en-US" dirty="0" smtClean="0"/>
              <a:t>Assess the student’s personality, maturity level, and general demeanor, and adjust your implementation strategy accordingly.</a:t>
            </a:r>
          </a:p>
          <a:p>
            <a:r>
              <a:rPr lang="en-US" dirty="0" smtClean="0"/>
              <a:t>Communicate regularly with everyone involved in the process.</a:t>
            </a:r>
          </a:p>
          <a:p>
            <a:r>
              <a:rPr lang="en-US" dirty="0" smtClean="0"/>
              <a:t>Make adjustments, as needed.</a:t>
            </a:r>
          </a:p>
          <a:p>
            <a:r>
              <a:rPr lang="en-US" dirty="0" smtClean="0"/>
              <a:t>Document, document, document!</a:t>
            </a:r>
            <a:endParaRPr lang="en-US" dirty="0"/>
          </a:p>
        </p:txBody>
      </p:sp>
    </p:spTree>
    <p:extLst>
      <p:ext uri="{BB962C8B-B14F-4D97-AF65-F5344CB8AC3E}">
        <p14:creationId xmlns:p14="http://schemas.microsoft.com/office/powerpoint/2010/main" val="6354507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From the Transcriptionist’s Perspective</a:t>
            </a:r>
            <a:endParaRPr lang="en-US" dirty="0"/>
          </a:p>
        </p:txBody>
      </p:sp>
      <p:sp>
        <p:nvSpPr>
          <p:cNvPr id="4" name="TextBox 3"/>
          <p:cNvSpPr txBox="1"/>
          <p:nvPr/>
        </p:nvSpPr>
        <p:spPr>
          <a:xfrm>
            <a:off x="5743977" y="4304592"/>
            <a:ext cx="3530026" cy="646331"/>
          </a:xfrm>
          <a:prstGeom prst="rect">
            <a:avLst/>
          </a:prstGeom>
          <a:noFill/>
        </p:spPr>
        <p:txBody>
          <a:bodyPr wrap="square" rtlCol="0">
            <a:spAutoFit/>
          </a:bodyPr>
          <a:lstStyle/>
          <a:p>
            <a:pPr algn="r"/>
            <a:r>
              <a:rPr lang="en-US" dirty="0" smtClean="0"/>
              <a:t>Heidi Lehmann, transcriptionist</a:t>
            </a:r>
          </a:p>
          <a:p>
            <a:pPr algn="r"/>
            <a:r>
              <a:rPr lang="en-US" dirty="0" smtClean="0"/>
              <a:t>Bach to Braille, Inc.</a:t>
            </a:r>
            <a:endParaRPr lang="en-US" dirty="0"/>
          </a:p>
        </p:txBody>
      </p:sp>
    </p:spTree>
    <p:extLst>
      <p:ext uri="{BB962C8B-B14F-4D97-AF65-F5344CB8AC3E}">
        <p14:creationId xmlns:p14="http://schemas.microsoft.com/office/powerpoint/2010/main" val="17550830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Transcription Process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86527635"/>
              </p:ext>
            </p:extLst>
          </p:nvPr>
        </p:nvGraphicFramePr>
        <p:xfrm>
          <a:off x="373487" y="1790164"/>
          <a:ext cx="8900688" cy="4251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83152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43510787"/>
              </p:ext>
            </p:extLst>
          </p:nvPr>
        </p:nvGraphicFramePr>
        <p:xfrm>
          <a:off x="-687298" y="540913"/>
          <a:ext cx="11106306" cy="56814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090080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I Find A Transcriptionist?</a:t>
            </a:r>
            <a:endParaRPr lang="en-US" dirty="0"/>
          </a:p>
        </p:txBody>
      </p:sp>
      <p:sp>
        <p:nvSpPr>
          <p:cNvPr id="3" name="Content Placeholder 2"/>
          <p:cNvSpPr>
            <a:spLocks noGrp="1"/>
          </p:cNvSpPr>
          <p:nvPr>
            <p:ph idx="1"/>
          </p:nvPr>
        </p:nvSpPr>
        <p:spPr/>
        <p:txBody>
          <a:bodyPr/>
          <a:lstStyle/>
          <a:p>
            <a:r>
              <a:rPr lang="en-US" dirty="0" smtClean="0"/>
              <a:t>Exhibitors at Professional Development Conferences</a:t>
            </a:r>
          </a:p>
          <a:p>
            <a:r>
              <a:rPr lang="en-US" dirty="0" smtClean="0"/>
              <a:t>National Library of Congress</a:t>
            </a:r>
          </a:p>
          <a:p>
            <a:r>
              <a:rPr lang="en-US" dirty="0" smtClean="0"/>
              <a:t>National Braille Association</a:t>
            </a:r>
          </a:p>
          <a:p>
            <a:r>
              <a:rPr lang="en-US" dirty="0" smtClean="0"/>
              <a:t>Internet Search</a:t>
            </a:r>
            <a:endParaRPr lang="en-US" dirty="0"/>
          </a:p>
        </p:txBody>
      </p:sp>
    </p:spTree>
    <p:extLst>
      <p:ext uri="{BB962C8B-B14F-4D97-AF65-F5344CB8AC3E}">
        <p14:creationId xmlns:p14="http://schemas.microsoft.com/office/powerpoint/2010/main" val="17742023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Initially Needed from the Transcriptionist?</a:t>
            </a:r>
            <a:endParaRPr lang="en-US" dirty="0"/>
          </a:p>
        </p:txBody>
      </p:sp>
      <p:sp>
        <p:nvSpPr>
          <p:cNvPr id="3" name="Content Placeholder 2"/>
          <p:cNvSpPr>
            <a:spLocks noGrp="1"/>
          </p:cNvSpPr>
          <p:nvPr>
            <p:ph idx="1"/>
          </p:nvPr>
        </p:nvSpPr>
        <p:spPr/>
        <p:txBody>
          <a:bodyPr/>
          <a:lstStyle/>
          <a:p>
            <a:r>
              <a:rPr lang="en-US" dirty="0" smtClean="0"/>
              <a:t>Price quote based on the scope of the project</a:t>
            </a:r>
          </a:p>
          <a:p>
            <a:r>
              <a:rPr lang="en-US" dirty="0" smtClean="0"/>
              <a:t>Completed W9 as subcontractor with the university </a:t>
            </a:r>
          </a:p>
          <a:p>
            <a:pPr lvl="1"/>
            <a:r>
              <a:rPr lang="en-US" dirty="0" smtClean="0"/>
              <a:t>ODS contacts </a:t>
            </a:r>
            <a:r>
              <a:rPr lang="en-US" dirty="0"/>
              <a:t>Purchasing/Procurement Department to obtain purchase order </a:t>
            </a:r>
            <a:r>
              <a:rPr lang="en-US" dirty="0" smtClean="0"/>
              <a:t>number valid for one academic year</a:t>
            </a:r>
            <a:endParaRPr lang="en-US" dirty="0"/>
          </a:p>
          <a:p>
            <a:endParaRPr lang="en-US" dirty="0" smtClean="0"/>
          </a:p>
          <a:p>
            <a:endParaRPr lang="en-US" dirty="0" smtClean="0"/>
          </a:p>
        </p:txBody>
      </p:sp>
    </p:spTree>
    <p:extLst>
      <p:ext uri="{BB962C8B-B14F-4D97-AF65-F5344CB8AC3E}">
        <p14:creationId xmlns:p14="http://schemas.microsoft.com/office/powerpoint/2010/main" val="1229967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Needed from the Music Faculty?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Early submission of textbook titles, including ISBN number to assure correct edition</a:t>
            </a:r>
          </a:p>
          <a:p>
            <a:pPr lvl="1"/>
            <a:r>
              <a:rPr lang="en-US" dirty="0" smtClean="0"/>
              <a:t>Early summer for Fall semester</a:t>
            </a:r>
          </a:p>
          <a:p>
            <a:pPr lvl="1"/>
            <a:r>
              <a:rPr lang="en-US" dirty="0" smtClean="0"/>
              <a:t>Mid-Fall for Spring semester</a:t>
            </a:r>
          </a:p>
          <a:p>
            <a:r>
              <a:rPr lang="en-US" dirty="0" smtClean="0"/>
              <a:t>Class syllabus</a:t>
            </a:r>
          </a:p>
          <a:p>
            <a:r>
              <a:rPr lang="en-US" dirty="0" smtClean="0"/>
              <a:t>Clear, legible scans of scores or resource material</a:t>
            </a:r>
          </a:p>
          <a:p>
            <a:r>
              <a:rPr lang="en-US" dirty="0" smtClean="0"/>
              <a:t>Material submission:</a:t>
            </a:r>
          </a:p>
          <a:p>
            <a:pPr lvl="1"/>
            <a:r>
              <a:rPr lang="en-US" dirty="0"/>
              <a:t>H</a:t>
            </a:r>
            <a:r>
              <a:rPr lang="en-US" dirty="0" smtClean="0"/>
              <a:t>andouts, quizzes, mid-terms and final exams at least 2 weeks in advance</a:t>
            </a:r>
          </a:p>
          <a:p>
            <a:pPr lvl="1"/>
            <a:r>
              <a:rPr lang="en-US" dirty="0" smtClean="0"/>
              <a:t>Vocal </a:t>
            </a:r>
            <a:r>
              <a:rPr lang="en-US" dirty="0"/>
              <a:t>and instrumental parts: 2 weeks</a:t>
            </a:r>
          </a:p>
          <a:p>
            <a:pPr lvl="1"/>
            <a:r>
              <a:rPr lang="en-US" dirty="0"/>
              <a:t>Orchestral score: 3 weeks</a:t>
            </a:r>
          </a:p>
          <a:p>
            <a:pPr lvl="1"/>
            <a:r>
              <a:rPr lang="en-US" dirty="0"/>
              <a:t>Music Theory: 3 weeks</a:t>
            </a:r>
          </a:p>
          <a:p>
            <a:pPr lvl="1"/>
            <a:r>
              <a:rPr lang="en-US" dirty="0"/>
              <a:t>20</a:t>
            </a:r>
            <a:r>
              <a:rPr lang="en-US" baseline="30000" dirty="0"/>
              <a:t>th</a:t>
            </a:r>
            <a:r>
              <a:rPr lang="en-US" dirty="0"/>
              <a:t> Century Music: 4 weeks</a:t>
            </a:r>
          </a:p>
          <a:p>
            <a:endParaRPr lang="en-US" dirty="0" smtClean="0"/>
          </a:p>
          <a:p>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3616869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Needed from ODS?</a:t>
            </a:r>
            <a:endParaRPr lang="en-US" dirty="0"/>
          </a:p>
        </p:txBody>
      </p:sp>
      <p:sp>
        <p:nvSpPr>
          <p:cNvPr id="3" name="Content Placeholder 2"/>
          <p:cNvSpPr>
            <a:spLocks noGrp="1"/>
          </p:cNvSpPr>
          <p:nvPr>
            <p:ph idx="1"/>
          </p:nvPr>
        </p:nvSpPr>
        <p:spPr/>
        <p:txBody>
          <a:bodyPr/>
          <a:lstStyle/>
          <a:p>
            <a:r>
              <a:rPr lang="en-US" dirty="0" smtClean="0"/>
              <a:t>Accessible PDF of the requested textbook</a:t>
            </a:r>
          </a:p>
          <a:p>
            <a:r>
              <a:rPr lang="en-US" dirty="0" smtClean="0"/>
              <a:t>Word file of the requested textbook</a:t>
            </a:r>
          </a:p>
          <a:p>
            <a:r>
              <a:rPr lang="en-US" dirty="0" smtClean="0"/>
              <a:t>Class syllabus</a:t>
            </a:r>
          </a:p>
          <a:p>
            <a:r>
              <a:rPr lang="en-US" dirty="0" smtClean="0"/>
              <a:t>Send material to transcriber as email attachment with cc to everyone involved </a:t>
            </a:r>
          </a:p>
          <a:p>
            <a:r>
              <a:rPr lang="en-US" dirty="0" smtClean="0"/>
              <a:t>Or, upload to shared Dropbox folder</a:t>
            </a:r>
          </a:p>
          <a:p>
            <a:r>
              <a:rPr lang="en-US" dirty="0" smtClean="0"/>
              <a:t>Purchase order confirmation number so project can begin</a:t>
            </a:r>
          </a:p>
          <a:p>
            <a:pPr marL="0" indent="0">
              <a:buNone/>
            </a:pPr>
            <a:endParaRPr lang="en-US" dirty="0"/>
          </a:p>
        </p:txBody>
      </p:sp>
    </p:spTree>
    <p:extLst>
      <p:ext uri="{BB962C8B-B14F-4D97-AF65-F5344CB8AC3E}">
        <p14:creationId xmlns:p14="http://schemas.microsoft.com/office/powerpoint/2010/main" val="3098618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t>
            </a:r>
            <a:r>
              <a:rPr lang="en-US" dirty="0" smtClean="0"/>
              <a:t>he Transcription Process Begins</a:t>
            </a:r>
            <a:endParaRPr lang="en-US" dirty="0"/>
          </a:p>
        </p:txBody>
      </p:sp>
      <p:sp>
        <p:nvSpPr>
          <p:cNvPr id="3" name="Content Placeholder 2"/>
          <p:cNvSpPr>
            <a:spLocks noGrp="1"/>
          </p:cNvSpPr>
          <p:nvPr>
            <p:ph idx="1"/>
          </p:nvPr>
        </p:nvSpPr>
        <p:spPr>
          <a:xfrm>
            <a:off x="677334" y="1930400"/>
            <a:ext cx="8596668" cy="1584100"/>
          </a:xfrm>
        </p:spPr>
        <p:txBody>
          <a:bodyPr>
            <a:normAutofit/>
          </a:bodyPr>
          <a:lstStyle/>
          <a:p>
            <a:r>
              <a:rPr lang="en-US" dirty="0"/>
              <a:t>Email confirmation </a:t>
            </a:r>
            <a:r>
              <a:rPr lang="en-US" dirty="0" smtClean="0"/>
              <a:t>sent that </a:t>
            </a:r>
            <a:r>
              <a:rPr lang="en-US" dirty="0"/>
              <a:t>material was received and successfully </a:t>
            </a:r>
            <a:r>
              <a:rPr lang="en-US" dirty="0" smtClean="0"/>
              <a:t>downloaded with ETA </a:t>
            </a:r>
            <a:endParaRPr lang="en-US" dirty="0"/>
          </a:p>
          <a:p>
            <a:r>
              <a:rPr lang="en-US" dirty="0" smtClean="0"/>
              <a:t>Transcription process begins</a:t>
            </a:r>
          </a:p>
          <a:p>
            <a:r>
              <a:rPr lang="en-US" dirty="0" smtClean="0"/>
              <a:t>Project ready for production</a:t>
            </a:r>
          </a:p>
          <a:p>
            <a:endParaRPr lang="en-US" dirty="0"/>
          </a:p>
        </p:txBody>
      </p:sp>
      <p:graphicFrame>
        <p:nvGraphicFramePr>
          <p:cNvPr id="7" name="Diagram 6"/>
          <p:cNvGraphicFramePr/>
          <p:nvPr>
            <p:extLst>
              <p:ext uri="{D42A27DB-BD31-4B8C-83A1-F6EECF244321}">
                <p14:modId xmlns:p14="http://schemas.microsoft.com/office/powerpoint/2010/main" val="3364955264"/>
              </p:ext>
            </p:extLst>
          </p:nvPr>
        </p:nvGraphicFramePr>
        <p:xfrm>
          <a:off x="2665927" y="3451538"/>
          <a:ext cx="3644721" cy="29428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0898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type="title"/>
          </p:nvPr>
        </p:nvSpPr>
        <p:spPr/>
        <p:txBody>
          <a:bodyPr>
            <a:normAutofit fontScale="90000"/>
          </a:bodyPr>
          <a:lstStyle/>
          <a:p>
            <a:r>
              <a:rPr lang="en-US" dirty="0" smtClean="0"/>
              <a:t>What do you do when a transfer student with a visual impairment walks </a:t>
            </a:r>
            <a:r>
              <a:rPr lang="en-US" dirty="0"/>
              <a:t>into </a:t>
            </a:r>
            <a:r>
              <a:rPr lang="en-US" dirty="0" smtClean="0"/>
              <a:t>your office </a:t>
            </a:r>
            <a:r>
              <a:rPr lang="en-US" dirty="0"/>
              <a:t>the day before classes </a:t>
            </a:r>
            <a:r>
              <a:rPr lang="en-US" dirty="0" smtClean="0"/>
              <a:t>start </a:t>
            </a:r>
            <a:r>
              <a:rPr lang="en-US" dirty="0"/>
              <a:t>and says he needs accommodations</a:t>
            </a:r>
            <a:r>
              <a:rPr lang="en-US" dirty="0" smtClean="0"/>
              <a:t>?</a:t>
            </a:r>
          </a:p>
          <a:p>
            <a:endParaRPr lang="en-US" dirty="0"/>
          </a:p>
          <a:p>
            <a:endParaRPr lang="en-US" dirty="0"/>
          </a:p>
        </p:txBody>
      </p:sp>
    </p:spTree>
    <p:extLst>
      <p:ext uri="{BB962C8B-B14F-4D97-AF65-F5344CB8AC3E}">
        <p14:creationId xmlns:p14="http://schemas.microsoft.com/office/powerpoint/2010/main" val="30455447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Payment</a:t>
            </a:r>
            <a:endParaRPr lang="en-US" dirty="0"/>
          </a:p>
        </p:txBody>
      </p:sp>
      <p:sp>
        <p:nvSpPr>
          <p:cNvPr id="9" name="Content Placeholder 8"/>
          <p:cNvSpPr>
            <a:spLocks noGrp="1"/>
          </p:cNvSpPr>
          <p:nvPr>
            <p:ph idx="1"/>
          </p:nvPr>
        </p:nvSpPr>
        <p:spPr/>
        <p:txBody>
          <a:bodyPr/>
          <a:lstStyle/>
          <a:p>
            <a:r>
              <a:rPr lang="en-US" dirty="0" smtClean="0"/>
              <a:t>Once package or .BRF file has been received, invoice is sent via email to ODS or Accounts Payable Department with cc to ODS</a:t>
            </a:r>
          </a:p>
          <a:p>
            <a:r>
              <a:rPr lang="en-US" dirty="0" smtClean="0"/>
              <a:t>Payment is allocated by form of check</a:t>
            </a:r>
            <a:endParaRPr lang="en-US" dirty="0"/>
          </a:p>
        </p:txBody>
      </p:sp>
    </p:spTree>
    <p:extLst>
      <p:ext uri="{BB962C8B-B14F-4D97-AF65-F5344CB8AC3E}">
        <p14:creationId xmlns:p14="http://schemas.microsoft.com/office/powerpoint/2010/main" val="20209093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Information</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Marion Stevens</a:t>
            </a:r>
          </a:p>
          <a:p>
            <a:pPr marL="0" indent="0">
              <a:buNone/>
            </a:pPr>
            <a:r>
              <a:rPr lang="en-US" b="1" u="sng" dirty="0" smtClean="0"/>
              <a:t>marion.stevens@ua.edu</a:t>
            </a:r>
          </a:p>
          <a:p>
            <a:pPr marL="0" indent="0">
              <a:buNone/>
            </a:pPr>
            <a:endParaRPr lang="en-US" dirty="0"/>
          </a:p>
          <a:p>
            <a:pPr marL="0" indent="0">
              <a:buNone/>
            </a:pPr>
            <a:r>
              <a:rPr lang="en-US" dirty="0" smtClean="0"/>
              <a:t>Heidi Lehmann</a:t>
            </a:r>
          </a:p>
          <a:p>
            <a:pPr marL="0" indent="0">
              <a:buNone/>
            </a:pPr>
            <a:r>
              <a:rPr lang="en-US" b="1" u="sng" dirty="0" smtClean="0"/>
              <a:t>heidi@bach2braille.com</a:t>
            </a:r>
          </a:p>
          <a:p>
            <a:pPr marL="0" indent="0">
              <a:buNone/>
            </a:pPr>
            <a:r>
              <a:rPr lang="en-US" b="1" u="sng" dirty="0" smtClean="0"/>
              <a:t>www.bach2braille.com</a:t>
            </a:r>
          </a:p>
          <a:p>
            <a:pPr marL="0" indent="0">
              <a:buNone/>
            </a:pPr>
            <a:endParaRPr lang="en-US" dirty="0"/>
          </a:p>
          <a:p>
            <a:pPr marL="0" indent="0">
              <a:buNone/>
            </a:pPr>
            <a:r>
              <a:rPr lang="en-US" dirty="0" smtClean="0"/>
              <a:t>Denise Q. Smith</a:t>
            </a:r>
          </a:p>
          <a:p>
            <a:pPr marL="0" indent="0">
              <a:buNone/>
            </a:pPr>
            <a:r>
              <a:rPr lang="en-US" b="1" u="sng" dirty="0" smtClean="0"/>
              <a:t>smith9001@bellsouth.net</a:t>
            </a:r>
            <a:endParaRPr lang="en-US" b="1" u="sng" dirty="0"/>
          </a:p>
        </p:txBody>
      </p:sp>
    </p:spTree>
    <p:extLst>
      <p:ext uri="{BB962C8B-B14F-4D97-AF65-F5344CB8AC3E}">
        <p14:creationId xmlns:p14="http://schemas.microsoft.com/office/powerpoint/2010/main" val="31551150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Contact With the University</a:t>
            </a:r>
            <a:endParaRPr lang="en-US" dirty="0"/>
          </a:p>
        </p:txBody>
      </p:sp>
      <p:sp>
        <p:nvSpPr>
          <p:cNvPr id="3" name="Content Placeholder 2"/>
          <p:cNvSpPr>
            <a:spLocks noGrp="1"/>
          </p:cNvSpPr>
          <p:nvPr>
            <p:ph idx="1"/>
          </p:nvPr>
        </p:nvSpPr>
        <p:spPr/>
        <p:txBody>
          <a:bodyPr/>
          <a:lstStyle/>
          <a:p>
            <a:r>
              <a:rPr lang="en-US" dirty="0"/>
              <a:t>The Admissions Office called the day before classes started for the Fall 2009 semester asking if ODS could provide accommodations for a blind student who wanted to take the Advanced Placement test for Spanish.  </a:t>
            </a:r>
          </a:p>
          <a:p>
            <a:r>
              <a:rPr lang="en-US" dirty="0"/>
              <a:t>ODS had no record of his admission to UA—He did not register with ODS until after it was suggested that he would need accommodations</a:t>
            </a:r>
          </a:p>
          <a:p>
            <a:pPr lvl="1"/>
            <a:r>
              <a:rPr lang="en-US" dirty="0"/>
              <a:t>He transferred from a Community College in the NE where he had received accommodations</a:t>
            </a:r>
          </a:p>
          <a:p>
            <a:r>
              <a:rPr lang="en-US" dirty="0"/>
              <a:t>Discovered that he was completely blind and would need everything in audio format </a:t>
            </a:r>
            <a:r>
              <a:rPr lang="en-US" i="1" u="sng" dirty="0"/>
              <a:t>when classes started the next day</a:t>
            </a:r>
            <a:r>
              <a:rPr lang="en-US" dirty="0"/>
              <a:t>!!!</a:t>
            </a:r>
          </a:p>
          <a:p>
            <a:r>
              <a:rPr lang="en-US" dirty="0"/>
              <a:t>His </a:t>
            </a:r>
            <a:r>
              <a:rPr lang="en-US" dirty="0" smtClean="0"/>
              <a:t>major?—</a:t>
            </a:r>
            <a:r>
              <a:rPr lang="en-US" dirty="0"/>
              <a:t>Music Therapy</a:t>
            </a:r>
          </a:p>
        </p:txBody>
      </p:sp>
    </p:spTree>
    <p:extLst>
      <p:ext uri="{BB962C8B-B14F-4D97-AF65-F5344CB8AC3E}">
        <p14:creationId xmlns:p14="http://schemas.microsoft.com/office/powerpoint/2010/main" val="4378618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HELP!</a:t>
            </a:r>
            <a:endParaRPr lang="en-US" dirty="0"/>
          </a:p>
        </p:txBody>
      </p:sp>
      <p:sp>
        <p:nvSpPr>
          <p:cNvPr id="3" name="Content Placeholder 2"/>
          <p:cNvSpPr>
            <a:spLocks noGrp="1"/>
          </p:cNvSpPr>
          <p:nvPr>
            <p:ph idx="1"/>
          </p:nvPr>
        </p:nvSpPr>
        <p:spPr/>
        <p:txBody>
          <a:bodyPr/>
          <a:lstStyle/>
          <a:p>
            <a:r>
              <a:rPr lang="en-US" dirty="0"/>
              <a:t>ODS immediately called all of his professors to determine what materials and books would be used that semester</a:t>
            </a:r>
          </a:p>
          <a:p>
            <a:r>
              <a:rPr lang="en-US" dirty="0"/>
              <a:t>Immediately tried to get all of his texts in audio format</a:t>
            </a:r>
          </a:p>
          <a:p>
            <a:r>
              <a:rPr lang="en-US" dirty="0"/>
              <a:t>D</a:t>
            </a:r>
            <a:r>
              <a:rPr lang="en-US" dirty="0" smtClean="0"/>
              <a:t>iscovered </a:t>
            </a:r>
            <a:r>
              <a:rPr lang="en-US" dirty="0"/>
              <a:t>that the student had other issues as well</a:t>
            </a:r>
          </a:p>
          <a:p>
            <a:pPr lvl="1"/>
            <a:r>
              <a:rPr lang="en-US" dirty="0"/>
              <a:t>Couldn’t get around campus independently</a:t>
            </a:r>
          </a:p>
          <a:p>
            <a:pPr lvl="1"/>
            <a:r>
              <a:rPr lang="en-US" dirty="0"/>
              <a:t>Couldn’t figure out how to access his materials in audio format</a:t>
            </a:r>
          </a:p>
          <a:p>
            <a:pPr lvl="1"/>
            <a:r>
              <a:rPr lang="en-US" dirty="0"/>
              <a:t>Outdated </a:t>
            </a:r>
            <a:r>
              <a:rPr lang="en-US" dirty="0" smtClean="0"/>
              <a:t>computer and </a:t>
            </a:r>
            <a:r>
              <a:rPr lang="en-US" dirty="0"/>
              <a:t>computer programs (JAWS in particular</a:t>
            </a:r>
            <a:r>
              <a:rPr lang="en-US" dirty="0" smtClean="0"/>
              <a:t>) with </a:t>
            </a:r>
            <a:r>
              <a:rPr lang="en-US" dirty="0"/>
              <a:t>no idea how to update them</a:t>
            </a:r>
          </a:p>
          <a:p>
            <a:pPr lvl="1"/>
            <a:r>
              <a:rPr lang="en-US" dirty="0" smtClean="0"/>
              <a:t>Student was </a:t>
            </a:r>
            <a:r>
              <a:rPr lang="en-US" dirty="0"/>
              <a:t>almost 1000 miles away from home with very little support (he knew one person in </a:t>
            </a:r>
            <a:r>
              <a:rPr lang="en-US"/>
              <a:t>town </a:t>
            </a:r>
            <a:r>
              <a:rPr lang="en-US" smtClean="0"/>
              <a:t>but </a:t>
            </a:r>
            <a:r>
              <a:rPr lang="en-US" dirty="0"/>
              <a:t>she backed out of the picture)</a:t>
            </a:r>
          </a:p>
          <a:p>
            <a:endParaRPr lang="en-US" dirty="0"/>
          </a:p>
        </p:txBody>
      </p:sp>
    </p:spTree>
    <p:extLst>
      <p:ext uri="{BB962C8B-B14F-4D97-AF65-F5344CB8AC3E}">
        <p14:creationId xmlns:p14="http://schemas.microsoft.com/office/powerpoint/2010/main" val="1993353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Do Now?</a:t>
            </a:r>
            <a:endParaRPr lang="en-US" dirty="0"/>
          </a:p>
        </p:txBody>
      </p:sp>
      <p:sp>
        <p:nvSpPr>
          <p:cNvPr id="6" name="Content Placeholder 5"/>
          <p:cNvSpPr>
            <a:spLocks noGrp="1"/>
          </p:cNvSpPr>
          <p:nvPr>
            <p:ph idx="1"/>
          </p:nvPr>
        </p:nvSpPr>
        <p:spPr>
          <a:xfrm>
            <a:off x="677334" y="1700011"/>
            <a:ext cx="8596668" cy="3992451"/>
          </a:xfrm>
        </p:spPr>
        <p:txBody>
          <a:bodyPr/>
          <a:lstStyle/>
          <a:p>
            <a:r>
              <a:rPr lang="en-US" dirty="0"/>
              <a:t>Started researching other Music Therapists who were blind</a:t>
            </a:r>
          </a:p>
          <a:p>
            <a:r>
              <a:rPr lang="en-US" dirty="0"/>
              <a:t>Discovered </a:t>
            </a:r>
            <a:r>
              <a:rPr lang="en-US" dirty="0" smtClean="0"/>
              <a:t>MENVI (Music Education Network for the Visually Impaired)</a:t>
            </a:r>
            <a:endParaRPr lang="en-US" dirty="0"/>
          </a:p>
          <a:p>
            <a:r>
              <a:rPr lang="en-US" dirty="0"/>
              <a:t>Got names of 2 MT’s who were blind and currently practicing MT</a:t>
            </a:r>
          </a:p>
          <a:p>
            <a:r>
              <a:rPr lang="en-US" dirty="0"/>
              <a:t>Gave names to student after ODS talked to them and they offered to consult with ODS and student</a:t>
            </a:r>
          </a:p>
          <a:p>
            <a:r>
              <a:rPr lang="en-US" dirty="0"/>
              <a:t>Student </a:t>
            </a:r>
            <a:r>
              <a:rPr lang="en-US" dirty="0" smtClean="0"/>
              <a:t>followed up after several months of ODS encouragement but did not follow their advice</a:t>
            </a:r>
            <a:endParaRPr lang="en-US" dirty="0"/>
          </a:p>
          <a:p>
            <a:r>
              <a:rPr lang="en-US" dirty="0"/>
              <a:t>Got names of music transcriptionists who could transcribe musical scores into a Braille musical format</a:t>
            </a:r>
          </a:p>
          <a:p>
            <a:r>
              <a:rPr lang="en-US" dirty="0"/>
              <a:t>Contracted with Heidi </a:t>
            </a:r>
            <a:r>
              <a:rPr lang="en-US" dirty="0" smtClean="0"/>
              <a:t>Lehmann </a:t>
            </a:r>
            <a:r>
              <a:rPr lang="en-US" dirty="0"/>
              <a:t>to transcribe musical scores and text for this student</a:t>
            </a:r>
          </a:p>
          <a:p>
            <a:endParaRPr lang="en-US" dirty="0"/>
          </a:p>
        </p:txBody>
      </p:sp>
    </p:spTree>
    <p:extLst>
      <p:ext uri="{BB962C8B-B14F-4D97-AF65-F5344CB8AC3E}">
        <p14:creationId xmlns:p14="http://schemas.microsoft.com/office/powerpoint/2010/main" val="221400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for Acquiring Materials</a:t>
            </a:r>
            <a:endParaRPr lang="en-US" dirty="0"/>
          </a:p>
        </p:txBody>
      </p:sp>
      <p:sp>
        <p:nvSpPr>
          <p:cNvPr id="3" name="Content Placeholder 2"/>
          <p:cNvSpPr>
            <a:spLocks noGrp="1"/>
          </p:cNvSpPr>
          <p:nvPr>
            <p:ph idx="1"/>
          </p:nvPr>
        </p:nvSpPr>
        <p:spPr/>
        <p:txBody>
          <a:bodyPr/>
          <a:lstStyle/>
          <a:p>
            <a:pPr marL="0" indent="0">
              <a:buNone/>
            </a:pPr>
            <a:r>
              <a:rPr lang="en-US" dirty="0" smtClean="0"/>
              <a:t>In the Beginning-</a:t>
            </a:r>
          </a:p>
          <a:p>
            <a:pPr marL="0" indent="0">
              <a:buNone/>
            </a:pPr>
            <a:endParaRPr lang="en-US" dirty="0"/>
          </a:p>
          <a:p>
            <a:pPr lvl="1"/>
            <a:r>
              <a:rPr lang="en-US" dirty="0"/>
              <a:t>Got music from professors and sent it to Heidi</a:t>
            </a:r>
          </a:p>
          <a:p>
            <a:pPr lvl="1"/>
            <a:r>
              <a:rPr lang="en-US" dirty="0"/>
              <a:t>She returned it asap since the semester had already started</a:t>
            </a:r>
          </a:p>
          <a:p>
            <a:pPr lvl="1"/>
            <a:r>
              <a:rPr lang="en-US" dirty="0"/>
              <a:t>Arranged with student to pick up the transcribed music as soon as it was received</a:t>
            </a:r>
          </a:p>
          <a:p>
            <a:pPr lvl="1"/>
            <a:r>
              <a:rPr lang="en-US" dirty="0"/>
              <a:t>Arranged with professors to extend deadlines since it was difficult to get information to student in a timely manner</a:t>
            </a:r>
          </a:p>
          <a:p>
            <a:pPr lvl="1"/>
            <a:r>
              <a:rPr lang="en-US" dirty="0"/>
              <a:t>Met with all professors several times during the semester about how to work with student</a:t>
            </a:r>
          </a:p>
          <a:p>
            <a:endParaRPr lang="en-US" dirty="0"/>
          </a:p>
        </p:txBody>
      </p:sp>
    </p:spTree>
    <p:extLst>
      <p:ext uri="{BB962C8B-B14F-4D97-AF65-F5344CB8AC3E}">
        <p14:creationId xmlns:p14="http://schemas.microsoft.com/office/powerpoint/2010/main" val="7251527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Reality…</a:t>
            </a:r>
            <a:endParaRPr lang="en-US" dirty="0"/>
          </a:p>
        </p:txBody>
      </p:sp>
      <p:sp>
        <p:nvSpPr>
          <p:cNvPr id="3" name="Content Placeholder 2"/>
          <p:cNvSpPr>
            <a:spLocks noGrp="1"/>
          </p:cNvSpPr>
          <p:nvPr>
            <p:ph idx="1"/>
          </p:nvPr>
        </p:nvSpPr>
        <p:spPr/>
        <p:txBody>
          <a:bodyPr/>
          <a:lstStyle/>
          <a:p>
            <a:r>
              <a:rPr lang="en-US" dirty="0"/>
              <a:t>Student didn’t pick up transcribed work when notified</a:t>
            </a:r>
          </a:p>
          <a:p>
            <a:r>
              <a:rPr lang="en-US" dirty="0"/>
              <a:t>Student didn’t turn in work within extended time frames </a:t>
            </a:r>
          </a:p>
          <a:p>
            <a:r>
              <a:rPr lang="en-US" dirty="0"/>
              <a:t>Blamed ODS for not getting the work to him</a:t>
            </a:r>
          </a:p>
          <a:p>
            <a:r>
              <a:rPr lang="en-US" dirty="0"/>
              <a:t>ODS had emails that verified he had been notified</a:t>
            </a:r>
          </a:p>
          <a:p>
            <a:r>
              <a:rPr lang="en-US" dirty="0"/>
              <a:t>It became apparent to his professors that he would not be able to meet the standards of practice to become a MT</a:t>
            </a:r>
          </a:p>
          <a:p>
            <a:r>
              <a:rPr lang="en-US" dirty="0"/>
              <a:t>Meetings with everyone in Music Therapy Department, School of Music, and College of Arts and Sciences to determine how to address these concerns</a:t>
            </a:r>
          </a:p>
          <a:p>
            <a:endParaRPr lang="en-US" dirty="0"/>
          </a:p>
        </p:txBody>
      </p:sp>
    </p:spTree>
    <p:extLst>
      <p:ext uri="{BB962C8B-B14F-4D97-AF65-F5344CB8AC3E}">
        <p14:creationId xmlns:p14="http://schemas.microsoft.com/office/powerpoint/2010/main" val="24662775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
  <TotalTime>1367</TotalTime>
  <Words>2512</Words>
  <Application>Microsoft Office PowerPoint</Application>
  <PresentationFormat>Widescreen</PresentationFormat>
  <Paragraphs>228</Paragraphs>
  <Slides>41</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6" baseType="lpstr">
      <vt:lpstr>Arial</vt:lpstr>
      <vt:lpstr>Trebuchet MS</vt:lpstr>
      <vt:lpstr>Wingdings 3</vt:lpstr>
      <vt:lpstr>Facet</vt:lpstr>
      <vt:lpstr>Worksheet</vt:lpstr>
      <vt:lpstr>Connecting the Dots for a Musician with a Visual Impairment</vt:lpstr>
      <vt:lpstr>Presented by</vt:lpstr>
      <vt:lpstr>Connecting the Dots: A Tale of How ODS  Made It Happen</vt:lpstr>
      <vt:lpstr>What do you do when a transfer student with a visual impairment walks into your office the day before classes start and says he needs accommodations?  </vt:lpstr>
      <vt:lpstr>Initial Contact With the University</vt:lpstr>
      <vt:lpstr>HELP!</vt:lpstr>
      <vt:lpstr>What To Do Now?</vt:lpstr>
      <vt:lpstr>Process for Acquiring Materials</vt:lpstr>
      <vt:lpstr>In Reality…</vt:lpstr>
      <vt:lpstr>Reality Continued</vt:lpstr>
      <vt:lpstr>Process Refined</vt:lpstr>
      <vt:lpstr>Problems Continued</vt:lpstr>
      <vt:lpstr>Then What Happened?</vt:lpstr>
      <vt:lpstr>What Happened Next?</vt:lpstr>
      <vt:lpstr>Information Sharing and Recordkeeping</vt:lpstr>
      <vt:lpstr>Central Point of Contact</vt:lpstr>
      <vt:lpstr>Pre-Semester Faculty Meetings</vt:lpstr>
      <vt:lpstr>Text Conversion Requests</vt:lpstr>
      <vt:lpstr>Text Conversion Requests (continued)</vt:lpstr>
      <vt:lpstr>Books</vt:lpstr>
      <vt:lpstr>Material Assigned in Class</vt:lpstr>
      <vt:lpstr>Research Material</vt:lpstr>
      <vt:lpstr>Recordkeeping</vt:lpstr>
      <vt:lpstr>Tracking Sheet</vt:lpstr>
      <vt:lpstr>PowerPoint Presentation</vt:lpstr>
      <vt:lpstr>Spreadsheet</vt:lpstr>
      <vt:lpstr>PowerPoint Presentation</vt:lpstr>
      <vt:lpstr>Best Practices/Lessons Learned</vt:lpstr>
      <vt:lpstr>Best Practices/Lessons Learned (continued)</vt:lpstr>
      <vt:lpstr>Best Practices/Lessons Learned (continued)</vt:lpstr>
      <vt:lpstr>The Bottom Line</vt:lpstr>
      <vt:lpstr>From the Transcriptionist’s Perspective</vt:lpstr>
      <vt:lpstr>The Transcription Process</vt:lpstr>
      <vt:lpstr>PowerPoint Presentation</vt:lpstr>
      <vt:lpstr>How Do I Find A Transcriptionist?</vt:lpstr>
      <vt:lpstr>What is Initially Needed from the Transcriptionist?</vt:lpstr>
      <vt:lpstr>What is Needed from the Music Faculty?</vt:lpstr>
      <vt:lpstr>What is Needed from ODS?</vt:lpstr>
      <vt:lpstr>The Transcription Process Begins</vt:lpstr>
      <vt:lpstr>Payment</vt:lpstr>
      <vt:lpstr>Contact Information</vt:lpstr>
    </vt:vector>
  </TitlesOfParts>
  <Company>The University of Alabama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Sharing and Recordkeeping</dc:title>
  <dc:creator>Stevens, Marion</dc:creator>
  <cp:lastModifiedBy>Stevens, Marion</cp:lastModifiedBy>
  <cp:revision>76</cp:revision>
  <dcterms:created xsi:type="dcterms:W3CDTF">2014-09-04T19:35:27Z</dcterms:created>
  <dcterms:modified xsi:type="dcterms:W3CDTF">2014-11-13T17:16:38Z</dcterms:modified>
</cp:coreProperties>
</file>