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4094" r:id="rId1"/>
    <p:sldMasterId id="2147484109" r:id="rId2"/>
  </p:sldMasterIdLst>
  <p:notesMasterIdLst>
    <p:notesMasterId r:id="rId32"/>
  </p:notesMasterIdLst>
  <p:handoutMasterIdLst>
    <p:handoutMasterId r:id="rId33"/>
  </p:handoutMasterIdLst>
  <p:sldIdLst>
    <p:sldId id="288" r:id="rId3"/>
    <p:sldId id="290" r:id="rId4"/>
    <p:sldId id="291" r:id="rId5"/>
    <p:sldId id="259" r:id="rId6"/>
    <p:sldId id="284" r:id="rId7"/>
    <p:sldId id="302" r:id="rId8"/>
    <p:sldId id="308" r:id="rId9"/>
    <p:sldId id="264" r:id="rId10"/>
    <p:sldId id="305" r:id="rId11"/>
    <p:sldId id="260" r:id="rId12"/>
    <p:sldId id="286" r:id="rId13"/>
    <p:sldId id="311" r:id="rId14"/>
    <p:sldId id="309" r:id="rId15"/>
    <p:sldId id="296" r:id="rId16"/>
    <p:sldId id="297" r:id="rId17"/>
    <p:sldId id="298" r:id="rId18"/>
    <p:sldId id="295" r:id="rId19"/>
    <p:sldId id="310" r:id="rId20"/>
    <p:sldId id="312" r:id="rId21"/>
    <p:sldId id="276" r:id="rId22"/>
    <p:sldId id="278" r:id="rId23"/>
    <p:sldId id="282" r:id="rId24"/>
    <p:sldId id="301" r:id="rId25"/>
    <p:sldId id="263" r:id="rId26"/>
    <p:sldId id="293" r:id="rId27"/>
    <p:sldId id="294" r:id="rId28"/>
    <p:sldId id="313" r:id="rId29"/>
    <p:sldId id="275" r:id="rId30"/>
    <p:sldId id="307" r:id="rId31"/>
  </p:sldIdLst>
  <p:sldSz cx="9144000" cy="6858000" type="letter"/>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pitchFamily="34" charset="-128"/>
        <a:cs typeface="+mn-cs"/>
      </a:defRPr>
    </a:lvl5pPr>
    <a:lvl6pPr marL="2286000" algn="l" defTabSz="914400" rtl="0" eaLnBrk="1" latinLnBrk="0" hangingPunct="1">
      <a:defRPr sz="2400" kern="1200">
        <a:solidFill>
          <a:schemeClr val="tx1"/>
        </a:solidFill>
        <a:latin typeface="Times" charset="0"/>
        <a:ea typeface="ＭＳ Ｐゴシック" pitchFamily="34" charset="-128"/>
        <a:cs typeface="+mn-cs"/>
      </a:defRPr>
    </a:lvl6pPr>
    <a:lvl7pPr marL="2743200" algn="l" defTabSz="914400" rtl="0" eaLnBrk="1" latinLnBrk="0" hangingPunct="1">
      <a:defRPr sz="2400" kern="1200">
        <a:solidFill>
          <a:schemeClr val="tx1"/>
        </a:solidFill>
        <a:latin typeface="Times" charset="0"/>
        <a:ea typeface="ＭＳ Ｐゴシック" pitchFamily="34" charset="-128"/>
        <a:cs typeface="+mn-cs"/>
      </a:defRPr>
    </a:lvl7pPr>
    <a:lvl8pPr marL="3200400" algn="l" defTabSz="914400" rtl="0" eaLnBrk="1" latinLnBrk="0" hangingPunct="1">
      <a:defRPr sz="2400" kern="1200">
        <a:solidFill>
          <a:schemeClr val="tx1"/>
        </a:solidFill>
        <a:latin typeface="Times" charset="0"/>
        <a:ea typeface="ＭＳ Ｐゴシック" pitchFamily="34" charset="-128"/>
        <a:cs typeface="+mn-cs"/>
      </a:defRPr>
    </a:lvl8pPr>
    <a:lvl9pPr marL="3657600" algn="l" defTabSz="914400" rtl="0" eaLnBrk="1" latinLnBrk="0" hangingPunct="1">
      <a:defRPr sz="2400" kern="1200">
        <a:solidFill>
          <a:schemeClr val="tx1"/>
        </a:solidFill>
        <a:latin typeface="Times"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vila" initials="j"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D27E19"/>
    <a:srgbClr val="385D94"/>
    <a:srgbClr val="336699"/>
    <a:srgbClr val="003366"/>
    <a:srgbClr val="666666"/>
    <a:srgbClr val="F7941D"/>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61" autoAdjust="0"/>
    <p:restoredTop sz="94660"/>
  </p:normalViewPr>
  <p:slideViewPr>
    <p:cSldViewPr snapToGrid="0">
      <p:cViewPr>
        <p:scale>
          <a:sx n="87" d="100"/>
          <a:sy n="87" d="100"/>
        </p:scale>
        <p:origin x="-6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ea typeface="+mn-ea"/>
              </a:defRPr>
            </a:lvl1pPr>
          </a:lstStyle>
          <a:p>
            <a:pPr>
              <a:defRPr/>
            </a:pPr>
            <a:endParaRPr lang="en-US" dirty="0"/>
          </a:p>
        </p:txBody>
      </p:sp>
      <p:sp>
        <p:nvSpPr>
          <p:cNvPr id="51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ea typeface="+mn-ea"/>
              </a:defRPr>
            </a:lvl1pPr>
          </a:lstStyle>
          <a:p>
            <a:pPr>
              <a:defRPr/>
            </a:pPr>
            <a:endParaRPr lang="en-US" dirty="0"/>
          </a:p>
        </p:txBody>
      </p:sp>
      <p:sp>
        <p:nvSpPr>
          <p:cNvPr id="51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ea typeface="+mn-ea"/>
              </a:defRPr>
            </a:lvl1pPr>
          </a:lstStyle>
          <a:p>
            <a:pPr>
              <a:defRPr/>
            </a:pPr>
            <a:endParaRPr lang="en-US" dirty="0"/>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charset="-128"/>
              </a:defRPr>
            </a:lvl1pPr>
          </a:lstStyle>
          <a:p>
            <a:pPr>
              <a:defRPr/>
            </a:pPr>
            <a:fld id="{0287DC36-BD17-43DB-979E-3446C5EE1A83}" type="slidenum">
              <a:rPr lang="en-US"/>
              <a:pPr>
                <a:defRPr/>
              </a:pPr>
              <a:t>‹#›</a:t>
            </a:fld>
            <a:endParaRPr lang="en-US" dirty="0"/>
          </a:p>
        </p:txBody>
      </p:sp>
    </p:spTree>
    <p:extLst>
      <p:ext uri="{BB962C8B-B14F-4D97-AF65-F5344CB8AC3E}">
        <p14:creationId xmlns:p14="http://schemas.microsoft.com/office/powerpoint/2010/main" val="1487679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ea typeface="+mn-ea"/>
              </a:defRPr>
            </a:lvl1pPr>
          </a:lstStyle>
          <a:p>
            <a:pPr>
              <a:defRPr/>
            </a:pPr>
            <a:endParaRPr lang="en-US" dirty="0"/>
          </a:p>
        </p:txBody>
      </p:sp>
      <p:sp>
        <p:nvSpPr>
          <p:cNvPr id="471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ea typeface="+mn-ea"/>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ea typeface="+mn-ea"/>
              </a:defRPr>
            </a:lvl1pPr>
          </a:lstStyle>
          <a:p>
            <a:pPr>
              <a:defRPr/>
            </a:pPr>
            <a:endParaRPr lang="en-US" dirty="0"/>
          </a:p>
        </p:txBody>
      </p:sp>
      <p:sp>
        <p:nvSpPr>
          <p:cNvPr id="471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charset="-128"/>
              </a:defRPr>
            </a:lvl1pPr>
          </a:lstStyle>
          <a:p>
            <a:pPr>
              <a:defRPr/>
            </a:pPr>
            <a:fld id="{DD2F92C5-A55F-4022-9842-C0160B0FCD09}" type="slidenum">
              <a:rPr lang="en-US"/>
              <a:pPr>
                <a:defRPr/>
              </a:pPr>
              <a:t>‹#›</a:t>
            </a:fld>
            <a:endParaRPr lang="en-US" dirty="0"/>
          </a:p>
        </p:txBody>
      </p:sp>
    </p:spTree>
    <p:extLst>
      <p:ext uri="{BB962C8B-B14F-4D97-AF65-F5344CB8AC3E}">
        <p14:creationId xmlns:p14="http://schemas.microsoft.com/office/powerpoint/2010/main" val="31484515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4259742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2F92C5-A55F-4022-9842-C0160B0FCD09}" type="slidenum">
              <a:rPr lang="en-US" smtClean="0"/>
              <a:pPr>
                <a:defRPr/>
              </a:pPr>
              <a:t>11</a:t>
            </a:fld>
            <a:endParaRPr lang="en-US" dirty="0"/>
          </a:p>
        </p:txBody>
      </p:sp>
    </p:spTree>
    <p:extLst>
      <p:ext uri="{BB962C8B-B14F-4D97-AF65-F5344CB8AC3E}">
        <p14:creationId xmlns:p14="http://schemas.microsoft.com/office/powerpoint/2010/main" val="3381826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2F92C5-A55F-4022-9842-C0160B0FCD09}" type="slidenum">
              <a:rPr lang="en-US" smtClean="0"/>
              <a:pPr>
                <a:defRPr/>
              </a:pPr>
              <a:t>14</a:t>
            </a:fld>
            <a:endParaRPr lang="en-US" dirty="0"/>
          </a:p>
        </p:txBody>
      </p:sp>
    </p:spTree>
    <p:extLst>
      <p:ext uri="{BB962C8B-B14F-4D97-AF65-F5344CB8AC3E}">
        <p14:creationId xmlns:p14="http://schemas.microsoft.com/office/powerpoint/2010/main" val="4207536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2F92C5-A55F-4022-9842-C0160B0FCD09}" type="slidenum">
              <a:rPr lang="en-US" smtClean="0"/>
              <a:pPr>
                <a:defRPr/>
              </a:pPr>
              <a:t>15</a:t>
            </a:fld>
            <a:endParaRPr lang="en-US" dirty="0"/>
          </a:p>
        </p:txBody>
      </p:sp>
    </p:spTree>
    <p:extLst>
      <p:ext uri="{BB962C8B-B14F-4D97-AF65-F5344CB8AC3E}">
        <p14:creationId xmlns:p14="http://schemas.microsoft.com/office/powerpoint/2010/main" val="294326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2F92C5-A55F-4022-9842-C0160B0FCD09}" type="slidenum">
              <a:rPr lang="en-US" smtClean="0"/>
              <a:pPr>
                <a:defRPr/>
              </a:pPr>
              <a:t>16</a:t>
            </a:fld>
            <a:endParaRPr lang="en-US" dirty="0"/>
          </a:p>
        </p:txBody>
      </p:sp>
    </p:spTree>
    <p:extLst>
      <p:ext uri="{BB962C8B-B14F-4D97-AF65-F5344CB8AC3E}">
        <p14:creationId xmlns:p14="http://schemas.microsoft.com/office/powerpoint/2010/main" val="3561668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sz="1800" b="1" dirty="0" smtClean="0">
                <a:solidFill>
                  <a:schemeClr val="tx1"/>
                </a:solidFill>
              </a:rPr>
              <a:t>Note: the NonVisual Desktop Access (NVDA) is a free and open source screen reader for the Microsoft Windows operating system and is available at www.nvda-project.org.</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sz="1800" dirty="0" smtClean="0"/>
              <a:t>Note that this tool is limited and may not reflect how actual users with disabilities will use assistive technology with a PDF file.</a:t>
            </a:r>
          </a:p>
          <a:p>
            <a:endParaRPr lang="en-US" dirty="0" smtClean="0"/>
          </a:p>
        </p:txBody>
      </p:sp>
      <p:sp>
        <p:nvSpPr>
          <p:cNvPr id="275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baseline="-25000">
                <a:solidFill>
                  <a:schemeClr val="tx1"/>
                </a:solidFill>
                <a:latin typeface="Arial" charset="0"/>
                <a:cs typeface="Arial" charset="0"/>
              </a:defRPr>
            </a:lvl1pPr>
            <a:lvl2pPr marL="742950" indent="-285750" eaLnBrk="0" hangingPunct="0">
              <a:defRPr sz="1600" b="1" baseline="-25000">
                <a:solidFill>
                  <a:schemeClr val="tx1"/>
                </a:solidFill>
                <a:latin typeface="Arial" charset="0"/>
                <a:cs typeface="Arial" charset="0"/>
              </a:defRPr>
            </a:lvl2pPr>
            <a:lvl3pPr marL="1143000" indent="-228600" eaLnBrk="0" hangingPunct="0">
              <a:defRPr sz="1600" b="1" baseline="-25000">
                <a:solidFill>
                  <a:schemeClr val="tx1"/>
                </a:solidFill>
                <a:latin typeface="Arial" charset="0"/>
                <a:cs typeface="Arial" charset="0"/>
              </a:defRPr>
            </a:lvl3pPr>
            <a:lvl4pPr marL="1600200" indent="-228600" eaLnBrk="0" hangingPunct="0">
              <a:defRPr sz="1600" b="1" baseline="-25000">
                <a:solidFill>
                  <a:schemeClr val="tx1"/>
                </a:solidFill>
                <a:latin typeface="Arial" charset="0"/>
                <a:cs typeface="Arial" charset="0"/>
              </a:defRPr>
            </a:lvl4pPr>
            <a:lvl5pPr marL="2057400" indent="-228600" eaLnBrk="0" hangingPunct="0">
              <a:defRPr sz="1600" b="1" baseline="-25000">
                <a:solidFill>
                  <a:schemeClr val="tx1"/>
                </a:solidFill>
                <a:latin typeface="Arial" charset="0"/>
                <a:cs typeface="Arial" charset="0"/>
              </a:defRPr>
            </a:lvl5pPr>
            <a:lvl6pPr marL="2514600" indent="-228600" eaLnBrk="0" fontAlgn="base" hangingPunct="0">
              <a:spcBef>
                <a:spcPct val="0"/>
              </a:spcBef>
              <a:spcAft>
                <a:spcPct val="0"/>
              </a:spcAft>
              <a:defRPr sz="1600" b="1" baseline="-25000">
                <a:solidFill>
                  <a:schemeClr val="tx1"/>
                </a:solidFill>
                <a:latin typeface="Arial" charset="0"/>
                <a:cs typeface="Arial" charset="0"/>
              </a:defRPr>
            </a:lvl6pPr>
            <a:lvl7pPr marL="2971800" indent="-228600" eaLnBrk="0" fontAlgn="base" hangingPunct="0">
              <a:spcBef>
                <a:spcPct val="0"/>
              </a:spcBef>
              <a:spcAft>
                <a:spcPct val="0"/>
              </a:spcAft>
              <a:defRPr sz="1600" b="1" baseline="-25000">
                <a:solidFill>
                  <a:schemeClr val="tx1"/>
                </a:solidFill>
                <a:latin typeface="Arial" charset="0"/>
                <a:cs typeface="Arial" charset="0"/>
              </a:defRPr>
            </a:lvl7pPr>
            <a:lvl8pPr marL="3429000" indent="-228600" eaLnBrk="0" fontAlgn="base" hangingPunct="0">
              <a:spcBef>
                <a:spcPct val="0"/>
              </a:spcBef>
              <a:spcAft>
                <a:spcPct val="0"/>
              </a:spcAft>
              <a:defRPr sz="1600" b="1" baseline="-25000">
                <a:solidFill>
                  <a:schemeClr val="tx1"/>
                </a:solidFill>
                <a:latin typeface="Arial" charset="0"/>
                <a:cs typeface="Arial" charset="0"/>
              </a:defRPr>
            </a:lvl8pPr>
            <a:lvl9pPr marL="3886200" indent="-228600" eaLnBrk="0" fontAlgn="base" hangingPunct="0">
              <a:spcBef>
                <a:spcPct val="0"/>
              </a:spcBef>
              <a:spcAft>
                <a:spcPct val="0"/>
              </a:spcAft>
              <a:defRPr sz="1600" b="1" baseline="-25000">
                <a:solidFill>
                  <a:schemeClr val="tx1"/>
                </a:solidFill>
                <a:latin typeface="Arial" charset="0"/>
                <a:cs typeface="Arial" charset="0"/>
              </a:defRPr>
            </a:lvl9pPr>
          </a:lstStyle>
          <a:p>
            <a:pPr eaLnBrk="1" hangingPunct="1"/>
            <a:fld id="{82C5EDA2-F977-4EC3-BF38-4E32665762FE}" type="slidenum">
              <a:rPr lang="en-US" sz="1200" b="0" baseline="0" smtClean="0"/>
              <a:pPr eaLnBrk="1" hangingPunct="1"/>
              <a:t>18</a:t>
            </a:fld>
            <a:endParaRPr lang="en-US" sz="1200" b="0" baseline="0" dirty="0" smtClean="0"/>
          </a:p>
        </p:txBody>
      </p:sp>
    </p:spTree>
    <p:extLst>
      <p:ext uri="{BB962C8B-B14F-4D97-AF65-F5344CB8AC3E}">
        <p14:creationId xmlns:p14="http://schemas.microsoft.com/office/powerpoint/2010/main" val="1590342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2F92C5-A55F-4022-9842-C0160B0FCD09}" type="slidenum">
              <a:rPr lang="en-US" smtClean="0"/>
              <a:pPr>
                <a:defRPr/>
              </a:pPr>
              <a:t>20</a:t>
            </a:fld>
            <a:endParaRPr lang="en-US" dirty="0"/>
          </a:p>
        </p:txBody>
      </p:sp>
    </p:spTree>
    <p:extLst>
      <p:ext uri="{BB962C8B-B14F-4D97-AF65-F5344CB8AC3E}">
        <p14:creationId xmlns:p14="http://schemas.microsoft.com/office/powerpoint/2010/main" val="388442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2F92C5-A55F-4022-9842-C0160B0FCD09}" type="slidenum">
              <a:rPr lang="en-US" smtClean="0"/>
              <a:pPr>
                <a:defRPr/>
              </a:pPr>
              <a:t>21</a:t>
            </a:fld>
            <a:endParaRPr lang="en-US" dirty="0"/>
          </a:p>
        </p:txBody>
      </p:sp>
    </p:spTree>
    <p:extLst>
      <p:ext uri="{BB962C8B-B14F-4D97-AF65-F5344CB8AC3E}">
        <p14:creationId xmlns:p14="http://schemas.microsoft.com/office/powerpoint/2010/main" val="4207942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2F92C5-A55F-4022-9842-C0160B0FCD09}" type="slidenum">
              <a:rPr lang="en-US" smtClean="0"/>
              <a:pPr>
                <a:defRPr/>
              </a:pPr>
              <a:t>22</a:t>
            </a:fld>
            <a:endParaRPr lang="en-US" dirty="0"/>
          </a:p>
        </p:txBody>
      </p:sp>
    </p:spTree>
    <p:extLst>
      <p:ext uri="{BB962C8B-B14F-4D97-AF65-F5344CB8AC3E}">
        <p14:creationId xmlns:p14="http://schemas.microsoft.com/office/powerpoint/2010/main" val="2348568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2F92C5-A55F-4022-9842-C0160B0FCD09}" type="slidenum">
              <a:rPr lang="en-US" smtClean="0"/>
              <a:pPr>
                <a:defRPr/>
              </a:pPr>
              <a:t>24</a:t>
            </a:fld>
            <a:endParaRPr lang="en-US" dirty="0"/>
          </a:p>
        </p:txBody>
      </p:sp>
    </p:spTree>
    <p:extLst>
      <p:ext uri="{BB962C8B-B14F-4D97-AF65-F5344CB8AC3E}">
        <p14:creationId xmlns:p14="http://schemas.microsoft.com/office/powerpoint/2010/main" val="86432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8" charset="0"/>
              <a:ea typeface="ＭＳ Ｐゴシック" pitchFamily="34" charset="-128"/>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ea typeface="ＭＳ Ｐゴシック" pitchFamily="34" charset="-128"/>
              </a:defRPr>
            </a:lvl1pPr>
            <a:lvl2pPr marL="742950" indent="-285750" eaLnBrk="0" hangingPunct="0">
              <a:spcBef>
                <a:spcPct val="30000"/>
              </a:spcBef>
              <a:defRPr sz="1200">
                <a:solidFill>
                  <a:schemeClr val="tx1"/>
                </a:solidFill>
                <a:latin typeface="Times" pitchFamily="18" charset="0"/>
                <a:ea typeface="ＭＳ Ｐゴシック" pitchFamily="34" charset="-128"/>
              </a:defRPr>
            </a:lvl2pPr>
            <a:lvl3pPr marL="1143000" indent="-228600" eaLnBrk="0" hangingPunct="0">
              <a:spcBef>
                <a:spcPct val="30000"/>
              </a:spcBef>
              <a:defRPr sz="1200">
                <a:solidFill>
                  <a:schemeClr val="tx1"/>
                </a:solidFill>
                <a:latin typeface="Times" pitchFamily="18" charset="0"/>
                <a:ea typeface="ＭＳ Ｐゴシック" pitchFamily="34" charset="-128"/>
              </a:defRPr>
            </a:lvl3pPr>
            <a:lvl4pPr marL="1600200" indent="-228600" eaLnBrk="0" hangingPunct="0">
              <a:spcBef>
                <a:spcPct val="30000"/>
              </a:spcBef>
              <a:defRPr sz="1200">
                <a:solidFill>
                  <a:schemeClr val="tx1"/>
                </a:solidFill>
                <a:latin typeface="Times" pitchFamily="18" charset="0"/>
                <a:ea typeface="ＭＳ Ｐゴシック" pitchFamily="34" charset="-128"/>
              </a:defRPr>
            </a:lvl4pPr>
            <a:lvl5pPr marL="2057400" indent="-228600" eaLnBrk="0" hangingPunct="0">
              <a:spcBef>
                <a:spcPct val="30000"/>
              </a:spcBef>
              <a:defRPr sz="1200">
                <a:solidFill>
                  <a:schemeClr val="tx1"/>
                </a:solidFill>
                <a:latin typeface="Times"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spcBef>
                <a:spcPct val="0"/>
              </a:spcBef>
            </a:pPr>
            <a:fld id="{4C0DB77D-45F8-4A26-90CF-14D5A1853693}" type="slidenum">
              <a:rPr lang="en-US" altLang="en-US" smtClean="0"/>
              <a:pPr>
                <a:spcBef>
                  <a:spcPct val="0"/>
                </a:spcBef>
              </a:pPr>
              <a:t>26</a:t>
            </a:fld>
            <a:endParaRPr lang="en-US" altLang="en-US" dirty="0" smtClean="0"/>
          </a:p>
        </p:txBody>
      </p:sp>
    </p:spTree>
    <p:extLst>
      <p:ext uri="{BB962C8B-B14F-4D97-AF65-F5344CB8AC3E}">
        <p14:creationId xmlns:p14="http://schemas.microsoft.com/office/powerpoint/2010/main" val="333940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88" tIns="46894" rIns="93788" bIns="46894" anchor="b"/>
          <a:lstStyle>
            <a:lvl1pPr defTabSz="931863" eaLnBrk="0" hangingPunct="0">
              <a:defRPr sz="2400">
                <a:solidFill>
                  <a:schemeClr val="tx1"/>
                </a:solidFill>
                <a:latin typeface="Times" pitchFamily="18" charset="0"/>
                <a:ea typeface="ＭＳ Ｐゴシック" pitchFamily="34" charset="-128"/>
              </a:defRPr>
            </a:lvl1pPr>
            <a:lvl2pPr marL="742950" indent="-285750" defTabSz="931863" eaLnBrk="0" hangingPunct="0">
              <a:defRPr sz="2400">
                <a:solidFill>
                  <a:schemeClr val="tx1"/>
                </a:solidFill>
                <a:latin typeface="Times" pitchFamily="18" charset="0"/>
                <a:ea typeface="ＭＳ Ｐゴシック" pitchFamily="34" charset="-128"/>
              </a:defRPr>
            </a:lvl2pPr>
            <a:lvl3pPr marL="1143000" indent="-228600" defTabSz="931863" eaLnBrk="0" hangingPunct="0">
              <a:defRPr sz="2400">
                <a:solidFill>
                  <a:schemeClr val="tx1"/>
                </a:solidFill>
                <a:latin typeface="Times" pitchFamily="18" charset="0"/>
                <a:ea typeface="ＭＳ Ｐゴシック" pitchFamily="34" charset="-128"/>
              </a:defRPr>
            </a:lvl3pPr>
            <a:lvl4pPr marL="1600200" indent="-228600" defTabSz="931863" eaLnBrk="0" hangingPunct="0">
              <a:defRPr sz="2400">
                <a:solidFill>
                  <a:schemeClr val="tx1"/>
                </a:solidFill>
                <a:latin typeface="Times" pitchFamily="18" charset="0"/>
                <a:ea typeface="ＭＳ Ｐゴシック" pitchFamily="34" charset="-128"/>
              </a:defRPr>
            </a:lvl4pPr>
            <a:lvl5pPr marL="2057400" indent="-228600" defTabSz="931863" eaLnBrk="0" hangingPunct="0">
              <a:defRPr sz="2400">
                <a:solidFill>
                  <a:schemeClr val="tx1"/>
                </a:solidFill>
                <a:latin typeface="Times" pitchFamily="18"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eaLnBrk="1" hangingPunct="1">
              <a:lnSpc>
                <a:spcPct val="80000"/>
              </a:lnSpc>
              <a:spcBef>
                <a:spcPct val="20000"/>
              </a:spcBef>
              <a:buClr>
                <a:srgbClr val="EEECE1"/>
              </a:buClr>
              <a:buFontTx/>
              <a:buChar char="•"/>
            </a:pPr>
            <a:fld id="{3558C4EC-799B-414B-914D-2CBB0E3BAE63}" type="slidenum">
              <a:rPr lang="en-US" sz="1200" baseline="-25000">
                <a:solidFill>
                  <a:prstClr val="black"/>
                </a:solidFill>
                <a:latin typeface="Arial" charset="0"/>
              </a:rPr>
              <a:pPr algn="r" eaLnBrk="1" hangingPunct="1">
                <a:lnSpc>
                  <a:spcPct val="80000"/>
                </a:lnSpc>
                <a:spcBef>
                  <a:spcPct val="20000"/>
                </a:spcBef>
                <a:buClr>
                  <a:srgbClr val="EEECE1"/>
                </a:buClr>
                <a:buFontTx/>
                <a:buChar char="•"/>
              </a:pPr>
              <a:t>3</a:t>
            </a:fld>
            <a:endParaRPr lang="en-US" sz="1200" baseline="-25000" dirty="0">
              <a:solidFill>
                <a:prstClr val="black"/>
              </a:solidFill>
              <a:latin typeface="Arial" charset="0"/>
            </a:endParaRPr>
          </a:p>
        </p:txBody>
      </p:sp>
      <p:sp>
        <p:nvSpPr>
          <p:cNvPr id="45060"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ln/>
          <a:extLst/>
        </p:spPr>
        <p:txBody>
          <a:bodyPr/>
          <a:lstStyle/>
          <a:p>
            <a:pPr eaLnBrk="1" hangingPunct="1">
              <a:defRPr/>
            </a:pPr>
            <a:r>
              <a:rPr lang="en-US" sz="1000" b="1" u="sng" dirty="0" smtClean="0"/>
              <a:t>Unmatched Experience</a:t>
            </a:r>
          </a:p>
          <a:p>
            <a:pPr eaLnBrk="1" hangingPunct="1">
              <a:defRPr/>
            </a:pPr>
            <a:endParaRPr lang="en-US" sz="1000" dirty="0" smtClean="0"/>
          </a:p>
          <a:p>
            <a:pPr eaLnBrk="1" hangingPunct="1">
              <a:defRPr/>
            </a:pPr>
            <a:r>
              <a:rPr lang="en-US" sz="1000" dirty="0" smtClean="0"/>
              <a:t>Founded in 1997 by engineers with disabilities, SSB BART Group has been in the accessibility business since before Section 508 and the WCAG existed and longer than any of our competitors. SSB has completed accessibility projects for hundreds of enterprise-class firms, has over 10,000 active AMP users and maintains a database of over 1,000 accessibility best practices across 13 core development platforms. SSB actively works with all major industry development platform vendors, assistive technology vendors, regulatory agencies and public sector organizations to constantly refine and update our understanding of the proper level of accessibility for your firm.</a:t>
            </a:r>
          </a:p>
          <a:p>
            <a:pPr eaLnBrk="1" hangingPunct="1">
              <a:defRPr/>
            </a:pPr>
            <a:endParaRPr lang="en-US" sz="1000" dirty="0" smtClean="0"/>
          </a:p>
          <a:p>
            <a:pPr eaLnBrk="1" hangingPunct="1">
              <a:defRPr/>
            </a:pPr>
            <a:r>
              <a:rPr lang="en-US" sz="1000" dirty="0" smtClean="0"/>
              <a:t>For clients who must comply with the Section 508 of the Rehabilitation Act, many clients find it helpful to know that over half of SSB’s client services staff have worked directly as staff and contractors for the Section 508 compliance teams in U.S. Federal Government agencies. This means that we have experience in both working with vendors selling to the Federal Government and as part of the workforce validating the compliance of vendor solutions provided to the Government.</a:t>
            </a:r>
          </a:p>
          <a:p>
            <a:pPr eaLnBrk="1" hangingPunct="1">
              <a:defRPr/>
            </a:pPr>
            <a:endParaRPr lang="en-US" sz="1000" dirty="0" smtClean="0"/>
          </a:p>
          <a:p>
            <a:pPr eaLnBrk="1" hangingPunct="1">
              <a:defRPr/>
            </a:pPr>
            <a:r>
              <a:rPr lang="en-US" sz="1000" b="1" u="sng" dirty="0" smtClean="0"/>
              <a:t>Accessibility Focus</a:t>
            </a:r>
          </a:p>
          <a:p>
            <a:pPr eaLnBrk="1" hangingPunct="1">
              <a:defRPr/>
            </a:pPr>
            <a:endParaRPr lang="en-US" sz="1000" dirty="0" smtClean="0"/>
          </a:p>
          <a:p>
            <a:pPr eaLnBrk="1" hangingPunct="1">
              <a:defRPr/>
            </a:pPr>
            <a:r>
              <a:rPr lang="en-US" sz="1000" dirty="0" smtClean="0"/>
              <a:t>SSB BART Group only does accessibility. Other firms we commonly are compared to provide products and services that run a wide gamut, including general usability, privacy, security, brand compliance and SEO. These solutions tend to be effective as jack-of-all-trade solutions but, in practice, leave most customers working with organizations that provide a variety of services poorly. SSB’s sole focus is on providing IT accessibility compliance solutions and our team’s depth in accessibility is unmatched. Given the complexity of IT accessibility and the difficulty of implementing solutions, such a focus tends to be the only match for customers serious about rapidly and cost effectively implementing accessibility.</a:t>
            </a:r>
          </a:p>
          <a:p>
            <a:pPr eaLnBrk="1" hangingPunct="1">
              <a:defRPr/>
            </a:pPr>
            <a:endParaRPr lang="en-US" sz="1000" dirty="0" smtClean="0"/>
          </a:p>
          <a:p>
            <a:pPr eaLnBrk="1" hangingPunct="1">
              <a:defRPr/>
            </a:pPr>
            <a:r>
              <a:rPr lang="en-US" sz="1000" dirty="0" smtClean="0"/>
              <a:t>About half of SSB’s client services staff have disabilities, and this number is often far higher than total employees at competing companies. This means that we recommend what we know works for users with disabilities in the real world. Furthermore, this ensures that your organization can achieve compliance both with the technical and functional requirements of leading accessibility standards.</a:t>
            </a:r>
          </a:p>
          <a:p>
            <a:pPr eaLnBrk="1" hangingPunct="1">
              <a:defRPr/>
            </a:pPr>
            <a:endParaRPr lang="en-US" sz="1000" dirty="0" smtClean="0"/>
          </a:p>
          <a:p>
            <a:pPr eaLnBrk="1" hangingPunct="1">
              <a:defRPr/>
            </a:pPr>
            <a:r>
              <a:rPr lang="en-US" sz="1000" b="1" u="sng" dirty="0" smtClean="0"/>
              <a:t>Implementation Oriented Solutions</a:t>
            </a:r>
          </a:p>
          <a:p>
            <a:pPr eaLnBrk="1" hangingPunct="1">
              <a:defRPr/>
            </a:pPr>
            <a:endParaRPr lang="en-US" sz="1000" dirty="0" smtClean="0"/>
          </a:p>
          <a:p>
            <a:pPr eaLnBrk="1" hangingPunct="1">
              <a:defRPr/>
            </a:pPr>
            <a:r>
              <a:rPr lang="en-US" sz="1000" dirty="0" smtClean="0"/>
              <a:t>Our organizational focus is implementing accessibility in the real world. Many accessibility companies focus on providing diagnostic information to clients often of the form "this doesn’t work in JAWS." While helpful in identifying an issue, this feedback provides no guidance on how to address the issue. In contrast, for all issues we identify, SSB provides specific, actionable guidance that can readily be implemented of the form "change this piece of code on this line." This includes providing code-level implementation and unit test guidance for all best practices in AMP and all content delivered in audits.</a:t>
            </a:r>
          </a:p>
          <a:p>
            <a:pPr eaLnBrk="1" hangingPunct="1">
              <a:defRPr/>
            </a:pPr>
            <a:endParaRPr lang="en-US" sz="1000" dirty="0" smtClean="0"/>
          </a:p>
          <a:p>
            <a:pPr eaLnBrk="1" hangingPunct="1">
              <a:defRPr/>
            </a:pPr>
            <a:r>
              <a:rPr lang="en-US" sz="1000" dirty="0" smtClean="0"/>
              <a:t>Our implementation focus grows out of our team’s background—a group of people that have development experience in the context of enterprise-class IT systems. Competing companies tend to specialize in web accessibility testing but with little-to-no experience in the development of enterprise-class websites, web-based applications and software. While it is important for accessibility firms to understand the inner-workings of JAWS, the world’s leading screen reader, far more benefit is provided to the customer if they understand how to modify an AJAX application so that it works properly in JAWS. This is our focus as an organization: how to make systems compliant in the real world.</a:t>
            </a:r>
          </a:p>
          <a:p>
            <a:pPr eaLnBrk="1" hangingPunct="1">
              <a:defRPr/>
            </a:pPr>
            <a:endParaRPr lang="en-US" sz="1000" dirty="0" smtClean="0"/>
          </a:p>
          <a:p>
            <a:pPr eaLnBrk="1" hangingPunct="1">
              <a:defRPr/>
            </a:pPr>
            <a:r>
              <a:rPr lang="en-US" sz="1000" dirty="0" smtClean="0"/>
              <a:t>In evaluating different accessibility consultants many of our clients have found that some firms live in a black-and-white world where nothing but fully compliant information technology is acceptable or tolerated. In the real world, trade-offs are required and dollars go to projects that provide the best ROI for an organization. As part of making systems compliant in the real world these constraints must be considered. As an organization, our goal is to ensure that we use your accessibility budget in an optimal fashion — ensuring that every dollar you spend on accessibility has the most impact.</a:t>
            </a:r>
          </a:p>
          <a:p>
            <a:pPr eaLnBrk="1" hangingPunct="1">
              <a:defRPr/>
            </a:pPr>
            <a:endParaRPr lang="en-US" sz="1000" dirty="0" smtClean="0"/>
          </a:p>
          <a:p>
            <a:pPr eaLnBrk="1" hangingPunct="1">
              <a:defRPr/>
            </a:pPr>
            <a:r>
              <a:rPr lang="en-US" sz="1000" b="1" u="sng" dirty="0" smtClean="0"/>
              <a:t>Solutions That Reduce Legal Risk</a:t>
            </a:r>
          </a:p>
          <a:p>
            <a:pPr eaLnBrk="1" hangingPunct="1">
              <a:defRPr/>
            </a:pPr>
            <a:endParaRPr lang="en-US" sz="1000" dirty="0" smtClean="0"/>
          </a:p>
          <a:p>
            <a:pPr eaLnBrk="1" hangingPunct="1">
              <a:defRPr/>
            </a:pPr>
            <a:r>
              <a:rPr lang="en-US" sz="1000" dirty="0" smtClean="0"/>
              <a:t>SSB provides solutions that address the actual requirements of the law—rather than those that are just simple to test. Automated testing tools can only validate a sub-set of accessibility requirements and any validation process that solely uses automated testing cannot make an accurate claim of compliance. SSB utilizes automatic testing to address the set of requirements that can readily be validated using such testing and utilizes the cheapest first testing for the remaining requirements.</a:t>
            </a:r>
          </a:p>
          <a:p>
            <a:pPr eaLnBrk="1" hangingPunct="1">
              <a:defRPr/>
            </a:pPr>
            <a:endParaRPr lang="en-US" sz="1000" dirty="0" smtClean="0"/>
          </a:p>
          <a:p>
            <a:pPr eaLnBrk="1" hangingPunct="1">
              <a:defRPr/>
            </a:pPr>
            <a:r>
              <a:rPr lang="en-US" sz="1000" dirty="0" smtClean="0"/>
              <a:t>SSB’s approach was born out of being the first company to release a commercial accessibility validation tool, InFocus, 12 years ago. As part of that, SSB became well acquainted with the capabilities and general limitations of accessibility testing software. To address that, SSB has spent the last ten years investing in and developing the Accessibility Management Platform. AMP is focused at solving the broader problem that customers actually face, which is how to manage all the aspects of accessibility—Auditing, Training and Standards Management—over the course of many years and development cycles.</a:t>
            </a:r>
          </a:p>
          <a:p>
            <a:pPr eaLnBrk="1" hangingPunct="1">
              <a:defRPr/>
            </a:pPr>
            <a:endParaRPr lang="en-US" sz="1000" dirty="0" smtClean="0"/>
          </a:p>
          <a:p>
            <a:pPr eaLnBrk="1" hangingPunct="1">
              <a:defRPr/>
            </a:pPr>
            <a:r>
              <a:rPr lang="en-US" sz="1000" b="1" u="sng" dirty="0" smtClean="0"/>
              <a:t>Organizational Stability and Continuity</a:t>
            </a:r>
          </a:p>
          <a:p>
            <a:pPr eaLnBrk="1" hangingPunct="1">
              <a:defRPr/>
            </a:pPr>
            <a:endParaRPr lang="en-US" sz="1000" dirty="0" smtClean="0"/>
          </a:p>
          <a:p>
            <a:pPr eaLnBrk="1" hangingPunct="1">
              <a:defRPr/>
            </a:pPr>
            <a:r>
              <a:rPr lang="en-US" sz="1000" dirty="0" smtClean="0"/>
              <a:t>SSB BART Group has the largest staff of W2 employees of any company of our kind. The vast majority of firms in accessibility use 1099 contractors that are hired on demand on a per-project basis. This has a significant, negative impact on the quality of work delivered, the consistency and repeatability of testing results and the accuracy of contractor work. With SSB, the people you talk to today will be available to help address your problems tomorrow. This ensures a consistent set of recommendations and allows us to develop organizational knowledge on how our accessibility solutions should be adopted to your business environment.</a:t>
            </a:r>
          </a:p>
          <a:p>
            <a:pPr eaLnBrk="1" hangingPunct="1">
              <a:defRPr/>
            </a:pPr>
            <a:endParaRPr lang="en-US" sz="1000" dirty="0" smtClean="0"/>
          </a:p>
          <a:p>
            <a:pPr eaLnBrk="1" hangingPunct="1">
              <a:defRPr/>
            </a:pPr>
            <a:r>
              <a:rPr lang="en-US" sz="1000" dirty="0" smtClean="0"/>
              <a:t>SSB’s size also ensures that we can staff and handle the volume of business from large customers. Smaller companies or sole consultants cannot handle the volume of work of enterprise-class customers, whether private IT manufacturers, financial institutions or large government organizations.</a:t>
            </a:r>
          </a:p>
          <a:p>
            <a:pPr eaLnBrk="1" hangingPunct="1">
              <a:defRPr/>
            </a:pPr>
            <a:endParaRPr lang="en-US" sz="1000" dirty="0" smtClean="0"/>
          </a:p>
          <a:p>
            <a:pPr eaLnBrk="1" hangingPunct="1">
              <a:defRPr/>
            </a:pPr>
            <a:r>
              <a:rPr lang="en-US" sz="1000" b="1" u="sng" dirty="0" smtClean="0"/>
              <a:t>Knowledge That Is Up-to-Date, All the Time</a:t>
            </a:r>
          </a:p>
          <a:p>
            <a:pPr eaLnBrk="1" hangingPunct="1">
              <a:defRPr/>
            </a:pPr>
            <a:endParaRPr lang="en-US" sz="1000" dirty="0" smtClean="0"/>
          </a:p>
          <a:p>
            <a:pPr eaLnBrk="1" hangingPunct="1">
              <a:defRPr/>
            </a:pPr>
            <a:r>
              <a:rPr lang="en-US" sz="1000" dirty="0" smtClean="0"/>
              <a:t>SSB uses AMP to deliver all our accessibility services, meaning that AMP is a system in constant use by the largest accessibility consulting firm in the world. This gives SSB the ability to include improvements to AMP that are born through a continuous feedback loop that includes our own staff using the product for client services work on a daily basis. As new standards are deployed, new requirements identified, new implementation techniques developed and issues resolved in real world developments, these experiences and lessons are immediately provided in AMP. This ensures that customers have instant, ongoing updates to all best practices, rule sets, tests and training content in AMP. This is in sharp contrast to competing firms, where compliance data is hard-coded and updates infrequently at best.</a:t>
            </a:r>
          </a:p>
          <a:p>
            <a:pPr eaLnBrk="1" hangingPunct="1">
              <a:defRPr/>
            </a:pPr>
            <a:endParaRPr lang="en-US" sz="1000" dirty="0" smtClean="0"/>
          </a:p>
          <a:p>
            <a:pPr eaLnBrk="1" hangingPunct="1">
              <a:defRPr/>
            </a:pPr>
            <a:r>
              <a:rPr lang="en-US" sz="1000" b="1" u="sng" dirty="0" smtClean="0"/>
              <a:t>Published and Peer Review Auditing Methodology</a:t>
            </a:r>
          </a:p>
          <a:p>
            <a:pPr eaLnBrk="1" hangingPunct="1">
              <a:defRPr/>
            </a:pPr>
            <a:endParaRPr lang="en-US" sz="1000" dirty="0" smtClean="0"/>
          </a:p>
          <a:p>
            <a:pPr eaLnBrk="1" hangingPunct="1">
              <a:defRPr/>
            </a:pPr>
            <a:r>
              <a:rPr lang="en-US" sz="1000" dirty="0" smtClean="0"/>
              <a:t>All SSB testing engagements conform to SSB’s Unified Audit Methodology, a mature methodology meant to ensure the relevance, accuracy and repeatability of results in a manner which ensures thorough coverage. This auditing process includes a mix of automated, manual and assistive technology validation, as well as the use of individuals with disabilities performing actual system tasks. Audits are performed against a unified set of conformance criteria based on industry best practices, public compliance requirements and internal standards relevant to the client’s compliance needs. All audits published under the methodology are immediately available in AMP and include a description of accessibility issues, media types, non-compliant code examples, compliant source code examples, recommended approaches and options for addressing issues, unit tests allowing for validation of the issues and source public standards associated with each rule.</a:t>
            </a:r>
          </a:p>
          <a:p>
            <a:pPr eaLnBrk="1" hangingPunct="1">
              <a:defRPr/>
            </a:pPr>
            <a:endParaRPr lang="en-US" sz="1000" dirty="0" smtClean="0"/>
          </a:p>
          <a:p>
            <a:pPr eaLnBrk="1" hangingPunct="1">
              <a:defRPr/>
            </a:pPr>
            <a:r>
              <a:rPr lang="en-US" sz="1000" b="1" u="sng" dirty="0" smtClean="0"/>
              <a:t>Unmatched Support Capabilities</a:t>
            </a:r>
          </a:p>
          <a:p>
            <a:pPr eaLnBrk="1" hangingPunct="1">
              <a:defRPr/>
            </a:pPr>
            <a:endParaRPr lang="en-US" sz="1000" dirty="0" smtClean="0"/>
          </a:p>
          <a:p>
            <a:pPr eaLnBrk="1" hangingPunct="1">
              <a:defRPr/>
            </a:pPr>
            <a:r>
              <a:rPr lang="en-US" sz="1000" dirty="0" smtClean="0"/>
              <a:t>SSB BART Group’s support policy defines our same-day response policy on all high-priority support requests. All licensed users of AMP are covered under our support policy, which includes full support for the product and all information within it. In addition, SSB provides the following support capabilities to all customers as part of our standard engagement:</a:t>
            </a:r>
          </a:p>
          <a:p>
            <a:pPr eaLnBrk="1" hangingPunct="1">
              <a:defRPr/>
            </a:pPr>
            <a:endParaRPr lang="en-US" sz="1000" dirty="0" smtClean="0"/>
          </a:p>
          <a:p>
            <a:pPr marL="171450" indent="-171450" eaLnBrk="1" hangingPunct="1">
              <a:buFont typeface="Arial" pitchFamily="34" charset="0"/>
              <a:buChar char="•"/>
              <a:defRPr/>
            </a:pPr>
            <a:r>
              <a:rPr lang="en-US" sz="1000" dirty="0" smtClean="0"/>
              <a:t>Upon sign-up, all licensed users of AMP are entitled to a free training session to understand how to use the product to the best of its abilities;</a:t>
            </a:r>
          </a:p>
          <a:p>
            <a:pPr marL="171450" indent="-171450" eaLnBrk="1" hangingPunct="1">
              <a:buFont typeface="Arial" pitchFamily="34" charset="0"/>
              <a:buChar char="•"/>
              <a:defRPr/>
            </a:pPr>
            <a:r>
              <a:rPr lang="en-US" sz="1000" dirty="0" smtClean="0"/>
              <a:t>When new versions of AMP are released on a quarterly basis, free training is provided to all customers on the new version and its use;</a:t>
            </a:r>
          </a:p>
          <a:p>
            <a:pPr marL="171450" indent="-171450" eaLnBrk="1" hangingPunct="1">
              <a:buFont typeface="Arial" pitchFamily="34" charset="0"/>
              <a:buChar char="•"/>
              <a:defRPr/>
            </a:pPr>
            <a:r>
              <a:rPr lang="en-US" sz="1000" dirty="0" smtClean="0"/>
              <a:t>AMP Support Hours covers standard working hours across all regional U.S. zones and can provide full 24x7 support as needed;</a:t>
            </a:r>
          </a:p>
          <a:p>
            <a:pPr marL="171450" indent="-171450" eaLnBrk="1" hangingPunct="1">
              <a:buFont typeface="Arial" pitchFamily="34" charset="0"/>
              <a:buChar char="•"/>
              <a:defRPr/>
            </a:pPr>
            <a:r>
              <a:rPr lang="en-US" sz="1000" dirty="0" smtClean="0"/>
              <a:t>SSB BART Group has no less than three staff members available to support the product at any given time during the support hours;</a:t>
            </a:r>
          </a:p>
          <a:p>
            <a:pPr marL="171450" indent="-171450" eaLnBrk="1" hangingPunct="1">
              <a:buFont typeface="Arial" pitchFamily="34" charset="0"/>
              <a:buChar char="•"/>
              <a:defRPr/>
            </a:pPr>
            <a:r>
              <a:rPr lang="en-US" sz="1000" dirty="0" smtClean="0"/>
              <a:t>SSB BART Group accepts support requests via telephone, e-mail or online form.</a:t>
            </a:r>
          </a:p>
          <a:p>
            <a:pPr marL="171450" indent="-171450" eaLnBrk="1" hangingPunct="1">
              <a:buFont typeface="Arial" pitchFamily="34" charset="0"/>
              <a:buChar char="•"/>
              <a:defRPr/>
            </a:pPr>
            <a:r>
              <a:rPr lang="en-US" sz="1000" dirty="0" smtClean="0"/>
              <a:t>All support is provided as part of SSB’s standard AMP license—no additional support or training contracts are required.</a:t>
            </a:r>
          </a:p>
          <a:p>
            <a:pPr eaLnBrk="1" hangingPunct="1">
              <a:defRPr/>
            </a:pPr>
            <a:endParaRPr lang="en-US" sz="1000" dirty="0" smtClean="0"/>
          </a:p>
          <a:p>
            <a:pPr eaLnBrk="1" hangingPunct="1">
              <a:defRPr/>
            </a:pPr>
            <a:r>
              <a:rPr lang="en-US" sz="1000" b="1" u="sng" dirty="0" smtClean="0"/>
              <a:t>Advocacy Group Relationships</a:t>
            </a:r>
          </a:p>
          <a:p>
            <a:pPr eaLnBrk="1" hangingPunct="1">
              <a:defRPr/>
            </a:pPr>
            <a:endParaRPr lang="en-US" sz="1000" dirty="0" smtClean="0"/>
          </a:p>
          <a:p>
            <a:pPr eaLnBrk="1" hangingPunct="1">
              <a:defRPr/>
            </a:pPr>
            <a:r>
              <a:rPr lang="en-US" sz="1000" dirty="0" smtClean="0"/>
              <a:t>SSB has partnered with numerous industry and advocacy groups focused on promoting accessibility to IT systems. Partner organizations focused principally on web accessibility include G3ict, W3C WCAG, and the U.S. Access Board. SSB has also partnered with the following organizations, institutions and research firms focused on general accessibility, including IT access: U.S. Business Leadership Network (USBLN), NDI, National Organization on Disability (NOD), BBI, Syracuse University, Cornell University, Buffalo University, VCU RRTC. In addition, we also have relationships with NISH, Ability One, NFB and UCP.</a:t>
            </a:r>
          </a:p>
          <a:p>
            <a:pPr eaLnBrk="1" hangingPunct="1">
              <a:defRPr/>
            </a:pPr>
            <a:endParaRPr lang="en-US" sz="1000" dirty="0" smtClean="0"/>
          </a:p>
          <a:p>
            <a:pPr eaLnBrk="1" hangingPunct="1">
              <a:defRPr/>
            </a:pPr>
            <a:r>
              <a:rPr lang="en-US" sz="1000" dirty="0" smtClean="0"/>
              <a:t>SSB has worked with the National Federation of the Blind (NFB) since 2001 to support advocacy activities in the blindness community. SSB launched the NFB’s Non-Visual Access (NVA) certification program in conjunction with the Federation in 2003 and provided the certification services for the first three program clients—Hewlett-Packard, Wells Fargo and the U.S. Social Security Administration—all of which remain active SSB clients. The American Action Fund for Blind Adults and Children—a proxy NFB investment vehicle—has an investment in SSB as part of SSB’s Series B stock. Finally, Ray Kurzweil, an SSB angel investor, sits on the NFB board and owns an NFB co-developed company for the Kurzweil reader.</a:t>
            </a:r>
          </a:p>
        </p:txBody>
      </p:sp>
    </p:spTree>
    <p:extLst>
      <p:ext uri="{BB962C8B-B14F-4D97-AF65-F5344CB8AC3E}">
        <p14:creationId xmlns:p14="http://schemas.microsoft.com/office/powerpoint/2010/main" val="2587552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Enable Accessibility/Tagging in Preferences </a:t>
            </a:r>
            <a:r>
              <a:rPr lang="en-US" dirty="0" smtClean="0"/>
              <a:t>(applies to PDF plug-in only – see Save as – Options button for Save as PDF Word options).</a:t>
            </a:r>
          </a:p>
          <a:p>
            <a:endParaRPr lang="en-US" dirty="0" smtClean="0"/>
          </a:p>
        </p:txBody>
      </p:sp>
      <p:sp>
        <p:nvSpPr>
          <p:cNvPr id="269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baseline="-25000">
                <a:solidFill>
                  <a:schemeClr val="tx1"/>
                </a:solidFill>
                <a:latin typeface="Arial" charset="0"/>
                <a:cs typeface="Arial" charset="0"/>
              </a:defRPr>
            </a:lvl1pPr>
            <a:lvl2pPr marL="742950" indent="-285750" eaLnBrk="0" hangingPunct="0">
              <a:defRPr sz="1600" b="1" baseline="-25000">
                <a:solidFill>
                  <a:schemeClr val="tx1"/>
                </a:solidFill>
                <a:latin typeface="Arial" charset="0"/>
                <a:cs typeface="Arial" charset="0"/>
              </a:defRPr>
            </a:lvl2pPr>
            <a:lvl3pPr marL="1143000" indent="-228600" eaLnBrk="0" hangingPunct="0">
              <a:defRPr sz="1600" b="1" baseline="-25000">
                <a:solidFill>
                  <a:schemeClr val="tx1"/>
                </a:solidFill>
                <a:latin typeface="Arial" charset="0"/>
                <a:cs typeface="Arial" charset="0"/>
              </a:defRPr>
            </a:lvl3pPr>
            <a:lvl4pPr marL="1600200" indent="-228600" eaLnBrk="0" hangingPunct="0">
              <a:defRPr sz="1600" b="1" baseline="-25000">
                <a:solidFill>
                  <a:schemeClr val="tx1"/>
                </a:solidFill>
                <a:latin typeface="Arial" charset="0"/>
                <a:cs typeface="Arial" charset="0"/>
              </a:defRPr>
            </a:lvl4pPr>
            <a:lvl5pPr marL="2057400" indent="-228600" eaLnBrk="0" hangingPunct="0">
              <a:defRPr sz="1600" b="1" baseline="-25000">
                <a:solidFill>
                  <a:schemeClr val="tx1"/>
                </a:solidFill>
                <a:latin typeface="Arial" charset="0"/>
                <a:cs typeface="Arial" charset="0"/>
              </a:defRPr>
            </a:lvl5pPr>
            <a:lvl6pPr marL="2514600" indent="-228600" eaLnBrk="0" fontAlgn="base" hangingPunct="0">
              <a:spcBef>
                <a:spcPct val="0"/>
              </a:spcBef>
              <a:spcAft>
                <a:spcPct val="0"/>
              </a:spcAft>
              <a:defRPr sz="1600" b="1" baseline="-25000">
                <a:solidFill>
                  <a:schemeClr val="tx1"/>
                </a:solidFill>
                <a:latin typeface="Arial" charset="0"/>
                <a:cs typeface="Arial" charset="0"/>
              </a:defRPr>
            </a:lvl6pPr>
            <a:lvl7pPr marL="2971800" indent="-228600" eaLnBrk="0" fontAlgn="base" hangingPunct="0">
              <a:spcBef>
                <a:spcPct val="0"/>
              </a:spcBef>
              <a:spcAft>
                <a:spcPct val="0"/>
              </a:spcAft>
              <a:defRPr sz="1600" b="1" baseline="-25000">
                <a:solidFill>
                  <a:schemeClr val="tx1"/>
                </a:solidFill>
                <a:latin typeface="Arial" charset="0"/>
                <a:cs typeface="Arial" charset="0"/>
              </a:defRPr>
            </a:lvl7pPr>
            <a:lvl8pPr marL="3429000" indent="-228600" eaLnBrk="0" fontAlgn="base" hangingPunct="0">
              <a:spcBef>
                <a:spcPct val="0"/>
              </a:spcBef>
              <a:spcAft>
                <a:spcPct val="0"/>
              </a:spcAft>
              <a:defRPr sz="1600" b="1" baseline="-25000">
                <a:solidFill>
                  <a:schemeClr val="tx1"/>
                </a:solidFill>
                <a:latin typeface="Arial" charset="0"/>
                <a:cs typeface="Arial" charset="0"/>
              </a:defRPr>
            </a:lvl8pPr>
            <a:lvl9pPr marL="3886200" indent="-228600" eaLnBrk="0" fontAlgn="base" hangingPunct="0">
              <a:spcBef>
                <a:spcPct val="0"/>
              </a:spcBef>
              <a:spcAft>
                <a:spcPct val="0"/>
              </a:spcAft>
              <a:defRPr sz="1600" b="1" baseline="-25000">
                <a:solidFill>
                  <a:schemeClr val="tx1"/>
                </a:solidFill>
                <a:latin typeface="Arial" charset="0"/>
                <a:cs typeface="Arial" charset="0"/>
              </a:defRPr>
            </a:lvl9pPr>
          </a:lstStyle>
          <a:p>
            <a:pPr eaLnBrk="1" hangingPunct="1"/>
            <a:fld id="{A9F5C3F0-57F5-471A-921B-4DAC9A246036}" type="slidenum">
              <a:rPr lang="en-US" sz="1200" b="0" baseline="0" smtClean="0"/>
              <a:pPr eaLnBrk="1" hangingPunct="1"/>
              <a:t>29</a:t>
            </a:fld>
            <a:endParaRPr lang="en-US" sz="1200" b="0" baseline="0" dirty="0" smtClean="0"/>
          </a:p>
        </p:txBody>
      </p:sp>
    </p:spTree>
    <p:extLst>
      <p:ext uri="{BB962C8B-B14F-4D97-AF65-F5344CB8AC3E}">
        <p14:creationId xmlns:p14="http://schemas.microsoft.com/office/powerpoint/2010/main" val="2171180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0C73CD03-70EA-4E00-9608-B89F6B239CBB}" type="slidenum">
              <a:rPr lang="en-US" sz="1200" smtClean="0"/>
              <a:pPr/>
              <a:t>4</a:t>
            </a:fld>
            <a:endParaRPr lang="en-US" sz="1200"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ＭＳ Ｐゴシック" pitchFamily="34" charset="-128"/>
              </a:rPr>
              <a:t> </a:t>
            </a:r>
          </a:p>
        </p:txBody>
      </p:sp>
    </p:spTree>
    <p:extLst>
      <p:ext uri="{BB962C8B-B14F-4D97-AF65-F5344CB8AC3E}">
        <p14:creationId xmlns:p14="http://schemas.microsoft.com/office/powerpoint/2010/main" val="371941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2F92C5-A55F-4022-9842-C0160B0FCD09}" type="slidenum">
              <a:rPr lang="en-US" smtClean="0"/>
              <a:pPr>
                <a:defRPr/>
              </a:pPr>
              <a:t>5</a:t>
            </a:fld>
            <a:endParaRPr lang="en-US" dirty="0"/>
          </a:p>
        </p:txBody>
      </p:sp>
    </p:spTree>
    <p:extLst>
      <p:ext uri="{BB962C8B-B14F-4D97-AF65-F5344CB8AC3E}">
        <p14:creationId xmlns:p14="http://schemas.microsoft.com/office/powerpoint/2010/main" val="2251533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baseline="-25000">
                <a:solidFill>
                  <a:schemeClr val="tx1"/>
                </a:solidFill>
                <a:latin typeface="Arial" charset="0"/>
                <a:cs typeface="Arial" charset="0"/>
              </a:defRPr>
            </a:lvl1pPr>
            <a:lvl2pPr marL="742950" indent="-285750" eaLnBrk="0" hangingPunct="0">
              <a:defRPr sz="1600" b="1" baseline="-25000">
                <a:solidFill>
                  <a:schemeClr val="tx1"/>
                </a:solidFill>
                <a:latin typeface="Arial" charset="0"/>
                <a:cs typeface="Arial" charset="0"/>
              </a:defRPr>
            </a:lvl2pPr>
            <a:lvl3pPr marL="1143000" indent="-228600" eaLnBrk="0" hangingPunct="0">
              <a:defRPr sz="1600" b="1" baseline="-25000">
                <a:solidFill>
                  <a:schemeClr val="tx1"/>
                </a:solidFill>
                <a:latin typeface="Arial" charset="0"/>
                <a:cs typeface="Arial" charset="0"/>
              </a:defRPr>
            </a:lvl3pPr>
            <a:lvl4pPr marL="1600200" indent="-228600" eaLnBrk="0" hangingPunct="0">
              <a:defRPr sz="1600" b="1" baseline="-25000">
                <a:solidFill>
                  <a:schemeClr val="tx1"/>
                </a:solidFill>
                <a:latin typeface="Arial" charset="0"/>
                <a:cs typeface="Arial" charset="0"/>
              </a:defRPr>
            </a:lvl4pPr>
            <a:lvl5pPr marL="2057400" indent="-228600" eaLnBrk="0" hangingPunct="0">
              <a:defRPr sz="1600" b="1" baseline="-25000">
                <a:solidFill>
                  <a:schemeClr val="tx1"/>
                </a:solidFill>
                <a:latin typeface="Arial" charset="0"/>
                <a:cs typeface="Arial" charset="0"/>
              </a:defRPr>
            </a:lvl5pPr>
            <a:lvl6pPr marL="2514600" indent="-228600" eaLnBrk="0" fontAlgn="base" hangingPunct="0">
              <a:spcBef>
                <a:spcPct val="0"/>
              </a:spcBef>
              <a:spcAft>
                <a:spcPct val="0"/>
              </a:spcAft>
              <a:defRPr sz="1600" b="1" baseline="-25000">
                <a:solidFill>
                  <a:schemeClr val="tx1"/>
                </a:solidFill>
                <a:latin typeface="Arial" charset="0"/>
                <a:cs typeface="Arial" charset="0"/>
              </a:defRPr>
            </a:lvl6pPr>
            <a:lvl7pPr marL="2971800" indent="-228600" eaLnBrk="0" fontAlgn="base" hangingPunct="0">
              <a:spcBef>
                <a:spcPct val="0"/>
              </a:spcBef>
              <a:spcAft>
                <a:spcPct val="0"/>
              </a:spcAft>
              <a:defRPr sz="1600" b="1" baseline="-25000">
                <a:solidFill>
                  <a:schemeClr val="tx1"/>
                </a:solidFill>
                <a:latin typeface="Arial" charset="0"/>
                <a:cs typeface="Arial" charset="0"/>
              </a:defRPr>
            </a:lvl7pPr>
            <a:lvl8pPr marL="3429000" indent="-228600" eaLnBrk="0" fontAlgn="base" hangingPunct="0">
              <a:spcBef>
                <a:spcPct val="0"/>
              </a:spcBef>
              <a:spcAft>
                <a:spcPct val="0"/>
              </a:spcAft>
              <a:defRPr sz="1600" b="1" baseline="-25000">
                <a:solidFill>
                  <a:schemeClr val="tx1"/>
                </a:solidFill>
                <a:latin typeface="Arial" charset="0"/>
                <a:cs typeface="Arial" charset="0"/>
              </a:defRPr>
            </a:lvl8pPr>
            <a:lvl9pPr marL="3886200" indent="-228600" eaLnBrk="0" fontAlgn="base" hangingPunct="0">
              <a:spcBef>
                <a:spcPct val="0"/>
              </a:spcBef>
              <a:spcAft>
                <a:spcPct val="0"/>
              </a:spcAft>
              <a:defRPr sz="1600" b="1" baseline="-25000">
                <a:solidFill>
                  <a:schemeClr val="tx1"/>
                </a:solidFill>
                <a:latin typeface="Arial" charset="0"/>
                <a:cs typeface="Arial" charset="0"/>
              </a:defRPr>
            </a:lvl9pPr>
          </a:lstStyle>
          <a:p>
            <a:pPr eaLnBrk="1" hangingPunct="1"/>
            <a:fld id="{B4AEA4D1-2AAE-4AC0-88F8-86BB9550D5B3}" type="slidenum">
              <a:rPr lang="en-US" sz="1200" b="0" baseline="0" smtClean="0"/>
              <a:pPr eaLnBrk="1" hangingPunct="1"/>
              <a:t>6</a:t>
            </a:fld>
            <a:endParaRPr lang="en-US" sz="1200" b="0" baseline="0" dirty="0" smtClean="0"/>
          </a:p>
        </p:txBody>
      </p:sp>
    </p:spTree>
    <p:extLst>
      <p:ext uri="{BB962C8B-B14F-4D97-AF65-F5344CB8AC3E}">
        <p14:creationId xmlns:p14="http://schemas.microsoft.com/office/powerpoint/2010/main" val="55471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baseline="-25000">
                <a:solidFill>
                  <a:schemeClr val="tx1"/>
                </a:solidFill>
                <a:latin typeface="Arial" charset="0"/>
                <a:cs typeface="Arial" charset="0"/>
              </a:defRPr>
            </a:lvl1pPr>
            <a:lvl2pPr marL="742950" indent="-285750" eaLnBrk="0" hangingPunct="0">
              <a:defRPr sz="1600" b="1" baseline="-25000">
                <a:solidFill>
                  <a:schemeClr val="tx1"/>
                </a:solidFill>
                <a:latin typeface="Arial" charset="0"/>
                <a:cs typeface="Arial" charset="0"/>
              </a:defRPr>
            </a:lvl2pPr>
            <a:lvl3pPr marL="1143000" indent="-228600" eaLnBrk="0" hangingPunct="0">
              <a:defRPr sz="1600" b="1" baseline="-25000">
                <a:solidFill>
                  <a:schemeClr val="tx1"/>
                </a:solidFill>
                <a:latin typeface="Arial" charset="0"/>
                <a:cs typeface="Arial" charset="0"/>
              </a:defRPr>
            </a:lvl3pPr>
            <a:lvl4pPr marL="1600200" indent="-228600" eaLnBrk="0" hangingPunct="0">
              <a:defRPr sz="1600" b="1" baseline="-25000">
                <a:solidFill>
                  <a:schemeClr val="tx1"/>
                </a:solidFill>
                <a:latin typeface="Arial" charset="0"/>
                <a:cs typeface="Arial" charset="0"/>
              </a:defRPr>
            </a:lvl4pPr>
            <a:lvl5pPr marL="2057400" indent="-228600" eaLnBrk="0" hangingPunct="0">
              <a:defRPr sz="1600" b="1" baseline="-25000">
                <a:solidFill>
                  <a:schemeClr val="tx1"/>
                </a:solidFill>
                <a:latin typeface="Arial" charset="0"/>
                <a:cs typeface="Arial" charset="0"/>
              </a:defRPr>
            </a:lvl5pPr>
            <a:lvl6pPr marL="2514600" indent="-228600" eaLnBrk="0" fontAlgn="base" hangingPunct="0">
              <a:spcBef>
                <a:spcPct val="0"/>
              </a:spcBef>
              <a:spcAft>
                <a:spcPct val="0"/>
              </a:spcAft>
              <a:defRPr sz="1600" b="1" baseline="-25000">
                <a:solidFill>
                  <a:schemeClr val="tx1"/>
                </a:solidFill>
                <a:latin typeface="Arial" charset="0"/>
                <a:cs typeface="Arial" charset="0"/>
              </a:defRPr>
            </a:lvl6pPr>
            <a:lvl7pPr marL="2971800" indent="-228600" eaLnBrk="0" fontAlgn="base" hangingPunct="0">
              <a:spcBef>
                <a:spcPct val="0"/>
              </a:spcBef>
              <a:spcAft>
                <a:spcPct val="0"/>
              </a:spcAft>
              <a:defRPr sz="1600" b="1" baseline="-25000">
                <a:solidFill>
                  <a:schemeClr val="tx1"/>
                </a:solidFill>
                <a:latin typeface="Arial" charset="0"/>
                <a:cs typeface="Arial" charset="0"/>
              </a:defRPr>
            </a:lvl7pPr>
            <a:lvl8pPr marL="3429000" indent="-228600" eaLnBrk="0" fontAlgn="base" hangingPunct="0">
              <a:spcBef>
                <a:spcPct val="0"/>
              </a:spcBef>
              <a:spcAft>
                <a:spcPct val="0"/>
              </a:spcAft>
              <a:defRPr sz="1600" b="1" baseline="-25000">
                <a:solidFill>
                  <a:schemeClr val="tx1"/>
                </a:solidFill>
                <a:latin typeface="Arial" charset="0"/>
                <a:cs typeface="Arial" charset="0"/>
              </a:defRPr>
            </a:lvl8pPr>
            <a:lvl9pPr marL="3886200" indent="-228600" eaLnBrk="0" fontAlgn="base" hangingPunct="0">
              <a:spcBef>
                <a:spcPct val="0"/>
              </a:spcBef>
              <a:spcAft>
                <a:spcPct val="0"/>
              </a:spcAft>
              <a:defRPr sz="1600" b="1" baseline="-25000">
                <a:solidFill>
                  <a:schemeClr val="tx1"/>
                </a:solidFill>
                <a:latin typeface="Arial" charset="0"/>
                <a:cs typeface="Arial" charset="0"/>
              </a:defRPr>
            </a:lvl9pPr>
          </a:lstStyle>
          <a:p>
            <a:pPr eaLnBrk="1" hangingPunct="1"/>
            <a:fld id="{B4AEA4D1-2AAE-4AC0-88F8-86BB9550D5B3}" type="slidenum">
              <a:rPr lang="en-US" sz="1200" b="0" baseline="0" smtClean="0"/>
              <a:pPr eaLnBrk="1" hangingPunct="1"/>
              <a:t>7</a:t>
            </a:fld>
            <a:endParaRPr lang="en-US" sz="1200" b="0" baseline="0" dirty="0" smtClean="0"/>
          </a:p>
        </p:txBody>
      </p:sp>
    </p:spTree>
    <p:extLst>
      <p:ext uri="{BB962C8B-B14F-4D97-AF65-F5344CB8AC3E}">
        <p14:creationId xmlns:p14="http://schemas.microsoft.com/office/powerpoint/2010/main" val="1496234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2F92C5-A55F-4022-9842-C0160B0FCD09}" type="slidenum">
              <a:rPr lang="en-US" smtClean="0"/>
              <a:pPr>
                <a:defRPr/>
              </a:pPr>
              <a:t>8</a:t>
            </a:fld>
            <a:endParaRPr lang="en-US" dirty="0"/>
          </a:p>
        </p:txBody>
      </p:sp>
    </p:spTree>
    <p:extLst>
      <p:ext uri="{BB962C8B-B14F-4D97-AF65-F5344CB8AC3E}">
        <p14:creationId xmlns:p14="http://schemas.microsoft.com/office/powerpoint/2010/main" val="1271354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70F44-91B2-4E3E-B711-F8F492CBE4C3}" type="slidenum">
              <a:rPr lang="en-US" smtClean="0"/>
              <a:pPr>
                <a:defRPr/>
              </a:pPr>
              <a:t>9</a:t>
            </a:fld>
            <a:endParaRPr lang="en-US" dirty="0"/>
          </a:p>
        </p:txBody>
      </p:sp>
    </p:spTree>
    <p:extLst>
      <p:ext uri="{BB962C8B-B14F-4D97-AF65-F5344CB8AC3E}">
        <p14:creationId xmlns:p14="http://schemas.microsoft.com/office/powerpoint/2010/main" val="385166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2F92C5-A55F-4022-9842-C0160B0FCD09}" type="slidenum">
              <a:rPr lang="en-US" smtClean="0"/>
              <a:pPr>
                <a:defRPr/>
              </a:pPr>
              <a:t>10</a:t>
            </a:fld>
            <a:endParaRPr lang="en-US" dirty="0"/>
          </a:p>
        </p:txBody>
      </p:sp>
    </p:spTree>
    <p:extLst>
      <p:ext uri="{BB962C8B-B14F-4D97-AF65-F5344CB8AC3E}">
        <p14:creationId xmlns:p14="http://schemas.microsoft.com/office/powerpoint/2010/main" val="3975164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ody of text 2">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1588" y="1123950"/>
            <a:ext cx="9144001" cy="304800"/>
          </a:xfrm>
          <a:prstGeom prst="rect">
            <a:avLst/>
          </a:prstGeom>
          <a:solidFill>
            <a:srgbClr val="D27E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FFFFFF"/>
              </a:solidFill>
            </a:endParaRPr>
          </a:p>
        </p:txBody>
      </p:sp>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1495425"/>
            <a:ext cx="4229100" cy="4800600"/>
          </a:xfrm>
        </p:spPr>
        <p:txBody>
          <a:bodyPr/>
          <a:lstStyle>
            <a:lvl1pPr>
              <a:defRPr sz="2400">
                <a:solidFill>
                  <a:schemeClr val="accent2"/>
                </a:solidFill>
              </a:defRPr>
            </a:lvl1pPr>
            <a:lvl2pPr>
              <a:defRPr sz="2000">
                <a:solidFill>
                  <a:schemeClr val="accent2"/>
                </a:solidFill>
              </a:defRPr>
            </a:lvl2pPr>
            <a:lvl3pPr>
              <a:defRPr sz="2000">
                <a:solidFill>
                  <a:schemeClr val="accent2"/>
                </a:solidFill>
              </a:defRPr>
            </a:lvl3pPr>
            <a:lvl4pPr>
              <a:defRPr sz="2000">
                <a:solidFill>
                  <a:schemeClr val="accent2"/>
                </a:solidFill>
              </a:defRPr>
            </a:lvl4pPr>
            <a:lvl5pPr>
              <a:defRPr sz="2000">
                <a:solidFill>
                  <a:schemeClr val="accent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495425"/>
            <a:ext cx="4248150" cy="48006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9092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body of text 1">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1588" y="1123950"/>
            <a:ext cx="9144001" cy="304800"/>
          </a:xfrm>
          <a:prstGeom prst="rect">
            <a:avLst/>
          </a:prstGeom>
          <a:solidFill>
            <a:srgbClr val="D27E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5"/>
          <p:cNvSpPr>
            <a:spLocks noGrp="1"/>
          </p:cNvSpPr>
          <p:nvPr>
            <p:ph type="body" sz="quarter" idx="11"/>
          </p:nvPr>
        </p:nvSpPr>
        <p:spPr>
          <a:xfrm>
            <a:off x="384048" y="1138428"/>
            <a:ext cx="9144000" cy="285750"/>
          </a:xfrm>
        </p:spPr>
        <p:txBody>
          <a:bodyPr lIns="0" tIns="0" bIns="0"/>
          <a:lstStyle>
            <a:lvl1pPr marL="0" indent="0" algn="l">
              <a:buNone/>
              <a:defRPr sz="1800" b="1" baseline="0">
                <a:solidFill>
                  <a:schemeClr val="tx2"/>
                </a:solidFill>
              </a:defRPr>
            </a:lvl1pPr>
          </a:lstStyle>
          <a:p>
            <a:pPr lvl="0"/>
            <a:r>
              <a:rPr lang="en-US" dirty="0" smtClean="0"/>
              <a:t>Click to edit Master text styles</a:t>
            </a:r>
          </a:p>
        </p:txBody>
      </p:sp>
      <p:sp>
        <p:nvSpPr>
          <p:cNvPr id="4" name="Text Placeholder 3"/>
          <p:cNvSpPr>
            <a:spLocks noGrp="1"/>
          </p:cNvSpPr>
          <p:nvPr>
            <p:ph type="body" sz="quarter" idx="10"/>
          </p:nvPr>
        </p:nvSpPr>
        <p:spPr>
          <a:xfrm>
            <a:off x="247650" y="1533525"/>
            <a:ext cx="8686800" cy="4724400"/>
          </a:xfrm>
        </p:spPr>
        <p:txBody>
          <a:bodyPr/>
          <a:lstStyle>
            <a:lvl2pPr>
              <a:defRPr sz="2200"/>
            </a:lvl2pPr>
            <a:lvl3pPr>
              <a:defRPr sz="2200"/>
            </a:lvl3pPr>
            <a:lvl4pPr>
              <a:defRPr sz="2200"/>
            </a:lvl4pPr>
            <a:lvl5pPr>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1"/>
          <p:cNvSpPr txBox="1">
            <a:spLocks noChangeArrowheads="1"/>
          </p:cNvSpPr>
          <p:nvPr userDrawn="1"/>
        </p:nvSpPr>
        <p:spPr bwMode="auto">
          <a:xfrm>
            <a:off x="990600" y="0"/>
            <a:ext cx="4715256" cy="369332"/>
          </a:xfrm>
          <a:prstGeom prst="rect">
            <a:avLst/>
          </a:prstGeom>
          <a:noFill/>
          <a:ln>
            <a:noFill/>
          </a:ln>
          <a:extLst/>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r>
              <a:rPr lang="en-US" sz="1800" baseline="0" dirty="0" smtClean="0">
                <a:solidFill>
                  <a:srgbClr val="CCCCCC"/>
                </a:solidFill>
                <a:latin typeface="Arial" charset="0"/>
              </a:rPr>
              <a:t>Adobe Acrobat XI Accessibility</a:t>
            </a:r>
            <a:endParaRPr lang="en-US" sz="1800" dirty="0" smtClean="0">
              <a:solidFill>
                <a:srgbClr val="CCCCCC"/>
              </a:solidFill>
              <a:latin typeface="Arial" charset="0"/>
            </a:endParaRPr>
          </a:p>
        </p:txBody>
      </p:sp>
      <p:sp>
        <p:nvSpPr>
          <p:cNvPr id="9" name="TextBox 7"/>
          <p:cNvSpPr txBox="1">
            <a:spLocks noChangeArrowheads="1"/>
          </p:cNvSpPr>
          <p:nvPr userDrawn="1"/>
        </p:nvSpPr>
        <p:spPr bwMode="auto">
          <a:xfrm>
            <a:off x="8445500" y="6430963"/>
            <a:ext cx="582613" cy="368300"/>
          </a:xfrm>
          <a:prstGeom prst="rect">
            <a:avLst/>
          </a:prstGeom>
          <a:noFill/>
          <a:ln>
            <a:noFill/>
          </a:ln>
          <a:extLst/>
        </p:spPr>
        <p:txBody>
          <a:bodyPr>
            <a:spAutoFit/>
          </a:bodyPr>
          <a:lstStyle>
            <a:lvl1pPr eaLnBrk="0" hangingPunct="0">
              <a:defRPr sz="1200" baseline="-25000">
                <a:solidFill>
                  <a:schemeClr val="tx1"/>
                </a:solidFill>
                <a:latin typeface="Arial" charset="0"/>
              </a:defRPr>
            </a:lvl1pPr>
            <a:lvl2pPr marL="742950" indent="-285750" eaLnBrk="0" hangingPunct="0">
              <a:defRPr sz="1200" baseline="-25000">
                <a:solidFill>
                  <a:schemeClr val="tx1"/>
                </a:solidFill>
                <a:latin typeface="Arial" charset="0"/>
              </a:defRPr>
            </a:lvl2pPr>
            <a:lvl3pPr marL="1143000" indent="-228600" eaLnBrk="0" hangingPunct="0">
              <a:defRPr sz="1200" baseline="-25000">
                <a:solidFill>
                  <a:schemeClr val="tx1"/>
                </a:solidFill>
                <a:latin typeface="Arial" charset="0"/>
              </a:defRPr>
            </a:lvl3pPr>
            <a:lvl4pPr marL="1600200" indent="-228600" eaLnBrk="0" hangingPunct="0">
              <a:defRPr sz="1200" baseline="-25000">
                <a:solidFill>
                  <a:schemeClr val="tx1"/>
                </a:solidFill>
                <a:latin typeface="Arial" charset="0"/>
              </a:defRPr>
            </a:lvl4pPr>
            <a:lvl5pPr marL="2057400" indent="-228600" eaLnBrk="0" hangingPunct="0">
              <a:defRPr sz="1200" baseline="-25000">
                <a:solidFill>
                  <a:schemeClr val="tx1"/>
                </a:solidFill>
                <a:latin typeface="Arial" charset="0"/>
              </a:defRPr>
            </a:lvl5pPr>
            <a:lvl6pPr marL="25146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6pPr>
            <a:lvl7pPr marL="29718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7pPr>
            <a:lvl8pPr marL="34290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8pPr>
            <a:lvl9pPr marL="38862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9pPr>
          </a:lstStyle>
          <a:p>
            <a:pPr eaLnBrk="1" hangingPunct="1">
              <a:defRPr/>
            </a:pPr>
            <a:fld id="{9395DFDC-C87F-4822-B8B2-AC96242309F6}" type="slidenum">
              <a:rPr lang="en-US" sz="1400" baseline="0" smtClean="0">
                <a:solidFill>
                  <a:schemeClr val="bg1"/>
                </a:solidFill>
              </a:rPr>
              <a:pPr eaLnBrk="1" hangingPunct="1">
                <a:defRPr/>
              </a:pPr>
              <a:t>‹#›</a:t>
            </a:fld>
            <a:r>
              <a:rPr lang="en-US" sz="1800" baseline="0" dirty="0" smtClean="0">
                <a:solidFill>
                  <a:schemeClr val="bg1"/>
                </a:solidFill>
              </a:rPr>
              <a:t>          </a:t>
            </a:r>
            <a:endParaRPr lang="en-US" sz="1800" dirty="0" smtClean="0">
              <a:solidFill>
                <a:schemeClr val="bg1"/>
              </a:solidFill>
            </a:endParaRPr>
          </a:p>
        </p:txBody>
      </p:sp>
    </p:spTree>
    <p:extLst>
      <p:ext uri="{BB962C8B-B14F-4D97-AF65-F5344CB8AC3E}">
        <p14:creationId xmlns:p14="http://schemas.microsoft.com/office/powerpoint/2010/main" val="16982750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body of text 1">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1588" y="1123950"/>
            <a:ext cx="9144001" cy="304800"/>
          </a:xfrm>
          <a:prstGeom prst="rect">
            <a:avLst/>
          </a:prstGeom>
          <a:solidFill>
            <a:srgbClr val="D27E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5"/>
          <p:cNvSpPr>
            <a:spLocks noGrp="1"/>
          </p:cNvSpPr>
          <p:nvPr>
            <p:ph type="body" sz="quarter" idx="11"/>
          </p:nvPr>
        </p:nvSpPr>
        <p:spPr>
          <a:xfrm>
            <a:off x="384048" y="1138428"/>
            <a:ext cx="9144000" cy="285750"/>
          </a:xfrm>
        </p:spPr>
        <p:txBody>
          <a:bodyPr lIns="0" tIns="0" bIns="0"/>
          <a:lstStyle>
            <a:lvl1pPr marL="0" indent="0" algn="l">
              <a:buNone/>
              <a:defRPr sz="1800" b="1" baseline="0">
                <a:solidFill>
                  <a:schemeClr val="tx2"/>
                </a:solidFill>
              </a:defRPr>
            </a:lvl1pPr>
          </a:lstStyle>
          <a:p>
            <a:pPr lvl="0"/>
            <a:r>
              <a:rPr lang="en-US" dirty="0" smtClean="0"/>
              <a:t>Click to edit Master text styles</a:t>
            </a:r>
          </a:p>
        </p:txBody>
      </p:sp>
      <p:sp>
        <p:nvSpPr>
          <p:cNvPr id="4" name="Text Placeholder 3"/>
          <p:cNvSpPr>
            <a:spLocks noGrp="1"/>
          </p:cNvSpPr>
          <p:nvPr>
            <p:ph type="body" sz="quarter" idx="10"/>
          </p:nvPr>
        </p:nvSpPr>
        <p:spPr>
          <a:xfrm>
            <a:off x="247650" y="1533525"/>
            <a:ext cx="8686800" cy="4724400"/>
          </a:xfrm>
        </p:spPr>
        <p:txBody>
          <a:bodyPr/>
          <a:lstStyle>
            <a:lvl2pPr>
              <a:defRPr sz="2200"/>
            </a:lvl2pPr>
            <a:lvl3pPr>
              <a:defRPr sz="2200"/>
            </a:lvl3pPr>
            <a:lvl4pPr>
              <a:defRPr sz="2200"/>
            </a:lvl4pPr>
            <a:lvl5pPr>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1"/>
          <p:cNvSpPr txBox="1">
            <a:spLocks noChangeArrowheads="1"/>
          </p:cNvSpPr>
          <p:nvPr userDrawn="1"/>
        </p:nvSpPr>
        <p:spPr bwMode="auto">
          <a:xfrm>
            <a:off x="990600" y="0"/>
            <a:ext cx="4715256" cy="369332"/>
          </a:xfrm>
          <a:prstGeom prst="rect">
            <a:avLst/>
          </a:prstGeom>
          <a:noFill/>
          <a:ln>
            <a:noFill/>
          </a:ln>
          <a:extLst/>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r>
              <a:rPr lang="en-US" sz="1800" baseline="0" dirty="0" smtClean="0">
                <a:solidFill>
                  <a:srgbClr val="CCCCCC"/>
                </a:solidFill>
                <a:latin typeface="Arial" charset="0"/>
              </a:rPr>
              <a:t>Adobe Acrobat XI Accessibility</a:t>
            </a:r>
            <a:endParaRPr lang="en-US" sz="1800" dirty="0" smtClean="0">
              <a:solidFill>
                <a:srgbClr val="CCCCCC"/>
              </a:solidFill>
              <a:latin typeface="Arial" charset="0"/>
            </a:endParaRPr>
          </a:p>
        </p:txBody>
      </p:sp>
      <p:sp>
        <p:nvSpPr>
          <p:cNvPr id="9" name="TextBox 7"/>
          <p:cNvSpPr txBox="1">
            <a:spLocks noChangeArrowheads="1"/>
          </p:cNvSpPr>
          <p:nvPr userDrawn="1"/>
        </p:nvSpPr>
        <p:spPr bwMode="auto">
          <a:xfrm>
            <a:off x="8445500" y="6430963"/>
            <a:ext cx="582613" cy="368300"/>
          </a:xfrm>
          <a:prstGeom prst="rect">
            <a:avLst/>
          </a:prstGeom>
          <a:noFill/>
          <a:ln>
            <a:noFill/>
          </a:ln>
          <a:extLst/>
        </p:spPr>
        <p:txBody>
          <a:bodyPr>
            <a:spAutoFit/>
          </a:bodyPr>
          <a:lstStyle>
            <a:lvl1pPr eaLnBrk="0" hangingPunct="0">
              <a:defRPr sz="1200" baseline="-25000">
                <a:solidFill>
                  <a:schemeClr val="tx1"/>
                </a:solidFill>
                <a:latin typeface="Arial" charset="0"/>
              </a:defRPr>
            </a:lvl1pPr>
            <a:lvl2pPr marL="742950" indent="-285750" eaLnBrk="0" hangingPunct="0">
              <a:defRPr sz="1200" baseline="-25000">
                <a:solidFill>
                  <a:schemeClr val="tx1"/>
                </a:solidFill>
                <a:latin typeface="Arial" charset="0"/>
              </a:defRPr>
            </a:lvl2pPr>
            <a:lvl3pPr marL="1143000" indent="-228600" eaLnBrk="0" hangingPunct="0">
              <a:defRPr sz="1200" baseline="-25000">
                <a:solidFill>
                  <a:schemeClr val="tx1"/>
                </a:solidFill>
                <a:latin typeface="Arial" charset="0"/>
              </a:defRPr>
            </a:lvl3pPr>
            <a:lvl4pPr marL="1600200" indent="-228600" eaLnBrk="0" hangingPunct="0">
              <a:defRPr sz="1200" baseline="-25000">
                <a:solidFill>
                  <a:schemeClr val="tx1"/>
                </a:solidFill>
                <a:latin typeface="Arial" charset="0"/>
              </a:defRPr>
            </a:lvl4pPr>
            <a:lvl5pPr marL="2057400" indent="-228600" eaLnBrk="0" hangingPunct="0">
              <a:defRPr sz="1200" baseline="-25000">
                <a:solidFill>
                  <a:schemeClr val="tx1"/>
                </a:solidFill>
                <a:latin typeface="Arial" charset="0"/>
              </a:defRPr>
            </a:lvl5pPr>
            <a:lvl6pPr marL="25146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6pPr>
            <a:lvl7pPr marL="29718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7pPr>
            <a:lvl8pPr marL="34290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8pPr>
            <a:lvl9pPr marL="38862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9pPr>
          </a:lstStyle>
          <a:p>
            <a:pPr eaLnBrk="1" hangingPunct="1">
              <a:defRPr/>
            </a:pPr>
            <a:fld id="{9395DFDC-C87F-4822-B8B2-AC96242309F6}" type="slidenum">
              <a:rPr lang="en-US" sz="1400" baseline="0" smtClean="0">
                <a:solidFill>
                  <a:schemeClr val="bg1"/>
                </a:solidFill>
              </a:rPr>
              <a:pPr eaLnBrk="1" hangingPunct="1">
                <a:defRPr/>
              </a:pPr>
              <a:t>‹#›</a:t>
            </a:fld>
            <a:r>
              <a:rPr lang="en-US" sz="1800" baseline="0" dirty="0" smtClean="0">
                <a:solidFill>
                  <a:schemeClr val="bg1"/>
                </a:solidFill>
              </a:rPr>
              <a:t>          </a:t>
            </a:r>
            <a:endParaRPr lang="en-US" sz="1800" dirty="0" smtClean="0">
              <a:solidFill>
                <a:schemeClr val="bg1"/>
              </a:solidFill>
            </a:endParaRPr>
          </a:p>
        </p:txBody>
      </p:sp>
    </p:spTree>
    <p:extLst>
      <p:ext uri="{BB962C8B-B14F-4D97-AF65-F5344CB8AC3E}">
        <p14:creationId xmlns:p14="http://schemas.microsoft.com/office/powerpoint/2010/main" val="39451928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808328" y="2504364"/>
            <a:ext cx="7124131" cy="2756848"/>
          </a:xfrm>
        </p:spPr>
        <p:txBody>
          <a:bodyPr/>
          <a:lstStyle>
            <a:lvl1pPr marL="0" indent="0" algn="r">
              <a:buFont typeface="Arial" pitchFamily="34" charset="0"/>
              <a:buNone/>
              <a:defRPr sz="6000">
                <a:solidFill>
                  <a:schemeClr val="accent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86947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588" y="1123950"/>
            <a:ext cx="9144001" cy="304800"/>
          </a:xfrm>
          <a:prstGeom prst="rect">
            <a:avLst/>
          </a:prstGeom>
          <a:solidFill>
            <a:srgbClr val="F794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defRPr/>
            </a:pPr>
            <a:endParaRPr lang="en-US" altLang="en-US" dirty="0" smtClean="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495425"/>
            <a:ext cx="4229100" cy="48006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495425"/>
            <a:ext cx="4248150" cy="48006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p:nvPr>
        </p:nvSpPr>
        <p:spPr>
          <a:xfrm>
            <a:off x="211020" y="1133475"/>
            <a:ext cx="9144000" cy="285750"/>
          </a:xfrm>
        </p:spPr>
        <p:txBody>
          <a:bodyPr lIns="0" tIns="0" bIns="0"/>
          <a:lstStyle>
            <a:lvl1pPr marL="0" indent="0" algn="l">
              <a:buNone/>
              <a:defRPr sz="1800" b="1" baseline="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592306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6"/>
          <p:cNvSpPr>
            <a:spLocks noChangeArrowheads="1"/>
          </p:cNvSpPr>
          <p:nvPr userDrawn="1"/>
        </p:nvSpPr>
        <p:spPr bwMode="auto">
          <a:xfrm>
            <a:off x="-1588" y="1123950"/>
            <a:ext cx="9144001" cy="304800"/>
          </a:xfrm>
          <a:prstGeom prst="rect">
            <a:avLst/>
          </a:prstGeom>
          <a:solidFill>
            <a:srgbClr val="F794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defRPr/>
            </a:pPr>
            <a:endParaRPr lang="en-US" altLang="en-US" dirty="0" smtClean="0">
              <a:solidFill>
                <a:srgbClr val="000000"/>
              </a:solidFil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47650" y="1533525"/>
            <a:ext cx="86868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5"/>
          <p:cNvSpPr>
            <a:spLocks noGrp="1"/>
          </p:cNvSpPr>
          <p:nvPr>
            <p:ph type="body" sz="quarter" idx="11"/>
          </p:nvPr>
        </p:nvSpPr>
        <p:spPr>
          <a:xfrm>
            <a:off x="228605" y="1133475"/>
            <a:ext cx="9144000" cy="285750"/>
          </a:xfrm>
        </p:spPr>
        <p:txBody>
          <a:bodyPr lIns="0" tIns="0" bIns="0"/>
          <a:lstStyle>
            <a:lvl1pPr marL="0" indent="0" algn="l">
              <a:buNone/>
              <a:defRPr sz="1800" b="1" baseline="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913309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808328" y="2504364"/>
            <a:ext cx="7124131" cy="2756848"/>
          </a:xfrm>
        </p:spPr>
        <p:txBody>
          <a:bodyPr/>
          <a:lstStyle>
            <a:lvl1pPr marL="0" indent="0" algn="r">
              <a:buFont typeface="Arial" pitchFamily="34" charset="0"/>
              <a:buNone/>
              <a:defRPr sz="6000">
                <a:solidFill>
                  <a:schemeClr val="accent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86947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4" name="Picture 66" descr="&#10;SSB Title.jpg                                                  0004D1EC&#10;Production                     C26F358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53526"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4" name="Rectangle 58"/>
          <p:cNvSpPr>
            <a:spLocks noGrp="1" noChangeArrowheads="1"/>
          </p:cNvSpPr>
          <p:nvPr>
            <p:ph type="ctrTitle" sz="quarter"/>
          </p:nvPr>
        </p:nvSpPr>
        <p:spPr>
          <a:xfrm>
            <a:off x="448733" y="736600"/>
            <a:ext cx="6248400" cy="498475"/>
          </a:xfrm>
        </p:spPr>
        <p:txBody>
          <a:bodyPr/>
          <a:lstStyle>
            <a:lvl1pPr>
              <a:defRPr sz="3300">
                <a:latin typeface="Arial-BoldMS" charset="0"/>
              </a:defRPr>
            </a:lvl1pPr>
          </a:lstStyle>
          <a:p>
            <a:r>
              <a:rPr lang="en-US" dirty="0"/>
              <a:t>SOLUTIONS OVERVIEW</a:t>
            </a:r>
          </a:p>
        </p:txBody>
      </p:sp>
      <p:sp>
        <p:nvSpPr>
          <p:cNvPr id="3" name="Text Placeholder 2"/>
          <p:cNvSpPr>
            <a:spLocks noGrp="1"/>
          </p:cNvSpPr>
          <p:nvPr>
            <p:ph type="body" sz="quarter" idx="10"/>
          </p:nvPr>
        </p:nvSpPr>
        <p:spPr>
          <a:xfrm>
            <a:off x="228600" y="3048000"/>
            <a:ext cx="3505200" cy="2209800"/>
          </a:xfrm>
        </p:spPr>
        <p:txBody>
          <a:bodyPr/>
          <a:lstStyle>
            <a:lvl1pPr marL="0" indent="0">
              <a:buNone/>
              <a:defRPr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685425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76200" y="1295400"/>
            <a:ext cx="5181600" cy="381000"/>
          </a:xfrm>
        </p:spPr>
        <p:txBody>
          <a:bodyPr/>
          <a:lstStyle>
            <a:lvl1pPr marL="0" indent="0" algn="l">
              <a:buNone/>
              <a:defRPr sz="1800" b="1">
                <a:solidFill>
                  <a:schemeClr val="bg1"/>
                </a:solidFill>
              </a:defRPr>
            </a:lvl1pPr>
          </a:lstStyle>
          <a:p>
            <a:pPr lvl="0"/>
            <a:r>
              <a:rPr lang="en-US" dirty="0" smtClean="0"/>
              <a:t>Click to edit Master text</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2427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of text 1">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588" y="1123950"/>
            <a:ext cx="9144001" cy="304800"/>
          </a:xfrm>
          <a:prstGeom prst="rect">
            <a:avLst/>
          </a:prstGeom>
          <a:solidFill>
            <a:srgbClr val="D27E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FFFFFF"/>
              </a:solidFil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47650" y="1533525"/>
            <a:ext cx="8686800" cy="4724400"/>
          </a:xfrm>
        </p:spPr>
        <p:txBody>
          <a:bodyPr/>
          <a:lstStyle>
            <a:lvl2pPr>
              <a:defRPr sz="2200"/>
            </a:lvl2pPr>
            <a:lvl3pPr>
              <a:defRPr sz="2200"/>
            </a:lvl3pPr>
            <a:lvl4pPr>
              <a:defRPr sz="2200"/>
            </a:lvl4pPr>
            <a:lvl5pPr>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6897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154" name="Rectangle 58"/>
          <p:cNvSpPr>
            <a:spLocks noGrp="1" noChangeArrowheads="1"/>
          </p:cNvSpPr>
          <p:nvPr>
            <p:ph type="ctrTitle" sz="quarter"/>
          </p:nvPr>
        </p:nvSpPr>
        <p:spPr>
          <a:xfrm>
            <a:off x="448733" y="736600"/>
            <a:ext cx="6248400" cy="498475"/>
          </a:xfrm>
        </p:spPr>
        <p:txBody>
          <a:bodyPr anchor="t"/>
          <a:lstStyle>
            <a:lvl1pPr>
              <a:defRPr sz="3300">
                <a:latin typeface="Arial-BoldMS" charset="0"/>
              </a:defRPr>
            </a:lvl1pPr>
          </a:lstStyle>
          <a:p>
            <a:r>
              <a:rPr lang="en-US" dirty="0"/>
              <a:t>SOLUTIONS OVERVIEW</a:t>
            </a:r>
          </a:p>
        </p:txBody>
      </p:sp>
      <p:sp>
        <p:nvSpPr>
          <p:cNvPr id="3" name="Text Placeholder 2"/>
          <p:cNvSpPr>
            <a:spLocks noGrp="1"/>
          </p:cNvSpPr>
          <p:nvPr>
            <p:ph type="body" sz="quarter" idx="10"/>
          </p:nvPr>
        </p:nvSpPr>
        <p:spPr>
          <a:xfrm>
            <a:off x="228600" y="3048000"/>
            <a:ext cx="3505200" cy="2209800"/>
          </a:xfrm>
        </p:spPr>
        <p:txBody>
          <a:bodyPr/>
          <a:lstStyle>
            <a:lvl1pPr marL="0" indent="0">
              <a:buNone/>
              <a:defRPr b="1">
                <a:solidFill>
                  <a:schemeClr val="bg1"/>
                </a:solidFill>
              </a:defRPr>
            </a:lvl1pPr>
          </a:lstStyle>
          <a:p>
            <a:pPr lvl="0"/>
            <a:r>
              <a:rPr lang="en-US" dirty="0" smtClean="0"/>
              <a:t>Click to edit Master text styles</a:t>
            </a:r>
          </a:p>
        </p:txBody>
      </p:sp>
      <p:pic>
        <p:nvPicPr>
          <p:cNvPr id="4" name="Picture 66" descr="&#10;SSB Title.jpg                                                  0004D1EC&#10;Production                     C26F358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53526"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58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Rectangle 6"/>
          <p:cNvSpPr>
            <a:spLocks noChangeArrowheads="1"/>
          </p:cNvSpPr>
          <p:nvPr userDrawn="1"/>
        </p:nvSpPr>
        <p:spPr bwMode="auto">
          <a:xfrm>
            <a:off x="-1588" y="1123950"/>
            <a:ext cx="9144001" cy="304800"/>
          </a:xfrm>
          <a:prstGeom prst="rect">
            <a:avLst/>
          </a:prstGeom>
          <a:solidFill>
            <a:srgbClr val="F794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defRPr/>
            </a:pPr>
            <a:endParaRPr lang="en-US" altLang="en-US" dirty="0" smtClean="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47650" y="1533525"/>
            <a:ext cx="86868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5"/>
          <p:cNvSpPr>
            <a:spLocks noGrp="1"/>
          </p:cNvSpPr>
          <p:nvPr>
            <p:ph type="body" sz="quarter" idx="11"/>
          </p:nvPr>
        </p:nvSpPr>
        <p:spPr>
          <a:xfrm>
            <a:off x="228605" y="1133475"/>
            <a:ext cx="9144000" cy="285750"/>
          </a:xfrm>
        </p:spPr>
        <p:txBody>
          <a:bodyPr lIns="0" tIns="0" bIns="0"/>
          <a:lstStyle>
            <a:lvl1pPr marL="0" indent="0" algn="l">
              <a:buNone/>
              <a:defRPr sz="1800" b="1" baseline="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10812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588" y="1123950"/>
            <a:ext cx="9144001" cy="304800"/>
          </a:xfrm>
          <a:prstGeom prst="rect">
            <a:avLst/>
          </a:prstGeom>
          <a:solidFill>
            <a:srgbClr val="F794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defRPr/>
            </a:pPr>
            <a:endParaRPr lang="en-US" altLang="en-US" dirty="0" smtClean="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495425"/>
            <a:ext cx="4229100" cy="48006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495425"/>
            <a:ext cx="4248150" cy="48006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p:nvPr>
        </p:nvSpPr>
        <p:spPr>
          <a:xfrm>
            <a:off x="211020" y="1133475"/>
            <a:ext cx="9144000" cy="285750"/>
          </a:xfrm>
        </p:spPr>
        <p:txBody>
          <a:bodyPr lIns="0" tIns="0" bIns="0"/>
          <a:lstStyle>
            <a:lvl1pPr marL="0" indent="0" algn="l">
              <a:buNone/>
              <a:defRPr sz="1800" b="1" baseline="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344344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ody of text 1">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1588" y="1123950"/>
            <a:ext cx="9144001" cy="304800"/>
          </a:xfrm>
          <a:prstGeom prst="rect">
            <a:avLst/>
          </a:prstGeom>
          <a:solidFill>
            <a:srgbClr val="D27E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5"/>
          <p:cNvSpPr>
            <a:spLocks noGrp="1"/>
          </p:cNvSpPr>
          <p:nvPr>
            <p:ph type="body" sz="quarter" idx="11"/>
          </p:nvPr>
        </p:nvSpPr>
        <p:spPr>
          <a:xfrm>
            <a:off x="384048" y="1138428"/>
            <a:ext cx="9144000" cy="285750"/>
          </a:xfrm>
        </p:spPr>
        <p:txBody>
          <a:bodyPr lIns="0" tIns="0" bIns="0"/>
          <a:lstStyle>
            <a:lvl1pPr marL="0" indent="0" algn="l">
              <a:buNone/>
              <a:defRPr sz="1800" b="1" baseline="0">
                <a:solidFill>
                  <a:schemeClr val="tx2"/>
                </a:solidFill>
              </a:defRPr>
            </a:lvl1pPr>
          </a:lstStyle>
          <a:p>
            <a:pPr lvl="0"/>
            <a:r>
              <a:rPr lang="en-US" dirty="0" smtClean="0"/>
              <a:t>Click to edit Master text styles</a:t>
            </a:r>
          </a:p>
        </p:txBody>
      </p:sp>
      <p:sp>
        <p:nvSpPr>
          <p:cNvPr id="4" name="Text Placeholder 3"/>
          <p:cNvSpPr>
            <a:spLocks noGrp="1"/>
          </p:cNvSpPr>
          <p:nvPr>
            <p:ph type="body" sz="quarter" idx="10"/>
          </p:nvPr>
        </p:nvSpPr>
        <p:spPr>
          <a:xfrm>
            <a:off x="247650" y="1533525"/>
            <a:ext cx="8686800" cy="4724400"/>
          </a:xfrm>
        </p:spPr>
        <p:txBody>
          <a:bodyPr/>
          <a:lstStyle>
            <a:lvl2pPr>
              <a:defRPr sz="2200"/>
            </a:lvl2pPr>
            <a:lvl3pPr>
              <a:defRPr sz="2200"/>
            </a:lvl3pPr>
            <a:lvl4pPr>
              <a:defRPr sz="2200"/>
            </a:lvl4pPr>
            <a:lvl5pPr>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1"/>
          <p:cNvSpPr txBox="1">
            <a:spLocks noChangeArrowheads="1"/>
          </p:cNvSpPr>
          <p:nvPr userDrawn="1"/>
        </p:nvSpPr>
        <p:spPr bwMode="auto">
          <a:xfrm>
            <a:off x="990600" y="0"/>
            <a:ext cx="4715256" cy="369332"/>
          </a:xfrm>
          <a:prstGeom prst="rect">
            <a:avLst/>
          </a:prstGeom>
          <a:noFill/>
          <a:ln>
            <a:noFill/>
          </a:ln>
          <a:extLst/>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r>
              <a:rPr lang="en-US" sz="1800" baseline="0" dirty="0" smtClean="0">
                <a:solidFill>
                  <a:srgbClr val="CCCCCC"/>
                </a:solidFill>
                <a:latin typeface="Arial" charset="0"/>
              </a:rPr>
              <a:t>Adobe Acrobat XI Accessibility</a:t>
            </a:r>
            <a:endParaRPr lang="en-US" sz="1800" dirty="0" smtClean="0">
              <a:solidFill>
                <a:srgbClr val="CCCCCC"/>
              </a:solidFill>
              <a:latin typeface="Arial" charset="0"/>
            </a:endParaRPr>
          </a:p>
        </p:txBody>
      </p:sp>
      <p:sp>
        <p:nvSpPr>
          <p:cNvPr id="9" name="TextBox 7"/>
          <p:cNvSpPr txBox="1">
            <a:spLocks noChangeArrowheads="1"/>
          </p:cNvSpPr>
          <p:nvPr userDrawn="1"/>
        </p:nvSpPr>
        <p:spPr bwMode="auto">
          <a:xfrm>
            <a:off x="8445500" y="6430963"/>
            <a:ext cx="582613" cy="368300"/>
          </a:xfrm>
          <a:prstGeom prst="rect">
            <a:avLst/>
          </a:prstGeom>
          <a:noFill/>
          <a:ln>
            <a:noFill/>
          </a:ln>
          <a:extLst/>
        </p:spPr>
        <p:txBody>
          <a:bodyPr>
            <a:spAutoFit/>
          </a:bodyPr>
          <a:lstStyle>
            <a:lvl1pPr eaLnBrk="0" hangingPunct="0">
              <a:defRPr sz="1200" baseline="-25000">
                <a:solidFill>
                  <a:schemeClr val="tx1"/>
                </a:solidFill>
                <a:latin typeface="Arial" charset="0"/>
              </a:defRPr>
            </a:lvl1pPr>
            <a:lvl2pPr marL="742950" indent="-285750" eaLnBrk="0" hangingPunct="0">
              <a:defRPr sz="1200" baseline="-25000">
                <a:solidFill>
                  <a:schemeClr val="tx1"/>
                </a:solidFill>
                <a:latin typeface="Arial" charset="0"/>
              </a:defRPr>
            </a:lvl2pPr>
            <a:lvl3pPr marL="1143000" indent="-228600" eaLnBrk="0" hangingPunct="0">
              <a:defRPr sz="1200" baseline="-25000">
                <a:solidFill>
                  <a:schemeClr val="tx1"/>
                </a:solidFill>
                <a:latin typeface="Arial" charset="0"/>
              </a:defRPr>
            </a:lvl3pPr>
            <a:lvl4pPr marL="1600200" indent="-228600" eaLnBrk="0" hangingPunct="0">
              <a:defRPr sz="1200" baseline="-25000">
                <a:solidFill>
                  <a:schemeClr val="tx1"/>
                </a:solidFill>
                <a:latin typeface="Arial" charset="0"/>
              </a:defRPr>
            </a:lvl4pPr>
            <a:lvl5pPr marL="2057400" indent="-228600" eaLnBrk="0" hangingPunct="0">
              <a:defRPr sz="1200" baseline="-25000">
                <a:solidFill>
                  <a:schemeClr val="tx1"/>
                </a:solidFill>
                <a:latin typeface="Arial" charset="0"/>
              </a:defRPr>
            </a:lvl5pPr>
            <a:lvl6pPr marL="25146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6pPr>
            <a:lvl7pPr marL="29718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7pPr>
            <a:lvl8pPr marL="34290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8pPr>
            <a:lvl9pPr marL="38862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9pPr>
          </a:lstStyle>
          <a:p>
            <a:pPr eaLnBrk="1" hangingPunct="1">
              <a:defRPr/>
            </a:pPr>
            <a:fld id="{9395DFDC-C87F-4822-B8B2-AC96242309F6}" type="slidenum">
              <a:rPr lang="en-US" sz="1400" baseline="0" smtClean="0">
                <a:solidFill>
                  <a:schemeClr val="bg1"/>
                </a:solidFill>
              </a:rPr>
              <a:pPr eaLnBrk="1" hangingPunct="1">
                <a:defRPr/>
              </a:pPr>
              <a:t>‹#›</a:t>
            </a:fld>
            <a:r>
              <a:rPr lang="en-US" sz="1800" baseline="0" dirty="0" smtClean="0">
                <a:solidFill>
                  <a:schemeClr val="bg1"/>
                </a:solidFill>
              </a:rPr>
              <a:t>          </a:t>
            </a:r>
            <a:endParaRPr lang="en-US" sz="1800" dirty="0" smtClean="0">
              <a:solidFill>
                <a:schemeClr val="bg1"/>
              </a:solidFill>
            </a:endParaRPr>
          </a:p>
        </p:txBody>
      </p:sp>
    </p:spTree>
    <p:extLst>
      <p:ext uri="{BB962C8B-B14F-4D97-AF65-F5344CB8AC3E}">
        <p14:creationId xmlns:p14="http://schemas.microsoft.com/office/powerpoint/2010/main" val="4367304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body of text 1">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1588" y="1123950"/>
            <a:ext cx="9144001" cy="304800"/>
          </a:xfrm>
          <a:prstGeom prst="rect">
            <a:avLst/>
          </a:prstGeom>
          <a:solidFill>
            <a:srgbClr val="D27E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5"/>
          <p:cNvSpPr>
            <a:spLocks noGrp="1"/>
          </p:cNvSpPr>
          <p:nvPr>
            <p:ph type="body" sz="quarter" idx="11"/>
          </p:nvPr>
        </p:nvSpPr>
        <p:spPr>
          <a:xfrm>
            <a:off x="384048" y="1138428"/>
            <a:ext cx="9144000" cy="285750"/>
          </a:xfrm>
        </p:spPr>
        <p:txBody>
          <a:bodyPr lIns="0" tIns="0" bIns="0"/>
          <a:lstStyle>
            <a:lvl1pPr marL="0" indent="0" algn="l">
              <a:buNone/>
              <a:defRPr sz="1800" b="1" baseline="0">
                <a:solidFill>
                  <a:schemeClr val="tx2"/>
                </a:solidFill>
              </a:defRPr>
            </a:lvl1pPr>
          </a:lstStyle>
          <a:p>
            <a:pPr lvl="0"/>
            <a:r>
              <a:rPr lang="en-US" dirty="0" smtClean="0"/>
              <a:t>Click to edit Master text styles</a:t>
            </a:r>
          </a:p>
        </p:txBody>
      </p:sp>
      <p:sp>
        <p:nvSpPr>
          <p:cNvPr id="4" name="Text Placeholder 3"/>
          <p:cNvSpPr>
            <a:spLocks noGrp="1"/>
          </p:cNvSpPr>
          <p:nvPr>
            <p:ph type="body" sz="quarter" idx="10"/>
          </p:nvPr>
        </p:nvSpPr>
        <p:spPr>
          <a:xfrm>
            <a:off x="247650" y="1533525"/>
            <a:ext cx="8686800" cy="4724400"/>
          </a:xfrm>
        </p:spPr>
        <p:txBody>
          <a:bodyPr/>
          <a:lstStyle>
            <a:lvl2pPr>
              <a:defRPr sz="2200"/>
            </a:lvl2pPr>
            <a:lvl3pPr>
              <a:defRPr sz="2200"/>
            </a:lvl3pPr>
            <a:lvl4pPr>
              <a:defRPr sz="2200"/>
            </a:lvl4pPr>
            <a:lvl5pPr>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1"/>
          <p:cNvSpPr txBox="1">
            <a:spLocks noChangeArrowheads="1"/>
          </p:cNvSpPr>
          <p:nvPr userDrawn="1"/>
        </p:nvSpPr>
        <p:spPr bwMode="auto">
          <a:xfrm>
            <a:off x="990600" y="0"/>
            <a:ext cx="4715256" cy="369332"/>
          </a:xfrm>
          <a:prstGeom prst="rect">
            <a:avLst/>
          </a:prstGeom>
          <a:noFill/>
          <a:ln>
            <a:noFill/>
          </a:ln>
          <a:extLst/>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r>
              <a:rPr lang="en-US" sz="1800" baseline="0" dirty="0" smtClean="0">
                <a:solidFill>
                  <a:srgbClr val="CCCCCC"/>
                </a:solidFill>
                <a:latin typeface="Arial" charset="0"/>
              </a:rPr>
              <a:t>Adobe Acrobat XI Accessibility</a:t>
            </a:r>
            <a:endParaRPr lang="en-US" sz="1800" dirty="0" smtClean="0">
              <a:solidFill>
                <a:srgbClr val="CCCCCC"/>
              </a:solidFill>
              <a:latin typeface="Arial" charset="0"/>
            </a:endParaRPr>
          </a:p>
        </p:txBody>
      </p:sp>
      <p:sp>
        <p:nvSpPr>
          <p:cNvPr id="9" name="TextBox 7"/>
          <p:cNvSpPr txBox="1">
            <a:spLocks noChangeArrowheads="1"/>
          </p:cNvSpPr>
          <p:nvPr userDrawn="1"/>
        </p:nvSpPr>
        <p:spPr bwMode="auto">
          <a:xfrm>
            <a:off x="8445500" y="6430963"/>
            <a:ext cx="582613" cy="368300"/>
          </a:xfrm>
          <a:prstGeom prst="rect">
            <a:avLst/>
          </a:prstGeom>
          <a:noFill/>
          <a:ln>
            <a:noFill/>
          </a:ln>
          <a:extLst/>
        </p:spPr>
        <p:txBody>
          <a:bodyPr>
            <a:spAutoFit/>
          </a:bodyPr>
          <a:lstStyle>
            <a:lvl1pPr eaLnBrk="0" hangingPunct="0">
              <a:defRPr sz="1200" baseline="-25000">
                <a:solidFill>
                  <a:schemeClr val="tx1"/>
                </a:solidFill>
                <a:latin typeface="Arial" charset="0"/>
              </a:defRPr>
            </a:lvl1pPr>
            <a:lvl2pPr marL="742950" indent="-285750" eaLnBrk="0" hangingPunct="0">
              <a:defRPr sz="1200" baseline="-25000">
                <a:solidFill>
                  <a:schemeClr val="tx1"/>
                </a:solidFill>
                <a:latin typeface="Arial" charset="0"/>
              </a:defRPr>
            </a:lvl2pPr>
            <a:lvl3pPr marL="1143000" indent="-228600" eaLnBrk="0" hangingPunct="0">
              <a:defRPr sz="1200" baseline="-25000">
                <a:solidFill>
                  <a:schemeClr val="tx1"/>
                </a:solidFill>
                <a:latin typeface="Arial" charset="0"/>
              </a:defRPr>
            </a:lvl3pPr>
            <a:lvl4pPr marL="1600200" indent="-228600" eaLnBrk="0" hangingPunct="0">
              <a:defRPr sz="1200" baseline="-25000">
                <a:solidFill>
                  <a:schemeClr val="tx1"/>
                </a:solidFill>
                <a:latin typeface="Arial" charset="0"/>
              </a:defRPr>
            </a:lvl4pPr>
            <a:lvl5pPr marL="2057400" indent="-228600" eaLnBrk="0" hangingPunct="0">
              <a:defRPr sz="1200" baseline="-25000">
                <a:solidFill>
                  <a:schemeClr val="tx1"/>
                </a:solidFill>
                <a:latin typeface="Arial" charset="0"/>
              </a:defRPr>
            </a:lvl5pPr>
            <a:lvl6pPr marL="25146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6pPr>
            <a:lvl7pPr marL="29718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7pPr>
            <a:lvl8pPr marL="34290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8pPr>
            <a:lvl9pPr marL="38862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9pPr>
          </a:lstStyle>
          <a:p>
            <a:pPr eaLnBrk="1" hangingPunct="1">
              <a:defRPr/>
            </a:pPr>
            <a:fld id="{9395DFDC-C87F-4822-B8B2-AC96242309F6}" type="slidenum">
              <a:rPr lang="en-US" sz="1400" baseline="0" smtClean="0">
                <a:solidFill>
                  <a:schemeClr val="bg1"/>
                </a:solidFill>
              </a:rPr>
              <a:pPr eaLnBrk="1" hangingPunct="1">
                <a:defRPr/>
              </a:pPr>
              <a:t>‹#›</a:t>
            </a:fld>
            <a:r>
              <a:rPr lang="en-US" sz="1800" baseline="0" dirty="0" smtClean="0">
                <a:solidFill>
                  <a:schemeClr val="bg1"/>
                </a:solidFill>
              </a:rPr>
              <a:t>          </a:t>
            </a:r>
            <a:endParaRPr lang="en-US" sz="1800" dirty="0" smtClean="0">
              <a:solidFill>
                <a:schemeClr val="bg1"/>
              </a:solidFill>
            </a:endParaRPr>
          </a:p>
        </p:txBody>
      </p:sp>
    </p:spTree>
    <p:extLst>
      <p:ext uri="{BB962C8B-B14F-4D97-AF65-F5344CB8AC3E}">
        <p14:creationId xmlns:p14="http://schemas.microsoft.com/office/powerpoint/2010/main" val="3381737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body of text 1">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1588" y="1123950"/>
            <a:ext cx="9144001" cy="304800"/>
          </a:xfrm>
          <a:prstGeom prst="rect">
            <a:avLst/>
          </a:prstGeom>
          <a:solidFill>
            <a:srgbClr val="D27E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5"/>
          <p:cNvSpPr>
            <a:spLocks noGrp="1"/>
          </p:cNvSpPr>
          <p:nvPr>
            <p:ph type="body" sz="quarter" idx="11"/>
          </p:nvPr>
        </p:nvSpPr>
        <p:spPr>
          <a:xfrm>
            <a:off x="384048" y="1138428"/>
            <a:ext cx="9144000" cy="285750"/>
          </a:xfrm>
        </p:spPr>
        <p:txBody>
          <a:bodyPr lIns="0" tIns="0" bIns="0"/>
          <a:lstStyle>
            <a:lvl1pPr marL="0" indent="0" algn="l">
              <a:buNone/>
              <a:defRPr sz="1800" b="1" baseline="0">
                <a:solidFill>
                  <a:schemeClr val="tx2"/>
                </a:solidFill>
              </a:defRPr>
            </a:lvl1pPr>
          </a:lstStyle>
          <a:p>
            <a:pPr lvl="0"/>
            <a:r>
              <a:rPr lang="en-US" dirty="0" smtClean="0"/>
              <a:t>Click to edit Master text styles</a:t>
            </a:r>
          </a:p>
        </p:txBody>
      </p:sp>
      <p:sp>
        <p:nvSpPr>
          <p:cNvPr id="4" name="Text Placeholder 3"/>
          <p:cNvSpPr>
            <a:spLocks noGrp="1"/>
          </p:cNvSpPr>
          <p:nvPr>
            <p:ph type="body" sz="quarter" idx="10"/>
          </p:nvPr>
        </p:nvSpPr>
        <p:spPr>
          <a:xfrm>
            <a:off x="247650" y="1533525"/>
            <a:ext cx="8686800" cy="4724400"/>
          </a:xfrm>
        </p:spPr>
        <p:txBody>
          <a:bodyPr/>
          <a:lstStyle>
            <a:lvl2pPr>
              <a:defRPr sz="2200"/>
            </a:lvl2pPr>
            <a:lvl3pPr>
              <a:defRPr sz="2200"/>
            </a:lvl3pPr>
            <a:lvl4pPr>
              <a:defRPr sz="2200"/>
            </a:lvl4pPr>
            <a:lvl5pPr>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1"/>
          <p:cNvSpPr txBox="1">
            <a:spLocks noChangeArrowheads="1"/>
          </p:cNvSpPr>
          <p:nvPr userDrawn="1"/>
        </p:nvSpPr>
        <p:spPr bwMode="auto">
          <a:xfrm>
            <a:off x="990600" y="0"/>
            <a:ext cx="4715256" cy="369332"/>
          </a:xfrm>
          <a:prstGeom prst="rect">
            <a:avLst/>
          </a:prstGeom>
          <a:noFill/>
          <a:ln>
            <a:noFill/>
          </a:ln>
          <a:extLst/>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r>
              <a:rPr lang="en-US" sz="1800" baseline="0" dirty="0" smtClean="0">
                <a:solidFill>
                  <a:srgbClr val="CCCCCC"/>
                </a:solidFill>
                <a:latin typeface="Arial" charset="0"/>
              </a:rPr>
              <a:t>Adobe Acrobat XI Accessibility</a:t>
            </a:r>
            <a:endParaRPr lang="en-US" sz="1800" dirty="0" smtClean="0">
              <a:solidFill>
                <a:srgbClr val="CCCCCC"/>
              </a:solidFill>
              <a:latin typeface="Arial" charset="0"/>
            </a:endParaRPr>
          </a:p>
        </p:txBody>
      </p:sp>
      <p:sp>
        <p:nvSpPr>
          <p:cNvPr id="9" name="TextBox 7"/>
          <p:cNvSpPr txBox="1">
            <a:spLocks noChangeArrowheads="1"/>
          </p:cNvSpPr>
          <p:nvPr userDrawn="1"/>
        </p:nvSpPr>
        <p:spPr bwMode="auto">
          <a:xfrm>
            <a:off x="8445500" y="6430963"/>
            <a:ext cx="582613" cy="368300"/>
          </a:xfrm>
          <a:prstGeom prst="rect">
            <a:avLst/>
          </a:prstGeom>
          <a:noFill/>
          <a:ln>
            <a:noFill/>
          </a:ln>
          <a:extLst/>
        </p:spPr>
        <p:txBody>
          <a:bodyPr>
            <a:spAutoFit/>
          </a:bodyPr>
          <a:lstStyle>
            <a:lvl1pPr eaLnBrk="0" hangingPunct="0">
              <a:defRPr sz="1200" baseline="-25000">
                <a:solidFill>
                  <a:schemeClr val="tx1"/>
                </a:solidFill>
                <a:latin typeface="Arial" charset="0"/>
              </a:defRPr>
            </a:lvl1pPr>
            <a:lvl2pPr marL="742950" indent="-285750" eaLnBrk="0" hangingPunct="0">
              <a:defRPr sz="1200" baseline="-25000">
                <a:solidFill>
                  <a:schemeClr val="tx1"/>
                </a:solidFill>
                <a:latin typeface="Arial" charset="0"/>
              </a:defRPr>
            </a:lvl2pPr>
            <a:lvl3pPr marL="1143000" indent="-228600" eaLnBrk="0" hangingPunct="0">
              <a:defRPr sz="1200" baseline="-25000">
                <a:solidFill>
                  <a:schemeClr val="tx1"/>
                </a:solidFill>
                <a:latin typeface="Arial" charset="0"/>
              </a:defRPr>
            </a:lvl3pPr>
            <a:lvl4pPr marL="1600200" indent="-228600" eaLnBrk="0" hangingPunct="0">
              <a:defRPr sz="1200" baseline="-25000">
                <a:solidFill>
                  <a:schemeClr val="tx1"/>
                </a:solidFill>
                <a:latin typeface="Arial" charset="0"/>
              </a:defRPr>
            </a:lvl4pPr>
            <a:lvl5pPr marL="2057400" indent="-228600" eaLnBrk="0" hangingPunct="0">
              <a:defRPr sz="1200" baseline="-25000">
                <a:solidFill>
                  <a:schemeClr val="tx1"/>
                </a:solidFill>
                <a:latin typeface="Arial" charset="0"/>
              </a:defRPr>
            </a:lvl5pPr>
            <a:lvl6pPr marL="25146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6pPr>
            <a:lvl7pPr marL="29718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7pPr>
            <a:lvl8pPr marL="34290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8pPr>
            <a:lvl9pPr marL="38862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9pPr>
          </a:lstStyle>
          <a:p>
            <a:pPr eaLnBrk="1" hangingPunct="1">
              <a:defRPr/>
            </a:pPr>
            <a:fld id="{9395DFDC-C87F-4822-B8B2-AC96242309F6}" type="slidenum">
              <a:rPr lang="en-US" sz="1400" baseline="0" smtClean="0">
                <a:solidFill>
                  <a:schemeClr val="bg1"/>
                </a:solidFill>
              </a:rPr>
              <a:pPr eaLnBrk="1" hangingPunct="1">
                <a:defRPr/>
              </a:pPr>
              <a:t>‹#›</a:t>
            </a:fld>
            <a:r>
              <a:rPr lang="en-US" sz="1800" baseline="0" dirty="0" smtClean="0">
                <a:solidFill>
                  <a:schemeClr val="bg1"/>
                </a:solidFill>
              </a:rPr>
              <a:t>          </a:t>
            </a:r>
            <a:endParaRPr lang="en-US" sz="1800" dirty="0" smtClean="0">
              <a:solidFill>
                <a:schemeClr val="bg1"/>
              </a:solidFill>
            </a:endParaRPr>
          </a:p>
        </p:txBody>
      </p:sp>
    </p:spTree>
    <p:extLst>
      <p:ext uri="{BB962C8B-B14F-4D97-AF65-F5344CB8AC3E}">
        <p14:creationId xmlns:p14="http://schemas.microsoft.com/office/powerpoint/2010/main" val="7201509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body of text 1">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1588" y="1123950"/>
            <a:ext cx="9144001" cy="304800"/>
          </a:xfrm>
          <a:prstGeom prst="rect">
            <a:avLst/>
          </a:prstGeom>
          <a:solidFill>
            <a:srgbClr val="D27E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5"/>
          <p:cNvSpPr>
            <a:spLocks noGrp="1"/>
          </p:cNvSpPr>
          <p:nvPr>
            <p:ph type="body" sz="quarter" idx="11"/>
          </p:nvPr>
        </p:nvSpPr>
        <p:spPr>
          <a:xfrm>
            <a:off x="384048" y="1138428"/>
            <a:ext cx="9144000" cy="285750"/>
          </a:xfrm>
        </p:spPr>
        <p:txBody>
          <a:bodyPr lIns="0" tIns="0" bIns="0"/>
          <a:lstStyle>
            <a:lvl1pPr marL="0" indent="0" algn="l">
              <a:buNone/>
              <a:defRPr sz="1800" b="1" baseline="0">
                <a:solidFill>
                  <a:schemeClr val="tx2"/>
                </a:solidFill>
              </a:defRPr>
            </a:lvl1pPr>
          </a:lstStyle>
          <a:p>
            <a:pPr lvl="0"/>
            <a:r>
              <a:rPr lang="en-US" dirty="0" smtClean="0"/>
              <a:t>Click to edit Master text styles</a:t>
            </a:r>
          </a:p>
        </p:txBody>
      </p:sp>
      <p:sp>
        <p:nvSpPr>
          <p:cNvPr id="4" name="Text Placeholder 3"/>
          <p:cNvSpPr>
            <a:spLocks noGrp="1"/>
          </p:cNvSpPr>
          <p:nvPr>
            <p:ph type="body" sz="quarter" idx="10"/>
          </p:nvPr>
        </p:nvSpPr>
        <p:spPr>
          <a:xfrm>
            <a:off x="247650" y="1533525"/>
            <a:ext cx="8686800" cy="4724400"/>
          </a:xfrm>
        </p:spPr>
        <p:txBody>
          <a:bodyPr/>
          <a:lstStyle>
            <a:lvl2pPr>
              <a:defRPr sz="2200"/>
            </a:lvl2pPr>
            <a:lvl3pPr>
              <a:defRPr sz="2200"/>
            </a:lvl3pPr>
            <a:lvl4pPr>
              <a:defRPr sz="2200"/>
            </a:lvl4pPr>
            <a:lvl5pPr>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1"/>
          <p:cNvSpPr txBox="1">
            <a:spLocks noChangeArrowheads="1"/>
          </p:cNvSpPr>
          <p:nvPr userDrawn="1"/>
        </p:nvSpPr>
        <p:spPr bwMode="auto">
          <a:xfrm>
            <a:off x="990600" y="0"/>
            <a:ext cx="4715256" cy="369332"/>
          </a:xfrm>
          <a:prstGeom prst="rect">
            <a:avLst/>
          </a:prstGeom>
          <a:noFill/>
          <a:ln>
            <a:noFill/>
          </a:ln>
          <a:extLst/>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r>
              <a:rPr lang="en-US" sz="1800" baseline="0" dirty="0" smtClean="0">
                <a:solidFill>
                  <a:srgbClr val="CCCCCC"/>
                </a:solidFill>
                <a:latin typeface="Arial" charset="0"/>
              </a:rPr>
              <a:t>Adobe Acrobat XI Accessibility</a:t>
            </a:r>
            <a:endParaRPr lang="en-US" sz="1800" dirty="0" smtClean="0">
              <a:solidFill>
                <a:srgbClr val="CCCCCC"/>
              </a:solidFill>
              <a:latin typeface="Arial" charset="0"/>
            </a:endParaRPr>
          </a:p>
        </p:txBody>
      </p:sp>
      <p:sp>
        <p:nvSpPr>
          <p:cNvPr id="9" name="TextBox 7"/>
          <p:cNvSpPr txBox="1">
            <a:spLocks noChangeArrowheads="1"/>
          </p:cNvSpPr>
          <p:nvPr userDrawn="1"/>
        </p:nvSpPr>
        <p:spPr bwMode="auto">
          <a:xfrm>
            <a:off x="8445500" y="6430963"/>
            <a:ext cx="582613" cy="368300"/>
          </a:xfrm>
          <a:prstGeom prst="rect">
            <a:avLst/>
          </a:prstGeom>
          <a:noFill/>
          <a:ln>
            <a:noFill/>
          </a:ln>
          <a:extLst/>
        </p:spPr>
        <p:txBody>
          <a:bodyPr>
            <a:spAutoFit/>
          </a:bodyPr>
          <a:lstStyle>
            <a:lvl1pPr eaLnBrk="0" hangingPunct="0">
              <a:defRPr sz="1200" baseline="-25000">
                <a:solidFill>
                  <a:schemeClr val="tx1"/>
                </a:solidFill>
                <a:latin typeface="Arial" charset="0"/>
              </a:defRPr>
            </a:lvl1pPr>
            <a:lvl2pPr marL="742950" indent="-285750" eaLnBrk="0" hangingPunct="0">
              <a:defRPr sz="1200" baseline="-25000">
                <a:solidFill>
                  <a:schemeClr val="tx1"/>
                </a:solidFill>
                <a:latin typeface="Arial" charset="0"/>
              </a:defRPr>
            </a:lvl2pPr>
            <a:lvl3pPr marL="1143000" indent="-228600" eaLnBrk="0" hangingPunct="0">
              <a:defRPr sz="1200" baseline="-25000">
                <a:solidFill>
                  <a:schemeClr val="tx1"/>
                </a:solidFill>
                <a:latin typeface="Arial" charset="0"/>
              </a:defRPr>
            </a:lvl3pPr>
            <a:lvl4pPr marL="1600200" indent="-228600" eaLnBrk="0" hangingPunct="0">
              <a:defRPr sz="1200" baseline="-25000">
                <a:solidFill>
                  <a:schemeClr val="tx1"/>
                </a:solidFill>
                <a:latin typeface="Arial" charset="0"/>
              </a:defRPr>
            </a:lvl4pPr>
            <a:lvl5pPr marL="2057400" indent="-228600" eaLnBrk="0" hangingPunct="0">
              <a:defRPr sz="1200" baseline="-25000">
                <a:solidFill>
                  <a:schemeClr val="tx1"/>
                </a:solidFill>
                <a:latin typeface="Arial" charset="0"/>
              </a:defRPr>
            </a:lvl5pPr>
            <a:lvl6pPr marL="25146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6pPr>
            <a:lvl7pPr marL="29718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7pPr>
            <a:lvl8pPr marL="34290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8pPr>
            <a:lvl9pPr marL="38862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9pPr>
          </a:lstStyle>
          <a:p>
            <a:pPr eaLnBrk="1" hangingPunct="1">
              <a:defRPr/>
            </a:pPr>
            <a:fld id="{9395DFDC-C87F-4822-B8B2-AC96242309F6}" type="slidenum">
              <a:rPr lang="en-US" sz="1400" baseline="0" smtClean="0">
                <a:solidFill>
                  <a:schemeClr val="bg1"/>
                </a:solidFill>
              </a:rPr>
              <a:pPr eaLnBrk="1" hangingPunct="1">
                <a:defRPr/>
              </a:pPr>
              <a:t>‹#›</a:t>
            </a:fld>
            <a:r>
              <a:rPr lang="en-US" sz="1800" baseline="0" dirty="0" smtClean="0">
                <a:solidFill>
                  <a:schemeClr val="bg1"/>
                </a:solidFill>
              </a:rPr>
              <a:t>          </a:t>
            </a:r>
            <a:endParaRPr lang="en-US" sz="1800" dirty="0" smtClean="0">
              <a:solidFill>
                <a:schemeClr val="bg1"/>
              </a:solidFill>
            </a:endParaRPr>
          </a:p>
        </p:txBody>
      </p:sp>
    </p:spTree>
    <p:extLst>
      <p:ext uri="{BB962C8B-B14F-4D97-AF65-F5344CB8AC3E}">
        <p14:creationId xmlns:p14="http://schemas.microsoft.com/office/powerpoint/2010/main" val="3055008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26" name="Picture 6" descr="SSB bodywhite.jpg"/>
          <p:cNvPicPr>
            <a:picLocks noChangeAspect="1"/>
          </p:cNvPicPr>
          <p:nvPr userDrawn="1"/>
        </p:nvPicPr>
        <p:blipFill>
          <a:blip r:embed="rId14">
            <a:extLst>
              <a:ext uri="{28A0092B-C50C-407E-A947-70E740481C1C}">
                <a14:useLocalDpi xmlns:a14="http://schemas.microsoft.com/office/drawing/2010/main" val="0"/>
              </a:ext>
            </a:extLst>
          </a:blip>
          <a:srcRect b="83595"/>
          <a:stretch>
            <a:fillRect/>
          </a:stretch>
        </p:blipFill>
        <p:spPr bwMode="auto">
          <a:xfrm>
            <a:off x="-1588" y="0"/>
            <a:ext cx="9144001"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6"/>
          <p:cNvSpPr>
            <a:spLocks noGrp="1" noChangeArrowheads="1"/>
          </p:cNvSpPr>
          <p:nvPr>
            <p:ph type="title"/>
          </p:nvPr>
        </p:nvSpPr>
        <p:spPr bwMode="auto">
          <a:xfrm>
            <a:off x="1085850" y="354013"/>
            <a:ext cx="6438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1028" name="Rectangle 37"/>
          <p:cNvSpPr>
            <a:spLocks noGrp="1" noChangeArrowheads="1"/>
          </p:cNvSpPr>
          <p:nvPr>
            <p:ph type="body" idx="1"/>
          </p:nvPr>
        </p:nvSpPr>
        <p:spPr bwMode="auto">
          <a:xfrm>
            <a:off x="246063" y="1242646"/>
            <a:ext cx="8686800" cy="502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9" name="Picture 6" descr="SSB bodywhite.jpg"/>
          <p:cNvPicPr>
            <a:picLocks noChangeAspect="1"/>
          </p:cNvPicPr>
          <p:nvPr userDrawn="1"/>
        </p:nvPicPr>
        <p:blipFill>
          <a:blip r:embed="rId14">
            <a:extLst>
              <a:ext uri="{28A0092B-C50C-407E-A947-70E740481C1C}">
                <a14:useLocalDpi xmlns:a14="http://schemas.microsoft.com/office/drawing/2010/main" val="0"/>
              </a:ext>
            </a:extLst>
          </a:blip>
          <a:srcRect t="90825" b="2502"/>
          <a:stretch>
            <a:fillRect/>
          </a:stretch>
        </p:blipFill>
        <p:spPr bwMode="auto">
          <a:xfrm>
            <a:off x="0" y="63436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userDrawn="1"/>
        </p:nvSpPr>
        <p:spPr>
          <a:xfrm>
            <a:off x="8393723" y="6248400"/>
            <a:ext cx="504092" cy="307777"/>
          </a:xfrm>
          <a:prstGeom prst="rect">
            <a:avLst/>
          </a:prstGeom>
          <a:noFill/>
        </p:spPr>
        <p:txBody>
          <a:bodyPr wrap="square" rtlCol="0">
            <a:spAutoFit/>
          </a:bodyPr>
          <a:lstStyle/>
          <a:p>
            <a:pPr algn="r"/>
            <a:fld id="{6B323B4E-21AC-4CC2-A2AB-38CA1BBAA1FA}" type="slidenum">
              <a:rPr lang="en-US" sz="1400" smtClean="0">
                <a:solidFill>
                  <a:schemeClr val="bg1"/>
                </a:solidFill>
                <a:latin typeface="+mn-lt"/>
              </a:rPr>
              <a:pPr algn="r"/>
              <a:t>‹#›</a:t>
            </a:fld>
            <a:endParaRPr lang="en-US" sz="1400" dirty="0">
              <a:solidFill>
                <a:schemeClr val="bg1"/>
              </a:solidFill>
              <a:latin typeface="+mn-lt"/>
            </a:endParaRPr>
          </a:p>
        </p:txBody>
      </p:sp>
    </p:spTree>
    <p:extLst>
      <p:ext uri="{BB962C8B-B14F-4D97-AF65-F5344CB8AC3E}">
        <p14:creationId xmlns:p14="http://schemas.microsoft.com/office/powerpoint/2010/main" val="1203087643"/>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15" r:id="rId12"/>
  </p:sldLayoutIdLst>
  <p:timing>
    <p:tnLst>
      <p:par>
        <p:cTn id="1" dur="indefinite" restart="never" nodeType="tmRoot"/>
      </p:par>
    </p:tnLst>
  </p:timing>
  <p:txStyles>
    <p:titleStyle>
      <a:lvl1pPr algn="l" rtl="0" eaLnBrk="0" fontAlgn="base" hangingPunct="0">
        <a:spcBef>
          <a:spcPct val="0"/>
        </a:spcBef>
        <a:spcAft>
          <a:spcPct val="0"/>
        </a:spcAft>
        <a:defRPr sz="24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2D2D8A"/>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200">
          <a:solidFill>
            <a:srgbClr val="2D2D8A"/>
          </a:solidFill>
          <a:latin typeface="+mn-lt"/>
          <a:ea typeface="ＭＳ Ｐゴシック" charset="-128"/>
        </a:defRPr>
      </a:lvl2pPr>
      <a:lvl3pPr marL="1143000" indent="-228600" algn="l" rtl="0" eaLnBrk="0" fontAlgn="base" hangingPunct="0">
        <a:spcBef>
          <a:spcPct val="20000"/>
        </a:spcBef>
        <a:spcAft>
          <a:spcPct val="0"/>
        </a:spcAft>
        <a:buChar char="•"/>
        <a:defRPr sz="2200">
          <a:solidFill>
            <a:srgbClr val="2D2D8A"/>
          </a:solidFill>
          <a:latin typeface="+mn-lt"/>
          <a:ea typeface="ＭＳ Ｐゴシック" charset="-128"/>
        </a:defRPr>
      </a:lvl3pPr>
      <a:lvl4pPr marL="1600200" indent="-228600" algn="l" rtl="0" eaLnBrk="0" fontAlgn="base" hangingPunct="0">
        <a:spcBef>
          <a:spcPct val="20000"/>
        </a:spcBef>
        <a:spcAft>
          <a:spcPct val="0"/>
        </a:spcAft>
        <a:buChar char="–"/>
        <a:defRPr sz="2200">
          <a:solidFill>
            <a:srgbClr val="2D2D8A"/>
          </a:solidFill>
          <a:latin typeface="+mn-lt"/>
          <a:ea typeface="ＭＳ Ｐゴシック" charset="-128"/>
        </a:defRPr>
      </a:lvl4pPr>
      <a:lvl5pPr marL="2057400" indent="-228600" algn="l" rtl="0" eaLnBrk="0" fontAlgn="base" hangingPunct="0">
        <a:spcBef>
          <a:spcPct val="20000"/>
        </a:spcBef>
        <a:spcAft>
          <a:spcPct val="0"/>
        </a:spcAft>
        <a:buChar char="»"/>
        <a:defRPr sz="2200">
          <a:solidFill>
            <a:srgbClr val="2D2D8A"/>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ea typeface="ＭＳ Ｐゴシック" charset="-128"/>
        </a:defRPr>
      </a:lvl6pPr>
      <a:lvl7pPr marL="2971800" indent="-228600" algn="l" rtl="0" fontAlgn="base">
        <a:spcBef>
          <a:spcPct val="20000"/>
        </a:spcBef>
        <a:spcAft>
          <a:spcPct val="0"/>
        </a:spcAft>
        <a:buChar char="»"/>
        <a:defRPr sz="2000">
          <a:solidFill>
            <a:schemeClr val="bg1"/>
          </a:solidFill>
          <a:latin typeface="+mn-lt"/>
          <a:ea typeface="ＭＳ Ｐゴシック" charset="-128"/>
        </a:defRPr>
      </a:lvl7pPr>
      <a:lvl8pPr marL="3429000" indent="-228600" algn="l" rtl="0" fontAlgn="base">
        <a:spcBef>
          <a:spcPct val="20000"/>
        </a:spcBef>
        <a:spcAft>
          <a:spcPct val="0"/>
        </a:spcAft>
        <a:buChar char="»"/>
        <a:defRPr sz="2000">
          <a:solidFill>
            <a:schemeClr val="bg1"/>
          </a:solidFill>
          <a:latin typeface="+mn-lt"/>
          <a:ea typeface="ＭＳ Ｐゴシック" charset="-128"/>
        </a:defRPr>
      </a:lvl8pPr>
      <a:lvl9pPr marL="3886200" indent="-228600" algn="l" rtl="0" fontAlgn="base">
        <a:spcBef>
          <a:spcPct val="20000"/>
        </a:spcBef>
        <a:spcAft>
          <a:spcPct val="0"/>
        </a:spcAft>
        <a:buChar char="»"/>
        <a:defRPr sz="2000">
          <a:solidFill>
            <a:schemeClr val="bg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SSB bodywhite.jpg"/>
          <p:cNvPicPr>
            <a:picLocks noChangeAspect="1"/>
          </p:cNvPicPr>
          <p:nvPr userDrawn="1"/>
        </p:nvPicPr>
        <p:blipFill>
          <a:blip r:embed="rId7">
            <a:extLst>
              <a:ext uri="{28A0092B-C50C-407E-A947-70E740481C1C}">
                <a14:useLocalDpi xmlns:a14="http://schemas.microsoft.com/office/drawing/2010/main" val="0"/>
              </a:ext>
            </a:extLst>
          </a:blip>
          <a:srcRect b="83595"/>
          <a:stretch>
            <a:fillRect/>
          </a:stretch>
        </p:blipFill>
        <p:spPr bwMode="auto">
          <a:xfrm>
            <a:off x="-1588" y="0"/>
            <a:ext cx="9144001"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6"/>
          <p:cNvSpPr>
            <a:spLocks noGrp="1" noChangeArrowheads="1"/>
          </p:cNvSpPr>
          <p:nvPr>
            <p:ph type="title"/>
          </p:nvPr>
        </p:nvSpPr>
        <p:spPr bwMode="auto">
          <a:xfrm>
            <a:off x="1085850" y="228600"/>
            <a:ext cx="64389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smtClean="0"/>
              <a:t>CLICK TO EDIT MASTER TITLE STYLE</a:t>
            </a:r>
          </a:p>
        </p:txBody>
      </p:sp>
      <p:sp>
        <p:nvSpPr>
          <p:cNvPr id="1028" name="Rectangle 37"/>
          <p:cNvSpPr>
            <a:spLocks noGrp="1" noChangeArrowheads="1"/>
          </p:cNvSpPr>
          <p:nvPr>
            <p:ph type="body" idx="1"/>
          </p:nvPr>
        </p:nvSpPr>
        <p:spPr bwMode="auto">
          <a:xfrm>
            <a:off x="246063" y="1524000"/>
            <a:ext cx="86868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6" descr="SSB bodywhite.jpg"/>
          <p:cNvPicPr>
            <a:picLocks noChangeAspect="1"/>
          </p:cNvPicPr>
          <p:nvPr userDrawn="1"/>
        </p:nvPicPr>
        <p:blipFill>
          <a:blip r:embed="rId7">
            <a:extLst>
              <a:ext uri="{28A0092B-C50C-407E-A947-70E740481C1C}">
                <a14:useLocalDpi xmlns:a14="http://schemas.microsoft.com/office/drawing/2010/main" val="0"/>
              </a:ext>
            </a:extLst>
          </a:blip>
          <a:srcRect t="90825" b="2502"/>
          <a:stretch>
            <a:fillRect/>
          </a:stretch>
        </p:blipFill>
        <p:spPr bwMode="auto">
          <a:xfrm>
            <a:off x="0" y="63436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3963060"/>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Lst>
  <p:txStyles>
    <p:titleStyle>
      <a:lvl1pPr algn="l" rtl="0" eaLnBrk="0" fontAlgn="base" hangingPunct="0">
        <a:spcBef>
          <a:spcPct val="0"/>
        </a:spcBef>
        <a:spcAft>
          <a:spcPct val="0"/>
        </a:spcAft>
        <a:defRPr sz="2400" b="1">
          <a:solidFill>
            <a:schemeClr val="bg1"/>
          </a:solidFill>
          <a:latin typeface="+mj-lt"/>
          <a:ea typeface="ＭＳ Ｐゴシック" pitchFamily="34" charset="-128"/>
          <a:cs typeface="ＭＳ Ｐゴシック" charset="-128"/>
        </a:defRPr>
      </a:lvl1pPr>
      <a:lvl2pPr algn="l" rtl="0" eaLnBrk="0" fontAlgn="base" hangingPunct="0">
        <a:spcBef>
          <a:spcPct val="0"/>
        </a:spcBef>
        <a:spcAft>
          <a:spcPct val="0"/>
        </a:spcAft>
        <a:defRPr sz="2400" b="1">
          <a:solidFill>
            <a:schemeClr val="bg1"/>
          </a:solidFill>
          <a:latin typeface="Arial" charset="0"/>
          <a:ea typeface="ＭＳ Ｐゴシック" pitchFamily="34" charset="-128"/>
          <a:cs typeface="ＭＳ Ｐゴシック" charset="-128"/>
        </a:defRPr>
      </a:lvl2pPr>
      <a:lvl3pPr algn="l" rtl="0" eaLnBrk="0" fontAlgn="base" hangingPunct="0">
        <a:spcBef>
          <a:spcPct val="0"/>
        </a:spcBef>
        <a:spcAft>
          <a:spcPct val="0"/>
        </a:spcAft>
        <a:defRPr sz="2400" b="1">
          <a:solidFill>
            <a:schemeClr val="bg1"/>
          </a:solidFill>
          <a:latin typeface="Arial" charset="0"/>
          <a:ea typeface="ＭＳ Ｐゴシック" pitchFamily="34" charset="-128"/>
          <a:cs typeface="ＭＳ Ｐゴシック" charset="-128"/>
        </a:defRPr>
      </a:lvl3pPr>
      <a:lvl4pPr algn="l" rtl="0" eaLnBrk="0" fontAlgn="base" hangingPunct="0">
        <a:spcBef>
          <a:spcPct val="0"/>
        </a:spcBef>
        <a:spcAft>
          <a:spcPct val="0"/>
        </a:spcAft>
        <a:defRPr sz="2400" b="1">
          <a:solidFill>
            <a:schemeClr val="bg1"/>
          </a:solidFill>
          <a:latin typeface="Arial" charset="0"/>
          <a:ea typeface="ＭＳ Ｐゴシック" pitchFamily="34" charset="-128"/>
          <a:cs typeface="ＭＳ Ｐゴシック" charset="-128"/>
        </a:defRPr>
      </a:lvl4pPr>
      <a:lvl5pPr algn="l" rtl="0" eaLnBrk="0" fontAlgn="base" hangingPunct="0">
        <a:spcBef>
          <a:spcPct val="0"/>
        </a:spcBef>
        <a:spcAft>
          <a:spcPct val="0"/>
        </a:spcAft>
        <a:defRPr sz="2400" b="1">
          <a:solidFill>
            <a:schemeClr val="bg1"/>
          </a:solidFill>
          <a:latin typeface="Arial" charset="0"/>
          <a:ea typeface="ＭＳ Ｐゴシック" pitchFamily="34" charset="-128"/>
          <a:cs typeface="ＭＳ Ｐゴシック" charset="-128"/>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2D2D8A"/>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har char="–"/>
        <a:defRPr sz="2400">
          <a:solidFill>
            <a:srgbClr val="2D2D8A"/>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rgbClr val="2D2D8A"/>
          </a:solidFill>
          <a:latin typeface="+mn-lt"/>
          <a:ea typeface="ＭＳ Ｐゴシック" pitchFamily="34" charset="-128"/>
        </a:defRPr>
      </a:lvl3pPr>
      <a:lvl4pPr marL="1600200" indent="-228600" algn="l" rtl="0" eaLnBrk="0" fontAlgn="base" hangingPunct="0">
        <a:spcBef>
          <a:spcPct val="20000"/>
        </a:spcBef>
        <a:spcAft>
          <a:spcPct val="0"/>
        </a:spcAft>
        <a:buChar char="–"/>
        <a:defRPr sz="2400">
          <a:solidFill>
            <a:srgbClr val="2D2D8A"/>
          </a:solidFill>
          <a:latin typeface="+mn-lt"/>
          <a:ea typeface="ＭＳ Ｐゴシック" pitchFamily="34" charset="-128"/>
        </a:defRPr>
      </a:lvl4pPr>
      <a:lvl5pPr marL="2057400" indent="-228600" algn="l" rtl="0" eaLnBrk="0" fontAlgn="base" hangingPunct="0">
        <a:spcBef>
          <a:spcPct val="20000"/>
        </a:spcBef>
        <a:spcAft>
          <a:spcPct val="0"/>
        </a:spcAft>
        <a:buChar char="»"/>
        <a:defRPr sz="2400">
          <a:solidFill>
            <a:srgbClr val="2D2D8A"/>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bg1"/>
          </a:solidFill>
          <a:latin typeface="+mn-lt"/>
          <a:ea typeface="ＭＳ Ｐゴシック" charset="-128"/>
        </a:defRPr>
      </a:lvl6pPr>
      <a:lvl7pPr marL="2971800" indent="-228600" algn="l" rtl="0" fontAlgn="base">
        <a:spcBef>
          <a:spcPct val="20000"/>
        </a:spcBef>
        <a:spcAft>
          <a:spcPct val="0"/>
        </a:spcAft>
        <a:buChar char="»"/>
        <a:defRPr sz="2000">
          <a:solidFill>
            <a:schemeClr val="bg1"/>
          </a:solidFill>
          <a:latin typeface="+mn-lt"/>
          <a:ea typeface="ＭＳ Ｐゴシック" charset="-128"/>
        </a:defRPr>
      </a:lvl7pPr>
      <a:lvl8pPr marL="3429000" indent="-228600" algn="l" rtl="0" fontAlgn="base">
        <a:spcBef>
          <a:spcPct val="20000"/>
        </a:spcBef>
        <a:spcAft>
          <a:spcPct val="0"/>
        </a:spcAft>
        <a:buChar char="»"/>
        <a:defRPr sz="2000">
          <a:solidFill>
            <a:schemeClr val="bg1"/>
          </a:solidFill>
          <a:latin typeface="+mn-lt"/>
          <a:ea typeface="ＭＳ Ｐゴシック" charset="-128"/>
        </a:defRPr>
      </a:lvl8pPr>
      <a:lvl9pPr marL="3886200" indent="-228600" algn="l" rtl="0" fontAlgn="base">
        <a:spcBef>
          <a:spcPct val="20000"/>
        </a:spcBef>
        <a:spcAft>
          <a:spcPct val="0"/>
        </a:spcAft>
        <a:buChar char="»"/>
        <a:defRPr sz="2000">
          <a:solidFill>
            <a:schemeClr val="bg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mailto:tim.springer@ssbbartgroup.com" TargetMode="External"/><Relationship Id="rId7"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hyperlink" Target="mailto:brenda.roukey@ssbbartgroup.com" TargetMode="External"/><Relationship Id="rId9"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www.adobe.com/accessibility/products/compliance/" TargetMode="External"/><Relationship Id="rId2" Type="http://schemas.openxmlformats.org/officeDocument/2006/relationships/hyperlink" Target="http://www.adobe.com/accessibility" TargetMode="External"/><Relationship Id="rId1" Type="http://schemas.openxmlformats.org/officeDocument/2006/relationships/slideLayout" Target="../slideLayouts/slideLayout2.xml"/><Relationship Id="rId5" Type="http://schemas.openxmlformats.org/officeDocument/2006/relationships/hyperlink" Target="https://amp.ssbbartgroup.com/" TargetMode="External"/><Relationship Id="rId4" Type="http://schemas.openxmlformats.org/officeDocument/2006/relationships/hyperlink" Target="http://tv.adobe.com/channel/government/accessibilit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sz="quarter" idx="10"/>
          </p:nvPr>
        </p:nvSpPr>
        <p:spPr>
          <a:xfrm>
            <a:off x="65313" y="1447800"/>
            <a:ext cx="5513852" cy="4114800"/>
          </a:xfrm>
        </p:spPr>
        <p:txBody>
          <a:bodyPr/>
          <a:lstStyle/>
          <a:p>
            <a:pPr marL="0" indent="0">
              <a:spcBef>
                <a:spcPts val="0"/>
              </a:spcBef>
              <a:buFontTx/>
              <a:buNone/>
            </a:pPr>
            <a:r>
              <a:rPr lang="en-US" sz="4000" b="1" dirty="0" smtClean="0">
                <a:solidFill>
                  <a:schemeClr val="tx1"/>
                </a:solidFill>
              </a:rPr>
              <a:t>Creating Accessible Conten</a:t>
            </a:r>
            <a:r>
              <a:rPr lang="en-US" sz="4000" dirty="0" smtClean="0">
                <a:solidFill>
                  <a:schemeClr val="tx1"/>
                </a:solidFill>
              </a:rPr>
              <a:t>t in Adobe Acrobat</a:t>
            </a:r>
            <a:r>
              <a:rPr lang="en-US" sz="4800" b="1" dirty="0">
                <a:solidFill>
                  <a:schemeClr val="tx1"/>
                </a:solidFill>
              </a:rPr>
              <a:t/>
            </a:r>
            <a:br>
              <a:rPr lang="en-US" sz="4800" b="1" dirty="0">
                <a:solidFill>
                  <a:schemeClr val="tx1"/>
                </a:solidFill>
              </a:rPr>
            </a:br>
            <a:endParaRPr lang="en-US" sz="3000" b="1" dirty="0" smtClean="0">
              <a:solidFill>
                <a:schemeClr val="tx1"/>
              </a:solidFill>
            </a:endParaRPr>
          </a:p>
          <a:p>
            <a:pPr marL="0" indent="0">
              <a:spcBef>
                <a:spcPts val="0"/>
              </a:spcBef>
              <a:buFontTx/>
              <a:buNone/>
            </a:pPr>
            <a:r>
              <a:rPr lang="en-US" sz="3000" dirty="0" smtClean="0">
                <a:solidFill>
                  <a:schemeClr val="tx1"/>
                </a:solidFill>
              </a:rPr>
              <a:t>Tim Springer</a:t>
            </a:r>
          </a:p>
          <a:p>
            <a:pPr marL="0" indent="0">
              <a:spcBef>
                <a:spcPts val="0"/>
              </a:spcBef>
              <a:buFontTx/>
              <a:buNone/>
            </a:pPr>
            <a:r>
              <a:rPr lang="en-US" sz="3000" b="1" dirty="0" smtClean="0">
                <a:solidFill>
                  <a:schemeClr val="tx1"/>
                </a:solidFill>
              </a:rPr>
              <a:t>Brenda Roukey</a:t>
            </a:r>
          </a:p>
        </p:txBody>
      </p:sp>
      <p:pic>
        <p:nvPicPr>
          <p:cNvPr id="6147" name="Picture 3" descr="S S B BART Group, Home of Accessibility On Demand.  Web: http://www.ssbbartgroup.com.  Phone: 800-889-9659"/>
          <p:cNvPicPr>
            <a:picLocks noChangeAspect="1"/>
          </p:cNvPicPr>
          <p:nvPr/>
        </p:nvPicPr>
        <p:blipFill>
          <a:blip r:embed="rId2">
            <a:extLst>
              <a:ext uri="{28A0092B-C50C-407E-A947-70E740481C1C}">
                <a14:useLocalDpi xmlns:a14="http://schemas.microsoft.com/office/drawing/2010/main" val="0"/>
              </a:ext>
            </a:extLst>
          </a:blip>
          <a:srcRect r="-380000" b="-380000"/>
          <a:stretch>
            <a:fillRect/>
          </a:stretch>
        </p:blipFill>
        <p:spPr bwMode="auto">
          <a:xfrm>
            <a:off x="92075" y="92075"/>
            <a:ext cx="4445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433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ea typeface="ＭＳ Ｐゴシック" pitchFamily="34" charset="-128"/>
              </a:rPr>
              <a:t>Formats and Workflow</a:t>
            </a:r>
          </a:p>
        </p:txBody>
      </p:sp>
      <p:sp>
        <p:nvSpPr>
          <p:cNvPr id="2" name="Content Placeholder 1"/>
          <p:cNvSpPr>
            <a:spLocks noGrp="1"/>
          </p:cNvSpPr>
          <p:nvPr>
            <p:ph type="body" sz="quarter" idx="10"/>
          </p:nvPr>
        </p:nvSpPr>
        <p:spPr/>
        <p:txBody>
          <a:bodyPr/>
          <a:lstStyle/>
          <a:p>
            <a:pPr marL="0" indent="0">
              <a:buFontTx/>
              <a:buNone/>
              <a:defRPr/>
            </a:pPr>
            <a:r>
              <a:rPr lang="en-US" b="1" dirty="0"/>
              <a:t>Source -&gt; Destination Formats</a:t>
            </a:r>
          </a:p>
          <a:p>
            <a:pPr>
              <a:defRPr/>
            </a:pPr>
            <a:r>
              <a:rPr lang="en-US" dirty="0"/>
              <a:t>Word, InDesign -&gt; ePUB, PDF, HTML documents</a:t>
            </a:r>
          </a:p>
          <a:p>
            <a:pPr marL="0" indent="0">
              <a:buFontTx/>
              <a:buNone/>
              <a:defRPr/>
            </a:pPr>
            <a:r>
              <a:rPr lang="en-US" b="1" dirty="0"/>
              <a:t>Workflow </a:t>
            </a:r>
            <a:r>
              <a:rPr lang="en-US" b="1" dirty="0" smtClean="0"/>
              <a:t>Guidance</a:t>
            </a:r>
            <a:endParaRPr lang="en-US" b="1" dirty="0"/>
          </a:p>
          <a:p>
            <a:pPr>
              <a:defRPr/>
            </a:pPr>
            <a:r>
              <a:rPr lang="en-US" dirty="0"/>
              <a:t>Accessibility </a:t>
            </a:r>
            <a:r>
              <a:rPr lang="en-US" dirty="0" smtClean="0"/>
              <a:t>is important and </a:t>
            </a:r>
            <a:r>
              <a:rPr lang="en-US" dirty="0"/>
              <a:t>effective in </a:t>
            </a:r>
            <a:r>
              <a:rPr lang="en-US" dirty="0" smtClean="0"/>
              <a:t>the design </a:t>
            </a:r>
            <a:r>
              <a:rPr lang="en-US" dirty="0"/>
              <a:t>and implementation process</a:t>
            </a:r>
          </a:p>
          <a:p>
            <a:pPr>
              <a:defRPr/>
            </a:pPr>
            <a:r>
              <a:rPr lang="en-US" dirty="0"/>
              <a:t>Post-production remediation </a:t>
            </a:r>
            <a:r>
              <a:rPr lang="en-US" dirty="0" smtClean="0"/>
              <a:t>is costly</a:t>
            </a:r>
            <a:endParaRPr lang="en-US" dirty="0"/>
          </a:p>
          <a:p>
            <a:pPr>
              <a:defRPr/>
            </a:pPr>
            <a:r>
              <a:rPr lang="en-US" dirty="0"/>
              <a:t>Updates to documents require conversion of document and loss of post-production accessibility remediation</a:t>
            </a:r>
          </a:p>
          <a:p>
            <a:pPr>
              <a:defRPr/>
            </a:pPr>
            <a:r>
              <a:rPr lang="en-US" i="1" dirty="0" smtClean="0"/>
              <a:t>Resolve as many issues in the native document format as possible!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 Document Preparation</a:t>
            </a:r>
            <a:endParaRPr lang="en-US" dirty="0"/>
          </a:p>
        </p:txBody>
      </p:sp>
      <p:sp>
        <p:nvSpPr>
          <p:cNvPr id="5" name="Content Placeholder 4"/>
          <p:cNvSpPr>
            <a:spLocks noGrp="1"/>
          </p:cNvSpPr>
          <p:nvPr>
            <p:ph type="body" sz="quarter" idx="10"/>
          </p:nvPr>
        </p:nvSpPr>
        <p:spPr/>
        <p:txBody>
          <a:bodyPr/>
          <a:lstStyle/>
          <a:p>
            <a:pPr marL="0" indent="0">
              <a:buNone/>
            </a:pPr>
            <a:r>
              <a:rPr lang="en-US" b="1" dirty="0" smtClean="0"/>
              <a:t>Creating Accessible Source Documents</a:t>
            </a:r>
          </a:p>
          <a:p>
            <a:r>
              <a:rPr lang="en-US" dirty="0" smtClean="0"/>
              <a:t>Use styles in documents</a:t>
            </a:r>
          </a:p>
          <a:p>
            <a:r>
              <a:rPr lang="en-US" dirty="0" smtClean="0"/>
              <a:t>Use headings and place in correct order</a:t>
            </a:r>
          </a:p>
          <a:p>
            <a:r>
              <a:rPr lang="en-US" dirty="0" smtClean="0"/>
              <a:t>When needed, create multiple columns with the column tool</a:t>
            </a:r>
          </a:p>
          <a:p>
            <a:r>
              <a:rPr lang="en-US" dirty="0" smtClean="0"/>
              <a:t>Add alternative text for images and objects</a:t>
            </a:r>
          </a:p>
          <a:p>
            <a:r>
              <a:rPr lang="en-US" dirty="0" smtClean="0"/>
              <a:t>Specify column header rows in tables</a:t>
            </a:r>
          </a:p>
          <a:p>
            <a:r>
              <a:rPr lang="en-US" dirty="0" smtClean="0"/>
              <a:t>Use meaningful hyperlink text</a:t>
            </a:r>
          </a:p>
          <a:p>
            <a:r>
              <a:rPr lang="en-US" dirty="0" smtClean="0"/>
              <a:t>Check the document</a:t>
            </a:r>
          </a:p>
          <a:p>
            <a:pPr lvl="1"/>
            <a:r>
              <a:rPr lang="en-US" dirty="0" smtClean="0"/>
              <a:t>e.g. Microsoft’s website for accessible </a:t>
            </a:r>
            <a:r>
              <a:rPr lang="en-US" dirty="0"/>
              <a:t>w</a:t>
            </a:r>
            <a:r>
              <a:rPr lang="en-US" dirty="0" smtClean="0"/>
              <a:t>ord </a:t>
            </a:r>
            <a:r>
              <a:rPr lang="en-US" dirty="0"/>
              <a:t>d</a:t>
            </a:r>
            <a:r>
              <a:rPr lang="en-US" dirty="0" smtClean="0"/>
              <a:t>ocuments</a:t>
            </a:r>
          </a:p>
          <a:p>
            <a:r>
              <a:rPr lang="en-US" dirty="0" smtClean="0"/>
              <a:t>Additional requirements apply</a:t>
            </a:r>
          </a:p>
          <a:p>
            <a:endParaRPr lang="en-US" dirty="0"/>
          </a:p>
        </p:txBody>
      </p:sp>
    </p:spTree>
    <p:extLst>
      <p:ext uri="{BB962C8B-B14F-4D97-AF65-F5344CB8AC3E}">
        <p14:creationId xmlns:p14="http://schemas.microsoft.com/office/powerpoint/2010/main" val="2570895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08163" y="2505075"/>
            <a:ext cx="7124700" cy="2755900"/>
          </a:xfrm>
        </p:spPr>
        <p:txBody>
          <a:bodyPr/>
          <a:lstStyle/>
          <a:p>
            <a:pPr>
              <a:buFontTx/>
              <a:buNone/>
            </a:pPr>
            <a:r>
              <a:rPr lang="en-US" altLang="en-US" dirty="0" smtClean="0"/>
              <a:t>Testing Things</a:t>
            </a:r>
            <a:endParaRPr lang="en-US" altLang="en-US" dirty="0" smtClean="0"/>
          </a:p>
        </p:txBody>
      </p:sp>
    </p:spTree>
    <p:extLst>
      <p:ext uri="{BB962C8B-B14F-4D97-AF65-F5344CB8AC3E}">
        <p14:creationId xmlns:p14="http://schemas.microsoft.com/office/powerpoint/2010/main" val="3892588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a:t>Q</a:t>
            </a:r>
            <a:r>
              <a:rPr lang="en-US" dirty="0" smtClean="0"/>
              <a:t>uick </a:t>
            </a:r>
            <a:r>
              <a:rPr lang="en-US" dirty="0"/>
              <a:t>D</a:t>
            </a:r>
            <a:r>
              <a:rPr lang="en-US" dirty="0" smtClean="0"/>
              <a:t>emo</a:t>
            </a:r>
            <a:endParaRPr lang="en-US" dirty="0"/>
          </a:p>
        </p:txBody>
      </p:sp>
      <p:sp>
        <p:nvSpPr>
          <p:cNvPr id="3" name="Text Placeholder 2"/>
          <p:cNvSpPr>
            <a:spLocks noGrp="1"/>
          </p:cNvSpPr>
          <p:nvPr>
            <p:ph type="body" sz="quarter" idx="10"/>
          </p:nvPr>
        </p:nvSpPr>
        <p:spPr/>
        <p:txBody>
          <a:bodyPr/>
          <a:lstStyle/>
          <a:p>
            <a:r>
              <a:rPr lang="en-US" dirty="0"/>
              <a:t>Using “</a:t>
            </a:r>
            <a:r>
              <a:rPr lang="en-US" dirty="0" smtClean="0"/>
              <a:t>Good_Structured_Document_Example.docx” to show a reasonably accessible document</a:t>
            </a:r>
          </a:p>
          <a:p>
            <a:pPr lvl="1"/>
            <a:r>
              <a:rPr lang="en-US" dirty="0" smtClean="0"/>
              <a:t>Styles</a:t>
            </a:r>
          </a:p>
          <a:p>
            <a:pPr lvl="1"/>
            <a:r>
              <a:rPr lang="en-US" dirty="0" smtClean="0"/>
              <a:t>Headings</a:t>
            </a:r>
          </a:p>
          <a:p>
            <a:pPr lvl="1"/>
            <a:r>
              <a:rPr lang="en-US" dirty="0" smtClean="0"/>
              <a:t>Alternative </a:t>
            </a:r>
            <a:r>
              <a:rPr lang="en-US" dirty="0"/>
              <a:t>text for images </a:t>
            </a:r>
          </a:p>
          <a:p>
            <a:r>
              <a:rPr lang="en-US" dirty="0"/>
              <a:t>Specify column header rows in tables</a:t>
            </a:r>
          </a:p>
          <a:p>
            <a:r>
              <a:rPr lang="en-US" dirty="0"/>
              <a:t>Use meaningful hyperlink text</a:t>
            </a:r>
          </a:p>
          <a:p>
            <a:r>
              <a:rPr lang="en-US" dirty="0" smtClean="0"/>
              <a:t>Accessibility checked</a:t>
            </a:r>
          </a:p>
          <a:p>
            <a:endParaRPr lang="en-US" dirty="0" smtClean="0"/>
          </a:p>
        </p:txBody>
      </p:sp>
    </p:spTree>
    <p:extLst>
      <p:ext uri="{BB962C8B-B14F-4D97-AF65-F5344CB8AC3E}">
        <p14:creationId xmlns:p14="http://schemas.microsoft.com/office/powerpoint/2010/main" val="2739962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ea typeface="ＭＳ Ｐゴシック" pitchFamily="34" charset="-128"/>
              </a:rPr>
              <a:t>Accessibility Checker</a:t>
            </a:r>
          </a:p>
        </p:txBody>
      </p:sp>
      <p:sp>
        <p:nvSpPr>
          <p:cNvPr id="2" name="Content Placeholder 1"/>
          <p:cNvSpPr>
            <a:spLocks noGrp="1"/>
          </p:cNvSpPr>
          <p:nvPr>
            <p:ph type="body" sz="quarter" idx="10"/>
          </p:nvPr>
        </p:nvSpPr>
        <p:spPr>
          <a:xfrm>
            <a:off x="247651" y="1533525"/>
            <a:ext cx="5438042" cy="4724400"/>
          </a:xfrm>
        </p:spPr>
        <p:txBody>
          <a:bodyPr/>
          <a:lstStyle/>
          <a:p>
            <a:pPr marL="0" indent="0">
              <a:buNone/>
            </a:pPr>
            <a:r>
              <a:rPr lang="en-US" b="1" dirty="0"/>
              <a:t>Run the Accessibility Checker</a:t>
            </a:r>
          </a:p>
          <a:p>
            <a:r>
              <a:rPr lang="en-US" dirty="0"/>
              <a:t>Automatically appears as the last step in the wizard</a:t>
            </a:r>
          </a:p>
          <a:p>
            <a:r>
              <a:rPr lang="en-US" dirty="0"/>
              <a:t>Run the Accessibility Checker from the Tools Panel &gt; Accessibility Pane</a:t>
            </a:r>
          </a:p>
          <a:p>
            <a:endParaRPr lang="en-US" dirty="0"/>
          </a:p>
        </p:txBody>
      </p:sp>
      <p:pic>
        <p:nvPicPr>
          <p:cNvPr id="3074" name="Picture 2" descr="The Full Check option appears in the Accessibility Pane of the Tools Pa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585" y="1770827"/>
            <a:ext cx="2395827" cy="472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367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Checker (cont.)</a:t>
            </a:r>
            <a:endParaRPr lang="en-US" dirty="0"/>
          </a:p>
        </p:txBody>
      </p:sp>
      <p:sp>
        <p:nvSpPr>
          <p:cNvPr id="7" name="Content Placeholder 6"/>
          <p:cNvSpPr>
            <a:spLocks noGrp="1"/>
          </p:cNvSpPr>
          <p:nvPr>
            <p:ph type="body" sz="quarter" idx="10"/>
          </p:nvPr>
        </p:nvSpPr>
        <p:spPr/>
        <p:txBody>
          <a:bodyPr/>
          <a:lstStyle/>
          <a:p>
            <a:pPr marL="0" indent="0">
              <a:buNone/>
            </a:pPr>
            <a:r>
              <a:rPr lang="en-US" b="1" dirty="0"/>
              <a:t>Choose </a:t>
            </a:r>
            <a:r>
              <a:rPr lang="en-US" b="1" dirty="0" smtClean="0"/>
              <a:t>Accessibility Checker Options</a:t>
            </a:r>
            <a:endParaRPr lang="en-US" b="1" dirty="0"/>
          </a:p>
          <a:p>
            <a:endParaRPr lang="en-US" dirty="0"/>
          </a:p>
        </p:txBody>
      </p:sp>
      <p:grpSp>
        <p:nvGrpSpPr>
          <p:cNvPr id="9" name="Group 8" descr="The Accessibility Checker Options dialog with a circle around &quot;Document&quot; as the selected category"/>
          <p:cNvGrpSpPr/>
          <p:nvPr/>
        </p:nvGrpSpPr>
        <p:grpSpPr>
          <a:xfrm>
            <a:off x="2754207" y="2149979"/>
            <a:ext cx="4027446" cy="4271145"/>
            <a:chOff x="2930052" y="2149979"/>
            <a:chExt cx="4027446" cy="4271145"/>
          </a:xfrm>
        </p:grpSpPr>
        <p:pic>
          <p:nvPicPr>
            <p:cNvPr id="5" name="Picture 3" descr="The Accessibility Checker Options dia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052" y="2149979"/>
              <a:ext cx="4027446" cy="427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bwMode="auto">
            <a:xfrm>
              <a:off x="3417756" y="3583353"/>
              <a:ext cx="3383643" cy="393700"/>
            </a:xfrm>
            <a:prstGeom prst="ellipse">
              <a:avLst/>
            </a:prstGeom>
            <a:noFill/>
            <a:ln w="3810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1019124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Checker (cont.)</a:t>
            </a:r>
            <a:endParaRPr lang="en-US" dirty="0"/>
          </a:p>
        </p:txBody>
      </p:sp>
      <p:sp>
        <p:nvSpPr>
          <p:cNvPr id="5" name="Content Placeholder 4"/>
          <p:cNvSpPr>
            <a:spLocks noGrp="1"/>
          </p:cNvSpPr>
          <p:nvPr>
            <p:ph type="body" sz="quarter" idx="10"/>
          </p:nvPr>
        </p:nvSpPr>
        <p:spPr/>
        <p:txBody>
          <a:bodyPr/>
          <a:lstStyle/>
          <a:p>
            <a:pPr marL="0" indent="0">
              <a:buNone/>
            </a:pPr>
            <a:r>
              <a:rPr lang="en-US" b="1" dirty="0" smtClean="0"/>
              <a:t>Review the </a:t>
            </a:r>
            <a:r>
              <a:rPr lang="en-US" b="1" dirty="0" smtClean="0"/>
              <a:t>Results</a:t>
            </a:r>
            <a:endParaRPr lang="en-US" b="1" dirty="0"/>
          </a:p>
          <a:p>
            <a:endParaRPr lang="en-US" dirty="0"/>
          </a:p>
        </p:txBody>
      </p:sp>
      <p:pic>
        <p:nvPicPr>
          <p:cNvPr id="4098" name="Picture 2" descr="The Accessibility Checker Panel showing different categories of document iss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11" y="2063581"/>
            <a:ext cx="5867019" cy="417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The Accessibility Checker Options menu showing different options such as fix, pass, skip, options, skip rule, fail, explain, show in content panel, show in tags panel, check again, and show report&#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2220" y="2080140"/>
            <a:ext cx="262890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325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a:t>Q</a:t>
            </a:r>
            <a:r>
              <a:rPr lang="en-US" dirty="0" smtClean="0"/>
              <a:t>uick </a:t>
            </a:r>
            <a:r>
              <a:rPr lang="en-US" dirty="0"/>
              <a:t>D</a:t>
            </a:r>
            <a:r>
              <a:rPr lang="en-US" dirty="0" smtClean="0"/>
              <a:t>emo</a:t>
            </a:r>
            <a:endParaRPr lang="en-US" dirty="0"/>
          </a:p>
        </p:txBody>
      </p:sp>
      <p:sp>
        <p:nvSpPr>
          <p:cNvPr id="3" name="Text Placeholder 2"/>
          <p:cNvSpPr>
            <a:spLocks noGrp="1"/>
          </p:cNvSpPr>
          <p:nvPr>
            <p:ph type="body" sz="quarter" idx="10"/>
          </p:nvPr>
        </p:nvSpPr>
        <p:spPr/>
        <p:txBody>
          <a:bodyPr/>
          <a:lstStyle/>
          <a:p>
            <a:r>
              <a:rPr lang="en-US" dirty="0"/>
              <a:t>Using “</a:t>
            </a:r>
            <a:r>
              <a:rPr lang="en-US" dirty="0" smtClean="0"/>
              <a:t>Good_Structured_Document_Example.docx” create a tagged PDF </a:t>
            </a:r>
          </a:p>
          <a:p>
            <a:pPr lvl="1"/>
            <a:r>
              <a:rPr lang="en-US" dirty="0" smtClean="0"/>
              <a:t>Saved from Word native functionality</a:t>
            </a:r>
          </a:p>
          <a:p>
            <a:pPr lvl="1"/>
            <a:r>
              <a:rPr lang="en-US" dirty="0" smtClean="0"/>
              <a:t>Saved via PDF functionality</a:t>
            </a:r>
          </a:p>
          <a:p>
            <a:r>
              <a:rPr lang="en-US" dirty="0" smtClean="0"/>
              <a:t>Run Full Accessibility Check</a:t>
            </a:r>
          </a:p>
          <a:p>
            <a:pPr lvl="1"/>
            <a:r>
              <a:rPr lang="en-US" dirty="0" smtClean="0"/>
              <a:t>Note issues in each format</a:t>
            </a:r>
          </a:p>
          <a:p>
            <a:endParaRPr lang="en-US" dirty="0"/>
          </a:p>
        </p:txBody>
      </p:sp>
    </p:spTree>
    <p:extLst>
      <p:ext uri="{BB962C8B-B14F-4D97-AF65-F5344CB8AC3E}">
        <p14:creationId xmlns:p14="http://schemas.microsoft.com/office/powerpoint/2010/main" val="1291257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smtClean="0"/>
              <a:t>Formal Evaluation</a:t>
            </a:r>
            <a:endParaRPr lang="en-US" dirty="0"/>
          </a:p>
        </p:txBody>
      </p:sp>
      <p:sp>
        <p:nvSpPr>
          <p:cNvPr id="5" name="Text Placeholder 4"/>
          <p:cNvSpPr>
            <a:spLocks noGrp="1"/>
          </p:cNvSpPr>
          <p:nvPr>
            <p:ph type="body" sz="quarter" idx="10"/>
          </p:nvPr>
        </p:nvSpPr>
        <p:spPr/>
        <p:txBody>
          <a:bodyPr/>
          <a:lstStyle/>
          <a:p>
            <a:r>
              <a:rPr lang="en-US" sz="1800" dirty="0" smtClean="0"/>
              <a:t>After conversion to PDF review the document for accessibility via </a:t>
            </a:r>
          </a:p>
          <a:p>
            <a:pPr lvl="1"/>
            <a:r>
              <a:rPr lang="en-US" sz="1800" dirty="0" smtClean="0"/>
              <a:t>Acrobat Professional Accessibility Checker</a:t>
            </a:r>
          </a:p>
          <a:p>
            <a:pPr lvl="1"/>
            <a:r>
              <a:rPr lang="en-US" sz="1800" dirty="0" smtClean="0"/>
              <a:t>Manual tag tree review </a:t>
            </a:r>
          </a:p>
          <a:p>
            <a:pPr lvl="1"/>
            <a:r>
              <a:rPr lang="en-US" sz="1800" dirty="0" smtClean="0"/>
              <a:t>Screen reader review</a:t>
            </a:r>
          </a:p>
          <a:p>
            <a:pPr lvl="1"/>
            <a:r>
              <a:rPr lang="en-US" sz="1800" dirty="0" smtClean="0"/>
              <a:t>Other accessibility tests</a:t>
            </a:r>
          </a:p>
          <a:p>
            <a:r>
              <a:rPr lang="en-US" sz="1800" dirty="0"/>
              <a:t>S</a:t>
            </a:r>
            <a:r>
              <a:rPr lang="en-US" sz="1800" dirty="0" smtClean="0"/>
              <a:t>creen readers include JAWS, NonVisual Desktop Access (NVDA) and Window-Eyes </a:t>
            </a:r>
          </a:p>
          <a:p>
            <a:r>
              <a:rPr lang="en-US" sz="1800" dirty="0" smtClean="0"/>
              <a:t>“Read Out Loud” tool in Acrobat can work as well</a:t>
            </a:r>
          </a:p>
          <a:p>
            <a:pPr marL="800100" lvl="3" indent="-342900"/>
            <a:r>
              <a:rPr lang="en-US" sz="1800" dirty="0"/>
              <a:t>View &gt; Read Out Loud </a:t>
            </a:r>
            <a:r>
              <a:rPr lang="en-US" sz="1800" dirty="0" smtClean="0"/>
              <a:t>&gt; Activate </a:t>
            </a:r>
            <a:r>
              <a:rPr lang="en-US" sz="1800" dirty="0"/>
              <a:t>Read Out </a:t>
            </a:r>
            <a:r>
              <a:rPr lang="en-US" sz="1800" dirty="0" smtClean="0"/>
              <a:t>Loud</a:t>
            </a:r>
          </a:p>
          <a:p>
            <a:r>
              <a:rPr lang="en-US" sz="1800" dirty="0"/>
              <a:t>View with Reflow option</a:t>
            </a:r>
          </a:p>
          <a:p>
            <a:pPr lvl="1"/>
            <a:r>
              <a:rPr lang="en-US" sz="1800" dirty="0"/>
              <a:t>View &gt; Zoom &gt; Reflow</a:t>
            </a:r>
          </a:p>
          <a:p>
            <a:r>
              <a:rPr lang="en-US" sz="1800" dirty="0"/>
              <a:t>View in high contrast</a:t>
            </a:r>
          </a:p>
          <a:p>
            <a:pPr lvl="1"/>
            <a:r>
              <a:rPr lang="en-US" sz="1800" dirty="0"/>
              <a:t>Edit &gt; Preferences &gt; Accessibility </a:t>
            </a:r>
            <a:r>
              <a:rPr lang="en-US" sz="1800" dirty="0" smtClean="0"/>
              <a:t>&gt; Replacement </a:t>
            </a:r>
            <a:r>
              <a:rPr lang="en-US" sz="1800" dirty="0"/>
              <a:t>Document Colors</a:t>
            </a:r>
          </a:p>
          <a:p>
            <a:endParaRPr lang="en-US" sz="1800" dirty="0" smtClean="0"/>
          </a:p>
        </p:txBody>
      </p:sp>
    </p:spTree>
    <p:extLst>
      <p:ext uri="{BB962C8B-B14F-4D97-AF65-F5344CB8AC3E}">
        <p14:creationId xmlns:p14="http://schemas.microsoft.com/office/powerpoint/2010/main" val="3608981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08163" y="2505075"/>
            <a:ext cx="7124700" cy="2755900"/>
          </a:xfrm>
        </p:spPr>
        <p:txBody>
          <a:bodyPr/>
          <a:lstStyle/>
          <a:p>
            <a:pPr>
              <a:buFontTx/>
              <a:buNone/>
            </a:pPr>
            <a:r>
              <a:rPr lang="en-US" altLang="en-US" dirty="0" smtClean="0"/>
              <a:t>Fixing Things</a:t>
            </a:r>
            <a:endParaRPr lang="en-US" altLang="en-US" dirty="0" smtClean="0"/>
          </a:p>
        </p:txBody>
      </p:sp>
    </p:spTree>
    <p:extLst>
      <p:ext uri="{BB962C8B-B14F-4D97-AF65-F5344CB8AC3E}">
        <p14:creationId xmlns:p14="http://schemas.microsoft.com/office/powerpoint/2010/main" val="3892588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Agenda</a:t>
            </a:r>
            <a:endParaRPr lang="en-US" dirty="0"/>
          </a:p>
        </p:txBody>
      </p:sp>
      <p:sp>
        <p:nvSpPr>
          <p:cNvPr id="10244" name="Rectangle 3"/>
          <p:cNvSpPr>
            <a:spLocks noGrp="1" noChangeArrowheads="1"/>
          </p:cNvSpPr>
          <p:nvPr>
            <p:ph type="body" sz="quarter" idx="10"/>
          </p:nvPr>
        </p:nvSpPr>
        <p:spPr/>
        <p:txBody>
          <a:bodyPr/>
          <a:lstStyle/>
          <a:p>
            <a:r>
              <a:rPr lang="en-US" dirty="0" smtClean="0"/>
              <a:t>About SSB BART Group</a:t>
            </a:r>
          </a:p>
          <a:p>
            <a:r>
              <a:rPr lang="en-US" dirty="0" smtClean="0"/>
              <a:t>Overview</a:t>
            </a:r>
          </a:p>
          <a:p>
            <a:r>
              <a:rPr lang="en-US" dirty="0" smtClean="0"/>
              <a:t>Laws and Standards</a:t>
            </a:r>
          </a:p>
          <a:p>
            <a:r>
              <a:rPr lang="en-US" dirty="0" smtClean="0"/>
              <a:t>User Impact</a:t>
            </a:r>
          </a:p>
          <a:p>
            <a:r>
              <a:rPr lang="en-US" dirty="0" smtClean="0"/>
              <a:t>PDF Background and Overview</a:t>
            </a:r>
          </a:p>
          <a:p>
            <a:r>
              <a:rPr lang="en-US" dirty="0" smtClean="0"/>
              <a:t>Native Document Preparation</a:t>
            </a:r>
          </a:p>
          <a:p>
            <a:r>
              <a:rPr lang="en-US" dirty="0" smtClean="0"/>
              <a:t>Testing Things</a:t>
            </a:r>
          </a:p>
          <a:p>
            <a:r>
              <a:rPr lang="en-US" dirty="0" smtClean="0"/>
              <a:t>Fixing Things</a:t>
            </a:r>
          </a:p>
          <a:p>
            <a:r>
              <a:rPr lang="en-US" dirty="0" smtClean="0"/>
              <a:t>Resources</a:t>
            </a:r>
          </a:p>
          <a:p>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pic>
        <p:nvPicPr>
          <p:cNvPr id="10245" name="Picture 10" descr="Page of a day ti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638" y="1903413"/>
            <a:ext cx="3495675"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6630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Make Accessible Wizard</a:t>
            </a:r>
            <a:endParaRPr lang="en-US" dirty="0" smtClean="0">
              <a:ea typeface="ＭＳ Ｐゴシック" pitchFamily="34" charset="-128"/>
            </a:endParaRPr>
          </a:p>
        </p:txBody>
      </p:sp>
      <p:sp>
        <p:nvSpPr>
          <p:cNvPr id="3" name="Content Placeholder 2"/>
          <p:cNvSpPr>
            <a:spLocks noGrp="1"/>
          </p:cNvSpPr>
          <p:nvPr>
            <p:ph type="body" sz="quarter" idx="10"/>
          </p:nvPr>
        </p:nvSpPr>
        <p:spPr>
          <a:xfrm>
            <a:off x="48358" y="1533525"/>
            <a:ext cx="9177704" cy="4724400"/>
          </a:xfrm>
        </p:spPr>
        <p:txBody>
          <a:bodyPr/>
          <a:lstStyle/>
          <a:p>
            <a:pPr marL="0" indent="0">
              <a:buNone/>
            </a:pPr>
            <a:r>
              <a:rPr lang="en-US" b="1" dirty="0"/>
              <a:t>Run the Make Accessible </a:t>
            </a:r>
            <a:r>
              <a:rPr lang="en-US" b="1" dirty="0" smtClean="0"/>
              <a:t>Wizard </a:t>
            </a:r>
            <a:r>
              <a:rPr lang="en-US" b="1" dirty="0"/>
              <a:t>from </a:t>
            </a:r>
            <a:r>
              <a:rPr lang="en-US" b="1" dirty="0" smtClean="0"/>
              <a:t>Tools </a:t>
            </a:r>
            <a:r>
              <a:rPr lang="en-US" b="1" dirty="0"/>
              <a:t>&gt; Action Wizard</a:t>
            </a:r>
          </a:p>
          <a:p>
            <a:endParaRPr lang="en-US" dirty="0"/>
          </a:p>
        </p:txBody>
      </p:sp>
      <p:grpSp>
        <p:nvGrpSpPr>
          <p:cNvPr id="5" name="Group 4" descr="The Make Accessible Wizard item is highlighted under Action Wizard in the tool sidebar."/>
          <p:cNvGrpSpPr/>
          <p:nvPr/>
        </p:nvGrpSpPr>
        <p:grpSpPr>
          <a:xfrm>
            <a:off x="1547445" y="2083431"/>
            <a:ext cx="5901236" cy="4200378"/>
            <a:chOff x="1406769" y="2270999"/>
            <a:chExt cx="5901236" cy="4200378"/>
          </a:xfrm>
        </p:grpSpPr>
        <p:pic>
          <p:nvPicPr>
            <p:cNvPr id="1027" name="Picture 3" descr="The Make Accessible Wizard item is highlighted under Action Wizard in the tool side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769" y="2270999"/>
              <a:ext cx="5901236" cy="420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5516380" y="4888523"/>
              <a:ext cx="1791625" cy="328053"/>
            </a:xfrm>
            <a:prstGeom prst="ellipse">
              <a:avLst/>
            </a:prstGeom>
            <a:noFill/>
            <a:ln w="3810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Accessible Wizard (cont.)</a:t>
            </a:r>
            <a:endParaRPr lang="en-US" dirty="0"/>
          </a:p>
        </p:txBody>
      </p:sp>
      <p:sp>
        <p:nvSpPr>
          <p:cNvPr id="3" name="Text Placeholder 2"/>
          <p:cNvSpPr>
            <a:spLocks noGrp="1"/>
          </p:cNvSpPr>
          <p:nvPr>
            <p:ph type="body" sz="quarter" idx="10"/>
          </p:nvPr>
        </p:nvSpPr>
        <p:spPr>
          <a:xfrm>
            <a:off x="247651" y="1533525"/>
            <a:ext cx="3374780" cy="4724400"/>
          </a:xfrm>
        </p:spPr>
        <p:txBody>
          <a:bodyPr/>
          <a:lstStyle/>
          <a:p>
            <a:pPr marL="0" indent="0">
              <a:buNone/>
            </a:pPr>
            <a:r>
              <a:rPr lang="en-US" b="1" dirty="0" smtClean="0"/>
              <a:t>Complete the Wizard</a:t>
            </a:r>
            <a:endParaRPr lang="en-US" b="1" dirty="0"/>
          </a:p>
          <a:p>
            <a:r>
              <a:rPr lang="en-US" dirty="0"/>
              <a:t>Set </a:t>
            </a:r>
            <a:r>
              <a:rPr lang="en-US" dirty="0" smtClean="0"/>
              <a:t>description </a:t>
            </a:r>
            <a:endParaRPr lang="en-US" dirty="0"/>
          </a:p>
          <a:p>
            <a:r>
              <a:rPr lang="en-US" dirty="0" smtClean="0"/>
              <a:t>Set </a:t>
            </a:r>
            <a:r>
              <a:rPr lang="en-US" dirty="0"/>
              <a:t>options </a:t>
            </a:r>
          </a:p>
          <a:p>
            <a:r>
              <a:rPr lang="en-US" dirty="0" smtClean="0"/>
              <a:t>Recognize </a:t>
            </a:r>
            <a:r>
              <a:rPr lang="en-US" dirty="0"/>
              <a:t>text </a:t>
            </a:r>
          </a:p>
          <a:p>
            <a:r>
              <a:rPr lang="en-US" dirty="0" smtClean="0"/>
              <a:t>Detect </a:t>
            </a:r>
            <a:r>
              <a:rPr lang="en-US" dirty="0"/>
              <a:t>f</a:t>
            </a:r>
            <a:r>
              <a:rPr lang="en-US" dirty="0" smtClean="0"/>
              <a:t>orm </a:t>
            </a:r>
            <a:r>
              <a:rPr lang="en-US" dirty="0"/>
              <a:t>f</a:t>
            </a:r>
            <a:r>
              <a:rPr lang="en-US" dirty="0" smtClean="0"/>
              <a:t>ields </a:t>
            </a:r>
            <a:endParaRPr lang="en-US" dirty="0"/>
          </a:p>
          <a:p>
            <a:r>
              <a:rPr lang="en-US" dirty="0" smtClean="0"/>
              <a:t>Set </a:t>
            </a:r>
            <a:r>
              <a:rPr lang="en-US" dirty="0"/>
              <a:t>t</a:t>
            </a:r>
            <a:r>
              <a:rPr lang="en-US" dirty="0" smtClean="0"/>
              <a:t>ab </a:t>
            </a:r>
            <a:r>
              <a:rPr lang="en-US" dirty="0"/>
              <a:t>o</a:t>
            </a:r>
            <a:r>
              <a:rPr lang="en-US" dirty="0" smtClean="0"/>
              <a:t>rder </a:t>
            </a:r>
            <a:endParaRPr lang="en-US" dirty="0"/>
          </a:p>
          <a:p>
            <a:r>
              <a:rPr lang="en-US" dirty="0" smtClean="0"/>
              <a:t>Set </a:t>
            </a:r>
            <a:r>
              <a:rPr lang="en-US" dirty="0"/>
              <a:t>l</a:t>
            </a:r>
            <a:r>
              <a:rPr lang="en-US" dirty="0" smtClean="0"/>
              <a:t>anguage </a:t>
            </a:r>
            <a:endParaRPr lang="en-US" dirty="0"/>
          </a:p>
          <a:p>
            <a:r>
              <a:rPr lang="en-US" dirty="0" smtClean="0"/>
              <a:t>Add </a:t>
            </a:r>
            <a:r>
              <a:rPr lang="en-US" dirty="0"/>
              <a:t>t</a:t>
            </a:r>
            <a:r>
              <a:rPr lang="en-US" dirty="0" smtClean="0"/>
              <a:t>ags </a:t>
            </a:r>
            <a:endParaRPr lang="en-US" dirty="0"/>
          </a:p>
          <a:p>
            <a:r>
              <a:rPr lang="en-US" dirty="0" smtClean="0"/>
              <a:t>Set </a:t>
            </a:r>
            <a:r>
              <a:rPr lang="en-US" dirty="0"/>
              <a:t>a</a:t>
            </a:r>
            <a:r>
              <a:rPr lang="en-US" dirty="0" smtClean="0"/>
              <a:t>lternative </a:t>
            </a:r>
            <a:r>
              <a:rPr lang="en-US" dirty="0"/>
              <a:t>t</a:t>
            </a:r>
            <a:r>
              <a:rPr lang="en-US" dirty="0" smtClean="0"/>
              <a:t>ext </a:t>
            </a:r>
          </a:p>
          <a:p>
            <a:r>
              <a:rPr lang="en-US" dirty="0" smtClean="0"/>
              <a:t>Accessibility </a:t>
            </a:r>
            <a:r>
              <a:rPr lang="en-US" dirty="0"/>
              <a:t>Checker</a:t>
            </a:r>
          </a:p>
          <a:p>
            <a:endParaRPr lang="en-US" dirty="0"/>
          </a:p>
        </p:txBody>
      </p:sp>
      <p:pic>
        <p:nvPicPr>
          <p:cNvPr id="2051" name="Picture 3" descr="The description dialog allowing the author to provide a document title to the document.  The dialog is opened by the first step of the Make Accessible wiz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539" y="2063262"/>
            <a:ext cx="5512070" cy="396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174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Address Accessibility Issues</a:t>
            </a:r>
            <a:endParaRPr lang="en-US" dirty="0"/>
          </a:p>
        </p:txBody>
      </p:sp>
      <p:sp>
        <p:nvSpPr>
          <p:cNvPr id="3" name="Text Placeholder 2"/>
          <p:cNvSpPr>
            <a:spLocks noGrp="1"/>
          </p:cNvSpPr>
          <p:nvPr>
            <p:ph type="body" sz="quarter" idx="10"/>
          </p:nvPr>
        </p:nvSpPr>
        <p:spPr/>
        <p:txBody>
          <a:bodyPr/>
          <a:lstStyle/>
          <a:p>
            <a:pPr marL="0" indent="0">
              <a:buNone/>
            </a:pPr>
            <a:r>
              <a:rPr lang="en-US" b="1" dirty="0" smtClean="0"/>
              <a:t>Use the Touch Up Reading Order and Tags Panels</a:t>
            </a:r>
            <a:endParaRPr lang="en-US" b="1" dirty="0"/>
          </a:p>
        </p:txBody>
      </p:sp>
      <p:pic>
        <p:nvPicPr>
          <p:cNvPr id="5123" name="Picture 3" descr="Screen shot of the Touch Up Reading Order dia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77" y="2518114"/>
            <a:ext cx="3869188" cy="281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bwMode="auto">
          <a:xfrm>
            <a:off x="1146516" y="3505197"/>
            <a:ext cx="632460" cy="2049780"/>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sp>
        <p:nvSpPr>
          <p:cNvPr id="9" name="TextBox 8"/>
          <p:cNvSpPr txBox="1"/>
          <p:nvPr/>
        </p:nvSpPr>
        <p:spPr>
          <a:xfrm>
            <a:off x="1064601" y="5585406"/>
            <a:ext cx="3753271" cy="584775"/>
          </a:xfrm>
          <a:prstGeom prst="rect">
            <a:avLst/>
          </a:prstGeom>
          <a:noFill/>
          <a:ln>
            <a:solidFill>
              <a:srgbClr val="C00000"/>
            </a:solidFill>
          </a:ln>
        </p:spPr>
        <p:txBody>
          <a:bodyPr wrap="square" rtlCol="0">
            <a:spAutoFit/>
          </a:bodyPr>
          <a:lstStyle/>
          <a:p>
            <a:r>
              <a:rPr lang="en-US" sz="1600" dirty="0" smtClean="0">
                <a:solidFill>
                  <a:schemeClr val="accent4"/>
                </a:solidFill>
              </a:rPr>
              <a:t>Right click on the desired page in the index  and select “Show reading order panel” </a:t>
            </a:r>
            <a:endParaRPr lang="en-US" sz="1600" dirty="0">
              <a:solidFill>
                <a:schemeClr val="accent4"/>
              </a:solidFill>
            </a:endParaRPr>
          </a:p>
        </p:txBody>
      </p:sp>
      <p:pic>
        <p:nvPicPr>
          <p:cNvPr id="5124" name="Picture 4" descr="Screenshot of the Tags pan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4960" y="2239108"/>
            <a:ext cx="1967799" cy="407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648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a:t>Q</a:t>
            </a:r>
            <a:r>
              <a:rPr lang="en-US" dirty="0" smtClean="0"/>
              <a:t>uick </a:t>
            </a:r>
            <a:r>
              <a:rPr lang="en-US" dirty="0"/>
              <a:t>D</a:t>
            </a:r>
            <a:r>
              <a:rPr lang="en-US" dirty="0" smtClean="0"/>
              <a:t>emo</a:t>
            </a:r>
            <a:endParaRPr lang="en-US" dirty="0"/>
          </a:p>
        </p:txBody>
      </p:sp>
      <p:sp>
        <p:nvSpPr>
          <p:cNvPr id="3" name="Text Placeholder 2"/>
          <p:cNvSpPr>
            <a:spLocks noGrp="1"/>
          </p:cNvSpPr>
          <p:nvPr>
            <p:ph type="body" sz="quarter" idx="10"/>
          </p:nvPr>
        </p:nvSpPr>
        <p:spPr/>
        <p:txBody>
          <a:bodyPr/>
          <a:lstStyle/>
          <a:p>
            <a:r>
              <a:rPr lang="en-US" dirty="0"/>
              <a:t>Using “Bad_Not_Structured_Document_Example.docx” </a:t>
            </a:r>
            <a:r>
              <a:rPr lang="en-US" dirty="0" smtClean="0"/>
              <a:t>create a tagged PDF </a:t>
            </a:r>
          </a:p>
          <a:p>
            <a:pPr lvl="1"/>
            <a:r>
              <a:rPr lang="en-US" dirty="0" smtClean="0"/>
              <a:t>Saved from Word native functionality</a:t>
            </a:r>
          </a:p>
          <a:p>
            <a:pPr lvl="1"/>
            <a:r>
              <a:rPr lang="en-US" dirty="0" smtClean="0"/>
              <a:t>Saved via PDF functionality</a:t>
            </a:r>
          </a:p>
          <a:p>
            <a:r>
              <a:rPr lang="en-US" dirty="0" smtClean="0"/>
              <a:t>Fix everything using the Accessibility Wizard</a:t>
            </a:r>
          </a:p>
          <a:p>
            <a:pPr lvl="1"/>
            <a:r>
              <a:rPr lang="en-US" dirty="0" smtClean="0"/>
              <a:t>Show all the issues that can be fixed</a:t>
            </a:r>
          </a:p>
          <a:p>
            <a:pPr lvl="1"/>
            <a:r>
              <a:rPr lang="en-US" dirty="0" smtClean="0"/>
              <a:t>Show the issues that can’t be fixed</a:t>
            </a:r>
          </a:p>
          <a:p>
            <a:pPr lvl="1"/>
            <a:r>
              <a:rPr lang="en-US" dirty="0" smtClean="0"/>
              <a:t>Are we done? Not quite – how about headers and structure?</a:t>
            </a:r>
          </a:p>
          <a:p>
            <a:r>
              <a:rPr lang="en-US" dirty="0" smtClean="0"/>
              <a:t>Fix using Touch-up Pane</a:t>
            </a:r>
          </a:p>
          <a:p>
            <a:pPr lvl="1"/>
            <a:r>
              <a:rPr lang="en-US" dirty="0"/>
              <a:t> </a:t>
            </a:r>
            <a:r>
              <a:rPr lang="en-US" dirty="0" smtClean="0"/>
              <a:t>Heading</a:t>
            </a:r>
          </a:p>
          <a:p>
            <a:pPr lvl="1"/>
            <a:r>
              <a:rPr lang="en-US" dirty="0" smtClean="0"/>
              <a:t>Lists?</a:t>
            </a:r>
          </a:p>
          <a:p>
            <a:endParaRPr lang="en-US" dirty="0"/>
          </a:p>
        </p:txBody>
      </p:sp>
    </p:spTree>
    <p:extLst>
      <p:ext uri="{BB962C8B-B14F-4D97-AF65-F5344CB8AC3E}">
        <p14:creationId xmlns:p14="http://schemas.microsoft.com/office/powerpoint/2010/main" val="982651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ea typeface="ＭＳ Ｐゴシック" pitchFamily="34" charset="-128"/>
              </a:rPr>
              <a:t>Best Practices</a:t>
            </a:r>
          </a:p>
        </p:txBody>
      </p:sp>
      <p:sp>
        <p:nvSpPr>
          <p:cNvPr id="3" name="Content Placeholder 2"/>
          <p:cNvSpPr>
            <a:spLocks noGrp="1"/>
          </p:cNvSpPr>
          <p:nvPr>
            <p:ph type="body" sz="quarter" idx="10"/>
          </p:nvPr>
        </p:nvSpPr>
        <p:spPr/>
        <p:txBody>
          <a:bodyPr/>
          <a:lstStyle/>
          <a:p>
            <a:pPr marL="0" indent="0">
              <a:buFontTx/>
              <a:buNone/>
              <a:defRPr/>
            </a:pPr>
            <a:r>
              <a:rPr lang="en-US" b="1" dirty="0"/>
              <a:t>Best practices to maintain and update document creation processes </a:t>
            </a:r>
            <a:r>
              <a:rPr lang="en-US" b="1" dirty="0" smtClean="0"/>
              <a:t>and </a:t>
            </a:r>
            <a:r>
              <a:rPr lang="en-US" b="1" dirty="0"/>
              <a:t>ensure ongoing accessibility</a:t>
            </a:r>
          </a:p>
          <a:p>
            <a:pPr>
              <a:defRPr/>
            </a:pPr>
            <a:r>
              <a:rPr lang="en-US" dirty="0"/>
              <a:t>Create design standards</a:t>
            </a:r>
          </a:p>
          <a:p>
            <a:pPr>
              <a:defRPr/>
            </a:pPr>
            <a:r>
              <a:rPr lang="en-US" dirty="0"/>
              <a:t>Knowledge transfer</a:t>
            </a:r>
          </a:p>
          <a:p>
            <a:pPr lvl="1">
              <a:defRPr/>
            </a:pPr>
            <a:r>
              <a:rPr lang="en-US" dirty="0"/>
              <a:t>Best Practice library</a:t>
            </a:r>
          </a:p>
          <a:p>
            <a:pPr lvl="1">
              <a:defRPr/>
            </a:pPr>
            <a:r>
              <a:rPr lang="en-US" dirty="0"/>
              <a:t>Training</a:t>
            </a:r>
          </a:p>
          <a:p>
            <a:pPr>
              <a:defRPr/>
            </a:pPr>
            <a:r>
              <a:rPr lang="en-US" dirty="0"/>
              <a:t>Testing/Quality Check</a:t>
            </a:r>
          </a:p>
          <a:p>
            <a:pPr lvl="1">
              <a:defRPr/>
            </a:pPr>
            <a:r>
              <a:rPr lang="en-US" dirty="0"/>
              <a:t>Test with users who have disabilities</a:t>
            </a:r>
          </a:p>
          <a:p>
            <a:pPr>
              <a:defRPr/>
            </a:pPr>
            <a:r>
              <a:rPr lang="en-US" dirty="0"/>
              <a:t>Automatically check content when posted</a:t>
            </a:r>
          </a:p>
          <a:p>
            <a:pPr>
              <a:defRPr/>
            </a:pPr>
            <a:r>
              <a:rPr lang="en-US" dirty="0"/>
              <a:t>Scan for untagged content</a:t>
            </a:r>
          </a:p>
          <a:p>
            <a:endParaRPr lang="en-US" dirty="0"/>
          </a:p>
        </p:txBody>
      </p:sp>
      <p:pic>
        <p:nvPicPr>
          <p:cNvPr id="1026" name="Picture 2" descr="Adob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9385" y="2767744"/>
            <a:ext cx="1676398" cy="204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8"/>
          <p:cNvSpPr>
            <a:spLocks noGrp="1"/>
          </p:cNvSpPr>
          <p:nvPr>
            <p:ph type="body" sz="quarter" idx="10"/>
          </p:nvPr>
        </p:nvSpPr>
        <p:spPr>
          <a:xfrm>
            <a:off x="5658679" y="3339547"/>
            <a:ext cx="3352801" cy="2918377"/>
          </a:xfrm>
        </p:spPr>
        <p:txBody>
          <a:bodyPr/>
          <a:lstStyle/>
          <a:p>
            <a:pPr marL="0" indent="0">
              <a:buNone/>
            </a:pPr>
            <a:r>
              <a:rPr lang="en-US" altLang="en-US" sz="4400" b="1" dirty="0" smtClean="0">
                <a:ea typeface="ＭＳ Ｐゴシック" pitchFamily="34" charset="-128"/>
              </a:rPr>
              <a:t>Questions?</a:t>
            </a:r>
          </a:p>
        </p:txBody>
      </p:sp>
      <p:pic>
        <p:nvPicPr>
          <p:cNvPr id="11267" name="Picture 4" descr="Road sign with text:&#10;Questions&#10;Ans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905000"/>
            <a:ext cx="5282648"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980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r>
              <a:rPr lang="en-US" altLang="en-US" dirty="0" smtClean="0">
                <a:ea typeface="ＭＳ Ｐゴシック" pitchFamily="34" charset="-128"/>
              </a:rPr>
              <a:t>Thank You</a:t>
            </a:r>
          </a:p>
        </p:txBody>
      </p:sp>
      <p:sp>
        <p:nvSpPr>
          <p:cNvPr id="2" name="Content Placeholder 1"/>
          <p:cNvSpPr>
            <a:spLocks noGrp="1"/>
          </p:cNvSpPr>
          <p:nvPr>
            <p:ph sz="half" idx="1"/>
          </p:nvPr>
        </p:nvSpPr>
        <p:spPr/>
        <p:txBody>
          <a:bodyPr/>
          <a:lstStyle/>
          <a:p>
            <a:pPr marL="0" indent="0">
              <a:spcAft>
                <a:spcPts val="1200"/>
              </a:spcAft>
              <a:buFontTx/>
              <a:buNone/>
              <a:defRPr/>
            </a:pPr>
            <a:r>
              <a:rPr lang="en-US" b="1" dirty="0" smtClean="0">
                <a:latin typeface="+mj-lt"/>
              </a:rPr>
              <a:t>Contact Us</a:t>
            </a:r>
          </a:p>
          <a:p>
            <a:pPr marL="0" indent="0">
              <a:buFontTx/>
              <a:buNone/>
              <a:defRPr/>
            </a:pPr>
            <a:r>
              <a:rPr lang="en-US" b="1" dirty="0" smtClean="0"/>
              <a:t>Tim Springer</a:t>
            </a:r>
            <a:endParaRPr lang="en-US" sz="2000" b="1" dirty="0" smtClean="0"/>
          </a:p>
          <a:p>
            <a:pPr marL="0" indent="0">
              <a:buFontTx/>
              <a:buNone/>
              <a:defRPr/>
            </a:pPr>
            <a:r>
              <a:rPr lang="en-US" dirty="0" smtClean="0">
                <a:hlinkClick r:id="rId3"/>
              </a:rPr>
              <a:t>tim.springer@ssbbartgroup.com</a:t>
            </a:r>
            <a:endParaRPr lang="en-US" dirty="0" smtClean="0"/>
          </a:p>
          <a:p>
            <a:pPr marL="0" indent="0">
              <a:buFontTx/>
              <a:buNone/>
              <a:defRPr/>
            </a:pPr>
            <a:endParaRPr lang="en-US" sz="2000" dirty="0" smtClean="0"/>
          </a:p>
          <a:p>
            <a:pPr marL="0" indent="0">
              <a:buFontTx/>
              <a:buNone/>
              <a:defRPr/>
            </a:pPr>
            <a:endParaRPr lang="en-US" sz="800" b="1" dirty="0" smtClean="0"/>
          </a:p>
          <a:p>
            <a:pPr marL="0" indent="0">
              <a:buFontTx/>
              <a:buNone/>
              <a:defRPr/>
            </a:pPr>
            <a:r>
              <a:rPr lang="en-US" sz="2000" b="1" dirty="0" smtClean="0"/>
              <a:t>Brenda Roukey</a:t>
            </a:r>
          </a:p>
          <a:p>
            <a:pPr marL="0" indent="0">
              <a:buFontTx/>
              <a:buNone/>
              <a:defRPr/>
            </a:pPr>
            <a:r>
              <a:rPr lang="en-US" dirty="0" smtClean="0">
                <a:hlinkClick r:id="rId4"/>
              </a:rPr>
              <a:t>brenda.roukey@ssbbartgroup.com</a:t>
            </a:r>
            <a:endParaRPr lang="en-US" dirty="0" smtClean="0"/>
          </a:p>
          <a:p>
            <a:pPr marL="0" indent="0">
              <a:buFontTx/>
              <a:buNone/>
              <a:defRPr/>
            </a:pPr>
            <a:endParaRPr lang="en-US" sz="2000" dirty="0" smtClean="0"/>
          </a:p>
          <a:p>
            <a:pPr>
              <a:defRPr/>
            </a:pPr>
            <a:endParaRPr lang="en-US" dirty="0"/>
          </a:p>
        </p:txBody>
      </p:sp>
      <p:pic>
        <p:nvPicPr>
          <p:cNvPr id="12292" name="Picture 6" descr="fountain pen writing &quot;contact us!&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800600"/>
            <a:ext cx="365601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2"/>
          </p:nvPr>
        </p:nvSpPr>
        <p:spPr/>
        <p:txBody>
          <a:bodyPr/>
          <a:lstStyle/>
          <a:p>
            <a:pPr marL="0" indent="0">
              <a:spcAft>
                <a:spcPts val="1200"/>
              </a:spcAft>
              <a:buFontTx/>
              <a:buNone/>
              <a:defRPr/>
            </a:pPr>
            <a:r>
              <a:rPr lang="en-US" b="1" dirty="0" smtClean="0">
                <a:latin typeface="+mj-lt"/>
              </a:rPr>
              <a:t>Follow Us</a:t>
            </a:r>
          </a:p>
          <a:p>
            <a:pPr marL="0" indent="0">
              <a:buFontTx/>
              <a:buNone/>
              <a:defRPr/>
            </a:pPr>
            <a:endParaRPr lang="en-US" dirty="0" smtClean="0"/>
          </a:p>
          <a:p>
            <a:pPr marL="0" indent="0">
              <a:buFontTx/>
              <a:buNone/>
              <a:defRPr/>
            </a:pPr>
            <a:endParaRPr lang="en-US" dirty="0"/>
          </a:p>
        </p:txBody>
      </p:sp>
      <p:pic>
        <p:nvPicPr>
          <p:cNvPr id="12294" name="Picture 3" descr="Twitter logo"/>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286000"/>
            <a:ext cx="8461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722938" y="2322513"/>
            <a:ext cx="2351087" cy="708025"/>
          </a:xfrm>
          <a:prstGeom prst="rect">
            <a:avLst/>
          </a:prstGeom>
          <a:noFill/>
        </p:spPr>
        <p:txBody>
          <a:bodyPr wrap="none">
            <a:spAutoFit/>
          </a:bodyPr>
          <a:lstStyle/>
          <a:p>
            <a:pPr>
              <a:defRPr/>
            </a:pPr>
            <a:r>
              <a:rPr lang="en-US" sz="2000" dirty="0">
                <a:solidFill>
                  <a:schemeClr val="accent6"/>
                </a:solidFill>
                <a:latin typeface="+mn-lt"/>
                <a:cs typeface="+mn-cs"/>
              </a:rPr>
              <a:t>@SSBBARTGroup</a:t>
            </a:r>
          </a:p>
          <a:p>
            <a:pPr>
              <a:defRPr/>
            </a:pPr>
            <a:endParaRPr lang="en-US" sz="2000" dirty="0">
              <a:solidFill>
                <a:schemeClr val="accent6"/>
              </a:solidFill>
              <a:latin typeface="+mn-lt"/>
              <a:cs typeface="+mn-cs"/>
            </a:endParaRPr>
          </a:p>
        </p:txBody>
      </p:sp>
      <p:pic>
        <p:nvPicPr>
          <p:cNvPr id="12296" name="Picture 6" descr="LinkedIn logo"/>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56175" y="319405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790233" y="3122613"/>
            <a:ext cx="2792413" cy="1016000"/>
          </a:xfrm>
          <a:prstGeom prst="rect">
            <a:avLst/>
          </a:prstGeom>
          <a:noFill/>
        </p:spPr>
        <p:txBody>
          <a:bodyPr wrap="none">
            <a:spAutoFit/>
          </a:bodyPr>
          <a:lstStyle/>
          <a:p>
            <a:pPr>
              <a:defRPr/>
            </a:pPr>
            <a:r>
              <a:rPr lang="en-US" sz="2000" dirty="0">
                <a:solidFill>
                  <a:srgbClr val="2D2D8A"/>
                </a:solidFill>
                <a:latin typeface="+mj-lt"/>
                <a:cs typeface="+mn-cs"/>
              </a:rPr>
              <a:t>linkedin.com/company/</a:t>
            </a:r>
            <a:br>
              <a:rPr lang="en-US" sz="2000" dirty="0">
                <a:solidFill>
                  <a:srgbClr val="2D2D8A"/>
                </a:solidFill>
                <a:latin typeface="+mj-lt"/>
                <a:cs typeface="+mn-cs"/>
              </a:rPr>
            </a:br>
            <a:r>
              <a:rPr lang="en-US" sz="2000" dirty="0">
                <a:solidFill>
                  <a:srgbClr val="2D2D8A"/>
                </a:solidFill>
                <a:latin typeface="+mj-lt"/>
                <a:cs typeface="+mn-cs"/>
              </a:rPr>
              <a:t>SSB-BART-Group</a:t>
            </a:r>
          </a:p>
          <a:p>
            <a:pPr>
              <a:defRPr/>
            </a:pPr>
            <a:endParaRPr lang="en-US" sz="2000" dirty="0">
              <a:latin typeface="+mj-lt"/>
              <a:cs typeface="+mn-cs"/>
            </a:endParaRPr>
          </a:p>
        </p:txBody>
      </p:sp>
      <p:pic>
        <p:nvPicPr>
          <p:cNvPr id="12298" name="Picture 7" descr="Facebook logo"/>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56175" y="4235450"/>
            <a:ext cx="80168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900738" y="4191000"/>
            <a:ext cx="2892425" cy="1016000"/>
          </a:xfrm>
          <a:prstGeom prst="rect">
            <a:avLst/>
          </a:prstGeom>
          <a:noFill/>
        </p:spPr>
        <p:txBody>
          <a:bodyPr>
            <a:spAutoFit/>
          </a:bodyPr>
          <a:lstStyle/>
          <a:p>
            <a:pPr>
              <a:defRPr/>
            </a:pPr>
            <a:r>
              <a:rPr lang="en-US" sz="2000" dirty="0">
                <a:solidFill>
                  <a:schemeClr val="accent6"/>
                </a:solidFill>
                <a:latin typeface="+mj-lt"/>
                <a:cs typeface="+mn-cs"/>
              </a:rPr>
              <a:t>facebook.com/</a:t>
            </a:r>
            <a:br>
              <a:rPr lang="en-US" sz="2000" dirty="0">
                <a:solidFill>
                  <a:schemeClr val="accent6"/>
                </a:solidFill>
                <a:latin typeface="+mj-lt"/>
                <a:cs typeface="+mn-cs"/>
              </a:rPr>
            </a:br>
            <a:r>
              <a:rPr lang="en-US" sz="2000" dirty="0">
                <a:solidFill>
                  <a:schemeClr val="accent6"/>
                </a:solidFill>
                <a:latin typeface="+mj-lt"/>
                <a:cs typeface="+mn-cs"/>
              </a:rPr>
              <a:t>SSBBARTGroup</a:t>
            </a:r>
          </a:p>
          <a:p>
            <a:pPr>
              <a:defRPr/>
            </a:pPr>
            <a:endParaRPr lang="en-US" sz="2000" dirty="0">
              <a:latin typeface="+mj-lt"/>
              <a:cs typeface="+mn-cs"/>
            </a:endParaRPr>
          </a:p>
        </p:txBody>
      </p:sp>
      <p:pic>
        <p:nvPicPr>
          <p:cNvPr id="12300" name="Picture 3" descr="WordPress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1888" y="5170488"/>
            <a:ext cx="925512" cy="92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900738" y="5334000"/>
            <a:ext cx="3243262" cy="708025"/>
          </a:xfrm>
          <a:prstGeom prst="rect">
            <a:avLst/>
          </a:prstGeom>
          <a:noFill/>
        </p:spPr>
        <p:txBody>
          <a:bodyPr>
            <a:spAutoFit/>
          </a:bodyPr>
          <a:lstStyle/>
          <a:p>
            <a:pPr>
              <a:defRPr/>
            </a:pPr>
            <a:r>
              <a:rPr lang="en-US" sz="2000" dirty="0">
                <a:solidFill>
                  <a:schemeClr val="accent6"/>
                </a:solidFill>
                <a:latin typeface="+mn-lt"/>
                <a:cs typeface="+mn-cs"/>
              </a:rPr>
              <a:t>SSBBARTGroup.com/blog</a:t>
            </a:r>
          </a:p>
          <a:p>
            <a:pPr>
              <a:defRPr/>
            </a:pPr>
            <a:endParaRPr lang="en-US" sz="2000" dirty="0">
              <a:latin typeface="+mn-lt"/>
              <a:cs typeface="+mn-cs"/>
            </a:endParaRPr>
          </a:p>
        </p:txBody>
      </p:sp>
    </p:spTree>
    <p:extLst>
      <p:ext uri="{BB962C8B-B14F-4D97-AF65-F5344CB8AC3E}">
        <p14:creationId xmlns:p14="http://schemas.microsoft.com/office/powerpoint/2010/main" val="3527177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08163" y="2505075"/>
            <a:ext cx="7124700" cy="2755900"/>
          </a:xfrm>
        </p:spPr>
        <p:txBody>
          <a:bodyPr/>
          <a:lstStyle/>
          <a:p>
            <a:pPr>
              <a:buFontTx/>
              <a:buNone/>
            </a:pPr>
            <a:r>
              <a:rPr lang="en-US" altLang="en-US" dirty="0" smtClean="0"/>
              <a:t>Appendix A</a:t>
            </a:r>
            <a:endParaRPr lang="en-US" altLang="en-US" dirty="0" smtClean="0"/>
          </a:p>
        </p:txBody>
      </p:sp>
    </p:spTree>
    <p:extLst>
      <p:ext uri="{BB962C8B-B14F-4D97-AF65-F5344CB8AC3E}">
        <p14:creationId xmlns:p14="http://schemas.microsoft.com/office/powerpoint/2010/main" val="3892588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ea typeface="ＭＳ Ｐゴシック" pitchFamily="34" charset="-128"/>
              </a:rPr>
              <a:t>Resources</a:t>
            </a:r>
          </a:p>
        </p:txBody>
      </p:sp>
      <p:sp>
        <p:nvSpPr>
          <p:cNvPr id="2" name="Content Placeholder 1"/>
          <p:cNvSpPr>
            <a:spLocks noGrp="1"/>
          </p:cNvSpPr>
          <p:nvPr>
            <p:ph idx="4294967295"/>
          </p:nvPr>
        </p:nvSpPr>
        <p:spPr>
          <a:xfrm>
            <a:off x="152400" y="1512644"/>
            <a:ext cx="8686800" cy="5024437"/>
          </a:xfrm>
        </p:spPr>
        <p:txBody>
          <a:bodyPr/>
          <a:lstStyle/>
          <a:p>
            <a:r>
              <a:rPr lang="en-US" dirty="0"/>
              <a:t>Adobe’s Accessibility </a:t>
            </a:r>
            <a:r>
              <a:rPr lang="en-US" dirty="0" smtClean="0"/>
              <a:t>Website: </a:t>
            </a:r>
            <a:r>
              <a:rPr lang="en-US" dirty="0">
                <a:hlinkClick r:id="rId2"/>
              </a:rPr>
              <a:t>www.adobe.com/accessibility</a:t>
            </a:r>
            <a:endParaRPr lang="en-US" dirty="0"/>
          </a:p>
          <a:p>
            <a:r>
              <a:rPr lang="en-US" dirty="0"/>
              <a:t>Adobe’s Voluntary Product Accessibility Templates (VPAT</a:t>
            </a:r>
            <a:r>
              <a:rPr lang="en-US" dirty="0" smtClean="0"/>
              <a:t>): </a:t>
            </a:r>
            <a:r>
              <a:rPr lang="en-US" dirty="0" smtClean="0">
                <a:hlinkClick r:id="rId3"/>
              </a:rPr>
              <a:t>www.adobe.com/accessibility/products/compliance</a:t>
            </a:r>
            <a:r>
              <a:rPr lang="en-US" dirty="0">
                <a:hlinkClick r:id="rId3"/>
              </a:rPr>
              <a:t>/</a:t>
            </a:r>
            <a:endParaRPr lang="en-US" dirty="0"/>
          </a:p>
          <a:p>
            <a:r>
              <a:rPr lang="en-US" dirty="0"/>
              <a:t>Adobe TV Accessibility </a:t>
            </a:r>
            <a:r>
              <a:rPr lang="en-US" dirty="0" smtClean="0"/>
              <a:t>Channel: </a:t>
            </a:r>
            <a:r>
              <a:rPr lang="en-US" dirty="0" smtClean="0">
                <a:hlinkClick r:id="rId4"/>
              </a:rPr>
              <a:t>http</a:t>
            </a:r>
            <a:r>
              <a:rPr lang="en-US" dirty="0">
                <a:hlinkClick r:id="rId4"/>
              </a:rPr>
              <a:t>://tv.adobe.com/channel/government/accessibility/</a:t>
            </a:r>
            <a:endParaRPr lang="en-US" dirty="0"/>
          </a:p>
          <a:p>
            <a:r>
              <a:rPr lang="en-US" dirty="0"/>
              <a:t>Accessibility Management Platform (</a:t>
            </a:r>
            <a:r>
              <a:rPr lang="en-US" dirty="0" smtClean="0"/>
              <a:t>AMP): </a:t>
            </a:r>
            <a:r>
              <a:rPr lang="en-US" dirty="0" smtClean="0">
                <a:hlinkClick r:id="rId5"/>
              </a:rPr>
              <a:t>https</a:t>
            </a:r>
            <a:r>
              <a:rPr lang="en-US" dirty="0">
                <a:hlinkClick r:id="rId5"/>
              </a:rPr>
              <a:t>://amp.ssbbartgroup.com</a:t>
            </a:r>
            <a:endParaRPr lang="en-US" dirty="0"/>
          </a:p>
          <a:p>
            <a:endParaRPr lang="en-US" dirty="0"/>
          </a:p>
          <a:p>
            <a:pPr marL="0" indent="0">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Enable </a:t>
            </a:r>
            <a:r>
              <a:rPr lang="en-US" dirty="0"/>
              <a:t>Accessibility Tagging </a:t>
            </a:r>
            <a:r>
              <a:rPr lang="en-US" dirty="0" smtClean="0"/>
              <a:t>(Word)</a:t>
            </a:r>
            <a:endParaRPr lang="en-US" dirty="0"/>
          </a:p>
        </p:txBody>
      </p:sp>
      <p:sp>
        <p:nvSpPr>
          <p:cNvPr id="49155" name="Rectangle 3" descr="Preferences"/>
          <p:cNvSpPr>
            <a:spLocks noGrp="1" noChangeArrowheads="1"/>
          </p:cNvSpPr>
          <p:nvPr>
            <p:ph type="body" sz="quarter" idx="10"/>
          </p:nvPr>
        </p:nvSpPr>
        <p:spPr>
          <a:xfrm>
            <a:off x="247650" y="1533525"/>
            <a:ext cx="5001931" cy="4724400"/>
          </a:xfrm>
        </p:spPr>
        <p:txBody>
          <a:bodyPr/>
          <a:lstStyle/>
          <a:p>
            <a:r>
              <a:rPr lang="en-US" dirty="0" smtClean="0"/>
              <a:t>Acrobat Ribbon &gt; Preferences</a:t>
            </a:r>
          </a:p>
          <a:p>
            <a:r>
              <a:rPr lang="en-US" dirty="0" smtClean="0"/>
              <a:t>Acrobat PDFMaker dialog appears &gt; Settings Tab</a:t>
            </a:r>
          </a:p>
          <a:p>
            <a:r>
              <a:rPr lang="en-US" dirty="0" smtClean="0"/>
              <a:t>Ensure Create Bookmarks is checked (default)</a:t>
            </a:r>
          </a:p>
          <a:p>
            <a:r>
              <a:rPr lang="en-US" dirty="0" smtClean="0"/>
              <a:t>Ensure Add Links is checked (default)</a:t>
            </a:r>
          </a:p>
          <a:p>
            <a:r>
              <a:rPr lang="en-US" dirty="0" smtClean="0"/>
              <a:t>Accessibility and reflow of tagged document (default) should be checked</a:t>
            </a:r>
          </a:p>
          <a:p>
            <a:endParaRPr lang="en-US" dirty="0"/>
          </a:p>
        </p:txBody>
      </p:sp>
      <p:pic>
        <p:nvPicPr>
          <p:cNvPr id="49157" name="Picture 1" descr="Acrobat menu is activated. The Preferences icon is selected from the Word Toolb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9581" y="1673102"/>
            <a:ext cx="37480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9135" y="2443717"/>
            <a:ext cx="3613825" cy="381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435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smtClean="0">
                <a:ea typeface="ＭＳ Ｐゴシック" pitchFamily="34" charset="-128"/>
              </a:rPr>
              <a:t>About SSB BART Group</a:t>
            </a:r>
          </a:p>
        </p:txBody>
      </p:sp>
      <p:sp>
        <p:nvSpPr>
          <p:cNvPr id="5123" name="Content Placeholder 5"/>
          <p:cNvSpPr>
            <a:spLocks noGrp="1"/>
          </p:cNvSpPr>
          <p:nvPr>
            <p:ph sz="half" idx="1"/>
          </p:nvPr>
        </p:nvSpPr>
        <p:spPr/>
        <p:txBody>
          <a:bodyPr/>
          <a:lstStyle/>
          <a:p>
            <a:r>
              <a:rPr lang="en-US" sz="2000" dirty="0" smtClean="0">
                <a:ea typeface="ＭＳ Ｐゴシック" pitchFamily="34" charset="-128"/>
              </a:rPr>
              <a:t>Unmatched Experience</a:t>
            </a:r>
          </a:p>
          <a:p>
            <a:r>
              <a:rPr lang="en-US" sz="2000" dirty="0" smtClean="0">
                <a:ea typeface="ＭＳ Ｐゴシック" pitchFamily="34" charset="-128"/>
              </a:rPr>
              <a:t>Accessibility Focus</a:t>
            </a:r>
          </a:p>
          <a:p>
            <a:r>
              <a:rPr lang="en-US" sz="2000" dirty="0" smtClean="0">
                <a:ea typeface="ＭＳ Ｐゴシック" pitchFamily="34" charset="-128"/>
              </a:rPr>
              <a:t>Implementation-Oriented Solutions</a:t>
            </a:r>
          </a:p>
          <a:p>
            <a:r>
              <a:rPr lang="en-US" sz="2000" dirty="0" smtClean="0">
                <a:ea typeface="ＭＳ Ｐゴシック" pitchFamily="34" charset="-128"/>
              </a:rPr>
              <a:t>Solutions That Reduce Legal Risk</a:t>
            </a:r>
          </a:p>
          <a:p>
            <a:r>
              <a:rPr lang="en-US" sz="2000" dirty="0" smtClean="0">
                <a:ea typeface="ＭＳ Ｐゴシック" pitchFamily="34" charset="-128"/>
              </a:rPr>
              <a:t>Organizational Stability and Continuity</a:t>
            </a:r>
          </a:p>
          <a:p>
            <a:r>
              <a:rPr lang="en-US" sz="2000" dirty="0" smtClean="0">
                <a:ea typeface="ＭＳ Ｐゴシック" pitchFamily="34" charset="-128"/>
              </a:rPr>
              <a:t>Knowledge That Is Up-to-Date, All the Time</a:t>
            </a:r>
          </a:p>
          <a:p>
            <a:r>
              <a:rPr lang="en-US" sz="2000" dirty="0" smtClean="0">
                <a:ea typeface="ＭＳ Ｐゴシック" pitchFamily="34" charset="-128"/>
              </a:rPr>
              <a:t>Published and Peer Review Auditing Methodology</a:t>
            </a:r>
          </a:p>
        </p:txBody>
      </p:sp>
      <p:sp>
        <p:nvSpPr>
          <p:cNvPr id="6" name="Content Placeholder 5"/>
          <p:cNvSpPr>
            <a:spLocks noGrp="1"/>
          </p:cNvSpPr>
          <p:nvPr>
            <p:ph sz="half" idx="2"/>
          </p:nvPr>
        </p:nvSpPr>
        <p:spPr/>
        <p:txBody>
          <a:bodyPr/>
          <a:lstStyle/>
          <a:p>
            <a:pPr eaLnBrk="1" hangingPunct="1"/>
            <a:r>
              <a:rPr lang="en-US" sz="2000" dirty="0" smtClean="0">
                <a:ea typeface="ＭＳ Ｐゴシック" pitchFamily="34" charset="-128"/>
              </a:rPr>
              <a:t>Fourteen hundred organizations</a:t>
            </a:r>
            <a:r>
              <a:rPr lang="en-US" sz="2000" dirty="0" smtClean="0">
                <a:solidFill>
                  <a:srgbClr val="FF0000"/>
                </a:solidFill>
                <a:ea typeface="ＭＳ Ｐゴシック" pitchFamily="34" charset="-128"/>
              </a:rPr>
              <a:t> </a:t>
            </a:r>
            <a:r>
              <a:rPr lang="en-US" sz="2000" dirty="0" smtClean="0">
                <a:ea typeface="ＭＳ Ｐゴシック" pitchFamily="34" charset="-128"/>
              </a:rPr>
              <a:t>(</a:t>
            </a:r>
            <a:r>
              <a:rPr lang="en-US" sz="2000" dirty="0" smtClean="0">
                <a:solidFill>
                  <a:srgbClr val="FF6600"/>
                </a:solidFill>
                <a:ea typeface="ＭＳ Ｐゴシック" pitchFamily="34" charset="-128"/>
              </a:rPr>
              <a:t>1452</a:t>
            </a:r>
            <a:r>
              <a:rPr lang="en-US" sz="2000" dirty="0" smtClean="0">
                <a:ea typeface="ＭＳ Ｐゴシック" pitchFamily="34" charset="-128"/>
              </a:rPr>
              <a:t>)</a:t>
            </a:r>
            <a:endParaRPr lang="en-US" sz="2000" dirty="0" smtClean="0">
              <a:solidFill>
                <a:srgbClr val="FF0000"/>
              </a:solidFill>
              <a:ea typeface="ＭＳ Ｐゴシック" pitchFamily="34" charset="-128"/>
            </a:endParaRPr>
          </a:p>
          <a:p>
            <a:pPr eaLnBrk="1" hangingPunct="1"/>
            <a:r>
              <a:rPr lang="en-US" sz="2000" dirty="0" smtClean="0">
                <a:ea typeface="ＭＳ Ｐゴシック" pitchFamily="34" charset="-128"/>
              </a:rPr>
              <a:t>Fifteen hundred individual accessibility best practices (</a:t>
            </a:r>
            <a:r>
              <a:rPr lang="en-US" sz="2000" dirty="0" smtClean="0">
                <a:solidFill>
                  <a:srgbClr val="FF8000"/>
                </a:solidFill>
                <a:ea typeface="ＭＳ Ｐゴシック" pitchFamily="34" charset="-128"/>
              </a:rPr>
              <a:t>1512</a:t>
            </a:r>
            <a:r>
              <a:rPr lang="en-US" sz="2000" dirty="0" smtClean="0">
                <a:ea typeface="ＭＳ Ｐゴシック" pitchFamily="34" charset="-128"/>
              </a:rPr>
              <a:t>)</a:t>
            </a:r>
          </a:p>
          <a:p>
            <a:pPr eaLnBrk="1" hangingPunct="1"/>
            <a:r>
              <a:rPr lang="en-US" sz="2000" dirty="0" smtClean="0">
                <a:ea typeface="ＭＳ Ｐゴシック" pitchFamily="34" charset="-128"/>
              </a:rPr>
              <a:t>Twenty-three core technology platforms (</a:t>
            </a:r>
            <a:r>
              <a:rPr lang="en-US" sz="2000" dirty="0" smtClean="0">
                <a:solidFill>
                  <a:srgbClr val="FF6600"/>
                </a:solidFill>
                <a:ea typeface="ＭＳ Ｐゴシック" pitchFamily="34" charset="-128"/>
              </a:rPr>
              <a:t>23</a:t>
            </a:r>
            <a:r>
              <a:rPr lang="en-US" sz="2000" dirty="0" smtClean="0">
                <a:ea typeface="ＭＳ Ｐゴシック" pitchFamily="34" charset="-128"/>
              </a:rPr>
              <a:t>)</a:t>
            </a:r>
          </a:p>
          <a:p>
            <a:pPr eaLnBrk="1" hangingPunct="1"/>
            <a:r>
              <a:rPr lang="en-US" sz="2000" dirty="0" smtClean="0">
                <a:ea typeface="ＭＳ Ｐゴシック" pitchFamily="34" charset="-128"/>
              </a:rPr>
              <a:t>Twenty-two thousand audits (</a:t>
            </a:r>
            <a:r>
              <a:rPr lang="en-US" sz="2000" dirty="0" smtClean="0">
                <a:solidFill>
                  <a:srgbClr val="FF6600"/>
                </a:solidFill>
                <a:ea typeface="ＭＳ Ｐゴシック" pitchFamily="34" charset="-128"/>
              </a:rPr>
              <a:t>22,408</a:t>
            </a:r>
            <a:r>
              <a:rPr lang="en-US" sz="2000" dirty="0" smtClean="0">
                <a:ea typeface="ＭＳ Ｐゴシック" pitchFamily="34" charset="-128"/>
              </a:rPr>
              <a:t>)</a:t>
            </a:r>
          </a:p>
          <a:p>
            <a:pPr eaLnBrk="1" hangingPunct="1"/>
            <a:r>
              <a:rPr lang="en-US" sz="2000" dirty="0" smtClean="0">
                <a:ea typeface="ＭＳ Ｐゴシック" pitchFamily="34" charset="-128"/>
              </a:rPr>
              <a:t>Fifteen million accessibility violations (</a:t>
            </a:r>
            <a:r>
              <a:rPr lang="en-US" sz="2000" dirty="0" smtClean="0">
                <a:solidFill>
                  <a:srgbClr val="FF6600"/>
                </a:solidFill>
                <a:ea typeface="ＭＳ Ｐゴシック" pitchFamily="34" charset="-128"/>
              </a:rPr>
              <a:t>15,331,444</a:t>
            </a:r>
            <a:r>
              <a:rPr lang="en-US" sz="2000" dirty="0" smtClean="0">
                <a:ea typeface="ＭＳ Ｐゴシック" pitchFamily="34" charset="-128"/>
              </a:rPr>
              <a:t>) </a:t>
            </a:r>
          </a:p>
          <a:p>
            <a:r>
              <a:rPr lang="en-US" sz="2000" dirty="0" smtClean="0"/>
              <a:t>One hundred twenty-one thousand human validated accessibility violations (</a:t>
            </a:r>
            <a:r>
              <a:rPr lang="en-US" sz="2000" dirty="0" smtClean="0">
                <a:solidFill>
                  <a:srgbClr val="FF8000"/>
                </a:solidFill>
              </a:rPr>
              <a:t>121,290</a:t>
            </a:r>
            <a:r>
              <a:rPr lang="en-US" sz="2000" dirty="0" smtClean="0"/>
              <a:t>)</a:t>
            </a:r>
            <a:endParaRPr lang="en-US" sz="2000" dirty="0" smtClean="0">
              <a:solidFill>
                <a:srgbClr val="FF6600"/>
              </a:solidFill>
              <a:ea typeface="ＭＳ Ｐゴシック" pitchFamily="34" charset="-128"/>
            </a:endParaRPr>
          </a:p>
          <a:p>
            <a:pPr eaLnBrk="1" hangingPunct="1">
              <a:buFont typeface="Wingdings" pitchFamily="2" charset="2"/>
              <a:buNone/>
            </a:pPr>
            <a:r>
              <a:rPr lang="en-US" sz="2000" dirty="0" smtClean="0">
                <a:solidFill>
                  <a:srgbClr val="FF6600"/>
                </a:solidFill>
                <a:ea typeface="ＭＳ Ｐゴシック" pitchFamily="34" charset="-128"/>
              </a:rPr>
              <a:t>	</a:t>
            </a:r>
            <a:r>
              <a:rPr lang="en-US" sz="1600" dirty="0" smtClean="0">
                <a:solidFill>
                  <a:srgbClr val="FF6600"/>
                </a:solidFill>
                <a:ea typeface="ＭＳ Ｐゴシック" pitchFamily="34" charset="-128"/>
              </a:rPr>
              <a:t>(Statistics provided as of January 2013)</a:t>
            </a:r>
          </a:p>
        </p:txBody>
      </p:sp>
    </p:spTree>
    <p:extLst>
      <p:ext uri="{BB962C8B-B14F-4D97-AF65-F5344CB8AC3E}">
        <p14:creationId xmlns:p14="http://schemas.microsoft.com/office/powerpoint/2010/main" val="162059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Laws and Standards</a:t>
            </a:r>
          </a:p>
        </p:txBody>
      </p:sp>
      <p:sp>
        <p:nvSpPr>
          <p:cNvPr id="2" name="Content Placeholder 1"/>
          <p:cNvSpPr>
            <a:spLocks noGrp="1"/>
          </p:cNvSpPr>
          <p:nvPr>
            <p:ph type="body" sz="quarter" idx="10"/>
          </p:nvPr>
        </p:nvSpPr>
        <p:spPr>
          <a:xfrm>
            <a:off x="247650" y="1521802"/>
            <a:ext cx="8686800" cy="4724400"/>
          </a:xfrm>
        </p:spPr>
        <p:txBody>
          <a:bodyPr/>
          <a:lstStyle/>
          <a:p>
            <a:pPr marL="0" indent="0">
              <a:spcBef>
                <a:spcPts val="200"/>
              </a:spcBef>
              <a:buNone/>
            </a:pPr>
            <a:r>
              <a:rPr lang="en-US" b="1" dirty="0" smtClean="0"/>
              <a:t>Laws and standards relevant to document creation and remediation</a:t>
            </a:r>
          </a:p>
          <a:p>
            <a:pPr>
              <a:spcBef>
                <a:spcPts val="200"/>
              </a:spcBef>
            </a:pPr>
            <a:r>
              <a:rPr lang="en-US" dirty="0" smtClean="0"/>
              <a:t>Section 508</a:t>
            </a:r>
          </a:p>
          <a:p>
            <a:pPr lvl="1">
              <a:spcBef>
                <a:spcPts val="200"/>
              </a:spcBef>
            </a:pPr>
            <a:r>
              <a:rPr lang="en-US" dirty="0" smtClean="0"/>
              <a:t>Federal procurement requirements</a:t>
            </a:r>
          </a:p>
          <a:p>
            <a:pPr>
              <a:spcBef>
                <a:spcPts val="200"/>
              </a:spcBef>
            </a:pPr>
            <a:r>
              <a:rPr lang="en-US" dirty="0" smtClean="0"/>
              <a:t>Section 504</a:t>
            </a:r>
          </a:p>
          <a:p>
            <a:pPr lvl="1">
              <a:spcBef>
                <a:spcPts val="200"/>
              </a:spcBef>
            </a:pPr>
            <a:r>
              <a:rPr lang="en-US" dirty="0" smtClean="0"/>
              <a:t>Accommodation for federally funded programs</a:t>
            </a:r>
          </a:p>
          <a:p>
            <a:pPr>
              <a:spcBef>
                <a:spcPts val="200"/>
              </a:spcBef>
            </a:pPr>
            <a:r>
              <a:rPr lang="en-US" dirty="0" smtClean="0"/>
              <a:t>WCAG 2 standards</a:t>
            </a:r>
          </a:p>
          <a:p>
            <a:pPr lvl="1">
              <a:spcBef>
                <a:spcPts val="200"/>
              </a:spcBef>
            </a:pPr>
            <a:r>
              <a:rPr lang="en-US" dirty="0" smtClean="0"/>
              <a:t>ADA</a:t>
            </a:r>
          </a:p>
          <a:p>
            <a:pPr lvl="2">
              <a:spcBef>
                <a:spcPts val="200"/>
              </a:spcBef>
            </a:pPr>
            <a:r>
              <a:rPr lang="en-US" dirty="0" smtClean="0"/>
              <a:t>Employment, education, public accommodation</a:t>
            </a:r>
          </a:p>
          <a:p>
            <a:pPr lvl="1">
              <a:spcBef>
                <a:spcPts val="200"/>
              </a:spcBef>
            </a:pPr>
            <a:r>
              <a:rPr lang="en-US" dirty="0" smtClean="0"/>
              <a:t>International disability law</a:t>
            </a:r>
          </a:p>
          <a:p>
            <a:pPr lvl="2">
              <a:spcBef>
                <a:spcPts val="200"/>
              </a:spcBef>
            </a:pPr>
            <a:r>
              <a:rPr lang="en-US" dirty="0" smtClean="0"/>
              <a:t>Equality Act in UK</a:t>
            </a:r>
          </a:p>
          <a:p>
            <a:pPr lvl="2">
              <a:spcBef>
                <a:spcPts val="200"/>
              </a:spcBef>
            </a:pPr>
            <a:r>
              <a:rPr lang="en-US" dirty="0" smtClean="0"/>
              <a:t>AODA in Ontario</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User Impact</a:t>
            </a:r>
            <a:endParaRPr lang="en-US" dirty="0"/>
          </a:p>
        </p:txBody>
      </p:sp>
      <p:sp>
        <p:nvSpPr>
          <p:cNvPr id="7" name="Content Placeholder 6"/>
          <p:cNvSpPr>
            <a:spLocks noGrp="1"/>
          </p:cNvSpPr>
          <p:nvPr>
            <p:ph type="body" sz="quarter" idx="10"/>
          </p:nvPr>
        </p:nvSpPr>
        <p:spPr/>
        <p:txBody>
          <a:bodyPr/>
          <a:lstStyle/>
          <a:p>
            <a:pPr marL="0" indent="0">
              <a:buNone/>
            </a:pPr>
            <a:r>
              <a:rPr lang="en-US" b="1" dirty="0"/>
              <a:t>Document accessibility affects:</a:t>
            </a:r>
          </a:p>
          <a:p>
            <a:r>
              <a:rPr lang="en-US" dirty="0"/>
              <a:t>Users who are blind or have visual impairments</a:t>
            </a:r>
          </a:p>
          <a:p>
            <a:r>
              <a:rPr lang="en-US" dirty="0"/>
              <a:t>Users with cognitive disabilities</a:t>
            </a:r>
          </a:p>
          <a:p>
            <a:pPr marL="0" indent="0">
              <a:buNone/>
            </a:pPr>
            <a:r>
              <a:rPr lang="en-US" b="1" dirty="0"/>
              <a:t>Interactive document accessibility affects:</a:t>
            </a:r>
          </a:p>
          <a:p>
            <a:r>
              <a:rPr lang="en-US" dirty="0"/>
              <a:t>Users with mobility impairments</a:t>
            </a:r>
          </a:p>
          <a:p>
            <a:r>
              <a:rPr lang="en-US" dirty="0"/>
              <a:t>Users who are deaf or hard of hearing (when sound is used)</a:t>
            </a:r>
          </a:p>
          <a:p>
            <a:pPr marL="0" indent="0">
              <a:buNone/>
            </a:pPr>
            <a:r>
              <a:rPr lang="en-US" b="1" dirty="0"/>
              <a:t>Examples</a:t>
            </a:r>
          </a:p>
          <a:p>
            <a:r>
              <a:rPr lang="en-US" dirty="0"/>
              <a:t>When images do not have a text equivalent a person who </a:t>
            </a:r>
            <a:r>
              <a:rPr lang="en-US" dirty="0" smtClean="0"/>
              <a:t>cannot </a:t>
            </a:r>
            <a:r>
              <a:rPr lang="en-US" dirty="0"/>
              <a:t>see the image will not know the purpose</a:t>
            </a:r>
          </a:p>
          <a:p>
            <a:r>
              <a:rPr lang="en-US" dirty="0"/>
              <a:t>When headings are not used, document structure cannot be understood by someone without visual perception</a:t>
            </a:r>
          </a:p>
          <a:p>
            <a:endParaRPr lang="en-US" dirty="0"/>
          </a:p>
        </p:txBody>
      </p:sp>
    </p:spTree>
    <p:extLst>
      <p:ext uri="{BB962C8B-B14F-4D97-AF65-F5344CB8AC3E}">
        <p14:creationId xmlns:p14="http://schemas.microsoft.com/office/powerpoint/2010/main" val="2900238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smtClean="0"/>
              <a:t>PDF Background</a:t>
            </a:r>
            <a:endParaRPr lang="en-US" dirty="0"/>
          </a:p>
        </p:txBody>
      </p:sp>
      <p:sp>
        <p:nvSpPr>
          <p:cNvPr id="16387" name="Rectangle 3"/>
          <p:cNvSpPr>
            <a:spLocks noGrp="1" noChangeArrowheads="1"/>
          </p:cNvSpPr>
          <p:nvPr>
            <p:ph type="body" sz="quarter" idx="10"/>
          </p:nvPr>
        </p:nvSpPr>
        <p:spPr/>
        <p:txBody>
          <a:bodyPr/>
          <a:lstStyle/>
          <a:p>
            <a:r>
              <a:rPr lang="en-US" dirty="0" smtClean="0"/>
              <a:t>The Portable Document Format (PDF) is a destination- based format for preserving the look of documents across platforms and mediums. </a:t>
            </a:r>
          </a:p>
          <a:p>
            <a:r>
              <a:rPr lang="en-US" dirty="0"/>
              <a:t>PDFs documents have an internal tagging structure that represents the document’s visual and structural </a:t>
            </a:r>
            <a:r>
              <a:rPr lang="en-US" dirty="0" smtClean="0"/>
              <a:t>components</a:t>
            </a:r>
          </a:p>
          <a:p>
            <a:pPr lvl="1"/>
            <a:r>
              <a:rPr lang="en-US" dirty="0"/>
              <a:t>The visual portion of the PDF document is essentially rendered as an </a:t>
            </a:r>
            <a:r>
              <a:rPr lang="en-US" dirty="0" smtClean="0"/>
              <a:t>image</a:t>
            </a:r>
            <a:endParaRPr lang="en-US" dirty="0"/>
          </a:p>
          <a:p>
            <a:pPr lvl="1"/>
            <a:r>
              <a:rPr lang="en-US" dirty="0" smtClean="0"/>
              <a:t>The </a:t>
            </a:r>
            <a:r>
              <a:rPr lang="en-US" dirty="0"/>
              <a:t>image portion of the PDF documents are not accessible and cannot be directly translated into text by screen readers</a:t>
            </a:r>
          </a:p>
          <a:p>
            <a:pPr lvl="1"/>
            <a:r>
              <a:rPr lang="en-US" dirty="0"/>
              <a:t>The text and structural portions are represented as text and tags in </a:t>
            </a:r>
            <a:r>
              <a:rPr lang="en-US" dirty="0" smtClean="0"/>
              <a:t>PDF</a:t>
            </a:r>
            <a:endParaRPr lang="en-US" dirty="0"/>
          </a:p>
        </p:txBody>
      </p:sp>
    </p:spTree>
    <p:extLst>
      <p:ext uri="{BB962C8B-B14F-4D97-AF65-F5344CB8AC3E}">
        <p14:creationId xmlns:p14="http://schemas.microsoft.com/office/powerpoint/2010/main" val="1852203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smtClean="0"/>
              <a:t>PDF Background</a:t>
            </a:r>
            <a:endParaRPr lang="en-US" dirty="0"/>
          </a:p>
        </p:txBody>
      </p:sp>
      <p:sp>
        <p:nvSpPr>
          <p:cNvPr id="16387" name="Rectangle 3"/>
          <p:cNvSpPr>
            <a:spLocks noGrp="1" noChangeArrowheads="1"/>
          </p:cNvSpPr>
          <p:nvPr>
            <p:ph type="body" sz="quarter" idx="10"/>
          </p:nvPr>
        </p:nvSpPr>
        <p:spPr/>
        <p:txBody>
          <a:bodyPr/>
          <a:lstStyle/>
          <a:p>
            <a:r>
              <a:rPr lang="en-US" dirty="0" smtClean="0"/>
              <a:t>The </a:t>
            </a:r>
            <a:r>
              <a:rPr lang="en-US" dirty="0"/>
              <a:t>PDF format can provide a logical (tag) structure tree, permitting documents to be accessible when viewed with an accessible reader such as Adobe Reader on the Windows </a:t>
            </a:r>
            <a:r>
              <a:rPr lang="en-US" dirty="0" smtClean="0"/>
              <a:t>platform</a:t>
            </a:r>
          </a:p>
          <a:p>
            <a:pPr lvl="1"/>
            <a:r>
              <a:rPr lang="en-US" dirty="0" smtClean="0"/>
              <a:t>We have a lot of control over how these work in assistive technology </a:t>
            </a:r>
          </a:p>
          <a:p>
            <a:r>
              <a:rPr lang="en-US" dirty="0"/>
              <a:t>Some PDF files are simply scanned copies of print documents</a:t>
            </a:r>
          </a:p>
          <a:p>
            <a:pPr lvl="1"/>
            <a:endParaRPr lang="en-US" dirty="0"/>
          </a:p>
        </p:txBody>
      </p:sp>
    </p:spTree>
    <p:extLst>
      <p:ext uri="{BB962C8B-B14F-4D97-AF65-F5344CB8AC3E}">
        <p14:creationId xmlns:p14="http://schemas.microsoft.com/office/powerpoint/2010/main" val="1030941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Overview</a:t>
            </a:r>
            <a:endParaRPr lang="en-US" dirty="0" smtClean="0">
              <a:ea typeface="ＭＳ Ｐゴシック" pitchFamily="34" charset="-128"/>
            </a:endParaRPr>
          </a:p>
        </p:txBody>
      </p:sp>
      <p:sp>
        <p:nvSpPr>
          <p:cNvPr id="2" name="Content Placeholder 1"/>
          <p:cNvSpPr>
            <a:spLocks noGrp="1"/>
          </p:cNvSpPr>
          <p:nvPr>
            <p:ph type="body" sz="quarter" idx="10"/>
          </p:nvPr>
        </p:nvSpPr>
        <p:spPr/>
        <p:txBody>
          <a:bodyPr/>
          <a:lstStyle/>
          <a:p>
            <a:pPr marL="0" indent="0">
              <a:buNone/>
            </a:pPr>
            <a:r>
              <a:rPr lang="en-US" b="1" dirty="0"/>
              <a:t>There is no magic </a:t>
            </a:r>
            <a:r>
              <a:rPr lang="en-US" b="1" dirty="0" smtClean="0"/>
              <a:t>“Make Accessible” button</a:t>
            </a:r>
          </a:p>
          <a:p>
            <a:r>
              <a:rPr lang="en-US" dirty="0" smtClean="0"/>
              <a:t>Accessible </a:t>
            </a:r>
            <a:r>
              <a:rPr lang="en-US" dirty="0"/>
              <a:t>content creation is a process</a:t>
            </a:r>
          </a:p>
          <a:p>
            <a:r>
              <a:rPr lang="en-US" dirty="0"/>
              <a:t>Achieving accessibility requires human testing in addition to automated checking</a:t>
            </a:r>
          </a:p>
          <a:p>
            <a:pPr lvl="1"/>
            <a:r>
              <a:rPr lang="en-US" dirty="0"/>
              <a:t>Automated </a:t>
            </a:r>
            <a:r>
              <a:rPr lang="en-US" dirty="0" smtClean="0"/>
              <a:t>checking </a:t>
            </a:r>
            <a:r>
              <a:rPr lang="en-US" dirty="0"/>
              <a:t>can only detect for the presence or lack of required items</a:t>
            </a:r>
          </a:p>
          <a:p>
            <a:pPr lvl="1"/>
            <a:r>
              <a:rPr lang="en-US" dirty="0" smtClean="0"/>
              <a:t>Automated checking cannot determine </a:t>
            </a:r>
            <a:r>
              <a:rPr lang="en-US" dirty="0"/>
              <a:t>if an </a:t>
            </a:r>
            <a:r>
              <a:rPr lang="en-US" dirty="0" smtClean="0"/>
              <a:t>item </a:t>
            </a:r>
            <a:r>
              <a:rPr lang="en-US" dirty="0"/>
              <a:t>is correct or appropriate</a:t>
            </a:r>
          </a:p>
          <a:p>
            <a:r>
              <a:rPr lang="en-US" dirty="0"/>
              <a:t>Accessibility is a new item for the production workflow – similar to authoring, layout, proofreading, etc.</a:t>
            </a:r>
          </a:p>
          <a:p>
            <a:r>
              <a:rPr lang="en-US" dirty="0" smtClean="0"/>
              <a:t>Document </a:t>
            </a:r>
            <a:r>
              <a:rPr lang="en-US" dirty="0"/>
              <a:t>creators need to use a variety of techniques and methods</a:t>
            </a:r>
          </a:p>
          <a:p>
            <a:endParaRPr lang="en-US" dirty="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Adobe Acrobat Accessibility Tools</a:t>
            </a:r>
            <a:endParaRPr lang="en-US" dirty="0"/>
          </a:p>
        </p:txBody>
      </p:sp>
      <p:sp>
        <p:nvSpPr>
          <p:cNvPr id="4" name="Text Placeholder 3"/>
          <p:cNvSpPr>
            <a:spLocks noGrp="1"/>
          </p:cNvSpPr>
          <p:nvPr>
            <p:ph sz="half" idx="1"/>
          </p:nvPr>
        </p:nvSpPr>
        <p:spPr/>
        <p:txBody>
          <a:bodyPr/>
          <a:lstStyle/>
          <a:p>
            <a:r>
              <a:rPr lang="en-US" b="1" dirty="0" smtClean="0"/>
              <a:t>Tools</a:t>
            </a:r>
          </a:p>
          <a:p>
            <a:pPr lvl="1"/>
            <a:r>
              <a:rPr lang="en-US" dirty="0" smtClean="0"/>
              <a:t>Make Accessible Wizard</a:t>
            </a:r>
          </a:p>
          <a:p>
            <a:pPr lvl="1"/>
            <a:r>
              <a:rPr lang="en-US" dirty="0" smtClean="0"/>
              <a:t>Accessibility Checker</a:t>
            </a:r>
          </a:p>
          <a:p>
            <a:pPr lvl="1"/>
            <a:r>
              <a:rPr lang="en-US" dirty="0" smtClean="0"/>
              <a:t>Touch-up Tool</a:t>
            </a:r>
          </a:p>
          <a:p>
            <a:r>
              <a:rPr lang="en-US" b="1" dirty="0" smtClean="0"/>
              <a:t>Tags Panel (F6)</a:t>
            </a:r>
          </a:p>
          <a:p>
            <a:pPr lvl="1"/>
            <a:r>
              <a:rPr lang="en-US" dirty="0" smtClean="0"/>
              <a:t>Create, move, edit tags</a:t>
            </a:r>
          </a:p>
          <a:p>
            <a:pPr lvl="1"/>
            <a:r>
              <a:rPr lang="en-US" dirty="0" smtClean="0"/>
              <a:t>Set AT reading order</a:t>
            </a:r>
          </a:p>
          <a:p>
            <a:pPr lvl="1"/>
            <a:endParaRPr lang="en-US" dirty="0" smtClean="0"/>
          </a:p>
        </p:txBody>
      </p:sp>
      <p:sp>
        <p:nvSpPr>
          <p:cNvPr id="3" name="Text Placeholder 2"/>
          <p:cNvSpPr>
            <a:spLocks noGrp="1"/>
          </p:cNvSpPr>
          <p:nvPr>
            <p:ph sz="half" idx="2"/>
          </p:nvPr>
        </p:nvSpPr>
        <p:spPr/>
        <p:txBody>
          <a:bodyPr/>
          <a:lstStyle/>
          <a:p>
            <a:r>
              <a:rPr lang="en-US" b="1" dirty="0" smtClean="0"/>
              <a:t>Content </a:t>
            </a:r>
            <a:r>
              <a:rPr lang="en-US" b="1" dirty="0"/>
              <a:t>Panel</a:t>
            </a:r>
            <a:endParaRPr lang="en-US" b="1" dirty="0" smtClean="0"/>
          </a:p>
          <a:p>
            <a:pPr lvl="1"/>
            <a:r>
              <a:rPr lang="en-US" dirty="0" smtClean="0"/>
              <a:t>Move/order/artifact on page content</a:t>
            </a:r>
          </a:p>
          <a:p>
            <a:r>
              <a:rPr lang="en-US" b="1" dirty="0" smtClean="0"/>
              <a:t>Order</a:t>
            </a:r>
            <a:r>
              <a:rPr lang="en-US" b="1" dirty="0"/>
              <a:t> Panel</a:t>
            </a:r>
            <a:endParaRPr lang="en-US" b="1" dirty="0" smtClean="0"/>
          </a:p>
          <a:p>
            <a:pPr lvl="1"/>
            <a:r>
              <a:rPr lang="en-US" dirty="0" smtClean="0"/>
              <a:t>Set reflow and Read Out Loud order</a:t>
            </a:r>
          </a:p>
          <a:p>
            <a:r>
              <a:rPr lang="en-US" b="1" dirty="0" smtClean="0"/>
              <a:t>Pages</a:t>
            </a:r>
            <a:r>
              <a:rPr lang="en-US" b="1" dirty="0"/>
              <a:t> Panel</a:t>
            </a:r>
            <a:endParaRPr lang="en-US" b="1" dirty="0" smtClean="0"/>
          </a:p>
          <a:p>
            <a:pPr lvl="1"/>
            <a:r>
              <a:rPr lang="en-US" dirty="0" smtClean="0"/>
              <a:t>Specific use of tag structure for reading order</a:t>
            </a:r>
          </a:p>
          <a:p>
            <a:r>
              <a:rPr lang="en-US" b="1" dirty="0" smtClean="0"/>
              <a:t>Bookmarks</a:t>
            </a:r>
            <a:r>
              <a:rPr lang="en-US" b="1" dirty="0"/>
              <a:t> Panel</a:t>
            </a:r>
            <a:endParaRPr lang="en-US" b="1" dirty="0" smtClean="0"/>
          </a:p>
          <a:p>
            <a:pPr lvl="1"/>
            <a:r>
              <a:rPr lang="en-US" dirty="0" smtClean="0"/>
              <a:t>Multiple ways of access</a:t>
            </a:r>
            <a:endParaRPr lang="en-US" dirty="0"/>
          </a:p>
        </p:txBody>
      </p:sp>
    </p:spTree>
    <p:extLst>
      <p:ext uri="{BB962C8B-B14F-4D97-AF65-F5344CB8AC3E}">
        <p14:creationId xmlns:p14="http://schemas.microsoft.com/office/powerpoint/2010/main" val="652229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20080 New Design Powe#43310">
  <a:themeElements>
    <a:clrScheme name="Custom 1">
      <a:dk1>
        <a:srgbClr val="FFFFFF"/>
      </a:dk1>
      <a:lt1>
        <a:srgbClr val="333399"/>
      </a:lt1>
      <a:dk2>
        <a:srgbClr val="FFFFFF"/>
      </a:dk2>
      <a:lt2>
        <a:srgbClr val="FFFFFF"/>
      </a:lt2>
      <a:accent1>
        <a:srgbClr val="BBE0E3"/>
      </a:accent1>
      <a:accent2>
        <a:srgbClr val="333399"/>
      </a:accent2>
      <a:accent3>
        <a:srgbClr val="FFFFFF"/>
      </a:accent3>
      <a:accent4>
        <a:srgbClr val="000000"/>
      </a:accent4>
      <a:accent5>
        <a:srgbClr val="DAEDEF"/>
      </a:accent5>
      <a:accent6>
        <a:srgbClr val="2D2D8A"/>
      </a:accent6>
      <a:hlink>
        <a:srgbClr val="808080"/>
      </a:hlink>
      <a:folHlink>
        <a:srgbClr val="D27E19"/>
      </a:folHlink>
    </a:clrScheme>
    <a:fontScheme name="20080 New Design Powe#43310">
      <a:majorFont>
        <a:latin typeface="Arial"/>
        <a:ea typeface=""/>
        <a:cs typeface=""/>
      </a:majorFont>
      <a:minorFont>
        <a:latin typeface="Arial"/>
        <a:ea typeface=""/>
        <a:cs typeface=""/>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bg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pDef>
    <a:lnDef>
      <a:spPr bwMode="auto">
        <a:solidFill>
          <a:schemeClr val="accent1"/>
        </a:solidFill>
        <a:ln w="38100" cap="flat" cmpd="sng" algn="ctr">
          <a:solidFill>
            <a:schemeClr val="bg1"/>
          </a:solidFill>
          <a:prstDash val="solid"/>
          <a:round/>
          <a:headEnd type="none" w="med" len="med"/>
          <a:tailEnd type="arrow"/>
        </a:ln>
        <a:effectLst/>
      </a:spPr>
      <a:bodyPr/>
      <a:lstStyle/>
    </a:lnDef>
  </a:objectDefaults>
  <a:extraClrSchemeLst>
    <a:extraClrScheme>
      <a:clrScheme name="20080 New Design Powe#433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80 New Design Powe#433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80 New Design Powe#433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80 New Design Powe#433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80 New Design Powe#433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80 New Design Powe#433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80 New Design Powe#4331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80 New Design Powe#433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80 New Design Powe#433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80 New Design Powe#433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80 New Design Powe#433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80 New Design Powe#433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080 New Design Powe#43310">
  <a:themeElements>
    <a:clrScheme name="20080 New Design Powe#433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80 New Design Powe#433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20080 New Design Powe#433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80 New Design Powe#433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80 New Design Powe#433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80 New Design Powe#433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80 New Design Powe#433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80 New Design Powe#433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80 New Design Powe#4331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80 New Design Powe#433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80 New Design Powe#433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80 New Design Powe#433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80 New Design Powe#433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80 New Design Powe#433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Production:Client Folder:Catapult:20080 New Design Power Po#43262:20080 New Design Powe#43310.pot</Template>
  <TotalTime>2769</TotalTime>
  <Words>2961</Words>
  <Application>Microsoft Office PowerPoint</Application>
  <PresentationFormat>Letter Paper (8.5x11 in)</PresentationFormat>
  <Paragraphs>287</Paragraphs>
  <Slides>29</Slides>
  <Notes>20</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20080 New Design Powe#43310</vt:lpstr>
      <vt:lpstr>1_20080 New Design Powe#43310</vt:lpstr>
      <vt:lpstr>PowerPoint Presentation</vt:lpstr>
      <vt:lpstr>Agenda</vt:lpstr>
      <vt:lpstr>About SSB BART Group</vt:lpstr>
      <vt:lpstr>Laws and Standards</vt:lpstr>
      <vt:lpstr>User Impact</vt:lpstr>
      <vt:lpstr>PDF Background</vt:lpstr>
      <vt:lpstr>PDF Background</vt:lpstr>
      <vt:lpstr>Overview</vt:lpstr>
      <vt:lpstr>Adobe Acrobat Accessibility Tools</vt:lpstr>
      <vt:lpstr>Formats and Workflow</vt:lpstr>
      <vt:lpstr>Native Document Preparation</vt:lpstr>
      <vt:lpstr>Testing Things</vt:lpstr>
      <vt:lpstr>A Quick Demo</vt:lpstr>
      <vt:lpstr>Accessibility Checker</vt:lpstr>
      <vt:lpstr>Accessibility Checker (cont.)</vt:lpstr>
      <vt:lpstr>Accessibility Checker (cont.)</vt:lpstr>
      <vt:lpstr>A Quick Demo</vt:lpstr>
      <vt:lpstr>Formal Evaluation</vt:lpstr>
      <vt:lpstr>Fixing Things</vt:lpstr>
      <vt:lpstr>Make Accessible Wizard</vt:lpstr>
      <vt:lpstr>Make Accessible Wizard (cont.)</vt:lpstr>
      <vt:lpstr>Address Accessibility Issues</vt:lpstr>
      <vt:lpstr>A Quick Demo</vt:lpstr>
      <vt:lpstr>Best Practices</vt:lpstr>
      <vt:lpstr>PowerPoint Presentation</vt:lpstr>
      <vt:lpstr>Thank You</vt:lpstr>
      <vt:lpstr>Appendix A</vt:lpstr>
      <vt:lpstr>Resources</vt:lpstr>
      <vt:lpstr>Enable Accessibility Tagging (Word)</vt:lpstr>
    </vt:vector>
  </TitlesOfParts>
  <Company>ᔩ退穼��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Visions Marketing</dc:creator>
  <cp:lastModifiedBy>Kim</cp:lastModifiedBy>
  <cp:revision>354</cp:revision>
  <cp:lastPrinted>2010-06-03T14:13:45Z</cp:lastPrinted>
  <dcterms:created xsi:type="dcterms:W3CDTF">2010-06-03T13:34:38Z</dcterms:created>
  <dcterms:modified xsi:type="dcterms:W3CDTF">2014-11-17T20:40:19Z</dcterms:modified>
</cp:coreProperties>
</file>