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7" r:id="rId1"/>
  </p:sldMasterIdLst>
  <p:notesMasterIdLst>
    <p:notesMasterId r:id="rId22"/>
  </p:notesMasterIdLst>
  <p:sldIdLst>
    <p:sldId id="256" r:id="rId2"/>
    <p:sldId id="281" r:id="rId3"/>
    <p:sldId id="280" r:id="rId4"/>
    <p:sldId id="287" r:id="rId5"/>
    <p:sldId id="272" r:id="rId6"/>
    <p:sldId id="269" r:id="rId7"/>
    <p:sldId id="285" r:id="rId8"/>
    <p:sldId id="270" r:id="rId9"/>
    <p:sldId id="274" r:id="rId10"/>
    <p:sldId id="278" r:id="rId11"/>
    <p:sldId id="271" r:id="rId12"/>
    <p:sldId id="263" r:id="rId13"/>
    <p:sldId id="283" r:id="rId14"/>
    <p:sldId id="264" r:id="rId15"/>
    <p:sldId id="284" r:id="rId16"/>
    <p:sldId id="279" r:id="rId17"/>
    <p:sldId id="275" r:id="rId18"/>
    <p:sldId id="276" r:id="rId19"/>
    <p:sldId id="277" r:id="rId20"/>
    <p:sldId id="28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C8B87-93D5-3C43-AFBD-15353F440D4C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74439-DC7F-CA42-8DE0-EE552A0F3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74439-DC7F-CA42-8DE0-EE552A0F32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74439-DC7F-CA42-8DE0-EE552A0F32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4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509"/>
            <a:ext cx="7772400" cy="242497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8079"/>
            <a:ext cx="6400800" cy="31641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8040"/>
            <a:ext cx="8229600" cy="45259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7B9459-6DE0-154B-8A51-2A0AAA1AC82F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0295FC-7818-4947-BE80-E4441314D3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UDL Initiatives </a:t>
            </a:r>
            <a:br>
              <a:rPr lang="en-US" dirty="0" smtClean="0"/>
            </a:br>
            <a:r>
              <a:rPr lang="en-US" dirty="0" smtClean="0"/>
              <a:t>in KY Higher 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4173"/>
            <a:ext cx="8223620" cy="45965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November 18, 2014</a:t>
            </a:r>
          </a:p>
          <a:p>
            <a:pPr algn="l"/>
            <a:endParaRPr lang="en-US" sz="1200" dirty="0">
              <a:solidFill>
                <a:srgbClr val="3D5185"/>
              </a:solidFill>
            </a:endParaRPr>
          </a:p>
          <a:p>
            <a:pPr algn="l"/>
            <a:r>
              <a:rPr lang="en-US" b="1" dirty="0" smtClean="0">
                <a:solidFill>
                  <a:srgbClr val="3D5185"/>
                </a:solidFill>
              </a:rPr>
              <a:t>Deb Castiglione, </a:t>
            </a:r>
            <a:r>
              <a:rPr lang="en-US" b="1" dirty="0" err="1" smtClean="0">
                <a:solidFill>
                  <a:srgbClr val="3D5185"/>
                </a:solidFill>
              </a:rPr>
              <a:t>EdD</a:t>
            </a:r>
            <a:r>
              <a:rPr lang="en-US" b="1" dirty="0" smtClean="0">
                <a:solidFill>
                  <a:srgbClr val="3D5185"/>
                </a:solidFill>
              </a:rPr>
              <a:t>, ATP</a:t>
            </a:r>
          </a:p>
          <a:p>
            <a:pPr algn="l"/>
            <a:r>
              <a:rPr lang="en-US" dirty="0" smtClean="0">
                <a:solidFill>
                  <a:srgbClr val="3D5185"/>
                </a:solidFill>
              </a:rPr>
              <a:t>Universal Design &amp; Instructional Technology Specialist, Center for the Enhancement of Learning &amp; Teaching (CELT), University of Kentucky</a:t>
            </a:r>
          </a:p>
          <a:p>
            <a:pPr algn="l"/>
            <a:endParaRPr lang="en-US" sz="1200" dirty="0" smtClean="0">
              <a:solidFill>
                <a:srgbClr val="3D5185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Beth Case, MA, MEd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Program Manager for Digital, Emerging, &amp; Assistive Technologies, Delphi Center for Teaching &amp; Learning, University of Louisville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September-November...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Canvas Rollout Plan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Web Accessibility Testing Site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Empirical </a:t>
            </a:r>
            <a:r>
              <a:rPr lang="en-US" dirty="0" smtClean="0"/>
              <a:t>Evidence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Awareness, Awareness, Awareness</a:t>
            </a:r>
            <a:endParaRPr lang="en-US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Roadmap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UDL Initiative Roadmap</a:t>
            </a:r>
            <a:endParaRPr lang="en-US" dirty="0"/>
          </a:p>
        </p:txBody>
      </p:sp>
      <p:pic>
        <p:nvPicPr>
          <p:cNvPr id="4" name="Content Placeholder 3" title="Image of Roadma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3" b="7503"/>
          <a:stretch>
            <a:fillRect/>
          </a:stretch>
        </p:blipFill>
        <p:spPr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004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One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062"/>
              </p:ext>
            </p:extLst>
          </p:nvPr>
        </p:nvGraphicFramePr>
        <p:xfrm>
          <a:off x="457200" y="1752600"/>
          <a:ext cx="8136304" cy="392014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12101"/>
                <a:gridCol w="2712102"/>
                <a:gridCol w="2712101"/>
              </a:tblGrid>
              <a:tr h="31741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mbria"/>
                          <a:cs typeface="Cambria"/>
                        </a:rPr>
                        <a:t>January 2015 – July 2015</a:t>
                      </a:r>
                      <a:endParaRPr lang="en-US" sz="1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5119">
                <a:tc gridSpan="3"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Networking needs analysis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UDL steering/advisory committee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UDL workshops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Faculty Champion program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Online course in UDL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UDL checklist</a:t>
                      </a:r>
                    </a:p>
                    <a:p>
                      <a:pPr marL="0" lvl="0" indent="0">
                        <a:lnSpc>
                          <a:spcPct val="120000"/>
                        </a:lnSpc>
                        <a:buFont typeface="Arial"/>
                        <a:buNone/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buFont typeface="Arial"/>
                        <a:buNone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Continued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63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One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37222"/>
              </p:ext>
            </p:extLst>
          </p:nvPr>
        </p:nvGraphicFramePr>
        <p:xfrm>
          <a:off x="457200" y="1752600"/>
          <a:ext cx="8136304" cy="362253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12101"/>
                <a:gridCol w="2712102"/>
                <a:gridCol w="2712101"/>
              </a:tblGrid>
              <a:tr h="31741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ambria"/>
                          <a:cs typeface="Cambria"/>
                        </a:rPr>
                        <a:t>January 2015 – July 2015</a:t>
                      </a:r>
                      <a:endParaRPr lang="en-US" sz="1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5119">
                <a:tc gridSpan="3"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White paper &amp; presentation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Campus-wide UDL marketing/PR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UDL Web content and UDL blog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Captioning guidelines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Clockwork implementation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Presentations at conferences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Grant proposals (implementation)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89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Two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4834897"/>
              </p:ext>
            </p:extLst>
          </p:nvPr>
        </p:nvGraphicFramePr>
        <p:xfrm>
          <a:off x="457200" y="1752600"/>
          <a:ext cx="8136304" cy="482803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12101"/>
                <a:gridCol w="2712102"/>
                <a:gridCol w="2712101"/>
              </a:tblGrid>
              <a:tr h="31741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/>
                        <a:buNone/>
                      </a:pPr>
                      <a:r>
                        <a:rPr lang="en-US" sz="1400" dirty="0" smtClean="0">
                          <a:latin typeface="Cambria"/>
                          <a:cs typeface="Cambria"/>
                        </a:rPr>
                        <a:t>August 2015 – July 2016</a:t>
                      </a:r>
                      <a:endParaRPr lang="en-US" sz="1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5119">
                <a:tc gridSpan="3"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Implement UDL marketing/PR campaign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Facilitate online UDL course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UDL workshops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Grow faculty champions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Incorporate UDL in UK courses; increasing the accessibility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Deliver white paper and presentation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UDL faculty learning community</a:t>
                      </a:r>
                    </a:p>
                    <a:p>
                      <a:pPr marL="0" lvl="0" indent="0">
                        <a:lnSpc>
                          <a:spcPct val="120000"/>
                        </a:lnSpc>
                        <a:buFont typeface="Arial"/>
                        <a:buNone/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Century Gothic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buFont typeface="Arial"/>
                        <a:buNone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Continued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21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smtClean="0"/>
              <a:t>Two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790228"/>
              </p:ext>
            </p:extLst>
          </p:nvPr>
        </p:nvGraphicFramePr>
        <p:xfrm>
          <a:off x="457200" y="1752600"/>
          <a:ext cx="8136304" cy="464515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12101"/>
                <a:gridCol w="2712102"/>
                <a:gridCol w="2712101"/>
              </a:tblGrid>
              <a:tr h="31741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Arial"/>
                        <a:buNone/>
                      </a:pPr>
                      <a:r>
                        <a:rPr lang="en-US" sz="1400" dirty="0" smtClean="0">
                          <a:latin typeface="Cambria"/>
                          <a:cs typeface="Cambria"/>
                        </a:rPr>
                        <a:t>August 2015 – July 2016</a:t>
                      </a:r>
                      <a:endParaRPr lang="en-US" sz="1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5119">
                <a:tc gridSpan="3"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UDL Service-Learning captioning practicum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Library of UDL resources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Accessibility of Drupal Web sites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Read &amp; Write Gold site license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Accessibility into software procurement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Accessibility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t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esting lab/center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Research directions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Presentations at conferences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Grant proposals to (implementation)</a:t>
                      </a:r>
                    </a:p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4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Year Three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054528"/>
              </p:ext>
            </p:extLst>
          </p:nvPr>
        </p:nvGraphicFramePr>
        <p:xfrm>
          <a:off x="457200" y="1752600"/>
          <a:ext cx="8136304" cy="420623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12101"/>
                <a:gridCol w="2712102"/>
                <a:gridCol w="2712101"/>
              </a:tblGrid>
              <a:tr h="3174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smtClean="0">
                          <a:latin typeface="Cambria"/>
                          <a:cs typeface="Cambria"/>
                        </a:rPr>
                        <a:t>August 2016 – July 2017</a:t>
                      </a:r>
                      <a:endParaRPr lang="en-US" sz="1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897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05119">
                <a:tc gridSpan="3"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UDL workshops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Increase accessibility of UK course offerings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Faculty champions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UDL video game and/or app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Increase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 a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ccessibility of UK Web sites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Public endorsement of UDL campus-wide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Leadership-endorsed policies 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Century Gothic"/>
                        </a:rPr>
                        <a:t>Presentations at conferences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499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19999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Awareness</a:t>
            </a:r>
          </a:p>
          <a:p>
            <a:r>
              <a:rPr lang="en-US" dirty="0"/>
              <a:t>Leadership Changes</a:t>
            </a:r>
          </a:p>
          <a:p>
            <a:r>
              <a:rPr lang="en-US" dirty="0" smtClean="0"/>
              <a:t>Decentralization</a:t>
            </a:r>
          </a:p>
          <a:p>
            <a:r>
              <a:rPr lang="en-US" dirty="0" smtClean="0"/>
              <a:t>Lack of Leadership Endorsement</a:t>
            </a:r>
            <a:endParaRPr lang="en-US" dirty="0"/>
          </a:p>
          <a:p>
            <a:r>
              <a:rPr lang="en-US" dirty="0"/>
              <a:t>Lone </a:t>
            </a:r>
            <a:r>
              <a:rPr lang="en-US" dirty="0" smtClean="0"/>
              <a:t>Soldier</a:t>
            </a:r>
          </a:p>
          <a:p>
            <a:r>
              <a:rPr lang="en-US" dirty="0"/>
              <a:t>Evolving </a:t>
            </a:r>
            <a:r>
              <a:rPr lang="en-US" dirty="0" smtClean="0"/>
              <a:t>Role</a:t>
            </a:r>
            <a:endParaRPr lang="en-US" dirty="0"/>
          </a:p>
          <a:p>
            <a:r>
              <a:rPr lang="en-US" dirty="0" smtClean="0"/>
              <a:t>Institutional Emergencies (Priorities) – DEW Rates/</a:t>
            </a:r>
            <a:r>
              <a:rPr lang="en-US" dirty="0"/>
              <a:t>Student </a:t>
            </a:r>
            <a:r>
              <a:rPr lang="en-US" dirty="0" smtClean="0"/>
              <a:t>Success</a:t>
            </a:r>
          </a:p>
          <a:p>
            <a:r>
              <a:rPr lang="en-US" dirty="0" smtClean="0"/>
              <a:t>Key Stakeholder Time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2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19999" cy="4373563"/>
          </a:xfrm>
        </p:spPr>
        <p:txBody>
          <a:bodyPr>
            <a:normAutofit/>
          </a:bodyPr>
          <a:lstStyle/>
          <a:p>
            <a:r>
              <a:rPr lang="en-US" dirty="0" err="1"/>
              <a:t>Read&amp;Write</a:t>
            </a:r>
            <a:r>
              <a:rPr lang="en-US" dirty="0"/>
              <a:t> </a:t>
            </a:r>
            <a:r>
              <a:rPr lang="en-US" dirty="0" smtClean="0"/>
              <a:t>Gold </a:t>
            </a:r>
            <a:r>
              <a:rPr lang="en-US" dirty="0" smtClean="0"/>
              <a:t>&amp; Workshops to Academic Prep </a:t>
            </a:r>
            <a:r>
              <a:rPr lang="en-US" dirty="0" smtClean="0"/>
              <a:t>Proposal</a:t>
            </a:r>
            <a:endParaRPr lang="en-US" dirty="0"/>
          </a:p>
          <a:p>
            <a:r>
              <a:rPr lang="en-US" dirty="0" smtClean="0"/>
              <a:t>Facult</a:t>
            </a:r>
            <a:r>
              <a:rPr lang="en-US" dirty="0" smtClean="0"/>
              <a:t>y Status on </a:t>
            </a:r>
            <a:r>
              <a:rPr lang="en-US" dirty="0" smtClean="0"/>
              <a:t>UD </a:t>
            </a:r>
            <a:r>
              <a:rPr lang="en-US" dirty="0"/>
              <a:t>Certificate </a:t>
            </a:r>
            <a:endParaRPr lang="en-US" dirty="0" smtClean="0"/>
          </a:p>
          <a:p>
            <a:r>
              <a:rPr lang="en-US" dirty="0" smtClean="0"/>
              <a:t>UDL Course &amp; Practicum Endorsement</a:t>
            </a:r>
            <a:endParaRPr lang="en-US" dirty="0"/>
          </a:p>
          <a:p>
            <a:r>
              <a:rPr lang="en-US" dirty="0" smtClean="0"/>
              <a:t>Awareness through </a:t>
            </a:r>
            <a:r>
              <a:rPr lang="en-US" dirty="0" smtClean="0"/>
              <a:t>Workshops &amp; Networking</a:t>
            </a:r>
          </a:p>
          <a:p>
            <a:r>
              <a:rPr lang="en-US" dirty="0" smtClean="0"/>
              <a:t>Relationship with Disability Resource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8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19999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Persistence &amp; </a:t>
            </a:r>
            <a:r>
              <a:rPr lang="en-US" dirty="0" smtClean="0"/>
              <a:t>Patience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Collegial </a:t>
            </a:r>
            <a:r>
              <a:rPr lang="en-US" dirty="0"/>
              <a:t>Support -  Peers/</a:t>
            </a:r>
            <a:r>
              <a:rPr lang="en-US" dirty="0" smtClean="0"/>
              <a:t>Network</a:t>
            </a:r>
          </a:p>
          <a:p>
            <a:r>
              <a:rPr lang="en-US" dirty="0" smtClean="0"/>
              <a:t>Champions</a:t>
            </a:r>
          </a:p>
        </p:txBody>
      </p:sp>
    </p:spTree>
    <p:extLst>
      <p:ext uri="{BB962C8B-B14F-4D97-AF65-F5344CB8AC3E}">
        <p14:creationId xmlns:p14="http://schemas.microsoft.com/office/powerpoint/2010/main" val="301471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Similarities / Differences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F5897"/>
                </a:solidFill>
              </a:rPr>
              <a:t>UK - Deb</a:t>
            </a:r>
            <a:endParaRPr lang="en-US" b="1" dirty="0">
              <a:solidFill>
                <a:srgbClr val="2F5897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627632" y="2259366"/>
            <a:ext cx="3291840" cy="38404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Lexington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Public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Land Grant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Research Institution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Shared Governance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CELT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May 2014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UL - Beth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093208" y="2259366"/>
            <a:ext cx="3291840" cy="38404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Louisville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Public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“Metropolitan”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Research Institution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Shared Governance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Delphi Center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January 2014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University of Kentucky 150th Anniversary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4" y="1600200"/>
            <a:ext cx="888418" cy="7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1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 descr="UK blue background"/>
          <p:cNvSpPr/>
          <p:nvPr/>
        </p:nvSpPr>
        <p:spPr>
          <a:xfrm>
            <a:off x="457200" y="1600200"/>
            <a:ext cx="4118062" cy="452596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UL red background"/>
          <p:cNvSpPr/>
          <p:nvPr/>
        </p:nvSpPr>
        <p:spPr>
          <a:xfrm>
            <a:off x="4575262" y="1600200"/>
            <a:ext cx="4111538" cy="4525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sketb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34" y="1600200"/>
            <a:ext cx="4568738" cy="4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2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Friendly Competition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 descr="UK blue background"/>
          <p:cNvSpPr/>
          <p:nvPr/>
        </p:nvSpPr>
        <p:spPr>
          <a:xfrm>
            <a:off x="457200" y="1600200"/>
            <a:ext cx="4118062" cy="452596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 descr="UL red background"/>
          <p:cNvSpPr/>
          <p:nvPr/>
        </p:nvSpPr>
        <p:spPr>
          <a:xfrm>
            <a:off x="4575262" y="1600200"/>
            <a:ext cx="4111538" cy="4525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sketb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34" y="1600200"/>
            <a:ext cx="4568738" cy="4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9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Kentucky</a:t>
            </a:r>
            <a:br>
              <a:rPr lang="en-US" dirty="0" smtClean="0"/>
            </a:br>
            <a:r>
              <a:rPr lang="en-US" dirty="0" smtClean="0"/>
              <a:t>UDL Initiative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4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19999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Collaborative ADA Compliance Workgroup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Distance Learning &amp; ADA Compliance Proposal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Section 508 Accessibility Compliance White Paper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Universal Design for Learning Workgroup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Undergraduate Certificate in UD Proposal</a:t>
            </a:r>
          </a:p>
        </p:txBody>
      </p:sp>
    </p:spTree>
    <p:extLst>
      <p:ext uri="{BB962C8B-B14F-4D97-AF65-F5344CB8AC3E}">
        <p14:creationId xmlns:p14="http://schemas.microsoft.com/office/powerpoint/2010/main" val="126622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May-August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/>
              <a:t>Introduction to UDL Workshops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/>
              <a:t>Identifying/Meeting Stakeholders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/>
              <a:t>Relationship with Disability Resource Center (DRC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/>
              <a:t>AHEAD </a:t>
            </a:r>
            <a:r>
              <a:rPr lang="en-US" dirty="0" smtClean="0"/>
              <a:t>Conferences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Partnerships with Instructional Designers/</a:t>
            </a:r>
            <a:r>
              <a:rPr lang="en-US" dirty="0" smtClean="0"/>
              <a:t>eLearning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pic>
        <p:nvPicPr>
          <p:cNvPr id="7" name="Picture 6" descr="Series of graphics representing students in the classroom with bubbles indicating diversity of student characteristics to include: PTSD, ESL, Working Part-Time Jobs, First Gen, At Risk, International, Failing, Bisexual, Un/Underprepared, Veteran, Pregnant/Unmarried, Sensory Disability, Mental Health Concerns, ADHD, Minority, Married with Children, Autism, Gay/Lesbian, Undiagnosed Learning Disability, Visual Learner, Home Schooled, Kinesthetic Learner, Nontraditional, Physical Disability. Including, listing of Additional Characteristics: Transgendered, Financial Issues, Temporary Disability, Medical Disability, Family Issues, Working Full-Time, Intellectual/Cognitive Disability, Multiple Disabilities, Traumatic Brain Injury, Auditory Learner, Slow Learner, Speech/Language/Communication Disability, Technologically Inexperienced, Fear, Invisible Disability, Just-in-Time Learner&#10;" title="Image Representing Student Diversity &amp; Characteristic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 r="22604" b="49271"/>
          <a:stretch/>
        </p:blipFill>
        <p:spPr>
          <a:xfrm>
            <a:off x="1086841" y="1600200"/>
            <a:ext cx="6970318" cy="51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9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September-November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UDL Workshops – Intro &amp; 101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Stakeholder Networking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Faculty: </a:t>
            </a:r>
            <a:endParaRPr lang="en-US" dirty="0" smtClean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Universal </a:t>
            </a:r>
            <a:r>
              <a:rPr lang="en-US" dirty="0"/>
              <a:t>Design </a:t>
            </a:r>
            <a:r>
              <a:rPr lang="en-US" dirty="0" smtClean="0"/>
              <a:t>Certificate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Distance Education Certificate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UDL Course &amp; Practicum Endorsement</a:t>
            </a:r>
            <a:endParaRPr lang="en-US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Service Provision</a:t>
            </a:r>
            <a:r>
              <a:rPr lang="en-US" dirty="0"/>
              <a:t>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DRC - Students/</a:t>
            </a:r>
            <a:r>
              <a:rPr lang="en-US" dirty="0" smtClean="0"/>
              <a:t>Faculty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DRC – </a:t>
            </a:r>
            <a:r>
              <a:rPr lang="en-US" dirty="0" smtClean="0"/>
              <a:t>Clockwork Implementation</a:t>
            </a:r>
            <a:endParaRPr lang="en-US" dirty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Web Accessibility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Software </a:t>
            </a:r>
            <a:r>
              <a:rPr lang="en-US" dirty="0" smtClean="0"/>
              <a:t>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0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September-November...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Committees/Groups: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Academic </a:t>
            </a:r>
            <a:r>
              <a:rPr lang="en-US" dirty="0" smtClean="0"/>
              <a:t>Preparation </a:t>
            </a:r>
            <a:r>
              <a:rPr lang="en-US" dirty="0" smtClean="0"/>
              <a:t>Program (APP) </a:t>
            </a:r>
            <a:r>
              <a:rPr lang="en-US" dirty="0"/>
              <a:t>Workgroup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/>
              <a:t>Senate Disability Accommodation &amp; Compliance </a:t>
            </a:r>
            <a:r>
              <a:rPr lang="en-US" dirty="0" smtClean="0"/>
              <a:t>Committee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More Conferences/Workshops:</a:t>
            </a:r>
            <a:endParaRPr lang="en-US" dirty="0" smtClean="0"/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POD; KY Convergence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Building an Accessible Future for Humanities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Call </a:t>
            </a:r>
            <a:r>
              <a:rPr lang="en-US" dirty="0" smtClean="0"/>
              <a:t>for Papers/</a:t>
            </a:r>
            <a:r>
              <a:rPr lang="en-US" dirty="0" smtClean="0"/>
              <a:t>Presentations – UDL-IRN</a:t>
            </a:r>
            <a:endParaRPr lang="en-US" dirty="0" smtClean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Scholarship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Article Review</a:t>
            </a:r>
          </a:p>
          <a:p>
            <a:pPr lvl="1" indent="-342900">
              <a:lnSpc>
                <a:spcPct val="12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/>
              <a:t>Potential Publication Article Reviewer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7866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10096</TotalTime>
  <Words>547</Words>
  <Application>Microsoft Macintosh PowerPoint</Application>
  <PresentationFormat>On-screen Show (4:3)</PresentationFormat>
  <Paragraphs>146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Executive</vt:lpstr>
      <vt:lpstr>UDL Initiatives  in KY Higher Ed</vt:lpstr>
      <vt:lpstr>Similarities / Differences</vt:lpstr>
      <vt:lpstr>Friendly Competition</vt:lpstr>
      <vt:lpstr>University of Kentucky UDL Initiative</vt:lpstr>
      <vt:lpstr>Pre-Deb</vt:lpstr>
      <vt:lpstr>May-August</vt:lpstr>
      <vt:lpstr>Philosophy</vt:lpstr>
      <vt:lpstr>September-November</vt:lpstr>
      <vt:lpstr>September-November...</vt:lpstr>
      <vt:lpstr>September-November...</vt:lpstr>
      <vt:lpstr>UDL Initiative Roadmap</vt:lpstr>
      <vt:lpstr>Year One</vt:lpstr>
      <vt:lpstr>Year One</vt:lpstr>
      <vt:lpstr>Year Two</vt:lpstr>
      <vt:lpstr>Year Two</vt:lpstr>
      <vt:lpstr>Year Three</vt:lpstr>
      <vt:lpstr>Challenges</vt:lpstr>
      <vt:lpstr>Successes</vt:lpstr>
      <vt:lpstr>Recommendations</vt:lpstr>
      <vt:lpstr>Pass</vt:lpstr>
    </vt:vector>
  </TitlesOfParts>
  <Company>University of Kentucky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 Initiatives  in KY</dc:title>
  <dc:creator>Deb Castiglione</dc:creator>
  <cp:lastModifiedBy>Deb Castiglione</cp:lastModifiedBy>
  <cp:revision>60</cp:revision>
  <dcterms:created xsi:type="dcterms:W3CDTF">2014-10-23T22:10:01Z</dcterms:created>
  <dcterms:modified xsi:type="dcterms:W3CDTF">2014-11-20T20:54:20Z</dcterms:modified>
</cp:coreProperties>
</file>