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sigs" ContentType="application/vnd.openxmlformats-package.digital-signature-origin"/>
  <Default Extension="jpg" ContentType="image/jpeg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_xmlsignatures/sig1.xml" ContentType="application/vnd.openxmlformats-package.digital-signature-xmlsignatur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package/2006/relationships/digital-signature/origin" Target="_xmlsignatures/origin.sigs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6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382" y="0"/>
            <a:ext cx="914161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085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7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9179" y="4455621"/>
            <a:ext cx="7543800" cy="914400"/>
          </a:xfrm>
        </p:spPr>
        <p:txBody>
          <a:bodyPr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NimbusSanTCon" pitchFamily="2" charset="0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01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648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217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382" y="0"/>
            <a:ext cx="913924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2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4152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89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169863" indent="-169863">
              <a:defRPr sz="3600"/>
            </a:lvl1pPr>
            <a:lvl2pPr>
              <a:defRPr sz="32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3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382" y="0"/>
            <a:ext cx="913924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085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2960" y="4453128"/>
            <a:ext cx="75438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400" kern="600" cap="none" spc="100" baseline="0">
                <a:solidFill>
                  <a:schemeClr val="bg1"/>
                </a:solidFill>
                <a:latin typeface="NimbusSanDLigCon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73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4081" y="1845734"/>
            <a:ext cx="3676033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7287" y="1845736"/>
            <a:ext cx="3794995" cy="402335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4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067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8457" y="1846052"/>
            <a:ext cx="3566160" cy="736282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4080" y="2582334"/>
            <a:ext cx="3680537" cy="32867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5519" y="1846052"/>
            <a:ext cx="3699752" cy="736282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67286" y="2582334"/>
            <a:ext cx="3796496" cy="32867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78585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959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21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5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382" y="0"/>
            <a:ext cx="913924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2" cy="6858000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964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382" y="0"/>
            <a:ext cx="913924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463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47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382" y="0"/>
            <a:ext cx="9139249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965" y="5037512"/>
            <a:ext cx="7585234" cy="906088"/>
          </a:xfrm>
        </p:spPr>
        <p:txBody>
          <a:bodyPr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3"/>
            <a:stretch>
              <a:fillRect/>
            </a:stretch>
          </a:blipFill>
        </p:spPr>
        <p:txBody>
          <a:bodyPr lIns="457200" tIns="457200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1403" y="5867400"/>
            <a:ext cx="7578999" cy="58743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33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4085" y="286604"/>
            <a:ext cx="7543800" cy="145075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061" y="2064470"/>
            <a:ext cx="7553699" cy="38046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B55CA34-5108-4716-A3DB-DAB01D46095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227" y="385301"/>
            <a:ext cx="1242860" cy="33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25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bg1"/>
          </a:solidFill>
          <a:latin typeface="NimbusSanDLigCon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1800"/>
        </a:spcAft>
        <a:buFont typeface="Arial" pitchFamily="34" charset="0"/>
        <a:buNone/>
        <a:defRPr sz="2000" kern="1200">
          <a:solidFill>
            <a:schemeClr val="bg1"/>
          </a:solidFill>
          <a:latin typeface="NimbusSanDLigCon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chemeClr val="accent1"/>
        </a:buClr>
        <a:buFont typeface="Calibri" pitchFamily="34" charset="0"/>
        <a:buNone/>
        <a:defRPr sz="1800" kern="1200">
          <a:solidFill>
            <a:schemeClr val="bg1"/>
          </a:solidFill>
          <a:latin typeface="NimbusSanDLigCon" pitchFamily="34" charset="0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chemeClr val="accent1"/>
        </a:buClr>
        <a:buFont typeface="Calibri" pitchFamily="34" charset="0"/>
        <a:buNone/>
        <a:defRPr sz="1400" kern="1200">
          <a:solidFill>
            <a:schemeClr val="bg1"/>
          </a:solidFill>
          <a:latin typeface="NimbusSanDLigCon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chemeClr val="accent1"/>
        </a:buClr>
        <a:buFont typeface="Calibri" pitchFamily="34" charset="0"/>
        <a:buNone/>
        <a:defRPr sz="1400" kern="1200">
          <a:solidFill>
            <a:schemeClr val="bg1"/>
          </a:solidFill>
          <a:latin typeface="NimbusSanDLigCon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chemeClr val="accent1"/>
        </a:buClr>
        <a:buFont typeface="Calibri" pitchFamily="34" charset="0"/>
        <a:buNone/>
        <a:defRPr sz="1400" kern="1200">
          <a:solidFill>
            <a:schemeClr val="bg1"/>
          </a:solidFill>
          <a:latin typeface="NimbusSanDLigCon" pitchFamily="34" charset="0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Tips for evaluating the </a:t>
            </a:r>
            <a:r>
              <a:rPr lang="en-US" sz="6600" dirty="0" err="1" smtClean="0"/>
              <a:t>VoiceOver</a:t>
            </a:r>
            <a:r>
              <a:rPr lang="en-US" sz="6600" dirty="0" smtClean="0"/>
              <a:t> Experience of an </a:t>
            </a:r>
            <a:r>
              <a:rPr lang="en-US" sz="6600" dirty="0" err="1" smtClean="0"/>
              <a:t>iOS</a:t>
            </a:r>
            <a:r>
              <a:rPr lang="en-US" sz="6600" dirty="0" smtClean="0"/>
              <a:t> application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Janna Cameron</a:t>
            </a:r>
            <a:br>
              <a:rPr lang="en-US" dirty="0" smtClean="0"/>
            </a:br>
            <a:r>
              <a:rPr lang="en-US" dirty="0" smtClean="0"/>
              <a:t>Sr. Usability Specialist, Desire2Learn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51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about 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Important times to deliver feedback</a:t>
            </a:r>
          </a:p>
          <a:p>
            <a:pPr marL="457200" lvl="1" indent="-457200">
              <a:buFont typeface="Arial" pitchFamily="34" charset="0"/>
              <a:buChar char="•"/>
            </a:pPr>
            <a:r>
              <a:rPr lang="en-US" dirty="0" smtClean="0"/>
              <a:t>Immediately after a manual trigger</a:t>
            </a:r>
          </a:p>
          <a:p>
            <a:pPr marL="457200" lvl="1" indent="-457200">
              <a:buFont typeface="Arial" pitchFamily="34" charset="0"/>
              <a:buChar char="•"/>
            </a:pPr>
            <a:r>
              <a:rPr lang="en-US" dirty="0" smtClean="0"/>
              <a:t>If a significant system event occurs</a:t>
            </a:r>
          </a:p>
          <a:p>
            <a:pPr marL="457200" lvl="1" indent="-457200">
              <a:buFont typeface="Arial" pitchFamily="34" charset="0"/>
              <a:buChar char="•"/>
            </a:pPr>
            <a:r>
              <a:rPr lang="en-US" dirty="0" smtClean="0"/>
              <a:t>If the user reaches an edge</a:t>
            </a:r>
          </a:p>
          <a:p>
            <a:pPr marL="457200" lvl="1" indent="-457200">
              <a:buFont typeface="Arial" pitchFamily="34" charset="0"/>
              <a:buChar char="•"/>
            </a:pPr>
            <a:r>
              <a:rPr lang="en-US" dirty="0" smtClean="0"/>
              <a:t>If the system cannot execute a command</a:t>
            </a:r>
          </a:p>
          <a:p>
            <a:pPr marL="457200" lvl="1" indent="-457200">
              <a:buFont typeface="Arial" pitchFamily="34" charset="0"/>
              <a:buChar char="•"/>
            </a:pPr>
            <a:r>
              <a:rPr lang="en-US" dirty="0" smtClean="0"/>
              <a:t>When the system is processing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30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Ways to give 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 focus to the new item</a:t>
            </a:r>
          </a:p>
          <a:p>
            <a:r>
              <a:rPr lang="en-US" dirty="0" smtClean="0"/>
              <a:t>Announce changes on the page</a:t>
            </a:r>
          </a:p>
          <a:p>
            <a:r>
              <a:rPr lang="en-US" dirty="0" smtClean="0"/>
              <a:t>Play a sound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5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new things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Keyboard entry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91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about keyboard entry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Questions to ask:</a:t>
            </a:r>
          </a:p>
          <a:p>
            <a:pPr marL="457200" lvl="1" indent="-457200">
              <a:buFont typeface="Arial" pitchFamily="34" charset="0"/>
              <a:buChar char="•"/>
            </a:pPr>
            <a:r>
              <a:rPr lang="en-US" dirty="0" smtClean="0"/>
              <a:t>Can the information be pre-populated?</a:t>
            </a:r>
          </a:p>
          <a:p>
            <a:pPr marL="457200" lvl="1" indent="-457200">
              <a:buFont typeface="Arial" pitchFamily="34" charset="0"/>
              <a:buChar char="•"/>
            </a:pPr>
            <a:r>
              <a:rPr lang="en-US" dirty="0" smtClean="0"/>
              <a:t>Does the interface remember things?</a:t>
            </a:r>
          </a:p>
          <a:p>
            <a:pPr marL="457200" lvl="1" indent="-457200">
              <a:buFont typeface="Arial" pitchFamily="34" charset="0"/>
              <a:buChar char="•"/>
            </a:pPr>
            <a:r>
              <a:rPr lang="en-US" dirty="0" smtClean="0"/>
              <a:t>Can I shorten the list of options?</a:t>
            </a:r>
          </a:p>
          <a:p>
            <a:pPr marL="457200" lvl="1" indent="-457200">
              <a:buFont typeface="Arial" pitchFamily="34" charset="0"/>
              <a:buChar char="•"/>
            </a:pPr>
            <a:r>
              <a:rPr lang="en-US" dirty="0" smtClean="0"/>
              <a:t>Are actions easy to find?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46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new things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Keyboard entry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Grouped items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Buttons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Gesture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10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on gesture </a:t>
            </a:r>
            <a:r>
              <a:rPr lang="en-US" dirty="0"/>
              <a:t>s</a:t>
            </a:r>
            <a:r>
              <a:rPr lang="en-US" dirty="0" smtClean="0"/>
              <a:t>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important gestures</a:t>
            </a:r>
          </a:p>
          <a:p>
            <a:pPr marL="401637" lvl="1" indent="-571500">
              <a:buFont typeface="Arial" pitchFamily="34" charset="0"/>
              <a:buChar char="•"/>
            </a:pPr>
            <a:r>
              <a:rPr lang="en-US" dirty="0" smtClean="0"/>
              <a:t>Escape gesture</a:t>
            </a:r>
          </a:p>
          <a:p>
            <a:pPr marL="401637" lvl="1" indent="-571500">
              <a:buFont typeface="Arial" pitchFamily="34" charset="0"/>
              <a:buChar char="•"/>
            </a:pPr>
            <a:r>
              <a:rPr lang="en-US" dirty="0" smtClean="0"/>
              <a:t>Paging – three finger scroll</a:t>
            </a:r>
          </a:p>
          <a:p>
            <a:pPr marL="401637" lvl="1" indent="-571500">
              <a:buFont typeface="Arial" pitchFamily="34" charset="0"/>
              <a:buChar char="•"/>
            </a:pPr>
            <a:r>
              <a:rPr lang="en-US" dirty="0" smtClean="0"/>
              <a:t>Magic tap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4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new things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marL="742950" indent="-742950">
              <a:buFont typeface="+mj-lt"/>
              <a:buAutoNum type="arabicPeriod"/>
            </a:pPr>
            <a:r>
              <a:rPr lang="en-US" dirty="0" smtClean="0"/>
              <a:t>Keyboard entry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 smtClean="0"/>
              <a:t>Grouped items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 smtClean="0"/>
              <a:t>Buttons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 smtClean="0"/>
              <a:t>Gesture support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 smtClean="0"/>
              <a:t>You can tell if </a:t>
            </a:r>
            <a:r>
              <a:rPr lang="en-US" dirty="0" err="1" smtClean="0"/>
              <a:t>VoiceOver</a:t>
            </a:r>
            <a:r>
              <a:rPr lang="en-US" dirty="0" smtClean="0"/>
              <a:t> is 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72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“New car” picture by </a:t>
            </a:r>
            <a:r>
              <a:rPr lang="en-US" dirty="0" err="1" smtClean="0"/>
              <a:t>elvissa</a:t>
            </a:r>
            <a:r>
              <a:rPr lang="en-US" dirty="0" smtClean="0"/>
              <a:t> on Flickr</a:t>
            </a:r>
          </a:p>
          <a:p>
            <a:r>
              <a:rPr lang="en-US" dirty="0" smtClean="0"/>
              <a:t>“Solar car” picture by </a:t>
            </a:r>
            <a:r>
              <a:rPr lang="en-US" dirty="0" err="1" smtClean="0"/>
              <a:t>IntelFreePress</a:t>
            </a:r>
            <a:r>
              <a:rPr lang="en-US" dirty="0" smtClean="0"/>
              <a:t> on Flickr</a:t>
            </a:r>
          </a:p>
          <a:p>
            <a:r>
              <a:rPr lang="en-US" dirty="0" smtClean="0"/>
              <a:t>Feedback points from “</a:t>
            </a:r>
            <a:r>
              <a:rPr lang="en-US" dirty="0" err="1" smtClean="0"/>
              <a:t>Microinteractions</a:t>
            </a:r>
            <a:r>
              <a:rPr lang="en-US" dirty="0" smtClean="0"/>
              <a:t>” by Dan </a:t>
            </a:r>
            <a:r>
              <a:rPr lang="en-US" dirty="0" err="1" smtClean="0"/>
              <a:t>Saffer</a:t>
            </a:r>
            <a:endParaRPr lang="en-US" dirty="0" smtClean="0"/>
          </a:p>
          <a:p>
            <a:r>
              <a:rPr lang="en-US" dirty="0" smtClean="0"/>
              <a:t>Thank you to my colleagues Carin Headrick and Andrew Patterson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7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just like a new car…</a:t>
            </a:r>
            <a:endParaRPr lang="en-US" dirty="0"/>
          </a:p>
        </p:txBody>
      </p:sp>
      <p:pic>
        <p:nvPicPr>
          <p:cNvPr id="6" name="Content Placeholder 5" title="A usual car dashboar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549" y="2063750"/>
            <a:ext cx="5721826" cy="3805238"/>
          </a:xfrm>
        </p:spPr>
      </p:pic>
    </p:spTree>
    <p:extLst>
      <p:ext uri="{BB962C8B-B14F-4D97-AF65-F5344CB8AC3E}">
        <p14:creationId xmlns:p14="http://schemas.microsoft.com/office/powerpoint/2010/main" val="257312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..maybe a solar car?</a:t>
            </a:r>
            <a:endParaRPr lang="en-US" dirty="0"/>
          </a:p>
        </p:txBody>
      </p:sp>
      <p:pic>
        <p:nvPicPr>
          <p:cNvPr id="4" name="Content Placeholder 3" title="This car is clearly going to be different to drive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927" y="2063750"/>
            <a:ext cx="5705071" cy="3805238"/>
          </a:xfrm>
        </p:spPr>
      </p:pic>
    </p:spTree>
    <p:extLst>
      <p:ext uri="{BB962C8B-B14F-4D97-AF65-F5344CB8AC3E}">
        <p14:creationId xmlns:p14="http://schemas.microsoft.com/office/powerpoint/2010/main" val="235051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</a:t>
            </a:r>
            <a:r>
              <a:rPr lang="en-US" dirty="0" err="1" smtClean="0"/>
              <a:t>VoiceOver</a:t>
            </a:r>
            <a:r>
              <a:rPr lang="en-US" dirty="0" smtClean="0"/>
              <a:t>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Go to: Settings &gt; General &gt; Accessibility</a:t>
            </a:r>
          </a:p>
          <a:p>
            <a:r>
              <a:rPr lang="en-US" dirty="0" smtClean="0"/>
              <a:t>Adjust accessibility shortcut</a:t>
            </a:r>
          </a:p>
          <a:p>
            <a:r>
              <a:rPr lang="en-US" dirty="0" smtClean="0"/>
              <a:t>The rotor – swipe up and down</a:t>
            </a:r>
          </a:p>
          <a:p>
            <a:r>
              <a:rPr lang="en-US" dirty="0" smtClean="0"/>
              <a:t>Between all elements – swipe side to side</a:t>
            </a:r>
          </a:p>
          <a:p>
            <a:r>
              <a:rPr lang="en-US" dirty="0" smtClean="0"/>
              <a:t>Go to first/last – 4 finger tap</a:t>
            </a:r>
          </a:p>
          <a:p>
            <a:r>
              <a:rPr lang="en-US" dirty="0" smtClean="0"/>
              <a:t>Scan with one finger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38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important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am not from Apple</a:t>
            </a:r>
          </a:p>
          <a:p>
            <a:r>
              <a:rPr lang="en-US" dirty="0" smtClean="0"/>
              <a:t>I am a User Experience design person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83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usual things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Headings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Labels</a:t>
            </a:r>
          </a:p>
        </p:txBody>
      </p:sp>
    </p:spTree>
    <p:extLst>
      <p:ext uri="{BB962C8B-B14F-4D97-AF65-F5344CB8AC3E}">
        <p14:creationId xmlns:p14="http://schemas.microsoft.com/office/powerpoint/2010/main" val="193269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about labels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Keep your expectations high</a:t>
            </a:r>
          </a:p>
          <a:p>
            <a:r>
              <a:rPr lang="en-US" dirty="0" smtClean="0"/>
              <a:t>Ensure labels sound human</a:t>
            </a:r>
          </a:p>
          <a:p>
            <a:r>
              <a:rPr lang="en-US" dirty="0" smtClean="0"/>
              <a:t>Ensure that items that look </a:t>
            </a:r>
            <a:r>
              <a:rPr lang="en-US" dirty="0" err="1" smtClean="0"/>
              <a:t>unlabelled</a:t>
            </a:r>
            <a:r>
              <a:rPr lang="en-US" dirty="0" smtClean="0"/>
              <a:t> have labels</a:t>
            </a:r>
          </a:p>
          <a:p>
            <a:r>
              <a:rPr lang="en-US" dirty="0" smtClean="0"/>
              <a:t>Check that hints are available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4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 - Screen curtain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finger triple-tap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26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usual things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Headings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Labels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Images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Selected states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Reading order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Clear distinction between foreground and background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Communicate the current state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Feedback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72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theme/theme1.xml><?xml version="1.0" encoding="utf-8"?>
<a:theme xmlns:a="http://schemas.openxmlformats.org/drawingml/2006/main" name="Dana sweet theme">
  <a:themeElements>
    <a:clrScheme name="Custom 1">
      <a:dk1>
        <a:srgbClr val="000000"/>
      </a:dk1>
      <a:lt1>
        <a:sysClr val="window" lastClr="FFFFFF"/>
      </a:lt1>
      <a:dk2>
        <a:srgbClr val="595959"/>
      </a:dk2>
      <a:lt2>
        <a:srgbClr val="D8D8D8"/>
      </a:lt2>
      <a:accent1>
        <a:srgbClr val="E48312"/>
      </a:accent1>
      <a:accent2>
        <a:srgbClr val="FFC000"/>
      </a:accent2>
      <a:accent3>
        <a:srgbClr val="DA7510"/>
      </a:accent3>
      <a:accent4>
        <a:srgbClr val="2998E3"/>
      </a:accent4>
      <a:accent5>
        <a:srgbClr val="7EC1EE"/>
      </a:accent5>
      <a:accent6>
        <a:srgbClr val="7F7F7F"/>
      </a:accent6>
      <a:hlink>
        <a:srgbClr val="00B0F0"/>
      </a:hlink>
      <a:folHlink>
        <a:srgbClr val="AA6EAB"/>
      </a:folHlink>
    </a:clrScheme>
    <a:fontScheme name="Custom 33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_xmlsignatures/_rels/origin.sigs.rels><?xml version="1.0" encoding="UTF-8" standalone="yes"?>
<Relationships xmlns="http://schemas.openxmlformats.org/package/2006/relationships"><Relationship Id="rId1" Type="http://schemas.openxmlformats.org/package/2006/relationships/digital-signature/signature" Target="sig1.xml"/></Relationships>
</file>

<file path=_xmlsignatures/sig1.xml><?xml version="1.0" encoding="utf-8"?>
<Signature xmlns="http://www.w3.org/2000/09/xmldsig#" Id="idPackageSignature">
  <SignedInfo>
    <CanonicalizationMethod Algorithm="http://www.w3.org/TR/2001/REC-xml-c14n-20010315"/>
    <SignatureMethod Algorithm="http://www.w3.org/2000/09/xmldsig#rsa-sha1"/>
    <Reference URI="#idPackageObject" Type="http://www.w3.org/2000/09/xmldsig#Object">
      <DigestMethod Algorithm="http://www.w3.org/2000/09/xmldsig#sha1"/>
      <DigestValue>J3tbPpbLwp63zphh5rdtIQmbjHs=</DigestValue>
    </Reference>
    <Reference URI="#idOfficeObject" Type="http://www.w3.org/2000/09/xmldsig#Object">
      <DigestMethod Algorithm="http://www.w3.org/2000/09/xmldsig#sha1"/>
      <DigestValue>usO3M9CCEaM1c8Pfvx2XyzWzVWM=</DigestValue>
    </Reference>
    <Reference URI="#idSignedProperties" Type="http://uri.etsi.org/01903#SignedProperties">
      <Transforms>
        <Transform Algorithm="http://www.w3.org/TR/2001/REC-xml-c14n-20010315"/>
      </Transforms>
      <DigestMethod Algorithm="http://www.w3.org/2000/09/xmldsig#sha1"/>
      <DigestValue>7AIsv+wzDKj0OAPqIJChhn7u6tw=</DigestValue>
    </Reference>
  </SignedInfo>
  <SignatureValue>Jw7uNGNPtbDlnxtP9cGlOdxUbE4rYnEUC0sVR1kNSwz4XqkxTmqhQpkJxZ0c8/APmEsYTrXMoucY
CikvokWluNVSbrEhU6k5D7DqE5jRjbBy32BN13xJfJHCuXRMnh0qZUMy21++LQNkOSZH045l1q5o
JOHrNypm7zR70SjLSTYMa2hMpXtRDYEQ3aUAs+Dfyz+9MX/uOW/TYQxtrYHKKTl0mUcxu6Hnj/Ci
SXqBzirpl66ZFk574wgmUpbq8cu+W7+pm210XaK/g/MRC0ECcoWBRyNva67ujuyCxHfUeikPx7f8
5RR9Zkrm6iWXFysJGd/IkvJ8TEIhdF47F/i4iw==</SignatureValue>
  <KeyInfo>
    <X509Data>
      <X509Certificate>MIIHaDCCBlCgAwIBAgIKL70pHQAAAAABITANBgkqhkiG9w0BAQUFADBFMRMwEQYKCZImiZPyLGQB
GRYDZDJsMRwwGgYKCZImiZPyLGQBGRYMZGVzaXJlMmxlYXJuMRAwDgYDVQQDEwdDQS1Sb290MB4X
DTEzMDUwMjE4MDYwM1oXDTM4MDQyNjE4MDYwM1owRzEWMBQGA1UEAxMNSmFubmEgQ2FtZXJvbjEt
MCsGCSqGSIb3DQEJARYeamFubmEuY2FtZXJvbkBkZXNpcmUybGVhcm4uY29tMIIBIjANBgkqhkiG
9w0BAQEFAAOCAQ8AMIIBCgKCAQEAr/vXDgOYJmmCpG3ix+tU+QhoEpBV0EfdL6gL3pySBc5Qezrd
6ms1Hwwl5wloTCKqSA20eTNmIu0SbSoVRfYu5Kune04pff/VG0vINq6OH6rIFvfbSFyH7eDI4ya0
eNoF+eDnp4c2X3vBMnV/9MjbLblZn+Ug2bReL2Ug1XF+wuA9VrfL/zSG5U6I9AFd5vdF6X+O9fvn
RIm6H0xpUlMReK8fbriVmPWF8dAt8V8fo+pXoPtdD9WOuwtkf41m7Ft8xzkpAlzN0CBQsbsbIJhm
ijCnWnpFUc7v6X1yCOK/Xvs88f2G2Hk3h1kQH5qBY8jfFdciJ22orco0gK14lyPx4wIDAQABo4IE
VjCCBFIwCwYDVR0PBAQDAgeAMB0GA1UdDgQWBBQSORoZMhOT6LlOV4tZtZIX0YyelDA8BgkrBgEE
AYI3FQcELzAtBiUrBgEEAYI3FQiEwMd+h4KwO4e1gRKBsKpKhvTLFl/W4RCFi80uAgFkAgEFMB8G
A1UdIwQYMBaAFAlHwWkYdrbl+s610/WhF+y2EOCoMIIBQwYDVR0fBIIBOjCCATYwggEyoIIBLqCC
ASqGgblsZGFwOi8vL0NOPUNBLVJvb3QsQ049S1RWQ0FBRC1DQS0wMSxDTj1DRFAsQ049UHVibGlj
JTIwS2V5JTIwU2VydmljZXMsQ049U2VydmljZXMsQ049Q29uZmlndXJhdGlvbixEQz1kZXNpcmUy
bGVhcm4sREM9ZDJsP2NlcnRpZmljYXRlUmV2b2NhdGlvbkxpc3Q/YmFzZT9vYmplY3RDbGFzcz1j
UkxEaXN0cmlidXRpb25Qb2ludIY1aHR0cDovL2t0dmNhYWQtZGMtMDEuZGVzaXJlMmxlYXJuLmQy
bC9DUkwvQ0EtUm9vdC5jcmyGNWh0dHA6Ly9rdHZjYWFkLWRjLTAyLmRlc2lyZTJsZWFybi5kMmwv
Q1JML0NBLVJvb3QuY3JsMIIB9AYIKwYBBQUHAQEEggHmMIIB4jCBqwYIKwYBBQUHMAKGgZ5sZGFw
Oi8vL0NOPUNBLVJvb3QsQ049QUlBLENOPVB1YmxpYyUyMEtleSUyMFNlcnZpY2VzLENOPVNlcnZp
Y2VzLENOPUNvbmZpZ3VyYXRpb24sREM9ZGVzaXJlMmxlYXJuLERDPWQybD9jQUNlcnRpZmljYXRl
P2Jhc2U/b2JqZWN0Q2xhc3M9Y2VydGlmaWNhdGlvbkF1dGhvcml0eTBgBggrBgEFBQcwAoZUaHR0
cDovL2t0dmNhYWQtZGMtMDEuZGVzaXJlMmxlYXJuLmQybC9BSUEvS1RWQ0FBRC1DQS0wMS5kZXNp
cmUybGVhcm4uZDJsX0NBLVJvb3QuY3J0MGAGCCsGAQUFBzAChlRodHRwOi8va3R2Y2FhZC1kYy0w
Mi5kZXNpcmUybGVhcm4uZDJsL0FJQS9LVFZDQUFELUNBLTAxLmRlc2lyZTJsZWFybi5kMmxfQ0Et
Um9vdC5jcnQwNgYIKwYBBQUHMAGGKmh0dHA6Ly9rdHZjYWFkLWRjLTAxLmRlc2lyZTJsZWFybi5k
Mmwvb2NzcDA2BggrBgEFBQcwAYYqaHR0cDovL2t0dmNhYWQtZGMtMDIuZGVzaXJlMmxlYXJuLmQy
bC9vY3NwMBMGA1UdJQQMMAoGCCsGAQUFBwMCMBsGCSsGAQQBgjcVCgQOMAwwCgYIKwYBBQUHAwIw
VAYDVR0RBE0wS6ApBgorBgEEAYI3FAIDoBsMGWpjYW1lcm9uQGRlc2lyZTJsZWFybi5kMmyBHmph
bm5hLmNhbWVyb25AZGVzaXJlMmxlYXJuLmNvbTANBgkqhkiG9w0BAQUFAAOCAQEAh52fFIPtErb+
tw03Ayj7GELqkj/UU27or/DKU2+7T/OSEEwoN2VG+V5m2atrmpw4dtTg0dG0oRFNGq+nZV9ec8zQ
oFnNiNF8VmBIrmLLCXwzFI3CmiAET+zGJxQo7gZNZDzin3wEWHR2ni8c+IFMPcU82YUv7WieaS2L
CAtRUQZtHag6mOX3VFhIik6zCO7PoPLq8pb2Txeil/EBbNA/iVbdncVRnV7xMiq8+8Kb0iIzth3P
IjLb4p/EUStMeW6euLrfShxrJnN677V/NXKqD7so1k9MocqA4ohBEGAxOwaB2hzNugqYFsgTcNpJ
sx97oXxmdVzgYXbuVpVtWMACBw==</X509Certificate>
    </X509Data>
  </KeyInfo>
  <Object xmlns:mdssi="http://schemas.openxmlformats.org/package/2006/digital-signature" Id="idPackageObject">
    <Manifest>
      <Reference URI="/ppt/presProps.xml?ContentType=application/vnd.openxmlformats-officedocument.presentationml.presProps+xml">
        <DigestMethod Algorithm="http://www.w3.org/2000/09/xmldsig#sha1"/>
        <DigestValue>fUmB/XQkKea4zJkIlXWsDufbUZQ=</DigestValue>
      </Reference>
      <Reference URI="/ppt/slideLayouts/slideLayout9.xml?ContentType=application/vnd.openxmlformats-officedocument.presentationml.slideLayout+xml">
        <DigestMethod Algorithm="http://www.w3.org/2000/09/xmldsig#sha1"/>
        <DigestValue>1iuu9fvGzRtsG6L8FYq75runMFg=</DigestValue>
      </Reference>
      <Reference URI="/ppt/slideLayouts/slideLayout8.xml?ContentType=application/vnd.openxmlformats-officedocument.presentationml.slideLayout+xml">
        <DigestMethod Algorithm="http://www.w3.org/2000/09/xmldsig#sha1"/>
        <DigestValue>t4aRGkxuTGwyHL9ZM3IAi+6vadw=</DigestValue>
      </Reference>
      <Reference URI="/ppt/slideLayouts/slideLayout7.xml?ContentType=application/vnd.openxmlformats-officedocument.presentationml.slideLayout+xml">
        <DigestMethod Algorithm="http://www.w3.org/2000/09/xmldsig#sha1"/>
        <DigestValue>80jKpSDIOR8+M86dVwOQaqYHtN0=</DigestValue>
      </Reference>
      <Reference URI="/ppt/slideLayouts/slideLayout6.xml?ContentType=application/vnd.openxmlformats-officedocument.presentationml.slideLayout+xml">
        <DigestMethod Algorithm="http://www.w3.org/2000/09/xmldsig#sha1"/>
        <DigestValue>cAPtvmx5JYM7YTlDaWWzVxBJvNM=</DigestValue>
      </Reference>
      <Reference URI="/ppt/slideLayouts/slideLayout1.xml?ContentType=application/vnd.openxmlformats-officedocument.presentationml.slideLayout+xml">
        <DigestMethod Algorithm="http://www.w3.org/2000/09/xmldsig#sha1"/>
        <DigestValue>OS9PbdNSNuG74XNEH+9jzlF2ax8=</DigestValue>
      </Reference>
      <Reference URI="/ppt/slideMasters/slideMaster1.xml?ContentType=application/vnd.openxmlformats-officedocument.presentationml.slideMaster+xml">
        <DigestMethod Algorithm="http://www.w3.org/2000/09/xmldsig#sha1"/>
        <DigestValue>RxRALAkCJDjMHyjrlcd8qlTQ1WE=</DigestValue>
      </Reference>
      <Reference URI="/ppt/slides/slide1.xml?ContentType=application/vnd.openxmlformats-officedocument.presentationml.slide+xml">
        <DigestMethod Algorithm="http://www.w3.org/2000/09/xmldsig#sha1"/>
        <DigestValue>iTAtlj4TP9vIJx8fe3Z2kzSlSWk=</DigestValue>
      </Reference>
      <Reference URI="/ppt/slides/slide14.xml?ContentType=application/vnd.openxmlformats-officedocument.presentationml.slide+xml">
        <DigestMethod Algorithm="http://www.w3.org/2000/09/xmldsig#sha1"/>
        <DigestValue>T6coUaiK+Rcl+vgexh5Z+jglW9I=</DigestValue>
      </Reference>
      <Reference URI="/ppt/slides/slide4.xml?ContentType=application/vnd.openxmlformats-officedocument.presentationml.slide+xml">
        <DigestMethod Algorithm="http://www.w3.org/2000/09/xmldsig#sha1"/>
        <DigestValue>8Qlx6nrA2gUv0hdFD9nAz/eKzlA=</DigestValue>
      </Reference>
      <Reference URI="/ppt/slides/slide2.xml?ContentType=application/vnd.openxmlformats-officedocument.presentationml.slide+xml">
        <DigestMethod Algorithm="http://www.w3.org/2000/09/xmldsig#sha1"/>
        <DigestValue>cXUb1jDWNSnk5PDLuEsOFEerY7c=</DigestValue>
      </Reference>
      <Reference URI="/ppt/tableStyles.xml?ContentType=application/vnd.openxmlformats-officedocument.presentationml.tableStyles+xml">
        <DigestMethod Algorithm="http://www.w3.org/2000/09/xmldsig#sha1"/>
        <DigestValue>Sb/RPtAhmbAEvwoBmllvEndY2SY=</DigestValue>
      </Reference>
      <Reference URI="/ppt/slideLayouts/slideLayout5.xml?ContentType=application/vnd.openxmlformats-officedocument.presentationml.slideLayout+xml">
        <DigestMethod Algorithm="http://www.w3.org/2000/09/xmldsig#sha1"/>
        <DigestValue>hcfesVNurJ2qrJCxHmoA1Ky2ups=</DigestValue>
      </Reference>
      <Reference URI="/ppt/slideLayouts/slideLayout4.xml?ContentType=application/vnd.openxmlformats-officedocument.presentationml.slideLayout+xml">
        <DigestMethod Algorithm="http://www.w3.org/2000/09/xmldsig#sha1"/>
        <DigestValue>/Qq51XKaFuXjyZc4oIiROzclRpo=</DigestValue>
      </Reference>
      <Reference URI="/ppt/slideLayouts/slideLayout3.xml?ContentType=application/vnd.openxmlformats-officedocument.presentationml.slideLayout+xml">
        <DigestMethod Algorithm="http://www.w3.org/2000/09/xmldsig#sha1"/>
        <DigestValue>RjEiC9SYY991TCdSU9kowyf7mtQ=</DigestValue>
      </Reference>
      <Reference URI="/ppt/media/image4.jpg?ContentType=image/jpeg">
        <DigestMethod Algorithm="http://www.w3.org/2000/09/xmldsig#sha1"/>
        <DigestValue>QOY9t0Jil13tC3CReeiWIMB70Oo=</DigestValue>
      </Reference>
      <Reference URI="/ppt/media/image3.png?ContentType=image/png">
        <DigestMethod Algorithm="http://www.w3.org/2000/09/xmldsig#sha1"/>
        <DigestValue>AVwmkjeUgcIu3gClDKFlAw3I8Yc=</DigestValue>
      </Reference>
      <Reference URI="/ppt/media/image5.jpg?ContentType=image/jpeg">
        <DigestMethod Algorithm="http://www.w3.org/2000/09/xmldsig#sha1"/>
        <DigestValue>V3yMWtTllIjBg8LZrXNFnUQRYAQ=</DigestValue>
      </Reference>
      <Reference URI="/ppt/viewProps.xml?ContentType=application/vnd.openxmlformats-officedocument.presentationml.viewProps+xml">
        <DigestMethod Algorithm="http://www.w3.org/2000/09/xmldsig#sha1"/>
        <DigestValue>9d31lJKnr+m0mBXaqmXCYm15Wqk=</DigestValue>
      </Reference>
      <Reference URI="/ppt/media/image2.png?ContentType=image/png">
        <DigestMethod Algorithm="http://www.w3.org/2000/09/xmldsig#sha1"/>
        <DigestValue>fSJGfWiS7OKDKNwG54mXmj9d9qg=</DigestValue>
      </Reference>
      <Reference URI="/ppt/theme/theme1.xml?ContentType=application/vnd.openxmlformats-officedocument.theme+xml">
        <DigestMethod Algorithm="http://www.w3.org/2000/09/xmldsig#sha1"/>
        <DigestValue>ChTNTQWVX/J2be1hG3TIYFUgsTA=</DigestValue>
      </Reference>
      <Reference URI="/ppt/media/image1.png?ContentType=image/png">
        <DigestMethod Algorithm="http://www.w3.org/2000/09/xmldsig#sha1"/>
        <DigestValue>FzqNnANwB1Sm9jyLYe/b71/U6o8=</DigestValue>
      </Reference>
      <Reference URI="/ppt/slideLayouts/slideLayout11.xml?ContentType=application/vnd.openxmlformats-officedocument.presentationml.slideLayout+xml">
        <DigestMethod Algorithm="http://www.w3.org/2000/09/xmldsig#sha1"/>
        <DigestValue>ePMsaf9urSO7K5L/wiD7zKHKDgg=</DigestValue>
      </Reference>
      <Reference URI="/ppt/slideLayouts/slideLayout10.xml?ContentType=application/vnd.openxmlformats-officedocument.presentationml.slideLayout+xml">
        <DigestMethod Algorithm="http://www.w3.org/2000/09/xmldsig#sha1"/>
        <DigestValue>2OInp8EvbIc6jctx+N0HTkHW9aQ=</DigestValue>
      </Reference>
      <Reference URI="/ppt/slideLayouts/slideLayout2.xml?ContentType=application/vnd.openxmlformats-officedocument.presentationml.slideLayout+xml">
        <DigestMethod Algorithm="http://www.w3.org/2000/09/xmldsig#sha1"/>
        <DigestValue>rE5UTWYuK6ckG/lp2H2SpNe0Htk=</DigestValue>
      </Reference>
      <Reference URI="/ppt/slides/slide13.xml?ContentType=application/vnd.openxmlformats-officedocument.presentationml.slide+xml">
        <DigestMethod Algorithm="http://www.w3.org/2000/09/xmldsig#sha1"/>
        <DigestValue>6JyHknb061blnonmheJnEWf/G5w=</DigestValue>
      </Reference>
      <Reference URI="/ppt/slides/slide3.xml?ContentType=application/vnd.openxmlformats-officedocument.presentationml.slide+xml">
        <DigestMethod Algorithm="http://www.w3.org/2000/09/xmldsig#sha1"/>
        <DigestValue>/JC2HbzxuukBbgkM4TdDqRXx2y0=</DigestValue>
      </Reference>
      <Reference URI="/ppt/slides/slide18.xml?ContentType=application/vnd.openxmlformats-officedocument.presentationml.slide+xml">
        <DigestMethod Algorithm="http://www.w3.org/2000/09/xmldsig#sha1"/>
        <DigestValue>FTfy/g/htifzB/3yvUVT4kRsXHU=</DigestValue>
      </Reference>
      <Reference URI="/ppt/slides/slide8.xml?ContentType=application/vnd.openxmlformats-officedocument.presentationml.slide+xml">
        <DigestMethod Algorithm="http://www.w3.org/2000/09/xmldsig#sha1"/>
        <DigestValue>wGVXYTK3beBoqK1M3Tk8UhA/BMA=</DigestValue>
      </Reference>
      <Reference URI="/ppt/slides/slide12.xml?ContentType=application/vnd.openxmlformats-officedocument.presentationml.slide+xml">
        <DigestMethod Algorithm="http://www.w3.org/2000/09/xmldsig#sha1"/>
        <DigestValue>UCGcx82aa682ZzmtgLr/+nEjibU=</DigestValue>
      </Reference>
      <Reference URI="/ppt/slides/slide7.xml?ContentType=application/vnd.openxmlformats-officedocument.presentationml.slide+xml">
        <DigestMethod Algorithm="http://www.w3.org/2000/09/xmldsig#sha1"/>
        <DigestValue>yIeg8duUtiUvjx2xkwM5WKtIS68=</DigestValue>
      </Reference>
      <Reference URI="/ppt/slides/slide11.xml?ContentType=application/vnd.openxmlformats-officedocument.presentationml.slide+xml">
        <DigestMethod Algorithm="http://www.w3.org/2000/09/xmldsig#sha1"/>
        <DigestValue>sBi0AFTC96s+bSDbPttP3Z17eug=</DigestValue>
      </Reference>
      <Reference URI="/ppt/slides/slide6.xml?ContentType=application/vnd.openxmlformats-officedocument.presentationml.slide+xml">
        <DigestMethod Algorithm="http://www.w3.org/2000/09/xmldsig#sha1"/>
        <DigestValue>PnuHNrEoDjVhkDv/0lrZoKRqHBo=</DigestValue>
      </Reference>
      <Reference URI="/ppt/slides/slide10.xml?ContentType=application/vnd.openxmlformats-officedocument.presentationml.slide+xml">
        <DigestMethod Algorithm="http://www.w3.org/2000/09/xmldsig#sha1"/>
        <DigestValue>gfKMAE2Z2pSOmO2759Wfcr8H8jU=</DigestValue>
      </Reference>
      <Reference URI="/ppt/slides/slide16.xml?ContentType=application/vnd.openxmlformats-officedocument.presentationml.slide+xml">
        <DigestMethod Algorithm="http://www.w3.org/2000/09/xmldsig#sha1"/>
        <DigestValue>oWUnZfuWqQmR+9Hnj2aBzfj4PYQ=</DigestValue>
      </Reference>
      <Reference URI="/ppt/slides/slide5.xml?ContentType=application/vnd.openxmlformats-officedocument.presentationml.slide+xml">
        <DigestMethod Algorithm="http://www.w3.org/2000/09/xmldsig#sha1"/>
        <DigestValue>oLHr+LFs5lG/NFjkP3V+dBtsvg8=</DigestValue>
      </Reference>
      <Reference URI="/ppt/slides/slide9.xml?ContentType=application/vnd.openxmlformats-officedocument.presentationml.slide+xml">
        <DigestMethod Algorithm="http://www.w3.org/2000/09/xmldsig#sha1"/>
        <DigestValue>NTk0x+MzKMJlbNscm7tQGtax304=</DigestValue>
      </Reference>
      <Reference URI="/ppt/presentation.xml?ContentType=application/vnd.openxmlformats-officedocument.presentationml.presentation.main+xml">
        <DigestMethod Algorithm="http://www.w3.org/2000/09/xmldsig#sha1"/>
        <DigestValue>PGg9jlegrE7tyU0nCrs3IkTC28Y=</DigestValue>
      </Reference>
      <Reference URI="/ppt/slides/slide17.xml?ContentType=application/vnd.openxmlformats-officedocument.presentationml.slide+xml">
        <DigestMethod Algorithm="http://www.w3.org/2000/09/xmldsig#sha1"/>
        <DigestValue>EKNXNpbbBlcvpLEc3aIW8SF1LjA=</DigestValue>
      </Reference>
      <Reference URI="/ppt/slides/slide15.xml?ContentType=application/vnd.openxmlformats-officedocument.presentationml.slide+xml">
        <DigestMethod Algorithm="http://www.w3.org/2000/09/xmldsig#sha1"/>
        <DigestValue>X7HXt+ApE89zEtcKq25u3aEwdQA=</DigestValue>
      </Reference>
      <Reference URI="/_rels/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zU3xVjYU7a1ax8o9OQBgdxm5bvU=</DigestValue>
      </Reference>
      <Reference URI="/ppt/slideLayouts/_rels/slideLayout4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5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s/_rels/slide6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s/_rels/slide7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Layouts/_rels/slideLayout2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s/_rels/slide15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Layouts/_rels/slideLayout10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s/_rels/slide8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s/_rels/slide9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s/_rels/slide5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s/_rels/slide18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Layouts/_rels/slideLayout6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s/_rels/slide16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s/_rels/slide4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s/_rels/slide14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s/_rels/slide17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s/_rels/slide13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s/_rels/slide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Y4xwN4sffvEqfZ8Jv9at7OGSPhE=</DigestValue>
      </Reference>
      <Reference URI="/ppt/slides/_rels/slide12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s/_rels/slide1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s/_rels/slide10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ClewwsyHsbKKGGByzGhflB1yGDM=</DigestValue>
      </Reference>
      <Reference URI="/ppt/slideLayouts/_rels/slideLayout7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tUuL+e3tMlK7jGGfoRQPiQO2rSM=</DigestValue>
      </Reference>
      <Reference URI="/ppt/slideLayouts/_rels/slideLayout8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tUuL+e3tMlK7jGGfoRQPiQO2rSM=</DigestValue>
      </Reference>
      <Reference URI="/ppt/slideLayouts/_rels/slideLayout3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tUuL+e3tMlK7jGGfoRQPiQO2rSM=</DigestValue>
      </Reference>
      <Reference URI="/ppt/slideLayouts/_rels/slideLayout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tUuL+e3tMlK7jGGfoRQPiQO2rSM=</DigestValue>
      </Reference>
      <Reference URI="/ppt/slides/_rels/slide3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J4LmVc3JfQWOIs0g5X0p4Fh0SSw=</DigestValue>
      </Reference>
      <Reference URI="/ppt/slides/_rels/slide2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6LpIEGRtQPA2+ipHeIVo0ZR+2o4=</DigestValue>
      </Reference>
      <Reference URI="/ppt/slideLayouts/_rels/slideLayout1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tUuL+e3tMlK7jGGfoRQPiQO2rSM=</DigestValue>
      </Reference>
      <Reference URI="/ppt/slideLayouts/_rels/slideLayout9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NDQ4TExbahRZQPevC0xwSPTWklo=</DigestValue>
      </Reference>
      <Reference URI="/ppt/_rels/presentation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13"/>
            <mdssi:RelationshipReference SourceId="rId18"/>
            <mdssi:RelationshipReference SourceId="rId3"/>
            <mdssi:RelationshipReference SourceId="rId21"/>
            <mdssi:RelationshipReference SourceId="rId7"/>
            <mdssi:RelationshipReference SourceId="rId12"/>
            <mdssi:RelationshipReference SourceId="rId17"/>
            <mdssi:RelationshipReference SourceId="rId2"/>
            <mdssi:RelationshipReference SourceId="rId16"/>
            <mdssi:RelationshipReference SourceId="rId20"/>
            <mdssi:RelationshipReference SourceId="rId1"/>
            <mdssi:RelationshipReference SourceId="rId6"/>
            <mdssi:RelationshipReference SourceId="rId11"/>
            <mdssi:RelationshipReference SourceId="rId5"/>
            <mdssi:RelationshipReference SourceId="rId15"/>
            <mdssi:RelationshipReference SourceId="rId23"/>
            <mdssi:RelationshipReference SourceId="rId10"/>
            <mdssi:RelationshipReference SourceId="rId19"/>
            <mdssi:RelationshipReference SourceId="rId4"/>
            <mdssi:RelationshipReference SourceId="rId9"/>
            <mdssi:RelationshipReference SourceId="rId14"/>
            <mdssi:RelationshipReference SourceId="rId22"/>
          </Transform>
          <Transform Algorithm="http://www.w3.org/TR/2001/REC-xml-c14n-20010315"/>
        </Transforms>
        <DigestMethod Algorithm="http://www.w3.org/2000/09/xmldsig#sha1"/>
        <DigestValue>cGmWb7ZVUHNBmelQ5+hbyS6AXJo=</DigestValue>
      </Reference>
      <Reference URI="/ppt/slideMasters/_rels/slideMaster1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13"/>
            <mdssi:RelationshipReference SourceId="rId3"/>
            <mdssi:RelationshipReference SourceId="rId7"/>
            <mdssi:RelationshipReference SourceId="rId12"/>
            <mdssi:RelationshipReference SourceId="rId2"/>
            <mdssi:RelationshipReference SourceId="rId1"/>
            <mdssi:RelationshipReference SourceId="rId6"/>
            <mdssi:RelationshipReference SourceId="rId11"/>
            <mdssi:RelationshipReference SourceId="rId5"/>
            <mdssi:RelationshipReference SourceId="rId10"/>
            <mdssi:RelationshipReference SourceId="rId4"/>
            <mdssi:RelationshipReference SourceId="rId9"/>
            <mdssi:RelationshipReference SourceId="rId14"/>
          </Transform>
          <Transform Algorithm="http://www.w3.org/TR/2001/REC-xml-c14n-20010315"/>
        </Transforms>
        <DigestMethod Algorithm="http://www.w3.org/2000/09/xmldsig#sha1"/>
        <DigestValue>YWU0y6VqRL9c0340kmv23NyHjDo=</DigestValue>
      </Reference>
    </Manifest>
    <SignatureProperties>
      <SignatureProperty Id="idSignatureTime" Target="#idPackageSignature">
        <mdssi:SignatureTime>
          <mdssi:Format>YYYY-MM-DDThh:mm:ssTZD</mdssi:Format>
          <mdssi:Value>2013-11-04T00:28:48Z</mdssi:Value>
        </mdssi:SignatureTime>
      </SignatureProperty>
    </SignatureProperties>
  </Object>
  <Object Id="idOfficeObject">
    <SignatureProperties>
      <SignatureProperty Id="idOfficeV1Details" Target="idPackageSignature">
        <SignatureInfoV1 xmlns="http://schemas.microsoft.com/office/2006/digsig">
          <SetupID/>
          <SignatureText/>
          <SignatureImage/>
          <SignatureComments>Sharing at Accessing Higher Ground</SignatureComments>
          <WindowsVersion>6.1</WindowsVersion>
          <OfficeVersion>14.0</OfficeVersion>
          <ApplicationVersion>14.0</ApplicationVersion>
          <Monitors>1</Monitors>
          <HorizontalResolution>1920</HorizontalResolution>
          <VerticalResolution>1080</VerticalResolution>
          <ColorDepth>32</ColorDepth>
          <SignatureProviderId>{00000000-0000-0000-0000-000000000000}</SignatureProviderId>
          <SignatureProviderUrl/>
          <SignatureProviderDetails>9</SignatureProviderDetails>
          <ManifestHashAlgorithm>http://www.w3.org/2000/09/xmldsig#sha1</ManifestHashAlgorithm>
          <SignatureType>1</SignatureType>
        </SignatureInfoV1>
      </SignatureProperty>
    </SignatureProperties>
  </Object>
  <Object>
    <xd:QualifyingProperties xmlns:xd="http://uri.etsi.org/01903/v1.3.2#" Target="#idPackageSignature">
      <xd:SignedProperties Id="idSignedProperties">
        <xd:SignedSignatureProperties>
          <xd:SigningTime>2013-11-04T00:28:48Z</xd:SigningTime>
          <xd:SigningCertificate>
            <xd:Cert>
              <xd:CertDigest>
                <DigestMethod Algorithm="http://www.w3.org/2000/09/xmldsig#sha1"/>
                <DigestValue>jumi6rl/xyn6gJ8qHw5ciFUd2b0=</DigestValue>
              </xd:CertDigest>
              <xd:IssuerSerial>
                <X509IssuerName>CN=CA-Root, DC=desire2learn, DC=d2l</X509IssuerName>
                <X509SerialNumber>225440621848934309953825</X509SerialNumber>
              </xd:IssuerSerial>
            </xd:Cert>
          </xd:SigningCertificate>
          <xd:SignaturePolicyIdentifier>
            <xd:SignaturePolicyImplied/>
          </xd:SignaturePolicyIdentifier>
        </xd:SignedSignatureProperties>
      </xd:SignedProperties>
      <xd:UnsignedProperties/>
    </xd:QualifyingProperties>
  </Object>
</Signature>
</file>

<file path=docProps/app.xml><?xml version="1.0" encoding="utf-8"?>
<Properties xmlns="http://schemas.openxmlformats.org/officeDocument/2006/extended-properties" xmlns:vt="http://schemas.openxmlformats.org/officeDocument/2006/docPropsVTypes">
  <Template>Dana sweet theme</Template>
  <TotalTime>63</TotalTime>
  <Words>314</Words>
  <Application>Microsoft Office PowerPoint</Application>
  <PresentationFormat>On-screen Show (4:3)</PresentationFormat>
  <Paragraphs>75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Dana sweet theme</vt:lpstr>
      <vt:lpstr>Tips for evaluating the VoiceOver Experience of an iOS application</vt:lpstr>
      <vt:lpstr>It’s just like a new car…</vt:lpstr>
      <vt:lpstr>..maybe a solar car?</vt:lpstr>
      <vt:lpstr>Some VoiceOver basics</vt:lpstr>
      <vt:lpstr>Some important notes</vt:lpstr>
      <vt:lpstr>The usual things</vt:lpstr>
      <vt:lpstr>More about labels</vt:lpstr>
      <vt:lpstr>Tip - Screen curtain</vt:lpstr>
      <vt:lpstr>The usual things</vt:lpstr>
      <vt:lpstr>More about feedback</vt:lpstr>
      <vt:lpstr>Ways to give feedback</vt:lpstr>
      <vt:lpstr>Some new things</vt:lpstr>
      <vt:lpstr>More about keyboard entry</vt:lpstr>
      <vt:lpstr>Some new things</vt:lpstr>
      <vt:lpstr>More on gesture support</vt:lpstr>
      <vt:lpstr>Some new things</vt:lpstr>
      <vt:lpstr>Credits</vt:lpstr>
      <vt:lpstr>Questions?</vt:lpstr>
    </vt:vector>
  </TitlesOfParts>
  <Company>Desire2learn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 for evaluating the VoiceOver Experience of an iOS application</dc:title>
  <dc:creator>Janna Cameron</dc:creator>
  <cp:lastModifiedBy>Janna Cameron</cp:lastModifiedBy>
  <cp:revision>9</cp:revision>
  <dcterms:created xsi:type="dcterms:W3CDTF">2013-11-03T10:51:28Z</dcterms:created>
  <dcterms:modified xsi:type="dcterms:W3CDTF">2013-11-04T00:28:48Z</dcterms:modified>
</cp:coreProperties>
</file>