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9" r:id="rId1"/>
    <p:sldMasterId id="2147483780" r:id="rId2"/>
  </p:sldMasterIdLst>
  <p:notesMasterIdLst>
    <p:notesMasterId r:id="rId49"/>
  </p:notesMasterIdLst>
  <p:handoutMasterIdLst>
    <p:handoutMasterId r:id="rId50"/>
  </p:handoutMasterIdLst>
  <p:sldIdLst>
    <p:sldId id="402" r:id="rId3"/>
    <p:sldId id="379" r:id="rId4"/>
    <p:sldId id="380" r:id="rId5"/>
    <p:sldId id="394" r:id="rId6"/>
    <p:sldId id="323" r:id="rId7"/>
    <p:sldId id="359" r:id="rId8"/>
    <p:sldId id="358" r:id="rId9"/>
    <p:sldId id="327" r:id="rId10"/>
    <p:sldId id="298" r:id="rId11"/>
    <p:sldId id="335" r:id="rId12"/>
    <p:sldId id="307" r:id="rId13"/>
    <p:sldId id="367" r:id="rId14"/>
    <p:sldId id="309" r:id="rId15"/>
    <p:sldId id="368" r:id="rId16"/>
    <p:sldId id="369" r:id="rId17"/>
    <p:sldId id="370" r:id="rId18"/>
    <p:sldId id="382" r:id="rId19"/>
    <p:sldId id="383" r:id="rId20"/>
    <p:sldId id="384" r:id="rId21"/>
    <p:sldId id="385" r:id="rId22"/>
    <p:sldId id="387" r:id="rId23"/>
    <p:sldId id="388" r:id="rId24"/>
    <p:sldId id="389" r:id="rId25"/>
    <p:sldId id="329" r:id="rId26"/>
    <p:sldId id="330" r:id="rId27"/>
    <p:sldId id="336" r:id="rId28"/>
    <p:sldId id="314" r:id="rId29"/>
    <p:sldId id="378" r:id="rId30"/>
    <p:sldId id="341" r:id="rId31"/>
    <p:sldId id="377" r:id="rId32"/>
    <p:sldId id="392" r:id="rId33"/>
    <p:sldId id="376" r:id="rId34"/>
    <p:sldId id="342" r:id="rId35"/>
    <p:sldId id="343" r:id="rId36"/>
    <p:sldId id="344" r:id="rId37"/>
    <p:sldId id="345" r:id="rId38"/>
    <p:sldId id="346" r:id="rId39"/>
    <p:sldId id="347" r:id="rId40"/>
    <p:sldId id="348" r:id="rId41"/>
    <p:sldId id="349" r:id="rId42"/>
    <p:sldId id="353" r:id="rId43"/>
    <p:sldId id="400" r:id="rId44"/>
    <p:sldId id="371" r:id="rId45"/>
    <p:sldId id="372" r:id="rId46"/>
    <p:sldId id="401" r:id="rId47"/>
    <p:sldId id="398" r:id="rId48"/>
  </p:sldIdLst>
  <p:sldSz cx="9144000" cy="6858000" type="letter"/>
  <p:notesSz cx="7077075" cy="9363075"/>
  <p:defaultTextStyle>
    <a:defPPr>
      <a:defRPr lang="en-US"/>
    </a:defPPr>
    <a:lvl1pPr algn="l" rtl="0" fontAlgn="base">
      <a:spcBef>
        <a:spcPct val="0"/>
      </a:spcBef>
      <a:spcAft>
        <a:spcPct val="0"/>
      </a:spcAft>
      <a:defRPr sz="2400" kern="1200">
        <a:solidFill>
          <a:schemeClr val="tx1"/>
        </a:solidFill>
        <a:latin typeface="Times" pitchFamily="18" charset="0"/>
        <a:ea typeface="ＭＳ Ｐゴシック" pitchFamily="34" charset="-128"/>
        <a:cs typeface="Arial" pitchFamily="34" charset="0"/>
      </a:defRPr>
    </a:lvl1pPr>
    <a:lvl2pPr marL="457200" algn="l" rtl="0" fontAlgn="base">
      <a:spcBef>
        <a:spcPct val="0"/>
      </a:spcBef>
      <a:spcAft>
        <a:spcPct val="0"/>
      </a:spcAft>
      <a:defRPr sz="2400" kern="1200">
        <a:solidFill>
          <a:schemeClr val="tx1"/>
        </a:solidFill>
        <a:latin typeface="Times" pitchFamily="18" charset="0"/>
        <a:ea typeface="ＭＳ Ｐゴシック" pitchFamily="34" charset="-128"/>
        <a:cs typeface="Arial" pitchFamily="34" charset="0"/>
      </a:defRPr>
    </a:lvl2pPr>
    <a:lvl3pPr marL="914400" algn="l" rtl="0" fontAlgn="base">
      <a:spcBef>
        <a:spcPct val="0"/>
      </a:spcBef>
      <a:spcAft>
        <a:spcPct val="0"/>
      </a:spcAft>
      <a:defRPr sz="2400" kern="1200">
        <a:solidFill>
          <a:schemeClr val="tx1"/>
        </a:solidFill>
        <a:latin typeface="Times" pitchFamily="18" charset="0"/>
        <a:ea typeface="ＭＳ Ｐゴシック" pitchFamily="34" charset="-128"/>
        <a:cs typeface="Arial" pitchFamily="34" charset="0"/>
      </a:defRPr>
    </a:lvl3pPr>
    <a:lvl4pPr marL="1371600" algn="l" rtl="0" fontAlgn="base">
      <a:spcBef>
        <a:spcPct val="0"/>
      </a:spcBef>
      <a:spcAft>
        <a:spcPct val="0"/>
      </a:spcAft>
      <a:defRPr sz="2400" kern="1200">
        <a:solidFill>
          <a:schemeClr val="tx1"/>
        </a:solidFill>
        <a:latin typeface="Times" pitchFamily="18" charset="0"/>
        <a:ea typeface="ＭＳ Ｐゴシック" pitchFamily="34" charset="-128"/>
        <a:cs typeface="Arial" pitchFamily="34" charset="0"/>
      </a:defRPr>
    </a:lvl4pPr>
    <a:lvl5pPr marL="1828800" algn="l" rtl="0" fontAlgn="base">
      <a:spcBef>
        <a:spcPct val="0"/>
      </a:spcBef>
      <a:spcAft>
        <a:spcPct val="0"/>
      </a:spcAft>
      <a:defRPr sz="2400" kern="1200">
        <a:solidFill>
          <a:schemeClr val="tx1"/>
        </a:solidFill>
        <a:latin typeface="Times" pitchFamily="18" charset="0"/>
        <a:ea typeface="ＭＳ Ｐゴシック" pitchFamily="34" charset="-128"/>
        <a:cs typeface="Arial" pitchFamily="34" charset="0"/>
      </a:defRPr>
    </a:lvl5pPr>
    <a:lvl6pPr marL="2286000" algn="l" defTabSz="914400" rtl="0" eaLnBrk="1" latinLnBrk="0" hangingPunct="1">
      <a:defRPr sz="2400" kern="1200">
        <a:solidFill>
          <a:schemeClr val="tx1"/>
        </a:solidFill>
        <a:latin typeface="Times" pitchFamily="18" charset="0"/>
        <a:ea typeface="ＭＳ Ｐゴシック" pitchFamily="34" charset="-128"/>
        <a:cs typeface="Arial" pitchFamily="34" charset="0"/>
      </a:defRPr>
    </a:lvl6pPr>
    <a:lvl7pPr marL="2743200" algn="l" defTabSz="914400" rtl="0" eaLnBrk="1" latinLnBrk="0" hangingPunct="1">
      <a:defRPr sz="2400" kern="1200">
        <a:solidFill>
          <a:schemeClr val="tx1"/>
        </a:solidFill>
        <a:latin typeface="Times" pitchFamily="18" charset="0"/>
        <a:ea typeface="ＭＳ Ｐゴシック" pitchFamily="34" charset="-128"/>
        <a:cs typeface="Arial" pitchFamily="34" charset="0"/>
      </a:defRPr>
    </a:lvl7pPr>
    <a:lvl8pPr marL="3200400" algn="l" defTabSz="914400" rtl="0" eaLnBrk="1" latinLnBrk="0" hangingPunct="1">
      <a:defRPr sz="2400" kern="1200">
        <a:solidFill>
          <a:schemeClr val="tx1"/>
        </a:solidFill>
        <a:latin typeface="Times" pitchFamily="18" charset="0"/>
        <a:ea typeface="ＭＳ Ｐゴシック" pitchFamily="34" charset="-128"/>
        <a:cs typeface="Arial" pitchFamily="34" charset="0"/>
      </a:defRPr>
    </a:lvl8pPr>
    <a:lvl9pPr marL="3657600" algn="l" defTabSz="914400" rtl="0" eaLnBrk="1" latinLnBrk="0" hangingPunct="1">
      <a:defRPr sz="2400" kern="1200">
        <a:solidFill>
          <a:schemeClr val="tx1"/>
        </a:solidFill>
        <a:latin typeface="Times" pitchFamily="18" charset="0"/>
        <a:ea typeface="ＭＳ Ｐゴシック" pitchFamily="34" charset="-128"/>
        <a:cs typeface="Arial" pitchFamily="34"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Timothy Stephen Springer" initials="TS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8000"/>
    <a:srgbClr val="4254A6"/>
    <a:srgbClr val="0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3" autoAdjust="0"/>
    <p:restoredTop sz="95560" autoAdjust="0"/>
  </p:normalViewPr>
  <p:slideViewPr>
    <p:cSldViewPr>
      <p:cViewPr>
        <p:scale>
          <a:sx n="78" d="100"/>
          <a:sy n="78" d="100"/>
        </p:scale>
        <p:origin x="-1146" y="-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40" d="100"/>
        <a:sy n="140" d="100"/>
      </p:scale>
      <p:origin x="0" y="881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handoutMaster" Target="handoutMasters/handoutMaster1.xml"/><Relationship Id="rId55"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commentAuthors" Target="commentAuthors.xml"/><Relationship Id="rId3" Type="http://schemas.openxmlformats.org/officeDocument/2006/relationships/slide" Target="slides/slid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66733" cy="468154"/>
          </a:xfrm>
          <a:prstGeom prst="rect">
            <a:avLst/>
          </a:prstGeom>
          <a:noFill/>
          <a:ln w="9525">
            <a:noFill/>
            <a:miter lim="800000"/>
            <a:headEnd/>
            <a:tailEnd/>
          </a:ln>
          <a:effectLst/>
        </p:spPr>
        <p:txBody>
          <a:bodyPr vert="horz" wrap="square" lIns="93936" tIns="46968" rIns="93936" bIns="46968" numCol="1" anchor="t" anchorCtr="0" compatLnSpc="1">
            <a:prstTxWarp prst="textNoShape">
              <a:avLst/>
            </a:prstTxWarp>
          </a:bodyPr>
          <a:lstStyle>
            <a:lvl1pPr eaLnBrk="0" hangingPunct="0">
              <a:defRPr sz="1200">
                <a:latin typeface="Times" charset="0"/>
                <a:ea typeface="+mn-ea"/>
                <a:cs typeface="+mn-cs"/>
              </a:defRPr>
            </a:lvl1pPr>
          </a:lstStyle>
          <a:p>
            <a:pPr>
              <a:defRPr/>
            </a:pPr>
            <a:endParaRPr lang="en-US"/>
          </a:p>
        </p:txBody>
      </p:sp>
      <p:sp>
        <p:nvSpPr>
          <p:cNvPr id="5123" name="Rectangle 3"/>
          <p:cNvSpPr>
            <a:spLocks noGrp="1" noChangeArrowheads="1"/>
          </p:cNvSpPr>
          <p:nvPr>
            <p:ph type="dt" sz="quarter" idx="1"/>
          </p:nvPr>
        </p:nvSpPr>
        <p:spPr bwMode="auto">
          <a:xfrm>
            <a:off x="4010342" y="0"/>
            <a:ext cx="3066733" cy="468154"/>
          </a:xfrm>
          <a:prstGeom prst="rect">
            <a:avLst/>
          </a:prstGeom>
          <a:noFill/>
          <a:ln w="9525">
            <a:noFill/>
            <a:miter lim="800000"/>
            <a:headEnd/>
            <a:tailEnd/>
          </a:ln>
          <a:effectLst/>
        </p:spPr>
        <p:txBody>
          <a:bodyPr vert="horz" wrap="square" lIns="93936" tIns="46968" rIns="93936" bIns="46968" numCol="1" anchor="t" anchorCtr="0" compatLnSpc="1">
            <a:prstTxWarp prst="textNoShape">
              <a:avLst/>
            </a:prstTxWarp>
          </a:bodyPr>
          <a:lstStyle>
            <a:lvl1pPr algn="r" eaLnBrk="0" hangingPunct="0">
              <a:defRPr sz="1200">
                <a:latin typeface="Times" charset="0"/>
                <a:ea typeface="+mn-ea"/>
                <a:cs typeface="+mn-cs"/>
              </a:defRPr>
            </a:lvl1pPr>
          </a:lstStyle>
          <a:p>
            <a:pPr>
              <a:defRPr/>
            </a:pPr>
            <a:endParaRPr lang="en-US"/>
          </a:p>
        </p:txBody>
      </p:sp>
      <p:sp>
        <p:nvSpPr>
          <p:cNvPr id="5124" name="Rectangle 4"/>
          <p:cNvSpPr>
            <a:spLocks noGrp="1" noChangeArrowheads="1"/>
          </p:cNvSpPr>
          <p:nvPr>
            <p:ph type="ftr" sz="quarter" idx="2"/>
          </p:nvPr>
        </p:nvSpPr>
        <p:spPr bwMode="auto">
          <a:xfrm>
            <a:off x="0" y="8894921"/>
            <a:ext cx="3066733" cy="468154"/>
          </a:xfrm>
          <a:prstGeom prst="rect">
            <a:avLst/>
          </a:prstGeom>
          <a:noFill/>
          <a:ln w="9525">
            <a:noFill/>
            <a:miter lim="800000"/>
            <a:headEnd/>
            <a:tailEnd/>
          </a:ln>
          <a:effectLst/>
        </p:spPr>
        <p:txBody>
          <a:bodyPr vert="horz" wrap="square" lIns="93936" tIns="46968" rIns="93936" bIns="46968" numCol="1" anchor="b" anchorCtr="0" compatLnSpc="1">
            <a:prstTxWarp prst="textNoShape">
              <a:avLst/>
            </a:prstTxWarp>
          </a:bodyPr>
          <a:lstStyle>
            <a:lvl1pPr eaLnBrk="0" hangingPunct="0">
              <a:defRPr sz="1200">
                <a:latin typeface="Times" charset="0"/>
                <a:ea typeface="+mn-ea"/>
                <a:cs typeface="+mn-cs"/>
              </a:defRPr>
            </a:lvl1pPr>
          </a:lstStyle>
          <a:p>
            <a:pPr>
              <a:defRPr/>
            </a:pPr>
            <a:endParaRPr lang="en-US"/>
          </a:p>
        </p:txBody>
      </p:sp>
      <p:sp>
        <p:nvSpPr>
          <p:cNvPr id="5125" name="Rectangle 5"/>
          <p:cNvSpPr>
            <a:spLocks noGrp="1" noChangeArrowheads="1"/>
          </p:cNvSpPr>
          <p:nvPr>
            <p:ph type="sldNum" sz="quarter" idx="3"/>
          </p:nvPr>
        </p:nvSpPr>
        <p:spPr bwMode="auto">
          <a:xfrm>
            <a:off x="4010342" y="8894921"/>
            <a:ext cx="3066733" cy="468154"/>
          </a:xfrm>
          <a:prstGeom prst="rect">
            <a:avLst/>
          </a:prstGeom>
          <a:noFill/>
          <a:ln w="9525">
            <a:noFill/>
            <a:miter lim="800000"/>
            <a:headEnd/>
            <a:tailEnd/>
          </a:ln>
          <a:effectLst/>
        </p:spPr>
        <p:txBody>
          <a:bodyPr vert="horz" wrap="square" lIns="93936" tIns="46968" rIns="93936" bIns="46968" numCol="1" anchor="b" anchorCtr="0" compatLnSpc="1">
            <a:prstTxWarp prst="textNoShape">
              <a:avLst/>
            </a:prstTxWarp>
          </a:bodyPr>
          <a:lstStyle>
            <a:lvl1pPr algn="r" eaLnBrk="0" hangingPunct="0">
              <a:defRPr sz="1200">
                <a:latin typeface="Times" charset="0"/>
                <a:ea typeface="ＭＳ Ｐゴシック" charset="-128"/>
                <a:cs typeface="+mn-cs"/>
              </a:defRPr>
            </a:lvl1pPr>
          </a:lstStyle>
          <a:p>
            <a:pPr>
              <a:defRPr/>
            </a:pPr>
            <a:fld id="{61B92FFA-A2E4-4FDC-B6F3-638A9D85AB37}" type="slidenum">
              <a:rPr lang="en-US"/>
              <a:pPr>
                <a:defRPr/>
              </a:pPr>
              <a:t>‹#›</a:t>
            </a:fld>
            <a:endParaRPr lang="en-US"/>
          </a:p>
        </p:txBody>
      </p:sp>
    </p:spTree>
    <p:extLst>
      <p:ext uri="{BB962C8B-B14F-4D97-AF65-F5344CB8AC3E}">
        <p14:creationId xmlns:p14="http://schemas.microsoft.com/office/powerpoint/2010/main" val="25553866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106" name="Rectangle 2"/>
          <p:cNvSpPr>
            <a:spLocks noGrp="1" noChangeArrowheads="1"/>
          </p:cNvSpPr>
          <p:nvPr>
            <p:ph type="hdr" sz="quarter"/>
          </p:nvPr>
        </p:nvSpPr>
        <p:spPr bwMode="auto">
          <a:xfrm>
            <a:off x="0" y="0"/>
            <a:ext cx="3066733" cy="468154"/>
          </a:xfrm>
          <a:prstGeom prst="rect">
            <a:avLst/>
          </a:prstGeom>
          <a:noFill/>
          <a:ln w="9525">
            <a:noFill/>
            <a:miter lim="800000"/>
            <a:headEnd/>
            <a:tailEnd/>
          </a:ln>
          <a:effectLst/>
        </p:spPr>
        <p:txBody>
          <a:bodyPr vert="horz" wrap="square" lIns="93936" tIns="46968" rIns="93936" bIns="46968" numCol="1" anchor="t" anchorCtr="0" compatLnSpc="1">
            <a:prstTxWarp prst="textNoShape">
              <a:avLst/>
            </a:prstTxWarp>
          </a:bodyPr>
          <a:lstStyle>
            <a:lvl1pPr eaLnBrk="0" hangingPunct="0">
              <a:defRPr sz="1200">
                <a:latin typeface="Times" charset="0"/>
                <a:ea typeface="+mn-ea"/>
                <a:cs typeface="+mn-cs"/>
              </a:defRPr>
            </a:lvl1pPr>
          </a:lstStyle>
          <a:p>
            <a:pPr>
              <a:defRPr/>
            </a:pPr>
            <a:endParaRPr lang="en-US"/>
          </a:p>
        </p:txBody>
      </p:sp>
      <p:sp>
        <p:nvSpPr>
          <p:cNvPr id="47107" name="Rectangle 3"/>
          <p:cNvSpPr>
            <a:spLocks noGrp="1" noChangeArrowheads="1"/>
          </p:cNvSpPr>
          <p:nvPr>
            <p:ph type="dt" idx="1"/>
          </p:nvPr>
        </p:nvSpPr>
        <p:spPr bwMode="auto">
          <a:xfrm>
            <a:off x="4010342" y="0"/>
            <a:ext cx="3066733" cy="468154"/>
          </a:xfrm>
          <a:prstGeom prst="rect">
            <a:avLst/>
          </a:prstGeom>
          <a:noFill/>
          <a:ln w="9525">
            <a:noFill/>
            <a:miter lim="800000"/>
            <a:headEnd/>
            <a:tailEnd/>
          </a:ln>
          <a:effectLst/>
        </p:spPr>
        <p:txBody>
          <a:bodyPr vert="horz" wrap="square" lIns="93936" tIns="46968" rIns="93936" bIns="46968" numCol="1" anchor="t" anchorCtr="0" compatLnSpc="1">
            <a:prstTxWarp prst="textNoShape">
              <a:avLst/>
            </a:prstTxWarp>
          </a:bodyPr>
          <a:lstStyle>
            <a:lvl1pPr algn="r" eaLnBrk="0" hangingPunct="0">
              <a:defRPr sz="1200">
                <a:latin typeface="Times" charset="0"/>
                <a:ea typeface="+mn-ea"/>
                <a:cs typeface="+mn-cs"/>
              </a:defRPr>
            </a:lvl1pPr>
          </a:lstStyle>
          <a:p>
            <a:pPr>
              <a:defRPr/>
            </a:pPr>
            <a:endParaRPr lang="en-US"/>
          </a:p>
        </p:txBody>
      </p:sp>
      <p:sp>
        <p:nvSpPr>
          <p:cNvPr id="27652" name="Rectangle 4"/>
          <p:cNvSpPr>
            <a:spLocks noGrp="1" noRot="1" noChangeAspect="1" noChangeArrowheads="1" noTextEdit="1"/>
          </p:cNvSpPr>
          <p:nvPr>
            <p:ph type="sldImg" idx="2"/>
          </p:nvPr>
        </p:nvSpPr>
        <p:spPr bwMode="auto">
          <a:xfrm>
            <a:off x="1196975" y="701675"/>
            <a:ext cx="4683125" cy="35115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9" name="Rectangle 5"/>
          <p:cNvSpPr>
            <a:spLocks noGrp="1" noChangeArrowheads="1"/>
          </p:cNvSpPr>
          <p:nvPr>
            <p:ph type="body" sz="quarter" idx="3"/>
          </p:nvPr>
        </p:nvSpPr>
        <p:spPr bwMode="auto">
          <a:xfrm>
            <a:off x="943610" y="4447461"/>
            <a:ext cx="5189855" cy="4213384"/>
          </a:xfrm>
          <a:prstGeom prst="rect">
            <a:avLst/>
          </a:prstGeom>
          <a:noFill/>
          <a:ln w="9525">
            <a:noFill/>
            <a:miter lim="800000"/>
            <a:headEnd/>
            <a:tailEnd/>
          </a:ln>
          <a:effectLst/>
        </p:spPr>
        <p:txBody>
          <a:bodyPr vert="horz" wrap="square" lIns="93936" tIns="46968" rIns="93936" bIns="46968"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7110" name="Rectangle 6"/>
          <p:cNvSpPr>
            <a:spLocks noGrp="1" noChangeArrowheads="1"/>
          </p:cNvSpPr>
          <p:nvPr>
            <p:ph type="ftr" sz="quarter" idx="4"/>
          </p:nvPr>
        </p:nvSpPr>
        <p:spPr bwMode="auto">
          <a:xfrm>
            <a:off x="0" y="8894921"/>
            <a:ext cx="3066733" cy="468154"/>
          </a:xfrm>
          <a:prstGeom prst="rect">
            <a:avLst/>
          </a:prstGeom>
          <a:noFill/>
          <a:ln w="9525">
            <a:noFill/>
            <a:miter lim="800000"/>
            <a:headEnd/>
            <a:tailEnd/>
          </a:ln>
          <a:effectLst/>
        </p:spPr>
        <p:txBody>
          <a:bodyPr vert="horz" wrap="square" lIns="93936" tIns="46968" rIns="93936" bIns="46968" numCol="1" anchor="b" anchorCtr="0" compatLnSpc="1">
            <a:prstTxWarp prst="textNoShape">
              <a:avLst/>
            </a:prstTxWarp>
          </a:bodyPr>
          <a:lstStyle>
            <a:lvl1pPr eaLnBrk="0" hangingPunct="0">
              <a:defRPr sz="1200">
                <a:latin typeface="Times" charset="0"/>
                <a:ea typeface="+mn-ea"/>
                <a:cs typeface="+mn-cs"/>
              </a:defRPr>
            </a:lvl1pPr>
          </a:lstStyle>
          <a:p>
            <a:pPr>
              <a:defRPr/>
            </a:pPr>
            <a:endParaRPr lang="en-US"/>
          </a:p>
        </p:txBody>
      </p:sp>
      <p:sp>
        <p:nvSpPr>
          <p:cNvPr id="47111" name="Rectangle 7"/>
          <p:cNvSpPr>
            <a:spLocks noGrp="1" noChangeArrowheads="1"/>
          </p:cNvSpPr>
          <p:nvPr>
            <p:ph type="sldNum" sz="quarter" idx="5"/>
          </p:nvPr>
        </p:nvSpPr>
        <p:spPr bwMode="auto">
          <a:xfrm>
            <a:off x="4010342" y="8894921"/>
            <a:ext cx="3066733" cy="468154"/>
          </a:xfrm>
          <a:prstGeom prst="rect">
            <a:avLst/>
          </a:prstGeom>
          <a:noFill/>
          <a:ln w="9525">
            <a:noFill/>
            <a:miter lim="800000"/>
            <a:headEnd/>
            <a:tailEnd/>
          </a:ln>
          <a:effectLst/>
        </p:spPr>
        <p:txBody>
          <a:bodyPr vert="horz" wrap="square" lIns="93936" tIns="46968" rIns="93936" bIns="46968" numCol="1" anchor="b" anchorCtr="0" compatLnSpc="1">
            <a:prstTxWarp prst="textNoShape">
              <a:avLst/>
            </a:prstTxWarp>
          </a:bodyPr>
          <a:lstStyle>
            <a:lvl1pPr algn="r" eaLnBrk="0" hangingPunct="0">
              <a:defRPr sz="1200">
                <a:latin typeface="Times" charset="0"/>
                <a:ea typeface="ＭＳ Ｐゴシック" charset="-128"/>
                <a:cs typeface="+mn-cs"/>
              </a:defRPr>
            </a:lvl1pPr>
          </a:lstStyle>
          <a:p>
            <a:pPr>
              <a:defRPr/>
            </a:pPr>
            <a:fld id="{DBC30363-C897-4617-B9BC-C4709BF91FAB}" type="slidenum">
              <a:rPr lang="en-US"/>
              <a:pPr>
                <a:defRPr/>
              </a:pPr>
              <a:t>‹#›</a:t>
            </a:fld>
            <a:endParaRPr lang="en-US"/>
          </a:p>
        </p:txBody>
      </p:sp>
    </p:spTree>
    <p:extLst>
      <p:ext uri="{BB962C8B-B14F-4D97-AF65-F5344CB8AC3E}">
        <p14:creationId xmlns:p14="http://schemas.microsoft.com/office/powerpoint/2010/main" val="227405728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charset="0"/>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Times" charset="0"/>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a:ln/>
        </p:spPr>
      </p:sp>
      <p:sp>
        <p:nvSpPr>
          <p:cNvPr id="337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Times" pitchFamily="18" charset="0"/>
              <a:ea typeface="ＭＳ Ｐゴシック" pitchFamily="34" charset="-128"/>
            </a:endParaRPr>
          </a:p>
        </p:txBody>
      </p:sp>
      <p:sp>
        <p:nvSpPr>
          <p:cNvPr id="337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500">
                <a:solidFill>
                  <a:schemeClr val="tx1"/>
                </a:solidFill>
                <a:latin typeface="Times" pitchFamily="18" charset="0"/>
                <a:ea typeface="ＭＳ Ｐゴシック" pitchFamily="34" charset="-128"/>
              </a:defRPr>
            </a:lvl1pPr>
            <a:lvl2pPr marL="763233" indent="-293551">
              <a:defRPr sz="2500">
                <a:solidFill>
                  <a:schemeClr val="tx1"/>
                </a:solidFill>
                <a:latin typeface="Times" pitchFamily="18" charset="0"/>
                <a:ea typeface="ＭＳ Ｐゴシック" pitchFamily="34" charset="-128"/>
              </a:defRPr>
            </a:lvl2pPr>
            <a:lvl3pPr marL="1174204" indent="-234841">
              <a:defRPr sz="2500">
                <a:solidFill>
                  <a:schemeClr val="tx1"/>
                </a:solidFill>
                <a:latin typeface="Times" pitchFamily="18" charset="0"/>
                <a:ea typeface="ＭＳ Ｐゴシック" pitchFamily="34" charset="-128"/>
              </a:defRPr>
            </a:lvl3pPr>
            <a:lvl4pPr marL="1643885" indent="-234841">
              <a:defRPr sz="2500">
                <a:solidFill>
                  <a:schemeClr val="tx1"/>
                </a:solidFill>
                <a:latin typeface="Times" pitchFamily="18" charset="0"/>
                <a:ea typeface="ＭＳ Ｐゴシック" pitchFamily="34" charset="-128"/>
              </a:defRPr>
            </a:lvl4pPr>
            <a:lvl5pPr marL="2113567" indent="-234841">
              <a:defRPr sz="2500">
                <a:solidFill>
                  <a:schemeClr val="tx1"/>
                </a:solidFill>
                <a:latin typeface="Times" pitchFamily="18" charset="0"/>
                <a:ea typeface="ＭＳ Ｐゴシック" pitchFamily="34" charset="-128"/>
              </a:defRPr>
            </a:lvl5pPr>
            <a:lvl6pPr marL="2583249" indent="-234841" eaLnBrk="0" fontAlgn="base" hangingPunct="0">
              <a:spcBef>
                <a:spcPct val="0"/>
              </a:spcBef>
              <a:spcAft>
                <a:spcPct val="0"/>
              </a:spcAft>
              <a:defRPr sz="2500">
                <a:solidFill>
                  <a:schemeClr val="tx1"/>
                </a:solidFill>
                <a:latin typeface="Times" pitchFamily="18" charset="0"/>
                <a:ea typeface="ＭＳ Ｐゴシック" pitchFamily="34" charset="-128"/>
              </a:defRPr>
            </a:lvl6pPr>
            <a:lvl7pPr marL="3052930" indent="-234841" eaLnBrk="0" fontAlgn="base" hangingPunct="0">
              <a:spcBef>
                <a:spcPct val="0"/>
              </a:spcBef>
              <a:spcAft>
                <a:spcPct val="0"/>
              </a:spcAft>
              <a:defRPr sz="2500">
                <a:solidFill>
                  <a:schemeClr val="tx1"/>
                </a:solidFill>
                <a:latin typeface="Times" pitchFamily="18" charset="0"/>
                <a:ea typeface="ＭＳ Ｐゴシック" pitchFamily="34" charset="-128"/>
              </a:defRPr>
            </a:lvl7pPr>
            <a:lvl8pPr marL="3522612" indent="-234841" eaLnBrk="0" fontAlgn="base" hangingPunct="0">
              <a:spcBef>
                <a:spcPct val="0"/>
              </a:spcBef>
              <a:spcAft>
                <a:spcPct val="0"/>
              </a:spcAft>
              <a:defRPr sz="2500">
                <a:solidFill>
                  <a:schemeClr val="tx1"/>
                </a:solidFill>
                <a:latin typeface="Times" pitchFamily="18" charset="0"/>
                <a:ea typeface="ＭＳ Ｐゴシック" pitchFamily="34" charset="-128"/>
              </a:defRPr>
            </a:lvl8pPr>
            <a:lvl9pPr marL="3992293" indent="-234841" eaLnBrk="0" fontAlgn="base" hangingPunct="0">
              <a:spcBef>
                <a:spcPct val="0"/>
              </a:spcBef>
              <a:spcAft>
                <a:spcPct val="0"/>
              </a:spcAft>
              <a:defRPr sz="2500">
                <a:solidFill>
                  <a:schemeClr val="tx1"/>
                </a:solidFill>
                <a:latin typeface="Times" pitchFamily="18" charset="0"/>
                <a:ea typeface="ＭＳ Ｐゴシック" pitchFamily="34" charset="-128"/>
              </a:defRPr>
            </a:lvl9pPr>
          </a:lstStyle>
          <a:p>
            <a:fld id="{00F98896-424D-4D73-8CFE-2CCAC95A12BB}" type="slidenum">
              <a:rPr lang="en-US" altLang="en-US" sz="1200">
                <a:solidFill>
                  <a:prstClr val="black"/>
                </a:solidFill>
              </a:rPr>
              <a:pPr/>
              <a:t>1</a:t>
            </a:fld>
            <a:endParaRPr lang="en-US" altLang="en-US" sz="1200">
              <a:solidFill>
                <a:prstClr val="black"/>
              </a:solidFill>
            </a:endParaRPr>
          </a:p>
        </p:txBody>
      </p:sp>
    </p:spTree>
    <p:extLst>
      <p:ext uri="{BB962C8B-B14F-4D97-AF65-F5344CB8AC3E}">
        <p14:creationId xmlns:p14="http://schemas.microsoft.com/office/powerpoint/2010/main" val="27756115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0"/>
              </a:spcBef>
            </a:pPr>
            <a:r>
              <a:rPr lang="en-US" sz="1200" dirty="0" smtClean="0"/>
              <a:t>Ensure Accessibility Policy is conformed to throughout procurement and contracting channels. </a:t>
            </a:r>
          </a:p>
          <a:p>
            <a:pPr>
              <a:spcBef>
                <a:spcPts val="0"/>
              </a:spcBef>
            </a:pPr>
            <a:r>
              <a:rPr lang="en-US" sz="1200" dirty="0" smtClean="0"/>
              <a:t>Work with Accessibility Program Office to perform analysis of vendor solutions for accessibility. </a:t>
            </a:r>
            <a:r>
              <a:rPr lang="en-US" sz="1200" b="1" dirty="0" smtClean="0"/>
              <a:t>This should include actual testing to validate the level of accessibility of the product - no vendor claims of compliance should ever be taken at face value</a:t>
            </a:r>
            <a:r>
              <a:rPr lang="en-US" sz="1200" dirty="0" smtClean="0"/>
              <a:t>. </a:t>
            </a:r>
          </a:p>
          <a:p>
            <a:pPr>
              <a:spcBef>
                <a:spcPts val="0"/>
              </a:spcBef>
            </a:pPr>
            <a:r>
              <a:rPr lang="en-US" sz="1200" dirty="0" smtClean="0"/>
              <a:t>Define and collect compliance documents from vendor as part of the acquisition process. At a minimum, this should include a request to review the vendors WCAG Conformance Statement or similar compliance documents. </a:t>
            </a:r>
          </a:p>
          <a:p>
            <a:pPr>
              <a:spcBef>
                <a:spcPts val="0"/>
              </a:spcBef>
            </a:pPr>
            <a:r>
              <a:rPr lang="en-US" sz="1200" dirty="0" smtClean="0"/>
              <a:t>Provide support to project and product managers to determine if the vendor is in conformance with accessibility policy. </a:t>
            </a:r>
          </a:p>
          <a:p>
            <a:pPr>
              <a:spcBef>
                <a:spcPts val="0"/>
              </a:spcBef>
            </a:pPr>
            <a:r>
              <a:rPr lang="en-US" sz="1200" dirty="0" smtClean="0"/>
              <a:t>Require vendors to train on the organization's accessibility policy. </a:t>
            </a:r>
          </a:p>
          <a:p>
            <a:pPr>
              <a:spcBef>
                <a:spcPts val="0"/>
              </a:spcBef>
            </a:pPr>
            <a:r>
              <a:rPr lang="en-US" sz="1200" dirty="0" smtClean="0"/>
              <a:t>Require vendors to provide documentation demonstrating best efforts to make deliverables conform. This should include detailed testing results reported back in the organization's accessibility testing platform using the organization's accessibility testing controls. </a:t>
            </a:r>
          </a:p>
          <a:p>
            <a:pPr>
              <a:spcBef>
                <a:spcPts val="0"/>
              </a:spcBef>
            </a:pPr>
            <a:r>
              <a:rPr lang="en-US" sz="1200" dirty="0" smtClean="0"/>
              <a:t>Coordinate with the Accessibility Program Office to test externally hosted services. </a:t>
            </a:r>
          </a:p>
          <a:p>
            <a:pPr>
              <a:spcBef>
                <a:spcPts val="0"/>
              </a:spcBef>
            </a:pPr>
            <a:r>
              <a:rPr lang="en-US" sz="1200" dirty="0" smtClean="0"/>
              <a:t>Insert core compliance language into all contracts. </a:t>
            </a:r>
          </a:p>
          <a:p>
            <a:endParaRPr lang="en-US" dirty="0" smtClean="0"/>
          </a:p>
          <a:p>
            <a:r>
              <a:rPr lang="en-US" dirty="0" smtClean="0"/>
              <a:t>A note on VPATs – these are often written by product managers or as an after thought when a</a:t>
            </a:r>
            <a:r>
              <a:rPr lang="en-US" baseline="0" dirty="0" smtClean="0"/>
              <a:t> procurement requires them.  They are r</a:t>
            </a:r>
            <a:r>
              <a:rPr lang="en-US" dirty="0" smtClean="0"/>
              <a:t>arely reflective of either (</a:t>
            </a:r>
            <a:r>
              <a:rPr lang="en-US" dirty="0" err="1" smtClean="0"/>
              <a:t>i</a:t>
            </a:r>
            <a:r>
              <a:rPr lang="en-US" dirty="0" smtClean="0"/>
              <a:t>) an</a:t>
            </a:r>
            <a:r>
              <a:rPr lang="en-US" baseline="0" dirty="0" smtClean="0"/>
              <a:t> </a:t>
            </a:r>
            <a:r>
              <a:rPr lang="en-US" dirty="0" smtClean="0"/>
              <a:t>understanding of requirements or (ii) the actual level of accessibility of the product.  These are in no</a:t>
            </a:r>
            <a:r>
              <a:rPr lang="en-US" baseline="0" dirty="0" smtClean="0"/>
              <a:t> way a replacement for validation of vendor claims relating to accessibility.</a:t>
            </a:r>
          </a:p>
          <a:p>
            <a:endParaRPr lang="en-US" baseline="0" dirty="0" smtClean="0"/>
          </a:p>
          <a:p>
            <a:r>
              <a:rPr lang="en-US" baseline="0" dirty="0" smtClean="0"/>
              <a:t>And now a commercial for </a:t>
            </a:r>
            <a:r>
              <a:rPr lang="en-US" baseline="0" dirty="0" err="1" smtClean="0"/>
              <a:t>BuyAccessible.gov</a:t>
            </a:r>
            <a:r>
              <a:rPr lang="en-US" baseline="0" dirty="0" smtClean="0"/>
              <a:t> – they’ve developed lots of sample language as well as a tool to help write the 508 requirements for your solicitations </a:t>
            </a:r>
            <a:endParaRPr lang="en-US" dirty="0" smtClean="0"/>
          </a:p>
          <a:p>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DBC30363-C897-4617-B9BC-C4709BF91FAB}" type="slidenum">
              <a:rPr lang="en-US" smtClean="0"/>
              <a:pPr>
                <a:defRPr/>
              </a:pPr>
              <a:t>14</a:t>
            </a:fld>
            <a:endParaRPr lang="en-US"/>
          </a:p>
        </p:txBody>
      </p:sp>
    </p:spTree>
    <p:extLst>
      <p:ext uri="{BB962C8B-B14F-4D97-AF65-F5344CB8AC3E}">
        <p14:creationId xmlns:p14="http://schemas.microsoft.com/office/powerpoint/2010/main" val="37307966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7303" eaLnBrk="0" hangingPunct="0">
              <a:defRPr sz="2500">
                <a:solidFill>
                  <a:schemeClr val="tx1"/>
                </a:solidFill>
                <a:latin typeface="Times" pitchFamily="18" charset="0"/>
                <a:ea typeface="ＭＳ Ｐゴシック" pitchFamily="34" charset="-128"/>
              </a:defRPr>
            </a:lvl1pPr>
            <a:lvl2pPr marL="763233" indent="-293551" defTabSz="957303" eaLnBrk="0" hangingPunct="0">
              <a:defRPr sz="2500">
                <a:solidFill>
                  <a:schemeClr val="tx1"/>
                </a:solidFill>
                <a:latin typeface="Times" pitchFamily="18" charset="0"/>
                <a:ea typeface="ＭＳ Ｐゴシック" pitchFamily="34" charset="-128"/>
              </a:defRPr>
            </a:lvl2pPr>
            <a:lvl3pPr marL="1174204" indent="-234841" defTabSz="957303" eaLnBrk="0" hangingPunct="0">
              <a:defRPr sz="2500">
                <a:solidFill>
                  <a:schemeClr val="tx1"/>
                </a:solidFill>
                <a:latin typeface="Times" pitchFamily="18" charset="0"/>
                <a:ea typeface="ＭＳ Ｐゴシック" pitchFamily="34" charset="-128"/>
              </a:defRPr>
            </a:lvl3pPr>
            <a:lvl4pPr marL="1643885" indent="-234841" defTabSz="957303" eaLnBrk="0" hangingPunct="0">
              <a:defRPr sz="2500">
                <a:solidFill>
                  <a:schemeClr val="tx1"/>
                </a:solidFill>
                <a:latin typeface="Times" pitchFamily="18" charset="0"/>
                <a:ea typeface="ＭＳ Ｐゴシック" pitchFamily="34" charset="-128"/>
              </a:defRPr>
            </a:lvl4pPr>
            <a:lvl5pPr marL="2113567" indent="-234841" defTabSz="957303" eaLnBrk="0" hangingPunct="0">
              <a:defRPr sz="2500">
                <a:solidFill>
                  <a:schemeClr val="tx1"/>
                </a:solidFill>
                <a:latin typeface="Times" pitchFamily="18" charset="0"/>
                <a:ea typeface="ＭＳ Ｐゴシック" pitchFamily="34" charset="-128"/>
              </a:defRPr>
            </a:lvl5pPr>
            <a:lvl6pPr marL="2583249" indent="-234841" defTabSz="957303" eaLnBrk="0" fontAlgn="base" hangingPunct="0">
              <a:spcBef>
                <a:spcPct val="0"/>
              </a:spcBef>
              <a:spcAft>
                <a:spcPct val="0"/>
              </a:spcAft>
              <a:defRPr sz="2500">
                <a:solidFill>
                  <a:schemeClr val="tx1"/>
                </a:solidFill>
                <a:latin typeface="Times" pitchFamily="18" charset="0"/>
                <a:ea typeface="ＭＳ Ｐゴシック" pitchFamily="34" charset="-128"/>
              </a:defRPr>
            </a:lvl6pPr>
            <a:lvl7pPr marL="3052930" indent="-234841" defTabSz="957303" eaLnBrk="0" fontAlgn="base" hangingPunct="0">
              <a:spcBef>
                <a:spcPct val="0"/>
              </a:spcBef>
              <a:spcAft>
                <a:spcPct val="0"/>
              </a:spcAft>
              <a:defRPr sz="2500">
                <a:solidFill>
                  <a:schemeClr val="tx1"/>
                </a:solidFill>
                <a:latin typeface="Times" pitchFamily="18" charset="0"/>
                <a:ea typeface="ＭＳ Ｐゴシック" pitchFamily="34" charset="-128"/>
              </a:defRPr>
            </a:lvl7pPr>
            <a:lvl8pPr marL="3522612" indent="-234841" defTabSz="957303" eaLnBrk="0" fontAlgn="base" hangingPunct="0">
              <a:spcBef>
                <a:spcPct val="0"/>
              </a:spcBef>
              <a:spcAft>
                <a:spcPct val="0"/>
              </a:spcAft>
              <a:defRPr sz="2500">
                <a:solidFill>
                  <a:schemeClr val="tx1"/>
                </a:solidFill>
                <a:latin typeface="Times" pitchFamily="18" charset="0"/>
                <a:ea typeface="ＭＳ Ｐゴシック" pitchFamily="34" charset="-128"/>
              </a:defRPr>
            </a:lvl8pPr>
            <a:lvl9pPr marL="3992293" indent="-234841" defTabSz="957303" eaLnBrk="0" fontAlgn="base" hangingPunct="0">
              <a:spcBef>
                <a:spcPct val="0"/>
              </a:spcBef>
              <a:spcAft>
                <a:spcPct val="0"/>
              </a:spcAft>
              <a:defRPr sz="2500">
                <a:solidFill>
                  <a:schemeClr val="tx1"/>
                </a:solidFill>
                <a:latin typeface="Times" pitchFamily="18" charset="0"/>
                <a:ea typeface="ＭＳ Ｐゴシック" pitchFamily="34" charset="-128"/>
              </a:defRPr>
            </a:lvl9pPr>
          </a:lstStyle>
          <a:p>
            <a:pPr eaLnBrk="1" hangingPunct="1">
              <a:defRPr/>
            </a:pPr>
            <a:fld id="{B69596FB-BED9-4BBF-BBA8-11B4BB9A16B3}" type="slidenum">
              <a:rPr lang="en-US" sz="1200">
                <a:latin typeface="Arial" pitchFamily="34" charset="0"/>
              </a:rPr>
              <a:pPr eaLnBrk="1" hangingPunct="1">
                <a:defRPr/>
              </a:pPr>
              <a:t>18</a:t>
            </a:fld>
            <a:endParaRPr lang="en-US" sz="1200">
              <a:latin typeface="Arial" pitchFamily="34" charset="0"/>
            </a:endParaRPr>
          </a:p>
        </p:txBody>
      </p:sp>
      <p:sp>
        <p:nvSpPr>
          <p:cNvPr id="55299" name="Rectangle 7"/>
          <p:cNvSpPr txBox="1">
            <a:spLocks noGrp="1" noChangeArrowheads="1"/>
          </p:cNvSpPr>
          <p:nvPr/>
        </p:nvSpPr>
        <p:spPr bwMode="auto">
          <a:xfrm>
            <a:off x="4010342" y="8894921"/>
            <a:ext cx="3066733" cy="468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348" tIns="48174" rIns="96348" bIns="48174" anchor="b"/>
          <a:lstStyle>
            <a:lvl1pPr defTabSz="931863" eaLnBrk="0" hangingPunct="0">
              <a:defRPr sz="2400">
                <a:solidFill>
                  <a:schemeClr val="tx1"/>
                </a:solidFill>
                <a:latin typeface="Times" pitchFamily="18" charset="0"/>
                <a:ea typeface="ＭＳ Ｐゴシック" pitchFamily="34" charset="-128"/>
              </a:defRPr>
            </a:lvl1pPr>
            <a:lvl2pPr marL="742950" indent="-285750" defTabSz="931863" eaLnBrk="0" hangingPunct="0">
              <a:defRPr sz="2400">
                <a:solidFill>
                  <a:schemeClr val="tx1"/>
                </a:solidFill>
                <a:latin typeface="Times" pitchFamily="18" charset="0"/>
                <a:ea typeface="ＭＳ Ｐゴシック" pitchFamily="34" charset="-128"/>
              </a:defRPr>
            </a:lvl2pPr>
            <a:lvl3pPr marL="1143000" indent="-228600" defTabSz="931863" eaLnBrk="0" hangingPunct="0">
              <a:defRPr sz="2400">
                <a:solidFill>
                  <a:schemeClr val="tx1"/>
                </a:solidFill>
                <a:latin typeface="Times" pitchFamily="18" charset="0"/>
                <a:ea typeface="ＭＳ Ｐゴシック" pitchFamily="34" charset="-128"/>
              </a:defRPr>
            </a:lvl3pPr>
            <a:lvl4pPr marL="1600200" indent="-228600" defTabSz="931863" eaLnBrk="0" hangingPunct="0">
              <a:defRPr sz="2400">
                <a:solidFill>
                  <a:schemeClr val="tx1"/>
                </a:solidFill>
                <a:latin typeface="Times" pitchFamily="18" charset="0"/>
                <a:ea typeface="ＭＳ Ｐゴシック" pitchFamily="34" charset="-128"/>
              </a:defRPr>
            </a:lvl4pPr>
            <a:lvl5pPr marL="2057400" indent="-228600" defTabSz="931863" eaLnBrk="0" hangingPunct="0">
              <a:defRPr sz="2400">
                <a:solidFill>
                  <a:schemeClr val="tx1"/>
                </a:solidFill>
                <a:latin typeface="Times" pitchFamily="18" charset="0"/>
                <a:ea typeface="ＭＳ Ｐゴシック" pitchFamily="34" charset="-128"/>
              </a:defRPr>
            </a:lvl5pPr>
            <a:lvl6pPr marL="2514600" indent="-228600" defTabSz="931863" eaLnBrk="0" fontAlgn="base" hangingPunct="0">
              <a:spcBef>
                <a:spcPct val="0"/>
              </a:spcBef>
              <a:spcAft>
                <a:spcPct val="0"/>
              </a:spcAft>
              <a:defRPr sz="2400">
                <a:solidFill>
                  <a:schemeClr val="tx1"/>
                </a:solidFill>
                <a:latin typeface="Times" pitchFamily="18" charset="0"/>
                <a:ea typeface="ＭＳ Ｐゴシック" pitchFamily="34" charset="-128"/>
              </a:defRPr>
            </a:lvl6pPr>
            <a:lvl7pPr marL="2971800" indent="-228600" defTabSz="931863" eaLnBrk="0" fontAlgn="base" hangingPunct="0">
              <a:spcBef>
                <a:spcPct val="0"/>
              </a:spcBef>
              <a:spcAft>
                <a:spcPct val="0"/>
              </a:spcAft>
              <a:defRPr sz="2400">
                <a:solidFill>
                  <a:schemeClr val="tx1"/>
                </a:solidFill>
                <a:latin typeface="Times" pitchFamily="18" charset="0"/>
                <a:ea typeface="ＭＳ Ｐゴシック" pitchFamily="34" charset="-128"/>
              </a:defRPr>
            </a:lvl7pPr>
            <a:lvl8pPr marL="3429000" indent="-228600" defTabSz="931863" eaLnBrk="0" fontAlgn="base" hangingPunct="0">
              <a:spcBef>
                <a:spcPct val="0"/>
              </a:spcBef>
              <a:spcAft>
                <a:spcPct val="0"/>
              </a:spcAft>
              <a:defRPr sz="2400">
                <a:solidFill>
                  <a:schemeClr val="tx1"/>
                </a:solidFill>
                <a:latin typeface="Times" pitchFamily="18" charset="0"/>
                <a:ea typeface="ＭＳ Ｐゴシック" pitchFamily="34" charset="-128"/>
              </a:defRPr>
            </a:lvl8pPr>
            <a:lvl9pPr marL="3886200" indent="-228600" defTabSz="931863" eaLnBrk="0" fontAlgn="base" hangingPunct="0">
              <a:spcBef>
                <a:spcPct val="0"/>
              </a:spcBef>
              <a:spcAft>
                <a:spcPct val="0"/>
              </a:spcAft>
              <a:defRPr sz="2400">
                <a:solidFill>
                  <a:schemeClr val="tx1"/>
                </a:solidFill>
                <a:latin typeface="Times" pitchFamily="18" charset="0"/>
                <a:ea typeface="ＭＳ Ｐゴシック" pitchFamily="34" charset="-128"/>
              </a:defRPr>
            </a:lvl9pPr>
          </a:lstStyle>
          <a:p>
            <a:pPr algn="r" eaLnBrk="1" hangingPunct="1"/>
            <a:fld id="{CA0D43D5-3668-42F8-9167-906FD8F6FFD0}" type="slidenum">
              <a:rPr lang="en-US" sz="1200">
                <a:latin typeface="Arial" charset="0"/>
              </a:rPr>
              <a:pPr algn="r" eaLnBrk="1" hangingPunct="1"/>
              <a:t>18</a:t>
            </a:fld>
            <a:endParaRPr lang="en-US" sz="1200">
              <a:latin typeface="Arial" charset="0"/>
            </a:endParaRPr>
          </a:p>
        </p:txBody>
      </p:sp>
      <p:sp>
        <p:nvSpPr>
          <p:cNvPr id="55300" name="Rectangle 2"/>
          <p:cNvSpPr>
            <a:spLocks noGrp="1" noRot="1" noChangeAspect="1" noChangeArrowheads="1" noTextEdit="1"/>
          </p:cNvSpPr>
          <p:nvPr>
            <p:ph type="sldImg"/>
          </p:nvPr>
        </p:nvSpPr>
        <p:spPr>
          <a:ln/>
        </p:spPr>
      </p:sp>
      <p:sp>
        <p:nvSpPr>
          <p:cNvPr id="5530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z="1000" dirty="0">
                <a:latin typeface="Times" pitchFamily="18" charset="0"/>
                <a:ea typeface="ＭＳ Ｐゴシック" pitchFamily="34" charset="-128"/>
              </a:rPr>
              <a:t>There are three questions that you have to be able to answer in the affirmative if you are to be considered compliant?</a:t>
            </a:r>
          </a:p>
          <a:p>
            <a:pPr lvl="1" eaLnBrk="1" hangingPunct="1"/>
            <a:r>
              <a:rPr lang="en-US" sz="1000" dirty="0">
                <a:latin typeface="Times" pitchFamily="18" charset="0"/>
                <a:ea typeface="ＭＳ Ｐゴシック" pitchFamily="34" charset="-128"/>
              </a:rPr>
              <a:t>Did we write the application in a fashion that conforms to the coding requirements in the relevant standards? (</a:t>
            </a:r>
            <a:r>
              <a:rPr lang="en-US" sz="1000" b="1" dirty="0">
                <a:latin typeface="Times" pitchFamily="18" charset="0"/>
                <a:ea typeface="ＭＳ Ｐゴシック" pitchFamily="34" charset="-128"/>
              </a:rPr>
              <a:t>Technical Requirements</a:t>
            </a:r>
            <a:r>
              <a:rPr lang="en-US" sz="1000" dirty="0">
                <a:latin typeface="Times" pitchFamily="18" charset="0"/>
                <a:ea typeface="ＭＳ Ｐゴシック" pitchFamily="34" charset="-128"/>
              </a:rPr>
              <a:t>)</a:t>
            </a:r>
          </a:p>
          <a:p>
            <a:pPr lvl="1" eaLnBrk="1" hangingPunct="1"/>
            <a:r>
              <a:rPr lang="en-US" sz="1000" dirty="0">
                <a:latin typeface="Times" pitchFamily="18" charset="0"/>
                <a:ea typeface="ＭＳ Ｐゴシック" pitchFamily="34" charset="-128"/>
              </a:rPr>
              <a:t>Can people with disabilities using the application complete the core tasks of the application? Alternatively, does the application as a whole produce an accessible experience? (</a:t>
            </a:r>
            <a:r>
              <a:rPr lang="en-US" sz="1000" b="1" dirty="0">
                <a:latin typeface="Times" pitchFamily="18" charset="0"/>
                <a:ea typeface="ＭＳ Ｐゴシック" pitchFamily="34" charset="-128"/>
              </a:rPr>
              <a:t>Functional Requirements</a:t>
            </a:r>
            <a:r>
              <a:rPr lang="en-US" sz="1000" dirty="0">
                <a:latin typeface="Times" pitchFamily="18" charset="0"/>
                <a:ea typeface="ＭＳ Ｐゴシック" pitchFamily="34" charset="-128"/>
              </a:rPr>
              <a:t>)</a:t>
            </a:r>
          </a:p>
          <a:p>
            <a:pPr lvl="1" eaLnBrk="1" hangingPunct="1"/>
            <a:r>
              <a:rPr lang="en-US" sz="1000" dirty="0">
                <a:latin typeface="Times" pitchFamily="18" charset="0"/>
                <a:ea typeface="ＭＳ Ｐゴシック" pitchFamily="34" charset="-128"/>
              </a:rPr>
              <a:t>Is the deployment context of the application accessible?  Does the information, documentation, support and training produce an accessible experience? (</a:t>
            </a:r>
            <a:r>
              <a:rPr lang="en-US" sz="1000" b="1" dirty="0">
                <a:latin typeface="Times" pitchFamily="18" charset="0"/>
                <a:ea typeface="ＭＳ Ｐゴシック" pitchFamily="34" charset="-128"/>
              </a:rPr>
              <a:t>Support Requirements</a:t>
            </a:r>
            <a:r>
              <a:rPr lang="en-US" sz="1000" dirty="0">
                <a:latin typeface="Times" pitchFamily="18" charset="0"/>
                <a:ea typeface="ＭＳ Ｐゴシック" pitchFamily="34" charset="-128"/>
              </a:rPr>
              <a:t>)</a:t>
            </a:r>
          </a:p>
          <a:p>
            <a:pPr eaLnBrk="1" hangingPunct="1"/>
            <a:r>
              <a:rPr lang="en-US" sz="1000" dirty="0">
                <a:latin typeface="Times" pitchFamily="18" charset="0"/>
                <a:ea typeface="ＭＳ Ｐゴシック" pitchFamily="34" charset="-128"/>
              </a:rPr>
              <a:t>Technical Requirements</a:t>
            </a:r>
          </a:p>
          <a:p>
            <a:pPr lvl="1" eaLnBrk="1" hangingPunct="1"/>
            <a:r>
              <a:rPr lang="en-US" sz="1000" dirty="0">
                <a:latin typeface="Times" pitchFamily="18" charset="0"/>
                <a:ea typeface="ＭＳ Ｐゴシック" pitchFamily="34" charset="-128"/>
              </a:rPr>
              <a:t>Automatic tests are requirements that can be tested for automatically with a high degree of certainty.  Automatic testing can cover around 25% of applicable accessibility requirements the rest of which need to be tested manually or globally.  Automatic tests generally don’t allow you to full determine compliance with the laws,</a:t>
            </a:r>
            <a:r>
              <a:rPr lang="en-US" dirty="0" smtClean="0">
                <a:latin typeface="Times" pitchFamily="18" charset="0"/>
                <a:ea typeface="ＭＳ Ｐゴシック" pitchFamily="34" charset="-128"/>
              </a:rPr>
              <a:t> f</a:t>
            </a:r>
            <a:r>
              <a:rPr lang="en-US" sz="1000" dirty="0">
                <a:latin typeface="Times" pitchFamily="18" charset="0"/>
                <a:ea typeface="ＭＳ Ｐゴシック" pitchFamily="34" charset="-128"/>
              </a:rPr>
              <a:t>or example:</a:t>
            </a:r>
          </a:p>
          <a:p>
            <a:pPr marL="1232914" lvl="2" indent="-293551" eaLnBrk="1" hangingPunct="1"/>
            <a:r>
              <a:rPr lang="en-US" dirty="0" smtClean="0">
                <a:latin typeface="Times" pitchFamily="18" charset="0"/>
                <a:ea typeface="ＭＳ Ｐゴシック" pitchFamily="34" charset="-128"/>
              </a:rPr>
              <a:t>Tools can test for the presence of alternative text but not if the text is a meaningful replacement</a:t>
            </a:r>
          </a:p>
          <a:p>
            <a:pPr marL="1232914" lvl="2" indent="-293551" eaLnBrk="1" hangingPunct="1"/>
            <a:r>
              <a:rPr lang="en-US" dirty="0" smtClean="0">
                <a:latin typeface="Times" pitchFamily="18" charset="0"/>
                <a:ea typeface="ＭＳ Ｐゴシック" pitchFamily="34" charset="-128"/>
              </a:rPr>
              <a:t>Tools can test for the presence of form field labels but not if assistive technology users can fill out a form</a:t>
            </a:r>
          </a:p>
          <a:p>
            <a:pPr lvl="1" eaLnBrk="1" hangingPunct="1"/>
            <a:r>
              <a:rPr lang="en-US" dirty="0" smtClean="0">
                <a:latin typeface="Times" pitchFamily="18" charset="0"/>
                <a:ea typeface="ＭＳ Ｐゴシック" pitchFamily="34" charset="-128"/>
              </a:rPr>
              <a:t>Manual testing relates to the issues that can be validate on a page-by-page (module-by-module) basis but can’t be validate across the entire application.   All requirements that don’t fit the automatic profile are by nature manual requirements.</a:t>
            </a:r>
          </a:p>
          <a:p>
            <a:pPr lvl="1" eaLnBrk="1" hangingPunct="1"/>
            <a:r>
              <a:rPr lang="en-US" dirty="0" smtClean="0">
                <a:latin typeface="Times" pitchFamily="18" charset="0"/>
                <a:ea typeface="ＭＳ Ｐゴシック" pitchFamily="34" charset="-128"/>
              </a:rPr>
              <a:t>Global testing relates to the issues that can be tested once or a small number of times and extrapolated across the entire application</a:t>
            </a:r>
          </a:p>
          <a:p>
            <a:pPr lvl="1"/>
            <a:r>
              <a:rPr lang="en-US" dirty="0" smtClean="0">
                <a:latin typeface="Times" pitchFamily="18" charset="0"/>
                <a:ea typeface="ＭＳ Ｐゴシック" pitchFamily="34" charset="-128"/>
              </a:rPr>
              <a:t>Things to think about when determining technical requirement testing coverage:</a:t>
            </a:r>
          </a:p>
          <a:p>
            <a:pPr marL="1232914" lvl="2" indent="-293551"/>
            <a:r>
              <a:rPr lang="en-US" dirty="0" smtClean="0">
                <a:latin typeface="Times" pitchFamily="18" charset="0"/>
                <a:ea typeface="ＭＳ Ｐゴシック" pitchFamily="34" charset="-128"/>
              </a:rPr>
              <a:t>What automated testing tool do you currently have in place?</a:t>
            </a:r>
          </a:p>
          <a:p>
            <a:pPr marL="1232914" lvl="2" indent="-293551"/>
            <a:r>
              <a:rPr lang="en-US" dirty="0" smtClean="0">
                <a:latin typeface="Times" pitchFamily="18" charset="0"/>
                <a:ea typeface="ＭＳ Ｐゴシック" pitchFamily="34" charset="-128"/>
              </a:rPr>
              <a:t>Do you have a checklist in place for global and manual testing? How long and detailed is the checklist?</a:t>
            </a:r>
          </a:p>
          <a:p>
            <a:pPr marL="1232914" lvl="2" indent="-293551"/>
            <a:r>
              <a:rPr lang="en-US" dirty="0" smtClean="0">
                <a:latin typeface="Times" pitchFamily="18" charset="0"/>
                <a:ea typeface="ＭＳ Ｐゴシック" pitchFamily="34" charset="-128"/>
              </a:rPr>
              <a:t>How do you store the results for your global and manual testing?</a:t>
            </a:r>
          </a:p>
          <a:p>
            <a:pPr eaLnBrk="1" hangingPunct="1"/>
            <a:r>
              <a:rPr lang="en-US" dirty="0" smtClean="0">
                <a:latin typeface="Times" pitchFamily="18" charset="0"/>
                <a:ea typeface="ＭＳ Ｐゴシック" pitchFamily="34" charset="-128"/>
              </a:rPr>
              <a:t>Functional Requirements</a:t>
            </a:r>
          </a:p>
          <a:p>
            <a:pPr lvl="1" eaLnBrk="1" hangingPunct="1"/>
            <a:r>
              <a:rPr lang="en-US" dirty="0" smtClean="0">
                <a:latin typeface="Times" pitchFamily="18" charset="0"/>
                <a:ea typeface="ＭＳ Ｐゴシック" pitchFamily="34" charset="-128"/>
              </a:rPr>
              <a:t>Functional requirements have to do with the usability of the system by individuals with disabilities.</a:t>
            </a:r>
          </a:p>
          <a:p>
            <a:pPr lvl="1" eaLnBrk="1" hangingPunct="1"/>
            <a:r>
              <a:rPr lang="en-US" dirty="0" smtClean="0">
                <a:latin typeface="Times" pitchFamily="18" charset="0"/>
                <a:ea typeface="ＭＳ Ｐゴシック" pitchFamily="34" charset="-128"/>
              </a:rPr>
              <a:t>Technical requirements focus on the trees – functional requirements on the forest.</a:t>
            </a:r>
          </a:p>
          <a:p>
            <a:pPr lvl="1" eaLnBrk="1" hangingPunct="1"/>
            <a:r>
              <a:rPr lang="en-US" dirty="0" smtClean="0">
                <a:latin typeface="Times" pitchFamily="18" charset="0"/>
                <a:ea typeface="ＭＳ Ｐゴシック" pitchFamily="34" charset="-128"/>
              </a:rPr>
              <a:t>Things to think about when determining technical requirement testing coverage:</a:t>
            </a:r>
          </a:p>
          <a:p>
            <a:pPr marL="1232914" lvl="2" indent="-293551" eaLnBrk="1" hangingPunct="1"/>
            <a:r>
              <a:rPr lang="en-US" dirty="0" smtClean="0">
                <a:latin typeface="Times" pitchFamily="18" charset="0"/>
                <a:ea typeface="ＭＳ Ｐゴシック" pitchFamily="34" charset="-128"/>
              </a:rPr>
              <a:t>What individuals with disabilities do you use to test applications? </a:t>
            </a:r>
          </a:p>
          <a:p>
            <a:pPr marL="1232914" lvl="2" indent="-293551" eaLnBrk="1" hangingPunct="1"/>
            <a:r>
              <a:rPr lang="en-US" dirty="0" smtClean="0">
                <a:latin typeface="Times" pitchFamily="18" charset="0"/>
                <a:ea typeface="ＭＳ Ｐゴシック" pitchFamily="34" charset="-128"/>
              </a:rPr>
              <a:t>Do you have individuals who are blind testing your application with JAWS 10?  Window-Eyes 7?</a:t>
            </a:r>
          </a:p>
          <a:p>
            <a:pPr marL="1232914" lvl="2" indent="-293551" eaLnBrk="1" hangingPunct="1"/>
            <a:r>
              <a:rPr lang="en-US" dirty="0" smtClean="0">
                <a:latin typeface="Times" pitchFamily="18" charset="0"/>
                <a:ea typeface="ＭＳ Ｐゴシック" pitchFamily="34" charset="-128"/>
              </a:rPr>
              <a:t>How do you capture new requirements as they are found in functional testing?</a:t>
            </a:r>
          </a:p>
          <a:p>
            <a:pPr eaLnBrk="1" hangingPunct="1"/>
            <a:r>
              <a:rPr lang="en-US" dirty="0" smtClean="0">
                <a:latin typeface="Times" pitchFamily="18" charset="0"/>
                <a:ea typeface="ＭＳ Ｐゴシック" pitchFamily="34" charset="-128"/>
              </a:rPr>
              <a:t>AN APPLICATION MUST CONFORM TO BOTH THE TECHNICAL  AND FUNCTIONAL REQUIREMENTS TO BE COMPLIANT</a:t>
            </a:r>
          </a:p>
          <a:p>
            <a:pPr eaLnBrk="1" hangingPunct="1"/>
            <a:r>
              <a:rPr lang="en-US" dirty="0" smtClean="0">
                <a:latin typeface="Times" pitchFamily="18" charset="0"/>
                <a:ea typeface="ＭＳ Ｐゴシック" pitchFamily="34" charset="-128"/>
              </a:rPr>
              <a:t>Support Requirements</a:t>
            </a:r>
          </a:p>
          <a:p>
            <a:pPr lvl="1" eaLnBrk="1" hangingPunct="1">
              <a:buFontTx/>
              <a:buAutoNum type="arabicPeriod"/>
            </a:pPr>
            <a:r>
              <a:rPr lang="en-US" dirty="0" smtClean="0">
                <a:latin typeface="Times" pitchFamily="18" charset="0"/>
                <a:ea typeface="ＭＳ Ｐゴシック" pitchFamily="34" charset="-128"/>
              </a:rPr>
              <a:t>Is the documentation of the application accessible?</a:t>
            </a:r>
          </a:p>
          <a:p>
            <a:pPr lvl="1" eaLnBrk="1" hangingPunct="1">
              <a:buFontTx/>
              <a:buAutoNum type="arabicPeriod"/>
            </a:pPr>
            <a:r>
              <a:rPr lang="en-US" dirty="0" smtClean="0">
                <a:latin typeface="Times" pitchFamily="18" charset="0"/>
                <a:ea typeface="ＭＳ Ｐゴシック" pitchFamily="34" charset="-128"/>
              </a:rPr>
              <a:t>Do I have means of providing accessible support for the application? TTY / TDD?  Accessible online chat?</a:t>
            </a:r>
          </a:p>
          <a:p>
            <a:pPr lvl="1" eaLnBrk="1" hangingPunct="1">
              <a:buFontTx/>
              <a:buAutoNum type="arabicPeriod"/>
            </a:pPr>
            <a:r>
              <a:rPr lang="en-US" dirty="0" smtClean="0">
                <a:latin typeface="Times" pitchFamily="18" charset="0"/>
                <a:ea typeface="ＭＳ Ｐゴシック" pitchFamily="34" charset="-128"/>
              </a:rPr>
              <a:t>Is the training that supports the application accessible?</a:t>
            </a:r>
          </a:p>
        </p:txBody>
      </p:sp>
    </p:spTree>
    <p:extLst>
      <p:ext uri="{BB962C8B-B14F-4D97-AF65-F5344CB8AC3E}">
        <p14:creationId xmlns:p14="http://schemas.microsoft.com/office/powerpoint/2010/main" val="5115063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7303" eaLnBrk="0" hangingPunct="0">
              <a:defRPr sz="2500">
                <a:solidFill>
                  <a:schemeClr val="tx1"/>
                </a:solidFill>
                <a:latin typeface="Times" pitchFamily="18" charset="0"/>
                <a:ea typeface="ＭＳ Ｐゴシック" pitchFamily="34" charset="-128"/>
              </a:defRPr>
            </a:lvl1pPr>
            <a:lvl2pPr marL="763233" indent="-293551" defTabSz="957303" eaLnBrk="0" hangingPunct="0">
              <a:defRPr sz="2500">
                <a:solidFill>
                  <a:schemeClr val="tx1"/>
                </a:solidFill>
                <a:latin typeface="Times" pitchFamily="18" charset="0"/>
                <a:ea typeface="ＭＳ Ｐゴシック" pitchFamily="34" charset="-128"/>
              </a:defRPr>
            </a:lvl2pPr>
            <a:lvl3pPr marL="1174204" indent="-234841" defTabSz="957303" eaLnBrk="0" hangingPunct="0">
              <a:defRPr sz="2500">
                <a:solidFill>
                  <a:schemeClr val="tx1"/>
                </a:solidFill>
                <a:latin typeface="Times" pitchFamily="18" charset="0"/>
                <a:ea typeface="ＭＳ Ｐゴシック" pitchFamily="34" charset="-128"/>
              </a:defRPr>
            </a:lvl3pPr>
            <a:lvl4pPr marL="1643885" indent="-234841" defTabSz="957303" eaLnBrk="0" hangingPunct="0">
              <a:defRPr sz="2500">
                <a:solidFill>
                  <a:schemeClr val="tx1"/>
                </a:solidFill>
                <a:latin typeface="Times" pitchFamily="18" charset="0"/>
                <a:ea typeface="ＭＳ Ｐゴシック" pitchFamily="34" charset="-128"/>
              </a:defRPr>
            </a:lvl4pPr>
            <a:lvl5pPr marL="2113567" indent="-234841" defTabSz="957303" eaLnBrk="0" hangingPunct="0">
              <a:defRPr sz="2500">
                <a:solidFill>
                  <a:schemeClr val="tx1"/>
                </a:solidFill>
                <a:latin typeface="Times" pitchFamily="18" charset="0"/>
                <a:ea typeface="ＭＳ Ｐゴシック" pitchFamily="34" charset="-128"/>
              </a:defRPr>
            </a:lvl5pPr>
            <a:lvl6pPr marL="2583249" indent="-234841" defTabSz="957303" eaLnBrk="0" fontAlgn="base" hangingPunct="0">
              <a:spcBef>
                <a:spcPct val="0"/>
              </a:spcBef>
              <a:spcAft>
                <a:spcPct val="0"/>
              </a:spcAft>
              <a:defRPr sz="2500">
                <a:solidFill>
                  <a:schemeClr val="tx1"/>
                </a:solidFill>
                <a:latin typeface="Times" pitchFamily="18" charset="0"/>
                <a:ea typeface="ＭＳ Ｐゴシック" pitchFamily="34" charset="-128"/>
              </a:defRPr>
            </a:lvl6pPr>
            <a:lvl7pPr marL="3052930" indent="-234841" defTabSz="957303" eaLnBrk="0" fontAlgn="base" hangingPunct="0">
              <a:spcBef>
                <a:spcPct val="0"/>
              </a:spcBef>
              <a:spcAft>
                <a:spcPct val="0"/>
              </a:spcAft>
              <a:defRPr sz="2500">
                <a:solidFill>
                  <a:schemeClr val="tx1"/>
                </a:solidFill>
                <a:latin typeface="Times" pitchFamily="18" charset="0"/>
                <a:ea typeface="ＭＳ Ｐゴシック" pitchFamily="34" charset="-128"/>
              </a:defRPr>
            </a:lvl7pPr>
            <a:lvl8pPr marL="3522612" indent="-234841" defTabSz="957303" eaLnBrk="0" fontAlgn="base" hangingPunct="0">
              <a:spcBef>
                <a:spcPct val="0"/>
              </a:spcBef>
              <a:spcAft>
                <a:spcPct val="0"/>
              </a:spcAft>
              <a:defRPr sz="2500">
                <a:solidFill>
                  <a:schemeClr val="tx1"/>
                </a:solidFill>
                <a:latin typeface="Times" pitchFamily="18" charset="0"/>
                <a:ea typeface="ＭＳ Ｐゴシック" pitchFamily="34" charset="-128"/>
              </a:defRPr>
            </a:lvl8pPr>
            <a:lvl9pPr marL="3992293" indent="-234841" defTabSz="957303" eaLnBrk="0" fontAlgn="base" hangingPunct="0">
              <a:spcBef>
                <a:spcPct val="0"/>
              </a:spcBef>
              <a:spcAft>
                <a:spcPct val="0"/>
              </a:spcAft>
              <a:defRPr sz="2500">
                <a:solidFill>
                  <a:schemeClr val="tx1"/>
                </a:solidFill>
                <a:latin typeface="Times" pitchFamily="18" charset="0"/>
                <a:ea typeface="ＭＳ Ｐゴシック" pitchFamily="34" charset="-128"/>
              </a:defRPr>
            </a:lvl9pPr>
          </a:lstStyle>
          <a:p>
            <a:pPr eaLnBrk="1" hangingPunct="1">
              <a:defRPr/>
            </a:pPr>
            <a:fld id="{38C00B8D-2561-4576-9741-65F319228287}" type="slidenum">
              <a:rPr lang="en-US" sz="1200">
                <a:latin typeface="Arial" pitchFamily="34" charset="0"/>
              </a:rPr>
              <a:pPr eaLnBrk="1" hangingPunct="1">
                <a:defRPr/>
              </a:pPr>
              <a:t>19</a:t>
            </a:fld>
            <a:endParaRPr lang="en-US" sz="1200">
              <a:latin typeface="Arial" pitchFamily="34" charset="0"/>
            </a:endParaRP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smtClean="0">
                <a:latin typeface="Times" pitchFamily="18" charset="0"/>
                <a:ea typeface="ＭＳ Ｐゴシック" pitchFamily="34" charset="-128"/>
              </a:rPr>
              <a:t>The testing process is broken down into three key phases – Groundwork, Testing and Reporting.  The Groundwork and testing phases have two tracks – normative testing which validates the application against a set of best practices and functional testing which validates the overall use of the application.</a:t>
            </a:r>
          </a:p>
          <a:p>
            <a:endParaRPr lang="en-US" dirty="0" smtClean="0">
              <a:latin typeface="Times" pitchFamily="18" charset="0"/>
              <a:ea typeface="ＭＳ Ｐゴシック" pitchFamily="34" charset="-128"/>
            </a:endParaRPr>
          </a:p>
          <a:p>
            <a:r>
              <a:rPr lang="en-US" dirty="0" smtClean="0">
                <a:latin typeface="Times" pitchFamily="18" charset="0"/>
                <a:ea typeface="ＭＳ Ｐゴシック" pitchFamily="34" charset="-128"/>
              </a:rPr>
              <a:t>Groundwork - During the groundwork phase, the actual portions of the system that are identified and prepared for the different forms of testing that are performed by SSB. The testing scope includes two key components - the module list and the use case list.  The modules that are selected are a "representative" set of interface components - pages, screens, visual components, controls, etc. - that are found in the system. These are the modules that will be tested with SSB's exhaustive automated, global and manual testing methodology which collectively defines our normative testing approach. The use cases reflect a representative set of "core tasks" that are performed by users of the system. Each use case is formally scripted to define the sequence of steps that the user performs to complete that task. These are the core tasks that users with disabilities will test with the leading assistive technologies. The lists of modules and use cases are somewhat independent of each other, but the most important or complex features of the system will be reflected in both lists.</a:t>
            </a:r>
          </a:p>
          <a:p>
            <a:endParaRPr lang="en-US" dirty="0" smtClean="0">
              <a:latin typeface="Times" pitchFamily="18" charset="0"/>
              <a:ea typeface="ＭＳ Ｐゴシック" pitchFamily="34" charset="-128"/>
            </a:endParaRPr>
          </a:p>
          <a:p>
            <a:r>
              <a:rPr lang="en-US" dirty="0" smtClean="0">
                <a:latin typeface="Times" pitchFamily="18" charset="0"/>
                <a:ea typeface="ＭＳ Ｐゴシック" pitchFamily="34" charset="-128"/>
              </a:rPr>
              <a:t>Testing - Once the lists of modules and use cases have been finalized by SSB and approved by the client, our team will test the system using SSB's proprietary methodology.  The testing is broken into two broad categories.   Normative testing utilizes automated testing tools where they are viable, global issue review and manual testing.  The Normative testing approach general maps to the Section 508 technical standards previously discussed.   Functional Testing includes testing by individuals that are blind or disabled using the leading assistive technologies.  This functional testing approach generally maps to the Section 508 functional requirements previously discussed.   In this fashion we can determine both the technical and functional compliance of the application in one testing process.</a:t>
            </a:r>
          </a:p>
          <a:p>
            <a:endParaRPr lang="en-US" dirty="0" smtClean="0">
              <a:latin typeface="Times" pitchFamily="18" charset="0"/>
              <a:ea typeface="ＭＳ Ｐゴシック" pitchFamily="34" charset="-128"/>
            </a:endParaRPr>
          </a:p>
          <a:p>
            <a:r>
              <a:rPr lang="en-US" dirty="0" smtClean="0">
                <a:latin typeface="Times" pitchFamily="18" charset="0"/>
                <a:ea typeface="ＭＳ Ｐゴシック" pitchFamily="34" charset="-128"/>
              </a:rPr>
              <a:t>Reporting </a:t>
            </a:r>
          </a:p>
          <a:p>
            <a:pPr>
              <a:buFontTx/>
              <a:buChar char="•"/>
            </a:pPr>
            <a:r>
              <a:rPr lang="en-US" dirty="0" smtClean="0">
                <a:latin typeface="Times" pitchFamily="18" charset="0"/>
                <a:ea typeface="ＭＳ Ｐゴシック" pitchFamily="34" charset="-128"/>
              </a:rPr>
              <a:t>Analysis - After the completion of the testing phase SSB's testing team will cross-validate the manual, use case, and automated testing results and synthesize them into a single compliance data set. The data set will then be analyzed for violations that occur in patterns as well as in isolation, and will map specific violation descriptions against the modules on which each was found. The analysis phase also translates the large amounts of raw data produced in the testing phase into a clear, concise, prioritized set of recommendations.   This ensures that recipients of the report receive not just a list of issues but a prioritization defining what issues are most important to address first.</a:t>
            </a:r>
          </a:p>
          <a:p>
            <a:pPr>
              <a:buFontTx/>
              <a:buChar char="•"/>
            </a:pPr>
            <a:r>
              <a:rPr lang="en-US" dirty="0" smtClean="0">
                <a:latin typeface="Times" pitchFamily="18" charset="0"/>
                <a:ea typeface="ＭＳ Ｐゴシック" pitchFamily="34" charset="-128"/>
              </a:rPr>
              <a:t>Delivery – Finally SSB presents the report online or onsite to all relevant stakeholders across applicable functional groups. This presentation serves to raise awareness of compliance within the product groups and allow for the clarification of report findings across all affected functional groups.</a:t>
            </a:r>
          </a:p>
        </p:txBody>
      </p:sp>
    </p:spTree>
    <p:extLst>
      <p:ext uri="{BB962C8B-B14F-4D97-AF65-F5344CB8AC3E}">
        <p14:creationId xmlns:p14="http://schemas.microsoft.com/office/powerpoint/2010/main" val="35752390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defRPr/>
            </a:pPr>
            <a:r>
              <a:rPr lang="en-US" sz="1200" dirty="0" smtClean="0"/>
              <a:t>Manual tests require extensive subject matter expertise</a:t>
            </a:r>
          </a:p>
          <a:p>
            <a:pPr marL="171450" indent="-171450">
              <a:spcBef>
                <a:spcPts val="0"/>
              </a:spcBef>
              <a:buFont typeface="Arial" pitchFamily="34" charset="0"/>
              <a:buChar char="•"/>
              <a:defRPr/>
            </a:pPr>
            <a:r>
              <a:rPr lang="en-US" sz="1200" dirty="0" smtClean="0"/>
              <a:t>Many manual tests require the use of assistive technologies, API monitoring tools or other complex techniques to validate a best practice</a:t>
            </a:r>
          </a:p>
          <a:p>
            <a:pPr marL="171450" indent="-171450">
              <a:spcBef>
                <a:spcPts val="0"/>
              </a:spcBef>
              <a:buFont typeface="Arial" pitchFamily="34" charset="0"/>
              <a:buChar char="•"/>
              <a:defRPr/>
            </a:pPr>
            <a:r>
              <a:rPr lang="en-US" sz="1200" dirty="0" smtClean="0"/>
              <a:t>Many manual tests require judgment calls on the part of the tester to determine if a item meets the spirit and letter of a requirement</a:t>
            </a:r>
          </a:p>
          <a:p>
            <a:pPr marL="171450" indent="-171450">
              <a:spcBef>
                <a:spcPts val="0"/>
              </a:spcBef>
              <a:buFont typeface="Arial" pitchFamily="34" charset="0"/>
              <a:buChar char="•"/>
              <a:defRPr/>
            </a:pPr>
            <a:r>
              <a:rPr lang="en-US" sz="1200" dirty="0" smtClean="0"/>
              <a:t>The expertise required to make these determinations is significant</a:t>
            </a:r>
          </a:p>
          <a:p>
            <a:pPr marL="171450" indent="-171450">
              <a:spcBef>
                <a:spcPts val="0"/>
              </a:spcBef>
              <a:buFont typeface="Arial" pitchFamily="34" charset="0"/>
              <a:buChar char="•"/>
              <a:defRPr/>
            </a:pPr>
            <a:r>
              <a:rPr lang="en-US" sz="1200" dirty="0" smtClean="0"/>
              <a:t>SSB recommends setting aside four hundred and eighty hours of tester time solely to become familiar with accessibility validation</a:t>
            </a:r>
          </a:p>
          <a:p>
            <a:pPr marL="171450" indent="-171450">
              <a:spcBef>
                <a:spcPts val="0"/>
              </a:spcBef>
              <a:buFont typeface="Arial" pitchFamily="34" charset="0"/>
              <a:buChar char="•"/>
              <a:defRPr/>
            </a:pPr>
            <a:r>
              <a:rPr lang="en-US" sz="1200" dirty="0" smtClean="0"/>
              <a:t>Knowledge maintenance generally requires about a month of research and review a year</a:t>
            </a:r>
          </a:p>
          <a:p>
            <a:pPr marL="0" indent="0">
              <a:buFontTx/>
              <a:buNone/>
              <a:defRPr/>
            </a:pPr>
            <a:r>
              <a:rPr lang="en-US" sz="1200" dirty="0" smtClean="0"/>
              <a:t>Manual normative tests are expensive</a:t>
            </a:r>
          </a:p>
          <a:p>
            <a:pPr marL="171450" indent="-171450">
              <a:buFont typeface="Arial" pitchFamily="34" charset="0"/>
              <a:buChar char="•"/>
              <a:defRPr/>
            </a:pPr>
            <a:r>
              <a:rPr lang="en-US" sz="1200" dirty="0" smtClean="0"/>
              <a:t>WCAG A and AA conformance requires testing 177 best practices out of the box of which 133 are manual tests</a:t>
            </a:r>
          </a:p>
          <a:p>
            <a:pPr marL="171450" indent="-171450">
              <a:buFont typeface="Arial" pitchFamily="34" charset="0"/>
              <a:buChar char="•"/>
              <a:defRPr/>
            </a:pPr>
            <a:r>
              <a:rPr lang="en-US" sz="1200" dirty="0" smtClean="0"/>
              <a:t>Validating all 133 best practices across twenty modules (pages) would require 2655 test executions.  If we assume thirty seconds per test that translates to twenty-two hours of manual testing per test cycle</a:t>
            </a:r>
          </a:p>
          <a:p>
            <a:pPr marL="0" indent="0">
              <a:buFontTx/>
              <a:buNone/>
              <a:defRPr/>
            </a:pPr>
            <a:r>
              <a:rPr lang="en-US" sz="1200" dirty="0" smtClean="0"/>
              <a:t>Formal audits are expensive and time consuming</a:t>
            </a:r>
          </a:p>
          <a:p>
            <a:pPr marL="171450" indent="-171450">
              <a:buFont typeface="Arial" pitchFamily="34" charset="0"/>
              <a:buChar char="•"/>
              <a:defRPr/>
            </a:pPr>
            <a:r>
              <a:rPr lang="en-US" sz="1200" dirty="0" smtClean="0"/>
              <a:t>Performing full formal audits each QA cycle is cost and time prohibitive</a:t>
            </a:r>
          </a:p>
          <a:p>
            <a:pPr marL="171450" indent="-171450">
              <a:buFont typeface="Arial" pitchFamily="34" charset="0"/>
              <a:buChar char="•"/>
              <a:defRPr/>
            </a:pPr>
            <a:r>
              <a:rPr lang="en-US" sz="1200" dirty="0" smtClean="0"/>
              <a:t>Perform full audits at specific gateways – use informal testing the majority of the time</a:t>
            </a:r>
          </a:p>
          <a:p>
            <a:pPr>
              <a:spcBef>
                <a:spcPts val="0"/>
              </a:spcBef>
              <a:defRPr/>
            </a:pPr>
            <a:endParaRPr lang="en-US" sz="1200" dirty="0" smtClean="0"/>
          </a:p>
          <a:p>
            <a:pPr marL="0" indent="0">
              <a:buFontTx/>
              <a:buNone/>
              <a:defRPr/>
            </a:pPr>
            <a:r>
              <a:rPr lang="en-US" sz="1200" b="1" dirty="0" smtClean="0"/>
              <a:t>Functional Testing </a:t>
            </a:r>
          </a:p>
          <a:p>
            <a:pPr marL="0" indent="0">
              <a:buFontTx/>
              <a:buNone/>
              <a:defRPr/>
            </a:pPr>
            <a:r>
              <a:rPr lang="en-US" sz="1200" dirty="0" smtClean="0"/>
              <a:t>Different versions of assistive technologies, drastically different results</a:t>
            </a:r>
          </a:p>
          <a:p>
            <a:pPr marL="171450" indent="-171450">
              <a:buFont typeface="Arial" pitchFamily="34" charset="0"/>
              <a:buChar char="•"/>
              <a:defRPr/>
            </a:pPr>
            <a:r>
              <a:rPr lang="en-US" sz="1200" dirty="0" smtClean="0"/>
              <a:t>Assistive technology support for web technologies changes drastically from version to version</a:t>
            </a:r>
          </a:p>
          <a:p>
            <a:pPr marL="171450" indent="-171450">
              <a:buFont typeface="Arial" pitchFamily="34" charset="0"/>
              <a:buChar char="•"/>
              <a:defRPr/>
            </a:pPr>
            <a:r>
              <a:rPr lang="en-US" sz="1200" dirty="0" smtClean="0"/>
              <a:t>Determining if the issue is an issue in JAWS or the AT or an issue of operator error is significant</a:t>
            </a:r>
          </a:p>
          <a:p>
            <a:pPr marL="171450" indent="-171450">
              <a:buFont typeface="Arial" pitchFamily="34" charset="0"/>
              <a:buChar char="•"/>
              <a:defRPr/>
            </a:pPr>
            <a:r>
              <a:rPr lang="en-US" sz="1200" dirty="0" smtClean="0"/>
              <a:t>Signal to noise for false positive and negatives is significant – often exceeding the actual count of valid bugs</a:t>
            </a:r>
          </a:p>
          <a:p>
            <a:pPr>
              <a:defRPr/>
            </a:pPr>
            <a:r>
              <a:rPr lang="en-US" sz="1200" dirty="0" smtClean="0"/>
              <a:t>Accurate testing results requires intimate knowledge of AT support and control</a:t>
            </a:r>
          </a:p>
          <a:p>
            <a:pPr marL="285750" indent="-285750">
              <a:buFont typeface="Arial" pitchFamily="34" charset="0"/>
              <a:buChar char="•"/>
              <a:defRPr/>
            </a:pPr>
            <a:r>
              <a:rPr lang="en-US" sz="1600" dirty="0" smtClean="0"/>
              <a:t>Accurate functional testing requires a user with disabilities</a:t>
            </a:r>
          </a:p>
          <a:p>
            <a:pPr marL="285750" indent="-285750">
              <a:buFont typeface="Arial" pitchFamily="34" charset="0"/>
              <a:buChar char="•"/>
              <a:defRPr/>
            </a:pPr>
            <a:r>
              <a:rPr lang="en-US" sz="1600" dirty="0" smtClean="0"/>
              <a:t>To execute functional tests a user must have a high degree of familiarity with assistive technology</a:t>
            </a:r>
          </a:p>
          <a:p>
            <a:pPr marL="285750" indent="-285750">
              <a:buFont typeface="Arial" pitchFamily="34" charset="0"/>
              <a:buChar char="•"/>
              <a:defRPr/>
            </a:pPr>
            <a:r>
              <a:rPr lang="en-US" sz="1600" dirty="0" smtClean="0"/>
              <a:t>Testing accurately with screen readers requires that the user</a:t>
            </a:r>
          </a:p>
          <a:p>
            <a:pPr marL="742950" lvl="1" indent="-285750">
              <a:buFont typeface="Arial" pitchFamily="34" charset="0"/>
              <a:buChar char="•"/>
              <a:defRPr/>
            </a:pPr>
            <a:r>
              <a:rPr lang="en-US" sz="1600" dirty="0" smtClean="0"/>
              <a:t>Never see the page</a:t>
            </a:r>
          </a:p>
          <a:p>
            <a:pPr marL="742950" lvl="1" indent="-285750">
              <a:buFont typeface="Arial" pitchFamily="34" charset="0"/>
              <a:buChar char="•"/>
              <a:defRPr/>
            </a:pPr>
            <a:r>
              <a:rPr lang="en-US" sz="1600" dirty="0" smtClean="0"/>
              <a:t>Never use the mouse</a:t>
            </a:r>
          </a:p>
          <a:p>
            <a:pPr marL="742950" lvl="1" indent="-285750">
              <a:buFont typeface="Arial" pitchFamily="34" charset="0"/>
              <a:buChar char="•"/>
              <a:defRPr/>
            </a:pPr>
            <a:r>
              <a:rPr lang="en-US" sz="1600" dirty="0" smtClean="0"/>
              <a:t>Only control page elements through the screen reader and relevant reading modes</a:t>
            </a:r>
          </a:p>
          <a:p>
            <a:pPr marL="285750" indent="-285750">
              <a:buFont typeface="Arial" pitchFamily="34" charset="0"/>
              <a:buChar char="•"/>
              <a:defRPr/>
            </a:pPr>
            <a:r>
              <a:rPr lang="en-US" sz="1600" dirty="0" smtClean="0"/>
              <a:t>In practice SSB has never seen users without disabilities effectively test in a fashion that provides a meaningful simulation of the experience of a user with a disability</a:t>
            </a:r>
          </a:p>
          <a:p>
            <a:pPr>
              <a:defRPr/>
            </a:pPr>
            <a:endParaRPr lang="en-US" sz="1200" dirty="0" smtClean="0"/>
          </a:p>
          <a:p>
            <a:endParaRPr lang="en-US" dirty="0"/>
          </a:p>
        </p:txBody>
      </p:sp>
      <p:sp>
        <p:nvSpPr>
          <p:cNvPr id="4" name="Slide Number Placeholder 3"/>
          <p:cNvSpPr>
            <a:spLocks noGrp="1"/>
          </p:cNvSpPr>
          <p:nvPr>
            <p:ph type="sldNum" sz="quarter" idx="10"/>
          </p:nvPr>
        </p:nvSpPr>
        <p:spPr/>
        <p:txBody>
          <a:bodyPr/>
          <a:lstStyle/>
          <a:p>
            <a:pPr>
              <a:defRPr/>
            </a:pPr>
            <a:fld id="{DBC30363-C897-4617-B9BC-C4709BF91FAB}" type="slidenum">
              <a:rPr lang="en-US" smtClean="0"/>
              <a:pPr>
                <a:defRPr/>
              </a:pPr>
              <a:t>20</a:t>
            </a:fld>
            <a:endParaRPr lang="en-US"/>
          </a:p>
        </p:txBody>
      </p:sp>
    </p:spTree>
    <p:extLst>
      <p:ext uri="{BB962C8B-B14F-4D97-AF65-F5344CB8AC3E}">
        <p14:creationId xmlns:p14="http://schemas.microsoft.com/office/powerpoint/2010/main" val="27833252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7303" eaLnBrk="0" hangingPunct="0">
              <a:defRPr sz="2500">
                <a:solidFill>
                  <a:schemeClr val="tx1"/>
                </a:solidFill>
                <a:latin typeface="Times" pitchFamily="18" charset="0"/>
                <a:ea typeface="ＭＳ Ｐゴシック" pitchFamily="34" charset="-128"/>
              </a:defRPr>
            </a:lvl1pPr>
            <a:lvl2pPr marL="763233" indent="-293551" defTabSz="957303" eaLnBrk="0" hangingPunct="0">
              <a:defRPr sz="2500">
                <a:solidFill>
                  <a:schemeClr val="tx1"/>
                </a:solidFill>
                <a:latin typeface="Times" pitchFamily="18" charset="0"/>
                <a:ea typeface="ＭＳ Ｐゴシック" pitchFamily="34" charset="-128"/>
              </a:defRPr>
            </a:lvl2pPr>
            <a:lvl3pPr marL="1174204" indent="-234841" defTabSz="957303" eaLnBrk="0" hangingPunct="0">
              <a:defRPr sz="2500">
                <a:solidFill>
                  <a:schemeClr val="tx1"/>
                </a:solidFill>
                <a:latin typeface="Times" pitchFamily="18" charset="0"/>
                <a:ea typeface="ＭＳ Ｐゴシック" pitchFamily="34" charset="-128"/>
              </a:defRPr>
            </a:lvl3pPr>
            <a:lvl4pPr marL="1643885" indent="-234841" defTabSz="957303" eaLnBrk="0" hangingPunct="0">
              <a:defRPr sz="2500">
                <a:solidFill>
                  <a:schemeClr val="tx1"/>
                </a:solidFill>
                <a:latin typeface="Times" pitchFamily="18" charset="0"/>
                <a:ea typeface="ＭＳ Ｐゴシック" pitchFamily="34" charset="-128"/>
              </a:defRPr>
            </a:lvl4pPr>
            <a:lvl5pPr marL="2113567" indent="-234841" defTabSz="957303" eaLnBrk="0" hangingPunct="0">
              <a:defRPr sz="2500">
                <a:solidFill>
                  <a:schemeClr val="tx1"/>
                </a:solidFill>
                <a:latin typeface="Times" pitchFamily="18" charset="0"/>
                <a:ea typeface="ＭＳ Ｐゴシック" pitchFamily="34" charset="-128"/>
              </a:defRPr>
            </a:lvl5pPr>
            <a:lvl6pPr marL="2583249" indent="-234841" defTabSz="957303" eaLnBrk="0" fontAlgn="base" hangingPunct="0">
              <a:spcBef>
                <a:spcPct val="0"/>
              </a:spcBef>
              <a:spcAft>
                <a:spcPct val="0"/>
              </a:spcAft>
              <a:defRPr sz="2500">
                <a:solidFill>
                  <a:schemeClr val="tx1"/>
                </a:solidFill>
                <a:latin typeface="Times" pitchFamily="18" charset="0"/>
                <a:ea typeface="ＭＳ Ｐゴシック" pitchFamily="34" charset="-128"/>
              </a:defRPr>
            </a:lvl6pPr>
            <a:lvl7pPr marL="3052930" indent="-234841" defTabSz="957303" eaLnBrk="0" fontAlgn="base" hangingPunct="0">
              <a:spcBef>
                <a:spcPct val="0"/>
              </a:spcBef>
              <a:spcAft>
                <a:spcPct val="0"/>
              </a:spcAft>
              <a:defRPr sz="2500">
                <a:solidFill>
                  <a:schemeClr val="tx1"/>
                </a:solidFill>
                <a:latin typeface="Times" pitchFamily="18" charset="0"/>
                <a:ea typeface="ＭＳ Ｐゴシック" pitchFamily="34" charset="-128"/>
              </a:defRPr>
            </a:lvl7pPr>
            <a:lvl8pPr marL="3522612" indent="-234841" defTabSz="957303" eaLnBrk="0" fontAlgn="base" hangingPunct="0">
              <a:spcBef>
                <a:spcPct val="0"/>
              </a:spcBef>
              <a:spcAft>
                <a:spcPct val="0"/>
              </a:spcAft>
              <a:defRPr sz="2500">
                <a:solidFill>
                  <a:schemeClr val="tx1"/>
                </a:solidFill>
                <a:latin typeface="Times" pitchFamily="18" charset="0"/>
                <a:ea typeface="ＭＳ Ｐゴシック" pitchFamily="34" charset="-128"/>
              </a:defRPr>
            </a:lvl8pPr>
            <a:lvl9pPr marL="3992293" indent="-234841" defTabSz="957303" eaLnBrk="0" fontAlgn="base" hangingPunct="0">
              <a:spcBef>
                <a:spcPct val="0"/>
              </a:spcBef>
              <a:spcAft>
                <a:spcPct val="0"/>
              </a:spcAft>
              <a:defRPr sz="2500">
                <a:solidFill>
                  <a:schemeClr val="tx1"/>
                </a:solidFill>
                <a:latin typeface="Times" pitchFamily="18" charset="0"/>
                <a:ea typeface="ＭＳ Ｐゴシック" pitchFamily="34" charset="-128"/>
              </a:defRPr>
            </a:lvl9pPr>
          </a:lstStyle>
          <a:p>
            <a:pPr eaLnBrk="1" hangingPunct="1">
              <a:defRPr/>
            </a:pPr>
            <a:fld id="{34035C99-D3E4-40A0-A720-E04C01F06E56}" type="slidenum">
              <a:rPr lang="en-US" sz="1200">
                <a:latin typeface="Arial" pitchFamily="34" charset="0"/>
              </a:rPr>
              <a:pPr eaLnBrk="1" hangingPunct="1">
                <a:defRPr/>
              </a:pPr>
              <a:t>21</a:t>
            </a:fld>
            <a:endParaRPr lang="en-US" sz="1200">
              <a:latin typeface="Arial" pitchFamily="34" charset="0"/>
            </a:endParaRPr>
          </a:p>
        </p:txBody>
      </p:sp>
      <p:sp>
        <p:nvSpPr>
          <p:cNvPr id="56323" name="Rectangle 7"/>
          <p:cNvSpPr txBox="1">
            <a:spLocks noGrp="1" noChangeArrowheads="1"/>
          </p:cNvSpPr>
          <p:nvPr/>
        </p:nvSpPr>
        <p:spPr bwMode="auto">
          <a:xfrm>
            <a:off x="4010342" y="8894921"/>
            <a:ext cx="3066733" cy="468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348" tIns="48174" rIns="96348" bIns="48174" anchor="b"/>
          <a:lstStyle>
            <a:lvl1pPr defTabSz="931863" eaLnBrk="0" hangingPunct="0">
              <a:defRPr sz="2400">
                <a:solidFill>
                  <a:schemeClr val="tx1"/>
                </a:solidFill>
                <a:latin typeface="Times" pitchFamily="18" charset="0"/>
                <a:ea typeface="ＭＳ Ｐゴシック" pitchFamily="34" charset="-128"/>
              </a:defRPr>
            </a:lvl1pPr>
            <a:lvl2pPr marL="742950" indent="-285750" defTabSz="931863" eaLnBrk="0" hangingPunct="0">
              <a:defRPr sz="2400">
                <a:solidFill>
                  <a:schemeClr val="tx1"/>
                </a:solidFill>
                <a:latin typeface="Times" pitchFamily="18" charset="0"/>
                <a:ea typeface="ＭＳ Ｐゴシック" pitchFamily="34" charset="-128"/>
              </a:defRPr>
            </a:lvl2pPr>
            <a:lvl3pPr marL="1143000" indent="-228600" defTabSz="931863" eaLnBrk="0" hangingPunct="0">
              <a:defRPr sz="2400">
                <a:solidFill>
                  <a:schemeClr val="tx1"/>
                </a:solidFill>
                <a:latin typeface="Times" pitchFamily="18" charset="0"/>
                <a:ea typeface="ＭＳ Ｐゴシック" pitchFamily="34" charset="-128"/>
              </a:defRPr>
            </a:lvl3pPr>
            <a:lvl4pPr marL="1600200" indent="-228600" defTabSz="931863" eaLnBrk="0" hangingPunct="0">
              <a:defRPr sz="2400">
                <a:solidFill>
                  <a:schemeClr val="tx1"/>
                </a:solidFill>
                <a:latin typeface="Times" pitchFamily="18" charset="0"/>
                <a:ea typeface="ＭＳ Ｐゴシック" pitchFamily="34" charset="-128"/>
              </a:defRPr>
            </a:lvl4pPr>
            <a:lvl5pPr marL="2057400" indent="-228600" defTabSz="931863" eaLnBrk="0" hangingPunct="0">
              <a:defRPr sz="2400">
                <a:solidFill>
                  <a:schemeClr val="tx1"/>
                </a:solidFill>
                <a:latin typeface="Times" pitchFamily="18" charset="0"/>
                <a:ea typeface="ＭＳ Ｐゴシック" pitchFamily="34" charset="-128"/>
              </a:defRPr>
            </a:lvl5pPr>
            <a:lvl6pPr marL="2514600" indent="-228600" defTabSz="931863" eaLnBrk="0" fontAlgn="base" hangingPunct="0">
              <a:spcBef>
                <a:spcPct val="0"/>
              </a:spcBef>
              <a:spcAft>
                <a:spcPct val="0"/>
              </a:spcAft>
              <a:defRPr sz="2400">
                <a:solidFill>
                  <a:schemeClr val="tx1"/>
                </a:solidFill>
                <a:latin typeface="Times" pitchFamily="18" charset="0"/>
                <a:ea typeface="ＭＳ Ｐゴシック" pitchFamily="34" charset="-128"/>
              </a:defRPr>
            </a:lvl6pPr>
            <a:lvl7pPr marL="2971800" indent="-228600" defTabSz="931863" eaLnBrk="0" fontAlgn="base" hangingPunct="0">
              <a:spcBef>
                <a:spcPct val="0"/>
              </a:spcBef>
              <a:spcAft>
                <a:spcPct val="0"/>
              </a:spcAft>
              <a:defRPr sz="2400">
                <a:solidFill>
                  <a:schemeClr val="tx1"/>
                </a:solidFill>
                <a:latin typeface="Times" pitchFamily="18" charset="0"/>
                <a:ea typeface="ＭＳ Ｐゴシック" pitchFamily="34" charset="-128"/>
              </a:defRPr>
            </a:lvl7pPr>
            <a:lvl8pPr marL="3429000" indent="-228600" defTabSz="931863" eaLnBrk="0" fontAlgn="base" hangingPunct="0">
              <a:spcBef>
                <a:spcPct val="0"/>
              </a:spcBef>
              <a:spcAft>
                <a:spcPct val="0"/>
              </a:spcAft>
              <a:defRPr sz="2400">
                <a:solidFill>
                  <a:schemeClr val="tx1"/>
                </a:solidFill>
                <a:latin typeface="Times" pitchFamily="18" charset="0"/>
                <a:ea typeface="ＭＳ Ｐゴシック" pitchFamily="34" charset="-128"/>
              </a:defRPr>
            </a:lvl8pPr>
            <a:lvl9pPr marL="3886200" indent="-228600" defTabSz="931863" eaLnBrk="0" fontAlgn="base" hangingPunct="0">
              <a:spcBef>
                <a:spcPct val="0"/>
              </a:spcBef>
              <a:spcAft>
                <a:spcPct val="0"/>
              </a:spcAft>
              <a:defRPr sz="2400">
                <a:solidFill>
                  <a:schemeClr val="tx1"/>
                </a:solidFill>
                <a:latin typeface="Times" pitchFamily="18" charset="0"/>
                <a:ea typeface="ＭＳ Ｐゴシック" pitchFamily="34" charset="-128"/>
              </a:defRPr>
            </a:lvl9pPr>
          </a:lstStyle>
          <a:p>
            <a:pPr algn="r" eaLnBrk="1" hangingPunct="1"/>
            <a:fld id="{93A20D88-2E76-4C26-B2DE-FD608E2FBD1B}" type="slidenum">
              <a:rPr lang="en-US" sz="1200">
                <a:latin typeface="Arial" charset="0"/>
              </a:rPr>
              <a:pPr algn="r" eaLnBrk="1" hangingPunct="1"/>
              <a:t>21</a:t>
            </a:fld>
            <a:endParaRPr lang="en-US" sz="1200">
              <a:latin typeface="Arial" charset="0"/>
            </a:endParaRPr>
          </a:p>
        </p:txBody>
      </p:sp>
      <p:sp>
        <p:nvSpPr>
          <p:cNvPr id="56324" name="Rectangle 2"/>
          <p:cNvSpPr>
            <a:spLocks noGrp="1" noRot="1" noChangeAspect="1" noChangeArrowheads="1" noTextEdit="1"/>
          </p:cNvSpPr>
          <p:nvPr>
            <p:ph type="sldImg"/>
          </p:nvPr>
        </p:nvSpPr>
        <p:spPr>
          <a:ln/>
        </p:spPr>
      </p:sp>
      <p:sp>
        <p:nvSpPr>
          <p:cNvPr id="5632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600" dirty="0" smtClean="0">
                <a:latin typeface="Times" pitchFamily="18" charset="0"/>
                <a:ea typeface="ＭＳ Ｐゴシック" pitchFamily="34" charset="-128"/>
              </a:rPr>
              <a:t>More on the APO a little later…</a:t>
            </a:r>
            <a:endParaRPr lang="en-US" sz="1600" dirty="0">
              <a:latin typeface="Times" pitchFamily="18" charset="0"/>
              <a:ea typeface="ＭＳ Ｐゴシック" pitchFamily="34" charset="-128"/>
            </a:endParaRPr>
          </a:p>
        </p:txBody>
      </p:sp>
    </p:spTree>
    <p:extLst>
      <p:ext uri="{BB962C8B-B14F-4D97-AF65-F5344CB8AC3E}">
        <p14:creationId xmlns:p14="http://schemas.microsoft.com/office/powerpoint/2010/main" val="16800876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ln/>
        </p:spPr>
      </p:sp>
      <p:sp>
        <p:nvSpPr>
          <p:cNvPr id="573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Times" pitchFamily="18" charset="0"/>
              <a:ea typeface="ＭＳ Ｐゴシック" pitchFamily="34" charset="-128"/>
            </a:endParaRPr>
          </a:p>
        </p:txBody>
      </p:sp>
      <p:sp>
        <p:nvSpPr>
          <p:cNvPr id="58372"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pitchFamily="18" charset="0"/>
                <a:ea typeface="ＭＳ Ｐゴシック" pitchFamily="34" charset="-128"/>
              </a:defRPr>
            </a:lvl1pPr>
            <a:lvl2pPr marL="763233" indent="-293551" eaLnBrk="0" hangingPunct="0">
              <a:defRPr sz="2500">
                <a:solidFill>
                  <a:schemeClr val="tx1"/>
                </a:solidFill>
                <a:latin typeface="Times" pitchFamily="18" charset="0"/>
                <a:ea typeface="ＭＳ Ｐゴシック" pitchFamily="34" charset="-128"/>
              </a:defRPr>
            </a:lvl2pPr>
            <a:lvl3pPr marL="1174204" indent="-234841" eaLnBrk="0" hangingPunct="0">
              <a:defRPr sz="2500">
                <a:solidFill>
                  <a:schemeClr val="tx1"/>
                </a:solidFill>
                <a:latin typeface="Times" pitchFamily="18" charset="0"/>
                <a:ea typeface="ＭＳ Ｐゴシック" pitchFamily="34" charset="-128"/>
              </a:defRPr>
            </a:lvl3pPr>
            <a:lvl4pPr marL="1643885" indent="-234841" eaLnBrk="0" hangingPunct="0">
              <a:defRPr sz="2500">
                <a:solidFill>
                  <a:schemeClr val="tx1"/>
                </a:solidFill>
                <a:latin typeface="Times" pitchFamily="18" charset="0"/>
                <a:ea typeface="ＭＳ Ｐゴシック" pitchFamily="34" charset="-128"/>
              </a:defRPr>
            </a:lvl4pPr>
            <a:lvl5pPr marL="2113567" indent="-234841" eaLnBrk="0" hangingPunct="0">
              <a:defRPr sz="2500">
                <a:solidFill>
                  <a:schemeClr val="tx1"/>
                </a:solidFill>
                <a:latin typeface="Times" pitchFamily="18" charset="0"/>
                <a:ea typeface="ＭＳ Ｐゴシック" pitchFamily="34" charset="-128"/>
              </a:defRPr>
            </a:lvl5pPr>
            <a:lvl6pPr marL="2583249" indent="-234841" eaLnBrk="0" fontAlgn="base" hangingPunct="0">
              <a:spcBef>
                <a:spcPct val="0"/>
              </a:spcBef>
              <a:spcAft>
                <a:spcPct val="0"/>
              </a:spcAft>
              <a:defRPr sz="2500">
                <a:solidFill>
                  <a:schemeClr val="tx1"/>
                </a:solidFill>
                <a:latin typeface="Times" pitchFamily="18" charset="0"/>
                <a:ea typeface="ＭＳ Ｐゴシック" pitchFamily="34" charset="-128"/>
              </a:defRPr>
            </a:lvl6pPr>
            <a:lvl7pPr marL="3052930" indent="-234841" eaLnBrk="0" fontAlgn="base" hangingPunct="0">
              <a:spcBef>
                <a:spcPct val="0"/>
              </a:spcBef>
              <a:spcAft>
                <a:spcPct val="0"/>
              </a:spcAft>
              <a:defRPr sz="2500">
                <a:solidFill>
                  <a:schemeClr val="tx1"/>
                </a:solidFill>
                <a:latin typeface="Times" pitchFamily="18" charset="0"/>
                <a:ea typeface="ＭＳ Ｐゴシック" pitchFamily="34" charset="-128"/>
              </a:defRPr>
            </a:lvl7pPr>
            <a:lvl8pPr marL="3522612" indent="-234841" eaLnBrk="0" fontAlgn="base" hangingPunct="0">
              <a:spcBef>
                <a:spcPct val="0"/>
              </a:spcBef>
              <a:spcAft>
                <a:spcPct val="0"/>
              </a:spcAft>
              <a:defRPr sz="2500">
                <a:solidFill>
                  <a:schemeClr val="tx1"/>
                </a:solidFill>
                <a:latin typeface="Times" pitchFamily="18" charset="0"/>
                <a:ea typeface="ＭＳ Ｐゴシック" pitchFamily="34" charset="-128"/>
              </a:defRPr>
            </a:lvl8pPr>
            <a:lvl9pPr marL="3992293" indent="-234841" eaLnBrk="0" fontAlgn="base" hangingPunct="0">
              <a:spcBef>
                <a:spcPct val="0"/>
              </a:spcBef>
              <a:spcAft>
                <a:spcPct val="0"/>
              </a:spcAft>
              <a:defRPr sz="2500">
                <a:solidFill>
                  <a:schemeClr val="tx1"/>
                </a:solidFill>
                <a:latin typeface="Times" pitchFamily="18" charset="0"/>
                <a:ea typeface="ＭＳ Ｐゴシック" pitchFamily="34" charset="-128"/>
              </a:defRPr>
            </a:lvl9pPr>
          </a:lstStyle>
          <a:p>
            <a:pPr>
              <a:defRPr/>
            </a:pPr>
            <a:fld id="{392C3EAA-E967-4829-9982-CB763FE02B51}" type="slidenum">
              <a:rPr lang="en-US" sz="1200"/>
              <a:pPr>
                <a:defRPr/>
              </a:pPr>
              <a:t>23</a:t>
            </a:fld>
            <a:endParaRPr lang="en-US" sz="1200"/>
          </a:p>
        </p:txBody>
      </p:sp>
    </p:spTree>
    <p:extLst>
      <p:ext uri="{BB962C8B-B14F-4D97-AF65-F5344CB8AC3E}">
        <p14:creationId xmlns:p14="http://schemas.microsoft.com/office/powerpoint/2010/main" val="2602032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7303" eaLnBrk="0" hangingPunct="0">
              <a:defRPr sz="2500">
                <a:solidFill>
                  <a:schemeClr val="tx1"/>
                </a:solidFill>
                <a:latin typeface="Times" pitchFamily="18" charset="0"/>
                <a:ea typeface="ＭＳ Ｐゴシック" pitchFamily="34" charset="-128"/>
              </a:defRPr>
            </a:lvl1pPr>
            <a:lvl2pPr marL="763233" indent="-293551" defTabSz="957303" eaLnBrk="0" hangingPunct="0">
              <a:defRPr sz="2500">
                <a:solidFill>
                  <a:schemeClr val="tx1"/>
                </a:solidFill>
                <a:latin typeface="Times" pitchFamily="18" charset="0"/>
                <a:ea typeface="ＭＳ Ｐゴシック" pitchFamily="34" charset="-128"/>
              </a:defRPr>
            </a:lvl2pPr>
            <a:lvl3pPr marL="1174204" indent="-234841" defTabSz="957303" eaLnBrk="0" hangingPunct="0">
              <a:defRPr sz="2500">
                <a:solidFill>
                  <a:schemeClr val="tx1"/>
                </a:solidFill>
                <a:latin typeface="Times" pitchFamily="18" charset="0"/>
                <a:ea typeface="ＭＳ Ｐゴシック" pitchFamily="34" charset="-128"/>
              </a:defRPr>
            </a:lvl3pPr>
            <a:lvl4pPr marL="1643885" indent="-234841" defTabSz="957303" eaLnBrk="0" hangingPunct="0">
              <a:defRPr sz="2500">
                <a:solidFill>
                  <a:schemeClr val="tx1"/>
                </a:solidFill>
                <a:latin typeface="Times" pitchFamily="18" charset="0"/>
                <a:ea typeface="ＭＳ Ｐゴシック" pitchFamily="34" charset="-128"/>
              </a:defRPr>
            </a:lvl4pPr>
            <a:lvl5pPr marL="2113567" indent="-234841" defTabSz="957303" eaLnBrk="0" hangingPunct="0">
              <a:defRPr sz="2500">
                <a:solidFill>
                  <a:schemeClr val="tx1"/>
                </a:solidFill>
                <a:latin typeface="Times" pitchFamily="18" charset="0"/>
                <a:ea typeface="ＭＳ Ｐゴシック" pitchFamily="34" charset="-128"/>
              </a:defRPr>
            </a:lvl5pPr>
            <a:lvl6pPr marL="2583249" indent="-234841" defTabSz="957303" eaLnBrk="0" fontAlgn="base" hangingPunct="0">
              <a:spcBef>
                <a:spcPct val="0"/>
              </a:spcBef>
              <a:spcAft>
                <a:spcPct val="0"/>
              </a:spcAft>
              <a:defRPr sz="2500">
                <a:solidFill>
                  <a:schemeClr val="tx1"/>
                </a:solidFill>
                <a:latin typeface="Times" pitchFamily="18" charset="0"/>
                <a:ea typeface="ＭＳ Ｐゴシック" pitchFamily="34" charset="-128"/>
              </a:defRPr>
            </a:lvl6pPr>
            <a:lvl7pPr marL="3052930" indent="-234841" defTabSz="957303" eaLnBrk="0" fontAlgn="base" hangingPunct="0">
              <a:spcBef>
                <a:spcPct val="0"/>
              </a:spcBef>
              <a:spcAft>
                <a:spcPct val="0"/>
              </a:spcAft>
              <a:defRPr sz="2500">
                <a:solidFill>
                  <a:schemeClr val="tx1"/>
                </a:solidFill>
                <a:latin typeface="Times" pitchFamily="18" charset="0"/>
                <a:ea typeface="ＭＳ Ｐゴシック" pitchFamily="34" charset="-128"/>
              </a:defRPr>
            </a:lvl7pPr>
            <a:lvl8pPr marL="3522612" indent="-234841" defTabSz="957303" eaLnBrk="0" fontAlgn="base" hangingPunct="0">
              <a:spcBef>
                <a:spcPct val="0"/>
              </a:spcBef>
              <a:spcAft>
                <a:spcPct val="0"/>
              </a:spcAft>
              <a:defRPr sz="2500">
                <a:solidFill>
                  <a:schemeClr val="tx1"/>
                </a:solidFill>
                <a:latin typeface="Times" pitchFamily="18" charset="0"/>
                <a:ea typeface="ＭＳ Ｐゴシック" pitchFamily="34" charset="-128"/>
              </a:defRPr>
            </a:lvl8pPr>
            <a:lvl9pPr marL="3992293" indent="-234841" defTabSz="957303" eaLnBrk="0" fontAlgn="base" hangingPunct="0">
              <a:spcBef>
                <a:spcPct val="0"/>
              </a:spcBef>
              <a:spcAft>
                <a:spcPct val="0"/>
              </a:spcAft>
              <a:defRPr sz="2500">
                <a:solidFill>
                  <a:schemeClr val="tx1"/>
                </a:solidFill>
                <a:latin typeface="Times" pitchFamily="18" charset="0"/>
                <a:ea typeface="ＭＳ Ｐゴシック" pitchFamily="34" charset="-128"/>
              </a:defRPr>
            </a:lvl9pPr>
          </a:lstStyle>
          <a:p>
            <a:pPr eaLnBrk="1" hangingPunct="1">
              <a:defRPr/>
            </a:pPr>
            <a:fld id="{F9E06DD1-E913-4BE2-96FB-5AE120D6BFE2}" type="slidenum">
              <a:rPr lang="en-US" sz="1200">
                <a:latin typeface="Arial" pitchFamily="34" charset="0"/>
              </a:rPr>
              <a:pPr eaLnBrk="1" hangingPunct="1">
                <a:defRPr/>
              </a:pPr>
              <a:t>24</a:t>
            </a:fld>
            <a:endParaRPr lang="en-US" sz="1200">
              <a:latin typeface="Arial" pitchFamily="34" charset="0"/>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pPr>
            <a:r>
              <a:rPr lang="en-US" sz="1200" b="1" u="sng" dirty="0" smtClean="0">
                <a:ea typeface="ＭＳ Ｐゴシック" pitchFamily="34" charset="-128"/>
              </a:rPr>
              <a:t>Lots</a:t>
            </a:r>
            <a:r>
              <a:rPr lang="en-US" sz="1200" b="1" u="sng" baseline="0" dirty="0" smtClean="0">
                <a:ea typeface="ＭＳ Ｐゴシック" pitchFamily="34" charset="-128"/>
              </a:rPr>
              <a:t> of technical standards</a:t>
            </a:r>
            <a:endParaRPr lang="en-US" sz="1200" baseline="0" dirty="0" smtClean="0">
              <a:ea typeface="ＭＳ Ｐゴシック" pitchFamily="34" charset="-128"/>
            </a:endParaRPr>
          </a:p>
          <a:p>
            <a:pPr eaLnBrk="1" hangingPunct="1">
              <a:lnSpc>
                <a:spcPct val="90000"/>
              </a:lnSpc>
            </a:pPr>
            <a:r>
              <a:rPr lang="en-US" sz="1200" dirty="0" smtClean="0">
                <a:ea typeface="ＭＳ Ｐゴシック" pitchFamily="34" charset="-128"/>
              </a:rPr>
              <a:t>The set of all best practices that apply to an organization based on relevant standards, technology and assistive technology requirements is huge.  </a:t>
            </a:r>
            <a:r>
              <a:rPr lang="en-US" dirty="0" smtClean="0">
                <a:solidFill>
                  <a:schemeClr val="accent2"/>
                </a:solidFill>
                <a:latin typeface="Times" pitchFamily="18" charset="0"/>
                <a:ea typeface="ＭＳ Ｐゴシック" pitchFamily="34" charset="-128"/>
              </a:rPr>
              <a:t>Full compliance</a:t>
            </a:r>
            <a:r>
              <a:rPr lang="en-US" dirty="0" smtClean="0">
                <a:latin typeface="Times" pitchFamily="18" charset="0"/>
                <a:ea typeface="ＭＳ Ｐゴシック" pitchFamily="34" charset="-128"/>
              </a:rPr>
              <a:t> is the set of all best practices that apply to an organization based on relevant standards, technology and assistive technology requirements.  Generally targeting </a:t>
            </a:r>
            <a:r>
              <a:rPr lang="en-US" dirty="0" smtClean="0">
                <a:solidFill>
                  <a:schemeClr val="accent2"/>
                </a:solidFill>
                <a:latin typeface="Times" pitchFamily="18" charset="0"/>
                <a:ea typeface="ＭＳ Ｐゴシック" pitchFamily="34" charset="-128"/>
              </a:rPr>
              <a:t>full compliance</a:t>
            </a:r>
            <a:r>
              <a:rPr lang="en-US" dirty="0" smtClean="0">
                <a:latin typeface="Times" pitchFamily="18" charset="0"/>
                <a:ea typeface="ＭＳ Ｐゴシック" pitchFamily="34" charset="-128"/>
              </a:rPr>
              <a:t> is not cost effective and it is almost always way more cost effective to develop a specification that is a sub-set of the standards rather than the full standards.</a:t>
            </a:r>
          </a:p>
          <a:p>
            <a:pPr eaLnBrk="1" hangingPunct="1"/>
            <a:r>
              <a:rPr lang="en-US" dirty="0" smtClean="0">
                <a:latin typeface="Times" pitchFamily="18" charset="0"/>
                <a:ea typeface="ＭＳ Ｐゴシック" pitchFamily="34" charset="-128"/>
              </a:rPr>
              <a:t>For example, if we choose Section 508 standards with the Web, Flash and PDF technology platforms we would have about 450 best practices in our specification.  Generally speaking we could deploy a sub-set of these – in the example about 40% – without having a negative impact on the overall compliance of the application.   This would allow us to achieve the same level of compliance but at 60% cost savings.</a:t>
            </a:r>
          </a:p>
          <a:p>
            <a:pPr eaLnBrk="1" hangingPunct="1"/>
            <a:endParaRPr lang="en-US" dirty="0" smtClean="0">
              <a:latin typeface="Times" pitchFamily="18" charset="0"/>
              <a:ea typeface="ＭＳ Ｐゴシック" pitchFamily="34" charset="-128"/>
            </a:endParaRPr>
          </a:p>
          <a:p>
            <a:pPr eaLnBrk="1" hangingPunct="1"/>
            <a:r>
              <a:rPr lang="en-US" b="1" dirty="0" smtClean="0">
                <a:latin typeface="Times" pitchFamily="18" charset="0"/>
                <a:ea typeface="ＭＳ Ｐゴシック" pitchFamily="34" charset="-128"/>
              </a:rPr>
              <a:t>Power law distribution</a:t>
            </a:r>
            <a:r>
              <a:rPr lang="en-US" dirty="0" smtClean="0">
                <a:latin typeface="Times" pitchFamily="18" charset="0"/>
                <a:ea typeface="ＭＳ Ｐゴシック" pitchFamily="34" charset="-128"/>
              </a:rPr>
              <a:t> – A few issues</a:t>
            </a:r>
            <a:r>
              <a:rPr lang="en-US" baseline="0" dirty="0" smtClean="0">
                <a:latin typeface="Times" pitchFamily="18" charset="0"/>
                <a:ea typeface="ＭＳ Ｐゴシック" pitchFamily="34" charset="-128"/>
              </a:rPr>
              <a:t> generally account for most of the problems.  While there may be 200 types of issues that could go wrong on a site about 40 types of issues will account for about 95% of things that actually go wrong.</a:t>
            </a:r>
          </a:p>
          <a:p>
            <a:pPr eaLnBrk="1" hangingPunct="1"/>
            <a:endParaRPr lang="en-US" baseline="0" dirty="0" smtClean="0">
              <a:latin typeface="Times" pitchFamily="18" charset="0"/>
              <a:ea typeface="ＭＳ Ｐゴシック" pitchFamily="34" charset="-128"/>
            </a:endParaRPr>
          </a:p>
          <a:p>
            <a:pPr eaLnBrk="1" hangingPunct="1">
              <a:lnSpc>
                <a:spcPct val="90000"/>
              </a:lnSpc>
              <a:defRPr/>
            </a:pPr>
            <a:r>
              <a:rPr lang="en-US" sz="1200" b="1" u="sng" dirty="0" smtClean="0">
                <a:ea typeface="ＭＳ Ｐゴシック" pitchFamily="34" charset="-128"/>
              </a:rPr>
              <a:t>Issues recur across (a) development teams and (b) industries</a:t>
            </a:r>
          </a:p>
          <a:p>
            <a:pPr lvl="1" eaLnBrk="1" hangingPunct="1">
              <a:lnSpc>
                <a:spcPct val="90000"/>
              </a:lnSpc>
              <a:defRPr/>
            </a:pPr>
            <a:r>
              <a:rPr lang="en-US" dirty="0" smtClean="0"/>
              <a:t>Development team commonality is driven by style guide conformance and widget reuse</a:t>
            </a:r>
          </a:p>
          <a:p>
            <a:pPr lvl="1" eaLnBrk="1" hangingPunct="1">
              <a:lnSpc>
                <a:spcPct val="90000"/>
              </a:lnSpc>
              <a:defRPr/>
            </a:pPr>
            <a:r>
              <a:rPr lang="en-US" dirty="0" smtClean="0"/>
              <a:t>Industry commonality generally driven by design and UI interaction paradigms</a:t>
            </a:r>
          </a:p>
        </p:txBody>
      </p:sp>
    </p:spTree>
    <p:extLst>
      <p:ext uri="{BB962C8B-B14F-4D97-AF65-F5344CB8AC3E}">
        <p14:creationId xmlns:p14="http://schemas.microsoft.com/office/powerpoint/2010/main" val="6236378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7303" eaLnBrk="0" hangingPunct="0">
              <a:defRPr sz="2500">
                <a:solidFill>
                  <a:schemeClr val="tx1"/>
                </a:solidFill>
                <a:latin typeface="Times" pitchFamily="18" charset="0"/>
                <a:ea typeface="ＭＳ Ｐゴシック" pitchFamily="34" charset="-128"/>
              </a:defRPr>
            </a:lvl1pPr>
            <a:lvl2pPr marL="763233" indent="-293551" defTabSz="957303" eaLnBrk="0" hangingPunct="0">
              <a:defRPr sz="2500">
                <a:solidFill>
                  <a:schemeClr val="tx1"/>
                </a:solidFill>
                <a:latin typeface="Times" pitchFamily="18" charset="0"/>
                <a:ea typeface="ＭＳ Ｐゴシック" pitchFamily="34" charset="-128"/>
              </a:defRPr>
            </a:lvl2pPr>
            <a:lvl3pPr marL="1174204" indent="-234841" defTabSz="957303" eaLnBrk="0" hangingPunct="0">
              <a:defRPr sz="2500">
                <a:solidFill>
                  <a:schemeClr val="tx1"/>
                </a:solidFill>
                <a:latin typeface="Times" pitchFamily="18" charset="0"/>
                <a:ea typeface="ＭＳ Ｐゴシック" pitchFamily="34" charset="-128"/>
              </a:defRPr>
            </a:lvl3pPr>
            <a:lvl4pPr marL="1643885" indent="-234841" defTabSz="957303" eaLnBrk="0" hangingPunct="0">
              <a:defRPr sz="2500">
                <a:solidFill>
                  <a:schemeClr val="tx1"/>
                </a:solidFill>
                <a:latin typeface="Times" pitchFamily="18" charset="0"/>
                <a:ea typeface="ＭＳ Ｐゴシック" pitchFamily="34" charset="-128"/>
              </a:defRPr>
            </a:lvl4pPr>
            <a:lvl5pPr marL="2113567" indent="-234841" defTabSz="957303" eaLnBrk="0" hangingPunct="0">
              <a:defRPr sz="2500">
                <a:solidFill>
                  <a:schemeClr val="tx1"/>
                </a:solidFill>
                <a:latin typeface="Times" pitchFamily="18" charset="0"/>
                <a:ea typeface="ＭＳ Ｐゴシック" pitchFamily="34" charset="-128"/>
              </a:defRPr>
            </a:lvl5pPr>
            <a:lvl6pPr marL="2583249" indent="-234841" defTabSz="957303" eaLnBrk="0" fontAlgn="base" hangingPunct="0">
              <a:spcBef>
                <a:spcPct val="0"/>
              </a:spcBef>
              <a:spcAft>
                <a:spcPct val="0"/>
              </a:spcAft>
              <a:defRPr sz="2500">
                <a:solidFill>
                  <a:schemeClr val="tx1"/>
                </a:solidFill>
                <a:latin typeface="Times" pitchFamily="18" charset="0"/>
                <a:ea typeface="ＭＳ Ｐゴシック" pitchFamily="34" charset="-128"/>
              </a:defRPr>
            </a:lvl6pPr>
            <a:lvl7pPr marL="3052930" indent="-234841" defTabSz="957303" eaLnBrk="0" fontAlgn="base" hangingPunct="0">
              <a:spcBef>
                <a:spcPct val="0"/>
              </a:spcBef>
              <a:spcAft>
                <a:spcPct val="0"/>
              </a:spcAft>
              <a:defRPr sz="2500">
                <a:solidFill>
                  <a:schemeClr val="tx1"/>
                </a:solidFill>
                <a:latin typeface="Times" pitchFamily="18" charset="0"/>
                <a:ea typeface="ＭＳ Ｐゴシック" pitchFamily="34" charset="-128"/>
              </a:defRPr>
            </a:lvl7pPr>
            <a:lvl8pPr marL="3522612" indent="-234841" defTabSz="957303" eaLnBrk="0" fontAlgn="base" hangingPunct="0">
              <a:spcBef>
                <a:spcPct val="0"/>
              </a:spcBef>
              <a:spcAft>
                <a:spcPct val="0"/>
              </a:spcAft>
              <a:defRPr sz="2500">
                <a:solidFill>
                  <a:schemeClr val="tx1"/>
                </a:solidFill>
                <a:latin typeface="Times" pitchFamily="18" charset="0"/>
                <a:ea typeface="ＭＳ Ｐゴシック" pitchFamily="34" charset="-128"/>
              </a:defRPr>
            </a:lvl8pPr>
            <a:lvl9pPr marL="3992293" indent="-234841" defTabSz="957303" eaLnBrk="0" fontAlgn="base" hangingPunct="0">
              <a:spcBef>
                <a:spcPct val="0"/>
              </a:spcBef>
              <a:spcAft>
                <a:spcPct val="0"/>
              </a:spcAft>
              <a:defRPr sz="2500">
                <a:solidFill>
                  <a:schemeClr val="tx1"/>
                </a:solidFill>
                <a:latin typeface="Times" pitchFamily="18" charset="0"/>
                <a:ea typeface="ＭＳ Ｐゴシック" pitchFamily="34" charset="-128"/>
              </a:defRPr>
            </a:lvl9pPr>
          </a:lstStyle>
          <a:p>
            <a:pPr eaLnBrk="1" hangingPunct="1">
              <a:defRPr/>
            </a:pPr>
            <a:fld id="{34596A2F-52EB-41A0-8FEF-072A640C005D}" type="slidenum">
              <a:rPr lang="en-US" sz="1200">
                <a:latin typeface="Arial" pitchFamily="34" charset="0"/>
              </a:rPr>
              <a:pPr eaLnBrk="1" hangingPunct="1">
                <a:defRPr/>
              </a:pPr>
              <a:t>25</a:t>
            </a:fld>
            <a:endParaRPr lang="en-US" sz="1200">
              <a:latin typeface="Arial" pitchFamily="34" charset="0"/>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90000"/>
              </a:lnSpc>
            </a:pPr>
            <a:r>
              <a:rPr lang="en-US" dirty="0" smtClean="0">
                <a:solidFill>
                  <a:schemeClr val="accent2"/>
                </a:solidFill>
                <a:latin typeface="Times" pitchFamily="18" charset="0"/>
                <a:ea typeface="ＭＳ Ｐゴシック" pitchFamily="34" charset="-128"/>
              </a:rPr>
              <a:t>Optimal compliance</a:t>
            </a:r>
            <a:r>
              <a:rPr lang="en-US" dirty="0" smtClean="0">
                <a:latin typeface="Times" pitchFamily="18" charset="0"/>
                <a:ea typeface="ＭＳ Ｐゴシック" pitchFamily="34" charset="-128"/>
              </a:rPr>
              <a:t> is this subset of best practices – those that provides a reasonable tradeoff between budget and risk.  Conceptually by picking that sub-set appropriately we can still achieve a high degree of compliance but we can do so with a much lower cost of implementation.   We can do this because the majority of accessibility requirements under any given standard set will not be applicable given our user interface design choices, technology choices, AT support requirements and generally what the market is requiring.  For example, if we choose Section 508 standards with the Web, Flash and PDF technology platforms we would have about 450 best practices in our specification.  Generally speaking we could deploy a sub-set of these in training – in the example about 20% or 90 best practices – without having a negative impact on the overall compliance of the application.   This would allow us to achieve materially the same level of compliance in the short term but at 80% cost savings.</a:t>
            </a:r>
          </a:p>
          <a:p>
            <a:pPr eaLnBrk="1" hangingPunct="1"/>
            <a:endParaRPr lang="en-US" dirty="0" smtClean="0">
              <a:latin typeface="Times" pitchFamily="18" charset="0"/>
              <a:ea typeface="ＭＳ Ｐゴシック" pitchFamily="34" charset="-128"/>
            </a:endParaRPr>
          </a:p>
          <a:p>
            <a:pPr eaLnBrk="1" hangingPunct="1">
              <a:lnSpc>
                <a:spcPct val="90000"/>
              </a:lnSpc>
            </a:pPr>
            <a:r>
              <a:rPr lang="en-US" dirty="0" smtClean="0">
                <a:latin typeface="Times" pitchFamily="18" charset="0"/>
                <a:ea typeface="ＭＳ Ｐゴシック" pitchFamily="34" charset="-128"/>
              </a:rPr>
              <a:t>The only cost of this approach is that the definition of</a:t>
            </a:r>
            <a:r>
              <a:rPr lang="en-US" dirty="0" smtClean="0">
                <a:solidFill>
                  <a:schemeClr val="accent2"/>
                </a:solidFill>
                <a:latin typeface="Times" pitchFamily="18" charset="0"/>
                <a:ea typeface="ＭＳ Ｐゴシック" pitchFamily="34" charset="-128"/>
              </a:rPr>
              <a:t> optimal compliance</a:t>
            </a:r>
            <a:r>
              <a:rPr lang="en-US" dirty="0" smtClean="0">
                <a:latin typeface="Times" pitchFamily="18" charset="0"/>
                <a:ea typeface="ＭＳ Ｐゴシック" pitchFamily="34" charset="-128"/>
              </a:rPr>
              <a:t> will change over time based on litigation, legislation, technology and underlying accessibility support</a:t>
            </a:r>
            <a:r>
              <a:rPr lang="en-US" sz="1100" dirty="0">
                <a:latin typeface="Times" pitchFamily="18" charset="0"/>
                <a:ea typeface="ＭＳ Ｐゴシック" pitchFamily="34" charset="-128"/>
              </a:rPr>
              <a:t> of the system.  So we have to have infrastructure and systems in place to handle these updates.</a:t>
            </a:r>
            <a:endParaRPr lang="en-US" dirty="0" smtClean="0">
              <a:latin typeface="Times" pitchFamily="18" charset="0"/>
              <a:ea typeface="ＭＳ Ｐゴシック" pitchFamily="34" charset="-128"/>
            </a:endParaRPr>
          </a:p>
          <a:p>
            <a:pPr eaLnBrk="1" hangingPunct="1"/>
            <a:r>
              <a:rPr lang="en-US" dirty="0" smtClean="0">
                <a:latin typeface="Times" pitchFamily="18" charset="0"/>
                <a:ea typeface="ＭＳ Ｐゴシック" pitchFamily="34" charset="-128"/>
              </a:rPr>
              <a:t>Once we have the </a:t>
            </a:r>
            <a:r>
              <a:rPr lang="en-US" dirty="0" smtClean="0">
                <a:solidFill>
                  <a:schemeClr val="accent2"/>
                </a:solidFill>
                <a:latin typeface="Times" pitchFamily="18" charset="0"/>
                <a:ea typeface="ＭＳ Ｐゴシック" pitchFamily="34" charset="-128"/>
              </a:rPr>
              <a:t>optimal compliance</a:t>
            </a:r>
            <a:r>
              <a:rPr lang="en-US" dirty="0" smtClean="0">
                <a:latin typeface="Times" pitchFamily="18" charset="0"/>
                <a:ea typeface="ＭＳ Ｐゴシック" pitchFamily="34" charset="-128"/>
              </a:rPr>
              <a:t> specification developed we use this to development our development and quality assurance specifications as well as our training materials.</a:t>
            </a:r>
            <a:r>
              <a:rPr lang="en-US" altLang="ko-KR" dirty="0" smtClean="0">
                <a:solidFill>
                  <a:schemeClr val="accent2"/>
                </a:solidFill>
                <a:latin typeface="Times" pitchFamily="18" charset="0"/>
                <a:ea typeface="Gulim" pitchFamily="34" charset="-127"/>
              </a:rPr>
              <a:t> </a:t>
            </a:r>
          </a:p>
        </p:txBody>
      </p:sp>
    </p:spTree>
    <p:extLst>
      <p:ext uri="{BB962C8B-B14F-4D97-AF65-F5344CB8AC3E}">
        <p14:creationId xmlns:p14="http://schemas.microsoft.com/office/powerpoint/2010/main" val="40931254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7303" eaLnBrk="0" hangingPunct="0">
              <a:defRPr sz="2500">
                <a:solidFill>
                  <a:schemeClr val="tx1"/>
                </a:solidFill>
                <a:latin typeface="Times" pitchFamily="18" charset="0"/>
                <a:ea typeface="ＭＳ Ｐゴシック" pitchFamily="34" charset="-128"/>
              </a:defRPr>
            </a:lvl1pPr>
            <a:lvl2pPr marL="763233" indent="-293551" defTabSz="957303" eaLnBrk="0" hangingPunct="0">
              <a:defRPr sz="2500">
                <a:solidFill>
                  <a:schemeClr val="tx1"/>
                </a:solidFill>
                <a:latin typeface="Times" pitchFamily="18" charset="0"/>
                <a:ea typeface="ＭＳ Ｐゴシック" pitchFamily="34" charset="-128"/>
              </a:defRPr>
            </a:lvl2pPr>
            <a:lvl3pPr marL="1174204" indent="-234841" defTabSz="957303" eaLnBrk="0" hangingPunct="0">
              <a:defRPr sz="2500">
                <a:solidFill>
                  <a:schemeClr val="tx1"/>
                </a:solidFill>
                <a:latin typeface="Times" pitchFamily="18" charset="0"/>
                <a:ea typeface="ＭＳ Ｐゴシック" pitchFamily="34" charset="-128"/>
              </a:defRPr>
            </a:lvl3pPr>
            <a:lvl4pPr marL="1643885" indent="-234841" defTabSz="957303" eaLnBrk="0" hangingPunct="0">
              <a:defRPr sz="2500">
                <a:solidFill>
                  <a:schemeClr val="tx1"/>
                </a:solidFill>
                <a:latin typeface="Times" pitchFamily="18" charset="0"/>
                <a:ea typeface="ＭＳ Ｐゴシック" pitchFamily="34" charset="-128"/>
              </a:defRPr>
            </a:lvl4pPr>
            <a:lvl5pPr marL="2113567" indent="-234841" defTabSz="957303" eaLnBrk="0" hangingPunct="0">
              <a:defRPr sz="2500">
                <a:solidFill>
                  <a:schemeClr val="tx1"/>
                </a:solidFill>
                <a:latin typeface="Times" pitchFamily="18" charset="0"/>
                <a:ea typeface="ＭＳ Ｐゴシック" pitchFamily="34" charset="-128"/>
              </a:defRPr>
            </a:lvl5pPr>
            <a:lvl6pPr marL="2583249" indent="-234841" defTabSz="957303" eaLnBrk="0" fontAlgn="base" hangingPunct="0">
              <a:spcBef>
                <a:spcPct val="0"/>
              </a:spcBef>
              <a:spcAft>
                <a:spcPct val="0"/>
              </a:spcAft>
              <a:defRPr sz="2500">
                <a:solidFill>
                  <a:schemeClr val="tx1"/>
                </a:solidFill>
                <a:latin typeface="Times" pitchFamily="18" charset="0"/>
                <a:ea typeface="ＭＳ Ｐゴシック" pitchFamily="34" charset="-128"/>
              </a:defRPr>
            </a:lvl6pPr>
            <a:lvl7pPr marL="3052930" indent="-234841" defTabSz="957303" eaLnBrk="0" fontAlgn="base" hangingPunct="0">
              <a:spcBef>
                <a:spcPct val="0"/>
              </a:spcBef>
              <a:spcAft>
                <a:spcPct val="0"/>
              </a:spcAft>
              <a:defRPr sz="2500">
                <a:solidFill>
                  <a:schemeClr val="tx1"/>
                </a:solidFill>
                <a:latin typeface="Times" pitchFamily="18" charset="0"/>
                <a:ea typeface="ＭＳ Ｐゴシック" pitchFamily="34" charset="-128"/>
              </a:defRPr>
            </a:lvl7pPr>
            <a:lvl8pPr marL="3522612" indent="-234841" defTabSz="957303" eaLnBrk="0" fontAlgn="base" hangingPunct="0">
              <a:spcBef>
                <a:spcPct val="0"/>
              </a:spcBef>
              <a:spcAft>
                <a:spcPct val="0"/>
              </a:spcAft>
              <a:defRPr sz="2500">
                <a:solidFill>
                  <a:schemeClr val="tx1"/>
                </a:solidFill>
                <a:latin typeface="Times" pitchFamily="18" charset="0"/>
                <a:ea typeface="ＭＳ Ｐゴシック" pitchFamily="34" charset="-128"/>
              </a:defRPr>
            </a:lvl8pPr>
            <a:lvl9pPr marL="3992293" indent="-234841" defTabSz="957303" eaLnBrk="0" fontAlgn="base" hangingPunct="0">
              <a:spcBef>
                <a:spcPct val="0"/>
              </a:spcBef>
              <a:spcAft>
                <a:spcPct val="0"/>
              </a:spcAft>
              <a:defRPr sz="2500">
                <a:solidFill>
                  <a:schemeClr val="tx1"/>
                </a:solidFill>
                <a:latin typeface="Times" pitchFamily="18" charset="0"/>
                <a:ea typeface="ＭＳ Ｐゴシック" pitchFamily="34" charset="-128"/>
              </a:defRPr>
            </a:lvl9pPr>
          </a:lstStyle>
          <a:p>
            <a:pPr eaLnBrk="1" hangingPunct="1">
              <a:defRPr/>
            </a:pPr>
            <a:fld id="{27F6FC93-2B08-498D-B9CA-BB80F338ACDB}" type="slidenum">
              <a:rPr lang="en-US" sz="1200">
                <a:latin typeface="Arial" pitchFamily="34" charset="0"/>
              </a:rPr>
              <a:pPr eaLnBrk="1" hangingPunct="1">
                <a:defRPr/>
              </a:pPr>
              <a:t>26</a:t>
            </a:fld>
            <a:endParaRPr lang="en-US" sz="1200">
              <a:latin typeface="Arial" pitchFamily="34" charset="0"/>
            </a:endParaRPr>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latin typeface="Times" pitchFamily="18" charset="0"/>
              <a:ea typeface="ＭＳ Ｐゴシック" pitchFamily="34" charset="-128"/>
            </a:endParaRPr>
          </a:p>
        </p:txBody>
      </p:sp>
    </p:spTree>
    <p:extLst>
      <p:ext uri="{BB962C8B-B14F-4D97-AF65-F5344CB8AC3E}">
        <p14:creationId xmlns:p14="http://schemas.microsoft.com/office/powerpoint/2010/main" val="10208821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effectLst/>
              </a:rPr>
              <a:t>Policy Ownership - Own and be responsible for organization's accessibility policy, technical standards and procedures.</a:t>
            </a:r>
          </a:p>
          <a:p>
            <a:r>
              <a:rPr lang="en-US" dirty="0" smtClean="0">
                <a:effectLst/>
              </a:rPr>
              <a:t>Coordination - Coordinate and consult with all other groups on accessibility issues throughout the SDLC.</a:t>
            </a:r>
          </a:p>
          <a:p>
            <a:r>
              <a:rPr lang="en-US" dirty="0" smtClean="0">
                <a:effectLst/>
              </a:rPr>
              <a:t>Policy Updates - Modify and update accessibility policy and related supporting documents - notably, accessibility best practices - as requirements and technology changes.</a:t>
            </a:r>
          </a:p>
          <a:p>
            <a:r>
              <a:rPr lang="en-US" dirty="0" smtClean="0">
                <a:effectLst/>
              </a:rPr>
              <a:t>Policy Communication - Communicate accessibility policy to the organization and vendors.</a:t>
            </a:r>
          </a:p>
          <a:p>
            <a:r>
              <a:rPr lang="en-US" dirty="0" smtClean="0">
                <a:effectLst/>
              </a:rPr>
              <a:t>Compliance Reporting - Gather and submit metrics on compliance and track compliance over time.</a:t>
            </a:r>
          </a:p>
          <a:p>
            <a:r>
              <a:rPr lang="en-US" dirty="0" smtClean="0">
                <a:effectLst/>
              </a:rPr>
              <a:t>Exception Review - Review requests for exception to the accessibility policy and act accordingly.</a:t>
            </a:r>
          </a:p>
          <a:p>
            <a:r>
              <a:rPr lang="en-US" dirty="0" smtClean="0">
                <a:effectLst/>
              </a:rPr>
              <a:t>Plan Review - Review and approve the plans of organization components relating to the implementation of accessibility.</a:t>
            </a:r>
          </a:p>
          <a:p>
            <a:r>
              <a:rPr lang="en-US" dirty="0" smtClean="0">
                <a:effectLst/>
              </a:rPr>
              <a:t>Technology Monitoring - Monitor and review the technology environment for changes. This covers technology platform accessibility support and assistive technology accessibility support.</a:t>
            </a:r>
          </a:p>
          <a:p>
            <a:r>
              <a:rPr lang="en-US" dirty="0" smtClean="0">
                <a:effectLst/>
              </a:rPr>
              <a:t>Technical Help Desk - Provides technical assistance to the organization - generally, its design and development teams - regarding the implementation of accessibility. This includes providing example code solutions, determining the technical feasibility of implementing these solutions and providing alternative solutions as needed.</a:t>
            </a:r>
          </a:p>
          <a:p>
            <a:r>
              <a:rPr lang="en-US" dirty="0" smtClean="0">
                <a:effectLst/>
              </a:rPr>
              <a:t>Accessibility Testing - Provide accessibility testing services as needed, ranging from ad-hoc to formal testing for systems.</a:t>
            </a:r>
          </a:p>
          <a:p>
            <a:r>
              <a:rPr lang="en-US" dirty="0" smtClean="0">
                <a:effectLst/>
              </a:rPr>
              <a:t>General QA Support - Provide support for in-situ accessibility testing by Quality Assurance team ins line with the Accessibility Testing Plan.</a:t>
            </a:r>
          </a:p>
          <a:p>
            <a:r>
              <a:rPr lang="en-US" dirty="0" smtClean="0">
                <a:effectLst/>
              </a:rPr>
              <a:t>Regulatory Monitoring - Monitor and review the regulatory environment for changes. This covers litigation, legislation and standards monitoring.</a:t>
            </a:r>
          </a:p>
          <a:p>
            <a:r>
              <a:rPr lang="en-US" dirty="0" smtClean="0">
                <a:effectLst/>
              </a:rPr>
              <a:t>Regulatory Help Desk - Provide assistance to the organization regarding regulatory requirements.</a:t>
            </a:r>
          </a:p>
          <a:p>
            <a:r>
              <a:rPr lang="en-US" dirty="0" smtClean="0">
                <a:effectLst/>
              </a:rPr>
              <a:t>Regulatory Reporting - Submit compliance reports and certifications as required to the relevant regulatory bodies.</a:t>
            </a:r>
          </a:p>
          <a:p>
            <a:r>
              <a:rPr lang="en-US" dirty="0" smtClean="0">
                <a:effectLst/>
              </a:rPr>
              <a:t>Process Improvement - Gather lessons learned and ensure the policy, standards, procedures and training are updated accordingly.</a:t>
            </a:r>
            <a:r>
              <a:rPr lang="en-US" sz="1200" b="0" i="0" kern="1200" dirty="0" smtClean="0">
                <a:solidFill>
                  <a:schemeClr val="tx1"/>
                </a:solidFill>
                <a:effectLst/>
                <a:latin typeface="Times" charset="0"/>
                <a:ea typeface="ＭＳ Ｐゴシック" charset="-128"/>
                <a:cs typeface="ＭＳ Ｐゴシック" charset="-128"/>
              </a:rPr>
              <a:t/>
            </a:r>
            <a:br>
              <a:rPr lang="en-US" sz="1200" b="0" i="0" kern="1200" dirty="0" smtClean="0">
                <a:solidFill>
                  <a:schemeClr val="tx1"/>
                </a:solidFill>
                <a:effectLst/>
                <a:latin typeface="Times" charset="0"/>
                <a:ea typeface="ＭＳ Ｐゴシック" charset="-128"/>
                <a:cs typeface="ＭＳ Ｐゴシック" charset="-128"/>
              </a:rPr>
            </a:br>
            <a:endParaRPr lang="en-US" dirty="0"/>
          </a:p>
        </p:txBody>
      </p:sp>
      <p:sp>
        <p:nvSpPr>
          <p:cNvPr id="4" name="Slide Number Placeholder 3"/>
          <p:cNvSpPr>
            <a:spLocks noGrp="1"/>
          </p:cNvSpPr>
          <p:nvPr>
            <p:ph type="sldNum" sz="quarter" idx="10"/>
          </p:nvPr>
        </p:nvSpPr>
        <p:spPr/>
        <p:txBody>
          <a:bodyPr/>
          <a:lstStyle/>
          <a:p>
            <a:pPr>
              <a:defRPr/>
            </a:pPr>
            <a:fld id="{DBC30363-C897-4617-B9BC-C4709BF91FAB}" type="slidenum">
              <a:rPr lang="en-US" smtClean="0"/>
              <a:pPr>
                <a:defRPr/>
              </a:pPr>
              <a:t>28</a:t>
            </a:fld>
            <a:endParaRPr lang="en-US"/>
          </a:p>
        </p:txBody>
      </p:sp>
    </p:spTree>
    <p:extLst>
      <p:ext uri="{BB962C8B-B14F-4D97-AF65-F5344CB8AC3E}">
        <p14:creationId xmlns:p14="http://schemas.microsoft.com/office/powerpoint/2010/main" val="11469032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7303" eaLnBrk="0" hangingPunct="0">
              <a:defRPr sz="2500">
                <a:solidFill>
                  <a:schemeClr val="tx1"/>
                </a:solidFill>
                <a:latin typeface="Times" pitchFamily="18" charset="0"/>
                <a:ea typeface="ＭＳ Ｐゴシック" pitchFamily="34" charset="-128"/>
              </a:defRPr>
            </a:lvl1pPr>
            <a:lvl2pPr marL="763233" indent="-293551" defTabSz="957303" eaLnBrk="0" hangingPunct="0">
              <a:defRPr sz="2500">
                <a:solidFill>
                  <a:schemeClr val="tx1"/>
                </a:solidFill>
                <a:latin typeface="Times" pitchFamily="18" charset="0"/>
                <a:ea typeface="ＭＳ Ｐゴシック" pitchFamily="34" charset="-128"/>
              </a:defRPr>
            </a:lvl2pPr>
            <a:lvl3pPr marL="1174204" indent="-234841" defTabSz="957303" eaLnBrk="0" hangingPunct="0">
              <a:defRPr sz="2500">
                <a:solidFill>
                  <a:schemeClr val="tx1"/>
                </a:solidFill>
                <a:latin typeface="Times" pitchFamily="18" charset="0"/>
                <a:ea typeface="ＭＳ Ｐゴシック" pitchFamily="34" charset="-128"/>
              </a:defRPr>
            </a:lvl3pPr>
            <a:lvl4pPr marL="1643885" indent="-234841" defTabSz="957303" eaLnBrk="0" hangingPunct="0">
              <a:defRPr sz="2500">
                <a:solidFill>
                  <a:schemeClr val="tx1"/>
                </a:solidFill>
                <a:latin typeface="Times" pitchFamily="18" charset="0"/>
                <a:ea typeface="ＭＳ Ｐゴシック" pitchFamily="34" charset="-128"/>
              </a:defRPr>
            </a:lvl4pPr>
            <a:lvl5pPr marL="2113567" indent="-234841" defTabSz="957303" eaLnBrk="0" hangingPunct="0">
              <a:defRPr sz="2500">
                <a:solidFill>
                  <a:schemeClr val="tx1"/>
                </a:solidFill>
                <a:latin typeface="Times" pitchFamily="18" charset="0"/>
                <a:ea typeface="ＭＳ Ｐゴシック" pitchFamily="34" charset="-128"/>
              </a:defRPr>
            </a:lvl5pPr>
            <a:lvl6pPr marL="2583249" indent="-234841" defTabSz="957303" eaLnBrk="0" fontAlgn="base" hangingPunct="0">
              <a:spcBef>
                <a:spcPct val="0"/>
              </a:spcBef>
              <a:spcAft>
                <a:spcPct val="0"/>
              </a:spcAft>
              <a:defRPr sz="2500">
                <a:solidFill>
                  <a:schemeClr val="tx1"/>
                </a:solidFill>
                <a:latin typeface="Times" pitchFamily="18" charset="0"/>
                <a:ea typeface="ＭＳ Ｐゴシック" pitchFamily="34" charset="-128"/>
              </a:defRPr>
            </a:lvl6pPr>
            <a:lvl7pPr marL="3052930" indent="-234841" defTabSz="957303" eaLnBrk="0" fontAlgn="base" hangingPunct="0">
              <a:spcBef>
                <a:spcPct val="0"/>
              </a:spcBef>
              <a:spcAft>
                <a:spcPct val="0"/>
              </a:spcAft>
              <a:defRPr sz="2500">
                <a:solidFill>
                  <a:schemeClr val="tx1"/>
                </a:solidFill>
                <a:latin typeface="Times" pitchFamily="18" charset="0"/>
                <a:ea typeface="ＭＳ Ｐゴシック" pitchFamily="34" charset="-128"/>
              </a:defRPr>
            </a:lvl7pPr>
            <a:lvl8pPr marL="3522612" indent="-234841" defTabSz="957303" eaLnBrk="0" fontAlgn="base" hangingPunct="0">
              <a:spcBef>
                <a:spcPct val="0"/>
              </a:spcBef>
              <a:spcAft>
                <a:spcPct val="0"/>
              </a:spcAft>
              <a:defRPr sz="2500">
                <a:solidFill>
                  <a:schemeClr val="tx1"/>
                </a:solidFill>
                <a:latin typeface="Times" pitchFamily="18" charset="0"/>
                <a:ea typeface="ＭＳ Ｐゴシック" pitchFamily="34" charset="-128"/>
              </a:defRPr>
            </a:lvl8pPr>
            <a:lvl9pPr marL="3992293" indent="-234841" defTabSz="957303" eaLnBrk="0" fontAlgn="base" hangingPunct="0">
              <a:spcBef>
                <a:spcPct val="0"/>
              </a:spcBef>
              <a:spcAft>
                <a:spcPct val="0"/>
              </a:spcAft>
              <a:defRPr sz="2500">
                <a:solidFill>
                  <a:schemeClr val="tx1"/>
                </a:solidFill>
                <a:latin typeface="Times" pitchFamily="18" charset="0"/>
                <a:ea typeface="ＭＳ Ｐゴシック" pitchFamily="34" charset="-128"/>
              </a:defRPr>
            </a:lvl9pPr>
          </a:lstStyle>
          <a:p>
            <a:pPr eaLnBrk="1" hangingPunct="1"/>
            <a:fld id="{40A8C286-987B-4BEC-B768-9667BF72B286}" type="slidenum">
              <a:rPr lang="en-US" sz="1200">
                <a:latin typeface="Arial" pitchFamily="34" charset="0"/>
              </a:rPr>
              <a:pPr eaLnBrk="1" hangingPunct="1"/>
              <a:t>2</a:t>
            </a:fld>
            <a:endParaRPr lang="en-US" sz="1200">
              <a:latin typeface="Arial" pitchFamily="34" charset="0"/>
            </a:endParaRPr>
          </a:p>
        </p:txBody>
      </p:sp>
      <p:sp>
        <p:nvSpPr>
          <p:cNvPr id="29699" name="Rectangle 7"/>
          <p:cNvSpPr txBox="1">
            <a:spLocks noGrp="1" noChangeArrowheads="1"/>
          </p:cNvSpPr>
          <p:nvPr/>
        </p:nvSpPr>
        <p:spPr bwMode="auto">
          <a:xfrm>
            <a:off x="4010342" y="8894921"/>
            <a:ext cx="3066733" cy="468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348" tIns="48174" rIns="96348" bIns="48174" anchor="b"/>
          <a:lstStyle>
            <a:lvl1pPr defTabSz="931863" eaLnBrk="0" hangingPunct="0">
              <a:defRPr sz="2400">
                <a:solidFill>
                  <a:schemeClr val="tx1"/>
                </a:solidFill>
                <a:latin typeface="Times" pitchFamily="18" charset="0"/>
                <a:ea typeface="ＭＳ Ｐゴシック" pitchFamily="34" charset="-128"/>
              </a:defRPr>
            </a:lvl1pPr>
            <a:lvl2pPr marL="742950" indent="-285750" defTabSz="931863" eaLnBrk="0" hangingPunct="0">
              <a:defRPr sz="2400">
                <a:solidFill>
                  <a:schemeClr val="tx1"/>
                </a:solidFill>
                <a:latin typeface="Times" pitchFamily="18" charset="0"/>
                <a:ea typeface="ＭＳ Ｐゴシック" pitchFamily="34" charset="-128"/>
              </a:defRPr>
            </a:lvl2pPr>
            <a:lvl3pPr marL="1143000" indent="-228600" defTabSz="931863" eaLnBrk="0" hangingPunct="0">
              <a:defRPr sz="2400">
                <a:solidFill>
                  <a:schemeClr val="tx1"/>
                </a:solidFill>
                <a:latin typeface="Times" pitchFamily="18" charset="0"/>
                <a:ea typeface="ＭＳ Ｐゴシック" pitchFamily="34" charset="-128"/>
              </a:defRPr>
            </a:lvl3pPr>
            <a:lvl4pPr marL="1600200" indent="-228600" defTabSz="931863" eaLnBrk="0" hangingPunct="0">
              <a:defRPr sz="2400">
                <a:solidFill>
                  <a:schemeClr val="tx1"/>
                </a:solidFill>
                <a:latin typeface="Times" pitchFamily="18" charset="0"/>
                <a:ea typeface="ＭＳ Ｐゴシック" pitchFamily="34" charset="-128"/>
              </a:defRPr>
            </a:lvl4pPr>
            <a:lvl5pPr marL="2057400" indent="-228600" defTabSz="931863" eaLnBrk="0" hangingPunct="0">
              <a:defRPr sz="2400">
                <a:solidFill>
                  <a:schemeClr val="tx1"/>
                </a:solidFill>
                <a:latin typeface="Times" pitchFamily="18" charset="0"/>
                <a:ea typeface="ＭＳ Ｐゴシック" pitchFamily="34" charset="-128"/>
              </a:defRPr>
            </a:lvl5pPr>
            <a:lvl6pPr marL="2514600" indent="-228600" defTabSz="931863" eaLnBrk="0" fontAlgn="base" hangingPunct="0">
              <a:spcBef>
                <a:spcPct val="0"/>
              </a:spcBef>
              <a:spcAft>
                <a:spcPct val="0"/>
              </a:spcAft>
              <a:defRPr sz="2400">
                <a:solidFill>
                  <a:schemeClr val="tx1"/>
                </a:solidFill>
                <a:latin typeface="Times" pitchFamily="18" charset="0"/>
                <a:ea typeface="ＭＳ Ｐゴシック" pitchFamily="34" charset="-128"/>
              </a:defRPr>
            </a:lvl6pPr>
            <a:lvl7pPr marL="2971800" indent="-228600" defTabSz="931863" eaLnBrk="0" fontAlgn="base" hangingPunct="0">
              <a:spcBef>
                <a:spcPct val="0"/>
              </a:spcBef>
              <a:spcAft>
                <a:spcPct val="0"/>
              </a:spcAft>
              <a:defRPr sz="2400">
                <a:solidFill>
                  <a:schemeClr val="tx1"/>
                </a:solidFill>
                <a:latin typeface="Times" pitchFamily="18" charset="0"/>
                <a:ea typeface="ＭＳ Ｐゴシック" pitchFamily="34" charset="-128"/>
              </a:defRPr>
            </a:lvl7pPr>
            <a:lvl8pPr marL="3429000" indent="-228600" defTabSz="931863" eaLnBrk="0" fontAlgn="base" hangingPunct="0">
              <a:spcBef>
                <a:spcPct val="0"/>
              </a:spcBef>
              <a:spcAft>
                <a:spcPct val="0"/>
              </a:spcAft>
              <a:defRPr sz="2400">
                <a:solidFill>
                  <a:schemeClr val="tx1"/>
                </a:solidFill>
                <a:latin typeface="Times" pitchFamily="18" charset="0"/>
                <a:ea typeface="ＭＳ Ｐゴシック" pitchFamily="34" charset="-128"/>
              </a:defRPr>
            </a:lvl8pPr>
            <a:lvl9pPr marL="3886200" indent="-228600" defTabSz="931863" eaLnBrk="0" fontAlgn="base" hangingPunct="0">
              <a:spcBef>
                <a:spcPct val="0"/>
              </a:spcBef>
              <a:spcAft>
                <a:spcPct val="0"/>
              </a:spcAft>
              <a:defRPr sz="2400">
                <a:solidFill>
                  <a:schemeClr val="tx1"/>
                </a:solidFill>
                <a:latin typeface="Times" pitchFamily="18" charset="0"/>
                <a:ea typeface="ＭＳ Ｐゴシック" pitchFamily="34" charset="-128"/>
              </a:defRPr>
            </a:lvl9pPr>
          </a:lstStyle>
          <a:p>
            <a:pPr algn="r" eaLnBrk="1" hangingPunct="1"/>
            <a:fld id="{0E74DA0C-3144-4516-859A-01863A087384}" type="slidenum">
              <a:rPr lang="en-US" sz="1200">
                <a:latin typeface="Arial" pitchFamily="34" charset="0"/>
              </a:rPr>
              <a:pPr algn="r" eaLnBrk="1" hangingPunct="1"/>
              <a:t>2</a:t>
            </a:fld>
            <a:endParaRPr lang="en-US" sz="1200">
              <a:latin typeface="Arial" pitchFamily="34" charset="0"/>
            </a:endParaRPr>
          </a:p>
        </p:txBody>
      </p:sp>
      <p:sp>
        <p:nvSpPr>
          <p:cNvPr id="29700" name="Rectangle 2"/>
          <p:cNvSpPr>
            <a:spLocks noGrp="1" noRot="1" noChangeAspect="1" noChangeArrowheads="1" noTextEdit="1"/>
          </p:cNvSpPr>
          <p:nvPr>
            <p:ph type="sldImg"/>
          </p:nvPr>
        </p:nvSpPr>
        <p:spPr>
          <a:ln/>
        </p:spPr>
      </p:sp>
      <p:sp>
        <p:nvSpPr>
          <p:cNvPr id="66565" name="Rectangle 3"/>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r>
              <a:rPr lang="en-US" sz="1200" b="1" i="0" u="sng" strike="noStrike" kern="1200" dirty="0" smtClean="0">
                <a:solidFill>
                  <a:schemeClr val="tx1"/>
                </a:solidFill>
                <a:effectLst/>
                <a:latin typeface="Times" charset="0"/>
                <a:ea typeface="ＭＳ Ｐゴシック" charset="-128"/>
                <a:cs typeface="ＭＳ Ｐゴシック" charset="-128"/>
              </a:rPr>
              <a:t>Unmatched Experience</a:t>
            </a:r>
            <a:endParaRPr lang="en-US" sz="1000" b="1" u="sng" dirty="0" smtClean="0">
              <a:effectLst/>
            </a:endParaRPr>
          </a:p>
          <a:p>
            <a:pPr rtl="0"/>
            <a:r>
              <a:rPr lang="en-US" sz="1200" b="0" i="0" u="none" strike="noStrike" kern="1200" dirty="0" smtClean="0">
                <a:solidFill>
                  <a:schemeClr val="tx1"/>
                </a:solidFill>
                <a:effectLst/>
                <a:latin typeface="Times" charset="0"/>
                <a:ea typeface="ＭＳ Ｐゴシック" charset="-128"/>
                <a:cs typeface="ＭＳ Ｐゴシック" charset="-128"/>
              </a:rPr>
              <a:t>Founded in 1997 by engineers with disabilities, SSB BART Group has been in the accessibility business since before Section 508 and the WCAG existed and longer than any of our competitors. SSB actively works with all major industry development platform vendors, assistive technology vendors, regulatory agencies and public sector organizations to constantly refine and update our understanding of the proper level of accessibility for your firm. SSB occupies the dominant position in the market for enterprise class development organizations focused on achieving accessibility across a large development environment.  SSB has partnered with numerous industry and advocacy groups focused on promoting accessibility to IT systems. Partner organizations focused principally on web accessibility include G3ict, W3C WCAG, the National Federation of the Blind (NFB) and the U.S. Access Board. </a:t>
            </a:r>
            <a:endParaRPr lang="en-US" sz="1000" b="0" dirty="0" smtClean="0">
              <a:effectLst/>
            </a:endParaRPr>
          </a:p>
          <a:p>
            <a:pPr rtl="0"/>
            <a:r>
              <a:rPr lang="en-US" sz="1000" b="0" dirty="0" smtClean="0">
                <a:effectLst/>
              </a:rPr>
              <a:t/>
            </a:r>
            <a:br>
              <a:rPr lang="en-US" sz="1000" b="0" dirty="0" smtClean="0">
                <a:effectLst/>
              </a:rPr>
            </a:br>
            <a:r>
              <a:rPr lang="en-US" sz="1200" b="0" i="0" u="none" strike="noStrike" kern="1200" dirty="0" smtClean="0">
                <a:solidFill>
                  <a:schemeClr val="tx1"/>
                </a:solidFill>
                <a:effectLst/>
                <a:latin typeface="Times" charset="0"/>
                <a:ea typeface="ＭＳ Ｐゴシック" charset="-128"/>
                <a:cs typeface="ＭＳ Ｐゴシック" charset="-128"/>
              </a:rPr>
              <a:t>SSB has completed accessibility projects for thousands of enterprise-class firms across a variety of industries including banking, insurance, healthcare, software, telecommunications, cable, retail, entertainment, government and education.  As part of every engagement SSB provides dedicated account managers that are subject matter experts on how successful accessibility initiatives are rolled out in the context of specific industries.</a:t>
            </a:r>
            <a:endParaRPr lang="en-US" sz="1000" b="0" dirty="0" smtClean="0">
              <a:effectLst/>
            </a:endParaRPr>
          </a:p>
          <a:p>
            <a:pPr rtl="0"/>
            <a:r>
              <a:rPr lang="en-US" sz="1000" b="0" dirty="0" smtClean="0">
                <a:effectLst/>
              </a:rPr>
              <a:t/>
            </a:r>
            <a:br>
              <a:rPr lang="en-US" sz="1000" b="0" dirty="0" smtClean="0">
                <a:effectLst/>
              </a:rPr>
            </a:br>
            <a:r>
              <a:rPr lang="en-US" sz="1200" b="1" i="0" u="sng" strike="noStrike" kern="1200" dirty="0" smtClean="0">
                <a:solidFill>
                  <a:schemeClr val="tx1"/>
                </a:solidFill>
                <a:effectLst/>
                <a:latin typeface="Times" charset="0"/>
                <a:ea typeface="ＭＳ Ｐゴシック" charset="-128"/>
                <a:cs typeface="ＭＳ Ｐゴシック" charset="-128"/>
              </a:rPr>
              <a:t>Accessibility Focus</a:t>
            </a:r>
            <a:endParaRPr lang="en-US" sz="1000" b="1" u="sng" dirty="0" smtClean="0">
              <a:effectLst/>
            </a:endParaRPr>
          </a:p>
          <a:p>
            <a:pPr rtl="0"/>
            <a:r>
              <a:rPr lang="en-US" sz="1200" b="0" i="0" u="none" strike="noStrike" kern="1200" dirty="0" smtClean="0">
                <a:solidFill>
                  <a:schemeClr val="tx1"/>
                </a:solidFill>
                <a:effectLst/>
                <a:latin typeface="Times" charset="0"/>
                <a:ea typeface="ＭＳ Ｐゴシック" charset="-128"/>
                <a:cs typeface="ＭＳ Ｐゴシック" charset="-128"/>
              </a:rPr>
              <a:t>SSB only does accessibility. Other firms we commonly are compared to provide products and services that run a wide gamut, including general usability, privacy, security, brand compliance and SEO. These solutions tend to be effective as jack-of-all-trade solutions but, in practice, leave most customers working with organizations that provide a variety of services poorly. SSB’s sole focus is on providing IT accessibility compliance solutions and our team’s depth in accessibility is unmatched. Given the complexity of IT accessibility and the difficulty of implementing solutions, such a focus tends to be the only match for customers serious about rapidly and cost effectively implementing accessibility.</a:t>
            </a:r>
            <a:endParaRPr lang="en-US" sz="1000" b="0" dirty="0" smtClean="0">
              <a:effectLst/>
            </a:endParaRPr>
          </a:p>
          <a:p>
            <a:pPr rtl="0"/>
            <a:r>
              <a:rPr lang="en-US" sz="1000" b="0" dirty="0" smtClean="0">
                <a:effectLst/>
              </a:rPr>
              <a:t/>
            </a:r>
            <a:br>
              <a:rPr lang="en-US" sz="1000" b="0" dirty="0" smtClean="0">
                <a:effectLst/>
              </a:rPr>
            </a:br>
            <a:r>
              <a:rPr lang="en-US" sz="1200" b="0" i="0" u="none" strike="noStrike" kern="1200" dirty="0" smtClean="0">
                <a:solidFill>
                  <a:schemeClr val="tx1"/>
                </a:solidFill>
                <a:effectLst/>
                <a:latin typeface="Times" charset="0"/>
                <a:ea typeface="ＭＳ Ｐゴシック" charset="-128"/>
                <a:cs typeface="ＭＳ Ｐゴシック" charset="-128"/>
              </a:rPr>
              <a:t>About half of SSB’s client services staff have disabilities, and this number is often far higher than total employees at competing companies. This means that we recommend what we know works for users with disabilities in the real world. Furthermore, this ensures that your organization can achieve compliance both with the technical and functional requirements of leading accessibility standards.</a:t>
            </a:r>
            <a:endParaRPr lang="en-US" sz="1000" b="0" dirty="0" smtClean="0">
              <a:effectLst/>
            </a:endParaRPr>
          </a:p>
          <a:p>
            <a:pPr rtl="0"/>
            <a:endParaRPr lang="en-US" sz="1200" b="0" i="0" u="none" strike="noStrike" kern="1200" dirty="0" smtClean="0">
              <a:solidFill>
                <a:schemeClr val="tx1"/>
              </a:solidFill>
              <a:effectLst/>
              <a:latin typeface="Times" charset="0"/>
              <a:ea typeface="ＭＳ Ｐゴシック" charset="-128"/>
              <a:cs typeface="ＭＳ Ｐゴシック" charset="-128"/>
            </a:endParaRPr>
          </a:p>
          <a:p>
            <a:pPr rtl="0"/>
            <a:r>
              <a:rPr lang="en-US" sz="1200" b="1" i="0" u="sng" strike="noStrike" kern="1200" dirty="0" smtClean="0">
                <a:solidFill>
                  <a:schemeClr val="tx1"/>
                </a:solidFill>
                <a:effectLst/>
                <a:latin typeface="Times" charset="0"/>
                <a:ea typeface="ＭＳ Ｐゴシック" charset="-128"/>
                <a:cs typeface="ＭＳ Ｐゴシック" charset="-128"/>
              </a:rPr>
              <a:t>Solutions That Manage Risk</a:t>
            </a:r>
            <a:endParaRPr lang="en-US" sz="1000" b="1" u="sng" dirty="0" smtClean="0">
              <a:effectLst/>
            </a:endParaRPr>
          </a:p>
          <a:p>
            <a:pPr rtl="0"/>
            <a:r>
              <a:rPr lang="en-US" sz="1200" b="0" i="0" u="none" strike="noStrike" kern="1200" dirty="0" smtClean="0">
                <a:solidFill>
                  <a:schemeClr val="tx1"/>
                </a:solidFill>
                <a:effectLst/>
                <a:latin typeface="Times" charset="0"/>
                <a:ea typeface="ＭＳ Ｐゴシック" charset="-128"/>
                <a:cs typeface="ＭＳ Ｐゴシック" charset="-128"/>
              </a:rPr>
              <a:t>SSB provides comprehensive, scalable solutions that can address the full scope of accessibility needs for an enterprise including testing software, auditing services, training and policy and process development.  SSB knows accessibility from A to Z, and can help with all the facets of accessibility that routinely arise in an enterprise development lifecycle.  </a:t>
            </a:r>
            <a:endParaRPr lang="en-US" sz="1000" b="0" dirty="0" smtClean="0">
              <a:effectLst/>
            </a:endParaRPr>
          </a:p>
          <a:p>
            <a:pPr rtl="0"/>
            <a:r>
              <a:rPr lang="en-US" sz="1000" b="0" dirty="0" smtClean="0">
                <a:effectLst/>
              </a:rPr>
              <a:t/>
            </a:r>
            <a:br>
              <a:rPr lang="en-US" sz="1000" b="0" dirty="0" smtClean="0">
                <a:effectLst/>
              </a:rPr>
            </a:br>
            <a:r>
              <a:rPr lang="en-US" sz="1200" b="0" i="0" u="none" strike="noStrike" kern="1200" dirty="0" smtClean="0">
                <a:solidFill>
                  <a:schemeClr val="tx1"/>
                </a:solidFill>
                <a:effectLst/>
                <a:latin typeface="Times" charset="0"/>
                <a:ea typeface="ＭＳ Ｐゴシック" charset="-128"/>
                <a:cs typeface="ＭＳ Ｐゴシック" charset="-128"/>
              </a:rPr>
              <a:t>Many organizations seeking to make systems accessible do so to reduce or eliminate legal liability. SSB provides solutions that address the actual requirements of the law rather than those that are just simple to test. Automated testing tools can only validate a sub-set of accessibility requirements - about 25% - and any validation process that solely uses automated testing cannot make an accurate claim of compliance. SSB utilizes automatic testing to address the set of requirements that can readily be validated using such testing and utilizes the most economical first testing for the remaining requirements.</a:t>
            </a:r>
            <a:endParaRPr lang="en-US" sz="1000" b="0" dirty="0" smtClean="0">
              <a:effectLst/>
            </a:endParaRPr>
          </a:p>
          <a:p>
            <a:pPr rtl="0"/>
            <a:r>
              <a:rPr lang="en-US" sz="1000" b="0" dirty="0" smtClean="0">
                <a:effectLst/>
              </a:rPr>
              <a:t/>
            </a:r>
            <a:br>
              <a:rPr lang="en-US" sz="1000" b="0" dirty="0" smtClean="0">
                <a:effectLst/>
              </a:rPr>
            </a:br>
            <a:r>
              <a:rPr lang="en-US" sz="1200" b="0" i="0" u="none" strike="noStrike" kern="1200" dirty="0" smtClean="0">
                <a:solidFill>
                  <a:schemeClr val="tx1"/>
                </a:solidFill>
                <a:effectLst/>
                <a:latin typeface="Times" charset="0"/>
                <a:ea typeface="ＭＳ Ｐゴシック" charset="-128"/>
                <a:cs typeface="ＭＳ Ｐゴシック" charset="-128"/>
              </a:rPr>
              <a:t>SSB’s approach was born out of being the first company to release a commercial accessibility validation tool, InFocus, in 1999. As part of that, SSB became well acquainted with the capabilities and general limitations of accessibility testing software. To address that, SSB has spent the last ten years investing in and developing the Accessibility Management Platform. AMP is focused on solving the broader problem that customers actually face, which is how to manage all the aspects of accessibility — Auditing, Training and Standards Management — over the course of many years and development cycles.</a:t>
            </a:r>
            <a:endParaRPr lang="en-US" sz="1000" b="0" dirty="0" smtClean="0">
              <a:effectLst/>
            </a:endParaRPr>
          </a:p>
          <a:p>
            <a:pPr rtl="0"/>
            <a:r>
              <a:rPr lang="en-US" sz="1000" b="0" dirty="0" smtClean="0">
                <a:effectLst/>
              </a:rPr>
              <a:t/>
            </a:r>
            <a:br>
              <a:rPr lang="en-US" sz="1000" b="0" dirty="0" smtClean="0">
                <a:effectLst/>
              </a:rPr>
            </a:br>
            <a:r>
              <a:rPr lang="en-US" sz="1200" b="0" i="0" u="none" strike="noStrike" kern="1200" dirty="0" smtClean="0">
                <a:solidFill>
                  <a:schemeClr val="tx1"/>
                </a:solidFill>
                <a:effectLst/>
                <a:latin typeface="Times" charset="0"/>
                <a:ea typeface="ＭＳ Ｐゴシック" charset="-128"/>
                <a:cs typeface="ＭＳ Ｐゴシック" charset="-128"/>
              </a:rPr>
              <a:t>Everything that SSB provides is backed by extensive documentation, deep expertise and a data driven decision making processes. This ensures that any decision a client makes and implements is backed by a significant and extensive trail of documentation and a comprehensive and cogent description of why a particular implementation path was followed.</a:t>
            </a:r>
            <a:endParaRPr lang="en-US" sz="1000" b="0" dirty="0" smtClean="0">
              <a:effectLst/>
            </a:endParaRPr>
          </a:p>
          <a:p>
            <a:pPr rtl="0"/>
            <a:endParaRPr lang="en-US" sz="1200" b="0" i="0" u="none" strike="noStrike" kern="1200" dirty="0" smtClean="0">
              <a:solidFill>
                <a:schemeClr val="tx1"/>
              </a:solidFill>
              <a:effectLst/>
              <a:latin typeface="Times" charset="0"/>
              <a:ea typeface="ＭＳ Ｐゴシック" charset="-128"/>
              <a:cs typeface="ＭＳ Ｐゴシック" charset="-128"/>
            </a:endParaRPr>
          </a:p>
          <a:p>
            <a:pPr rtl="0"/>
            <a:r>
              <a:rPr lang="en-US" sz="1200" b="1" i="0" u="sng" strike="noStrike" kern="1200" dirty="0" smtClean="0">
                <a:solidFill>
                  <a:schemeClr val="tx1"/>
                </a:solidFill>
                <a:effectLst/>
                <a:latin typeface="Times" charset="0"/>
                <a:ea typeface="ＭＳ Ｐゴシック" charset="-128"/>
                <a:cs typeface="ＭＳ Ｐゴシック" charset="-128"/>
              </a:rPr>
              <a:t>Real World Fixes</a:t>
            </a:r>
            <a:endParaRPr lang="en-US" sz="1000" b="1" u="sng" dirty="0" smtClean="0">
              <a:effectLst/>
            </a:endParaRPr>
          </a:p>
          <a:p>
            <a:pPr rtl="0"/>
            <a:r>
              <a:rPr lang="en-US" sz="1200" b="0" i="0" u="none" strike="noStrike" kern="1200" dirty="0" smtClean="0">
                <a:solidFill>
                  <a:schemeClr val="tx1"/>
                </a:solidFill>
                <a:effectLst/>
                <a:latin typeface="Times" charset="0"/>
                <a:ea typeface="ＭＳ Ｐゴシック" charset="-128"/>
                <a:cs typeface="ＭＳ Ｐゴシック" charset="-128"/>
              </a:rPr>
              <a:t>Our organizational focus is implementing accessibility in the real world. Many accessibility companies focus on providing diagnostic information to clients often of the form "this doesn’t work in JAWS." While helpful in identifying an issue, this feedback provides no guidance on how to address the issue. In contrast, for all issues we identify, SSB provides specific, actionable guidance that can readily be implemented of the form "change this piece of code on this line." This includes providing code-level implementation and unit test guidance for all best practices in AMP and all content delivered in audits.</a:t>
            </a:r>
            <a:endParaRPr lang="en-US" sz="1000" b="0" dirty="0" smtClean="0">
              <a:effectLst/>
            </a:endParaRPr>
          </a:p>
          <a:p>
            <a:pPr rtl="0"/>
            <a:r>
              <a:rPr lang="en-US" sz="1000" b="0" dirty="0" smtClean="0">
                <a:effectLst/>
              </a:rPr>
              <a:t/>
            </a:r>
            <a:br>
              <a:rPr lang="en-US" sz="1000" b="0" dirty="0" smtClean="0">
                <a:effectLst/>
              </a:rPr>
            </a:br>
            <a:r>
              <a:rPr lang="en-US" sz="1200" b="0" i="0" u="none" strike="noStrike" kern="1200" dirty="0" smtClean="0">
                <a:solidFill>
                  <a:schemeClr val="tx1"/>
                </a:solidFill>
                <a:effectLst/>
                <a:latin typeface="Times" charset="0"/>
                <a:ea typeface="ＭＳ Ｐゴシック" charset="-128"/>
                <a:cs typeface="ＭＳ Ｐゴシック" charset="-128"/>
              </a:rPr>
              <a:t>Our implementation focus grows out of our team’s background—a group of people that have development experience in the context of enterprise-class IT systems. Competing companies tend to specialize in web accessibility testing but have little-to-no experience in the development of enterprise-class websites, web-based applications and software. While it is important for accessibility firms to understand the inner-workings of JAWS, the world’s leading screen reader, far more benefit is provided to the customer if they understand how to modify an AJAX application so that it works properly in JAWS. This is our focus as an organization: how to make systems compliant in the real world.</a:t>
            </a:r>
            <a:endParaRPr lang="en-US" sz="1000" b="0" dirty="0" smtClean="0">
              <a:effectLst/>
            </a:endParaRPr>
          </a:p>
          <a:p>
            <a:pPr rtl="0"/>
            <a:r>
              <a:rPr lang="en-US" sz="1000" b="0" dirty="0" smtClean="0">
                <a:effectLst/>
              </a:rPr>
              <a:t/>
            </a:r>
            <a:br>
              <a:rPr lang="en-US" sz="1000" b="0" dirty="0" smtClean="0">
                <a:effectLst/>
              </a:rPr>
            </a:br>
            <a:r>
              <a:rPr lang="en-US" sz="1200" b="0" i="0" u="none" strike="noStrike" kern="1200" dirty="0" smtClean="0">
                <a:solidFill>
                  <a:schemeClr val="tx1"/>
                </a:solidFill>
                <a:effectLst/>
                <a:latin typeface="Times" charset="0"/>
                <a:ea typeface="ＭＳ Ｐゴシック" charset="-128"/>
                <a:cs typeface="ＭＳ Ｐゴシック" charset="-128"/>
              </a:rPr>
              <a:t>In evaluating different accessibility consultants many of our clients have found that some firms live in a black-and-white world where nothing but fully compliant information technology is acceptable or tolerated. In the real world, trade-offs are required and dollars go to projects that provide the best ROI for an organization. As part of making systems compliant in the real world these constraints must be considered. As an organization, our goal is to ensure that we use your accessibility budget in an optimal fashion — ensuring that every dollar you spend on accessibility has the most impact.</a:t>
            </a:r>
            <a:endParaRPr lang="en-US" sz="1000" b="0" dirty="0" smtClean="0">
              <a:effectLst/>
            </a:endParaRPr>
          </a:p>
          <a:p>
            <a:pPr rtl="0"/>
            <a:endParaRPr lang="en-US" sz="1200" b="0" i="0" u="none" strike="noStrike" kern="1200" dirty="0" smtClean="0">
              <a:solidFill>
                <a:schemeClr val="tx1"/>
              </a:solidFill>
              <a:effectLst/>
              <a:latin typeface="Times" charset="0"/>
              <a:ea typeface="ＭＳ Ｐゴシック" charset="-128"/>
              <a:cs typeface="ＭＳ Ｐゴシック" charset="-128"/>
            </a:endParaRPr>
          </a:p>
          <a:p>
            <a:pPr rtl="0"/>
            <a:r>
              <a:rPr lang="en-US" sz="1200" b="1" i="0" u="sng" strike="noStrike" kern="1200" dirty="0" smtClean="0">
                <a:solidFill>
                  <a:schemeClr val="tx1"/>
                </a:solidFill>
                <a:effectLst/>
                <a:latin typeface="Times" charset="0"/>
                <a:ea typeface="ＭＳ Ｐゴシック" charset="-128"/>
                <a:cs typeface="ＭＳ Ｐゴシック" charset="-128"/>
              </a:rPr>
              <a:t>Excellence at Scale</a:t>
            </a:r>
            <a:endParaRPr lang="en-US" sz="1000" b="1" u="sng" dirty="0" smtClean="0">
              <a:effectLst/>
            </a:endParaRPr>
          </a:p>
          <a:p>
            <a:pPr rtl="0"/>
            <a:r>
              <a:rPr lang="en-US" sz="1200" b="0" i="0" u="none" strike="noStrike" kern="1200" dirty="0" smtClean="0">
                <a:solidFill>
                  <a:schemeClr val="tx1"/>
                </a:solidFill>
                <a:effectLst/>
                <a:latin typeface="Times" charset="0"/>
                <a:ea typeface="ＭＳ Ｐゴシック" charset="-128"/>
                <a:cs typeface="ＭＳ Ｐゴシック" charset="-128"/>
              </a:rPr>
              <a:t>SSB BART Group has the largest staff of W2 employees of any company of our kind. The vast majority of firms in accessibility use 1099 contractors that are hired on demand on a per-project basis. This has a significant, negative impact on the quality of work delivered, the consistency and repeatability of testing results and the accuracy of contractor work. With SSB, the people you talk to today will be available to help address your problems tomorrow. This ensures a consistent set of recommendations and allows us to develop organizational knowledge on how our accessibility solutions should be adopted to your business environment.</a:t>
            </a:r>
            <a:endParaRPr lang="en-US" sz="1000" b="0" dirty="0" smtClean="0">
              <a:effectLst/>
            </a:endParaRPr>
          </a:p>
          <a:p>
            <a:pPr rtl="0"/>
            <a:r>
              <a:rPr lang="en-US" sz="1000" b="0" dirty="0" smtClean="0">
                <a:effectLst/>
              </a:rPr>
              <a:t/>
            </a:r>
            <a:br>
              <a:rPr lang="en-US" sz="1000" b="0" dirty="0" smtClean="0">
                <a:effectLst/>
              </a:rPr>
            </a:br>
            <a:r>
              <a:rPr lang="en-US" sz="1200" b="0" i="0" u="none" strike="noStrike" kern="1200" dirty="0" smtClean="0">
                <a:solidFill>
                  <a:schemeClr val="tx1"/>
                </a:solidFill>
                <a:effectLst/>
                <a:latin typeface="Times" charset="0"/>
                <a:ea typeface="ＭＳ Ｐゴシック" charset="-128"/>
                <a:cs typeface="ＭＳ Ｐゴシック" charset="-128"/>
              </a:rPr>
              <a:t>SSB’s size ensures that we can staff and handle the volume of business from large customers. Smaller companies or sole consultants cannot handle the volume of work of enterprise-class customers, whether private IT manufacturers, financial institutions or large government organizations.</a:t>
            </a:r>
            <a:endParaRPr lang="en-US" sz="1000" b="0" dirty="0" smtClean="0">
              <a:effectLst/>
            </a:endParaRPr>
          </a:p>
          <a:p>
            <a:pPr rtl="0"/>
            <a:endParaRPr lang="en-US" sz="1200" b="0" i="0" u="none" strike="noStrike" kern="1200" dirty="0" smtClean="0">
              <a:solidFill>
                <a:schemeClr val="tx1"/>
              </a:solidFill>
              <a:effectLst/>
              <a:latin typeface="Times" charset="0"/>
              <a:ea typeface="ＭＳ Ｐゴシック" charset="-128"/>
              <a:cs typeface="ＭＳ Ｐゴシック" charset="-128"/>
            </a:endParaRPr>
          </a:p>
          <a:p>
            <a:pPr rtl="0"/>
            <a:r>
              <a:rPr lang="en-US" sz="1200" b="1" i="0" u="sng" strike="noStrike" kern="1200" dirty="0" smtClean="0">
                <a:solidFill>
                  <a:schemeClr val="tx1"/>
                </a:solidFill>
                <a:effectLst/>
                <a:latin typeface="Times" charset="0"/>
                <a:ea typeface="ＭＳ Ｐゴシック" charset="-128"/>
                <a:cs typeface="ＭＳ Ｐゴシック" charset="-128"/>
              </a:rPr>
              <a:t>Knowledge That Is Up-to-Date, All the Time</a:t>
            </a:r>
            <a:endParaRPr lang="en-US" sz="1000" b="1" u="sng" dirty="0" smtClean="0">
              <a:effectLst/>
            </a:endParaRPr>
          </a:p>
          <a:p>
            <a:r>
              <a:rPr lang="en-US" sz="1200" b="0" i="0" u="none" strike="noStrike" kern="1200" dirty="0" smtClean="0">
                <a:solidFill>
                  <a:schemeClr val="tx1"/>
                </a:solidFill>
                <a:effectLst/>
                <a:latin typeface="Times" charset="0"/>
                <a:ea typeface="ＭＳ Ｐゴシック" charset="-128"/>
                <a:cs typeface="ＭＳ Ｐゴシック" charset="-128"/>
              </a:rPr>
              <a:t>SSB uses AMP to deliver all our accessibility services, meaning that AMP is a system in constant use by the largest accessibility consulting firm in the world. This gives SSB the ability to include improvements to AMP that are born through a continuous feedback loop that includes our own staff using the product for client services work on a daily basis. As new standards are deployed, new requirements identified, new implementation techniques developed and issues resolved in real world developments, these experiences and lessons are immediately provided in AMP. This ensures that customers have instant, ongoing updates to all best practices, rule sets, tests and training content in AMP. This is in sharp contrast to competing firms, where compliance data is hard-coded and updates occur infrequently, at best.</a:t>
            </a:r>
            <a:endParaRPr lang="en-US" sz="1000" dirty="0"/>
          </a:p>
        </p:txBody>
      </p:sp>
    </p:spTree>
    <p:extLst>
      <p:ext uri="{BB962C8B-B14F-4D97-AF65-F5344CB8AC3E}">
        <p14:creationId xmlns:p14="http://schemas.microsoft.com/office/powerpoint/2010/main" val="26925833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Things</a:t>
            </a:r>
            <a:r>
              <a:rPr lang="en-US" baseline="0" dirty="0" smtClean="0"/>
              <a:t> to think about in locating the office:</a:t>
            </a:r>
          </a:p>
          <a:p>
            <a:endParaRPr lang="en-US" baseline="0" dirty="0" smtClean="0"/>
          </a:p>
          <a:p>
            <a:r>
              <a:rPr lang="en-US" sz="1200" b="0" i="0" kern="1200" dirty="0" smtClean="0">
                <a:solidFill>
                  <a:schemeClr val="tx1"/>
                </a:solidFill>
                <a:effectLst/>
                <a:latin typeface="Times" charset="0"/>
                <a:ea typeface="ＭＳ Ｐゴシック" charset="-128"/>
                <a:cs typeface="ＭＳ Ｐゴシック" charset="-128"/>
              </a:rPr>
              <a:t>What organization component leads the other compliance efforts for the organization?</a:t>
            </a:r>
          </a:p>
          <a:p>
            <a:r>
              <a:rPr lang="en-US" sz="1200" b="0" i="0" kern="1200" dirty="0" smtClean="0">
                <a:solidFill>
                  <a:schemeClr val="tx1"/>
                </a:solidFill>
                <a:effectLst/>
                <a:latin typeface="Times" charset="0"/>
                <a:ea typeface="ＭＳ Ｐゴシック" charset="-128"/>
                <a:cs typeface="ＭＳ Ｐゴシック" charset="-128"/>
              </a:rPr>
              <a:t>Does the office have enterprise wide impact and reach?</a:t>
            </a:r>
          </a:p>
          <a:p>
            <a:r>
              <a:rPr lang="en-US" sz="1200" b="0" i="0" kern="1200" dirty="0" smtClean="0">
                <a:solidFill>
                  <a:schemeClr val="tx1"/>
                </a:solidFill>
                <a:effectLst/>
                <a:latin typeface="Times" charset="0"/>
                <a:ea typeface="ＭＳ Ｐゴシック" charset="-128"/>
                <a:cs typeface="ＭＳ Ｐゴシック" charset="-128"/>
              </a:rPr>
              <a:t>Will the office have the ability to define and drive organization wide policy?</a:t>
            </a:r>
          </a:p>
          <a:p>
            <a:r>
              <a:rPr lang="en-US" sz="1200" b="0" i="0" kern="1200" dirty="0" smtClean="0">
                <a:solidFill>
                  <a:schemeClr val="tx1"/>
                </a:solidFill>
                <a:effectLst/>
                <a:latin typeface="Times" charset="0"/>
                <a:ea typeface="ＭＳ Ｐゴシック" charset="-128"/>
                <a:cs typeface="ＭＳ Ｐゴシック" charset="-128"/>
              </a:rPr>
              <a:t>Does the mission of the organization component that houses the office complement the offices impact?</a:t>
            </a:r>
          </a:p>
          <a:p>
            <a:endParaRPr lang="en-US" dirty="0"/>
          </a:p>
        </p:txBody>
      </p:sp>
      <p:sp>
        <p:nvSpPr>
          <p:cNvPr id="4" name="Slide Number Placeholder 3"/>
          <p:cNvSpPr>
            <a:spLocks noGrp="1"/>
          </p:cNvSpPr>
          <p:nvPr>
            <p:ph type="sldNum" sz="quarter" idx="10"/>
          </p:nvPr>
        </p:nvSpPr>
        <p:spPr/>
        <p:txBody>
          <a:bodyPr/>
          <a:lstStyle/>
          <a:p>
            <a:pPr>
              <a:defRPr/>
            </a:pPr>
            <a:fld id="{DBC30363-C897-4617-B9BC-C4709BF91FAB}" type="slidenum">
              <a:rPr lang="en-US" smtClean="0"/>
              <a:pPr>
                <a:defRPr/>
              </a:pPr>
              <a:t>29</a:t>
            </a:fld>
            <a:endParaRPr lang="en-US"/>
          </a:p>
        </p:txBody>
      </p:sp>
    </p:spTree>
    <p:extLst>
      <p:ext uri="{BB962C8B-B14F-4D97-AF65-F5344CB8AC3E}">
        <p14:creationId xmlns:p14="http://schemas.microsoft.com/office/powerpoint/2010/main" val="37451575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dirty="0" smtClean="0"/>
              <a:t>An</a:t>
            </a:r>
            <a:r>
              <a:rPr lang="en-US" baseline="0" dirty="0" smtClean="0"/>
              <a:t> accessibility council is </a:t>
            </a:r>
            <a:r>
              <a:rPr lang="en-US" dirty="0" smtClean="0"/>
              <a:t>an interdepartmental team relating to accessibility that represents the various stakeholder areas of the organization that will be impacted by accessibility. </a:t>
            </a:r>
          </a:p>
          <a:p>
            <a:endParaRPr lang="en-US" dirty="0" smtClean="0"/>
          </a:p>
          <a:p>
            <a:r>
              <a:rPr lang="en-US" dirty="0" smtClean="0"/>
              <a:t>It can be helpful</a:t>
            </a:r>
            <a:r>
              <a:rPr lang="en-US" baseline="0" dirty="0" smtClean="0"/>
              <a:t> in spreading accessibility through an organization.  Specifically it often:</a:t>
            </a:r>
            <a:endParaRPr lang="en-US" dirty="0" smtClean="0"/>
          </a:p>
          <a:p>
            <a:r>
              <a:rPr lang="en-US" dirty="0" smtClean="0"/>
              <a:t>Facilitates progress on accessibility organization wide</a:t>
            </a:r>
          </a:p>
          <a:p>
            <a:r>
              <a:rPr lang="en-US" dirty="0" smtClean="0"/>
              <a:t>Identifies issues or challenges </a:t>
            </a:r>
          </a:p>
          <a:p>
            <a:r>
              <a:rPr lang="en-US" dirty="0" smtClean="0"/>
              <a:t>Works to address same</a:t>
            </a:r>
          </a:p>
          <a:p>
            <a:r>
              <a:rPr lang="en-US" dirty="0" smtClean="0"/>
              <a:t>Solicits management in various different areas</a:t>
            </a:r>
          </a:p>
          <a:p>
            <a:r>
              <a:rPr lang="en-US" dirty="0" smtClean="0">
                <a:solidFill>
                  <a:srgbClr val="FF0000"/>
                </a:solidFill>
              </a:rPr>
              <a:t>Strong potential to diffuse responsibility</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smtClean="0">
              <a:solidFill>
                <a:srgbClr val="FF0000"/>
              </a:solidFill>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solidFill>
                  <a:srgbClr val="FF0000"/>
                </a:solidFill>
              </a:rPr>
              <a:t>That said there is a </a:t>
            </a:r>
            <a:r>
              <a:rPr lang="en-US" b="1" dirty="0" smtClean="0">
                <a:solidFill>
                  <a:srgbClr val="FF0000"/>
                </a:solidFill>
              </a:rPr>
              <a:t>strong</a:t>
            </a:r>
            <a:r>
              <a:rPr lang="en-US" dirty="0" smtClean="0">
                <a:solidFill>
                  <a:srgbClr val="FF0000"/>
                </a:solidFill>
              </a:rPr>
              <a:t> potential to diffuse responsibility if the core unit that owns accessibility </a:t>
            </a:r>
            <a:r>
              <a:rPr lang="en-US" dirty="0" smtClean="0">
                <a:solidFill>
                  <a:schemeClr val="tx1"/>
                </a:solidFill>
              </a:rPr>
              <a:t>is</a:t>
            </a:r>
            <a:r>
              <a:rPr lang="en-US" baseline="0" dirty="0" smtClean="0">
                <a:solidFill>
                  <a:schemeClr val="tx1"/>
                </a:solidFill>
              </a:rPr>
              <a:t> the council.  So this is here solely to support the needs of accessibility in the field.</a:t>
            </a:r>
            <a:endParaRPr lang="en-US" dirty="0" smtClean="0">
              <a:solidFill>
                <a:srgbClr val="FF0000"/>
              </a:solidFill>
            </a:endParaRPr>
          </a:p>
        </p:txBody>
      </p:sp>
      <p:sp>
        <p:nvSpPr>
          <p:cNvPr id="4" name="Slide Number Placeholder 3"/>
          <p:cNvSpPr>
            <a:spLocks noGrp="1"/>
          </p:cNvSpPr>
          <p:nvPr>
            <p:ph type="sldNum" sz="quarter" idx="10"/>
          </p:nvPr>
        </p:nvSpPr>
        <p:spPr/>
        <p:txBody>
          <a:bodyPr/>
          <a:lstStyle/>
          <a:p>
            <a:pPr>
              <a:defRPr/>
            </a:pPr>
            <a:fld id="{DBC30363-C897-4617-B9BC-C4709BF91FAB}" type="slidenum">
              <a:rPr lang="en-US" smtClean="0"/>
              <a:pPr>
                <a:defRPr/>
              </a:pPr>
              <a:t>30</a:t>
            </a:fld>
            <a:endParaRPr lang="en-US"/>
          </a:p>
        </p:txBody>
      </p:sp>
    </p:spTree>
    <p:extLst>
      <p:ext uri="{BB962C8B-B14F-4D97-AF65-F5344CB8AC3E}">
        <p14:creationId xmlns:p14="http://schemas.microsoft.com/office/powerpoint/2010/main" val="33591326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7303" eaLnBrk="0" hangingPunct="0">
              <a:defRPr sz="2500">
                <a:solidFill>
                  <a:schemeClr val="tx1"/>
                </a:solidFill>
                <a:latin typeface="Times" pitchFamily="18" charset="0"/>
                <a:ea typeface="ＭＳ Ｐゴシック" pitchFamily="34" charset="-128"/>
              </a:defRPr>
            </a:lvl1pPr>
            <a:lvl2pPr marL="763233" indent="-293551" defTabSz="957303" eaLnBrk="0" hangingPunct="0">
              <a:defRPr sz="2500">
                <a:solidFill>
                  <a:schemeClr val="tx1"/>
                </a:solidFill>
                <a:latin typeface="Times" pitchFamily="18" charset="0"/>
                <a:ea typeface="ＭＳ Ｐゴシック" pitchFamily="34" charset="-128"/>
              </a:defRPr>
            </a:lvl2pPr>
            <a:lvl3pPr marL="1174204" indent="-234841" defTabSz="957303" eaLnBrk="0" hangingPunct="0">
              <a:defRPr sz="2500">
                <a:solidFill>
                  <a:schemeClr val="tx1"/>
                </a:solidFill>
                <a:latin typeface="Times" pitchFamily="18" charset="0"/>
                <a:ea typeface="ＭＳ Ｐゴシック" pitchFamily="34" charset="-128"/>
              </a:defRPr>
            </a:lvl3pPr>
            <a:lvl4pPr marL="1643885" indent="-234841" defTabSz="957303" eaLnBrk="0" hangingPunct="0">
              <a:defRPr sz="2500">
                <a:solidFill>
                  <a:schemeClr val="tx1"/>
                </a:solidFill>
                <a:latin typeface="Times" pitchFamily="18" charset="0"/>
                <a:ea typeface="ＭＳ Ｐゴシック" pitchFamily="34" charset="-128"/>
              </a:defRPr>
            </a:lvl4pPr>
            <a:lvl5pPr marL="2113567" indent="-234841" defTabSz="957303" eaLnBrk="0" hangingPunct="0">
              <a:defRPr sz="2500">
                <a:solidFill>
                  <a:schemeClr val="tx1"/>
                </a:solidFill>
                <a:latin typeface="Times" pitchFamily="18" charset="0"/>
                <a:ea typeface="ＭＳ Ｐゴシック" pitchFamily="34" charset="-128"/>
              </a:defRPr>
            </a:lvl5pPr>
            <a:lvl6pPr marL="2583249" indent="-234841" defTabSz="957303" eaLnBrk="0" fontAlgn="base" hangingPunct="0">
              <a:spcBef>
                <a:spcPct val="0"/>
              </a:spcBef>
              <a:spcAft>
                <a:spcPct val="0"/>
              </a:spcAft>
              <a:defRPr sz="2500">
                <a:solidFill>
                  <a:schemeClr val="tx1"/>
                </a:solidFill>
                <a:latin typeface="Times" pitchFamily="18" charset="0"/>
                <a:ea typeface="ＭＳ Ｐゴシック" pitchFamily="34" charset="-128"/>
              </a:defRPr>
            </a:lvl6pPr>
            <a:lvl7pPr marL="3052930" indent="-234841" defTabSz="957303" eaLnBrk="0" fontAlgn="base" hangingPunct="0">
              <a:spcBef>
                <a:spcPct val="0"/>
              </a:spcBef>
              <a:spcAft>
                <a:spcPct val="0"/>
              </a:spcAft>
              <a:defRPr sz="2500">
                <a:solidFill>
                  <a:schemeClr val="tx1"/>
                </a:solidFill>
                <a:latin typeface="Times" pitchFamily="18" charset="0"/>
                <a:ea typeface="ＭＳ Ｐゴシック" pitchFamily="34" charset="-128"/>
              </a:defRPr>
            </a:lvl7pPr>
            <a:lvl8pPr marL="3522612" indent="-234841" defTabSz="957303" eaLnBrk="0" fontAlgn="base" hangingPunct="0">
              <a:spcBef>
                <a:spcPct val="0"/>
              </a:spcBef>
              <a:spcAft>
                <a:spcPct val="0"/>
              </a:spcAft>
              <a:defRPr sz="2500">
                <a:solidFill>
                  <a:schemeClr val="tx1"/>
                </a:solidFill>
                <a:latin typeface="Times" pitchFamily="18" charset="0"/>
                <a:ea typeface="ＭＳ Ｐゴシック" pitchFamily="34" charset="-128"/>
              </a:defRPr>
            </a:lvl8pPr>
            <a:lvl9pPr marL="3992293" indent="-234841" defTabSz="957303" eaLnBrk="0" fontAlgn="base" hangingPunct="0">
              <a:spcBef>
                <a:spcPct val="0"/>
              </a:spcBef>
              <a:spcAft>
                <a:spcPct val="0"/>
              </a:spcAft>
              <a:defRPr sz="2500">
                <a:solidFill>
                  <a:schemeClr val="tx1"/>
                </a:solidFill>
                <a:latin typeface="Times" pitchFamily="18" charset="0"/>
                <a:ea typeface="ＭＳ Ｐゴシック" pitchFamily="34" charset="-128"/>
              </a:defRPr>
            </a:lvl9pPr>
          </a:lstStyle>
          <a:p>
            <a:pPr eaLnBrk="1" hangingPunct="1"/>
            <a:fld id="{C0C7EE9B-022B-4BCF-BAAB-FA85EA55AFD2}" type="slidenum">
              <a:rPr lang="en-US" sz="1200">
                <a:latin typeface="Arial" pitchFamily="34" charset="0"/>
              </a:rPr>
              <a:pPr eaLnBrk="1" hangingPunct="1"/>
              <a:t>31</a:t>
            </a:fld>
            <a:endParaRPr lang="en-US" sz="1200">
              <a:latin typeface="Arial" pitchFamily="34" charset="0"/>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latin typeface="Times" pitchFamily="18" charset="0"/>
                <a:ea typeface="ＭＳ Ｐゴシック" pitchFamily="34" charset="-128"/>
              </a:rPr>
              <a:t>There are two key next steps for customers after going through this accessibility overview.  The first next step is to schedule some time to discuss the needs of your organization with one of our industry consultants.  This will allow you some time to speak with someone in SSB that is an expert in your particular industry and has the depth of experience to determine if and what accessibility solutions may be right for you.  The second next step is to schedule a more formal and in-depth look at AMP.   This is a web based training session SSB provides for free to organizations that are testing and have deployed AMP. </a:t>
            </a:r>
          </a:p>
        </p:txBody>
      </p:sp>
    </p:spTree>
    <p:extLst>
      <p:ext uri="{BB962C8B-B14F-4D97-AF65-F5344CB8AC3E}">
        <p14:creationId xmlns:p14="http://schemas.microsoft.com/office/powerpoint/2010/main" val="5365852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7303" eaLnBrk="0" hangingPunct="0">
              <a:defRPr sz="2500">
                <a:solidFill>
                  <a:schemeClr val="tx1"/>
                </a:solidFill>
                <a:latin typeface="Times" pitchFamily="18" charset="0"/>
                <a:ea typeface="ＭＳ Ｐゴシック" pitchFamily="34" charset="-128"/>
              </a:defRPr>
            </a:lvl1pPr>
            <a:lvl2pPr marL="763233" indent="-293551" defTabSz="957303" eaLnBrk="0" hangingPunct="0">
              <a:defRPr sz="2500">
                <a:solidFill>
                  <a:schemeClr val="tx1"/>
                </a:solidFill>
                <a:latin typeface="Times" pitchFamily="18" charset="0"/>
                <a:ea typeface="ＭＳ Ｐゴシック" pitchFamily="34" charset="-128"/>
              </a:defRPr>
            </a:lvl2pPr>
            <a:lvl3pPr marL="1174204" indent="-234841" defTabSz="957303" eaLnBrk="0" hangingPunct="0">
              <a:defRPr sz="2500">
                <a:solidFill>
                  <a:schemeClr val="tx1"/>
                </a:solidFill>
                <a:latin typeface="Times" pitchFamily="18" charset="0"/>
                <a:ea typeface="ＭＳ Ｐゴシック" pitchFamily="34" charset="-128"/>
              </a:defRPr>
            </a:lvl3pPr>
            <a:lvl4pPr marL="1643885" indent="-234841" defTabSz="957303" eaLnBrk="0" hangingPunct="0">
              <a:defRPr sz="2500">
                <a:solidFill>
                  <a:schemeClr val="tx1"/>
                </a:solidFill>
                <a:latin typeface="Times" pitchFamily="18" charset="0"/>
                <a:ea typeface="ＭＳ Ｐゴシック" pitchFamily="34" charset="-128"/>
              </a:defRPr>
            </a:lvl4pPr>
            <a:lvl5pPr marL="2113567" indent="-234841" defTabSz="957303" eaLnBrk="0" hangingPunct="0">
              <a:defRPr sz="2500">
                <a:solidFill>
                  <a:schemeClr val="tx1"/>
                </a:solidFill>
                <a:latin typeface="Times" pitchFamily="18" charset="0"/>
                <a:ea typeface="ＭＳ Ｐゴシック" pitchFamily="34" charset="-128"/>
              </a:defRPr>
            </a:lvl5pPr>
            <a:lvl6pPr marL="2583249" indent="-234841" defTabSz="957303" eaLnBrk="0" fontAlgn="base" hangingPunct="0">
              <a:spcBef>
                <a:spcPct val="0"/>
              </a:spcBef>
              <a:spcAft>
                <a:spcPct val="0"/>
              </a:spcAft>
              <a:defRPr sz="2500">
                <a:solidFill>
                  <a:schemeClr val="tx1"/>
                </a:solidFill>
                <a:latin typeface="Times" pitchFamily="18" charset="0"/>
                <a:ea typeface="ＭＳ Ｐゴシック" pitchFamily="34" charset="-128"/>
              </a:defRPr>
            </a:lvl6pPr>
            <a:lvl7pPr marL="3052930" indent="-234841" defTabSz="957303" eaLnBrk="0" fontAlgn="base" hangingPunct="0">
              <a:spcBef>
                <a:spcPct val="0"/>
              </a:spcBef>
              <a:spcAft>
                <a:spcPct val="0"/>
              </a:spcAft>
              <a:defRPr sz="2500">
                <a:solidFill>
                  <a:schemeClr val="tx1"/>
                </a:solidFill>
                <a:latin typeface="Times" pitchFamily="18" charset="0"/>
                <a:ea typeface="ＭＳ Ｐゴシック" pitchFamily="34" charset="-128"/>
              </a:defRPr>
            </a:lvl7pPr>
            <a:lvl8pPr marL="3522612" indent="-234841" defTabSz="957303" eaLnBrk="0" fontAlgn="base" hangingPunct="0">
              <a:spcBef>
                <a:spcPct val="0"/>
              </a:spcBef>
              <a:spcAft>
                <a:spcPct val="0"/>
              </a:spcAft>
              <a:defRPr sz="2500">
                <a:solidFill>
                  <a:schemeClr val="tx1"/>
                </a:solidFill>
                <a:latin typeface="Times" pitchFamily="18" charset="0"/>
                <a:ea typeface="ＭＳ Ｐゴシック" pitchFamily="34" charset="-128"/>
              </a:defRPr>
            </a:lvl8pPr>
            <a:lvl9pPr marL="3992293" indent="-234841" defTabSz="957303" eaLnBrk="0" fontAlgn="base" hangingPunct="0">
              <a:spcBef>
                <a:spcPct val="0"/>
              </a:spcBef>
              <a:spcAft>
                <a:spcPct val="0"/>
              </a:spcAft>
              <a:defRPr sz="2500">
                <a:solidFill>
                  <a:schemeClr val="tx1"/>
                </a:solidFill>
                <a:latin typeface="Times" pitchFamily="18" charset="0"/>
                <a:ea typeface="ＭＳ Ｐゴシック" pitchFamily="34" charset="-128"/>
              </a:defRPr>
            </a:lvl9pPr>
          </a:lstStyle>
          <a:p>
            <a:pPr eaLnBrk="1" hangingPunct="1"/>
            <a:fld id="{73483F8B-6E75-45B3-B27C-AB9F212DCFC5}" type="slidenum">
              <a:rPr lang="en-US" sz="1200">
                <a:latin typeface="Arial" pitchFamily="34" charset="0"/>
              </a:rPr>
              <a:pPr eaLnBrk="1" hangingPunct="1"/>
              <a:t>3</a:t>
            </a:fld>
            <a:endParaRPr lang="en-US" sz="1200">
              <a:latin typeface="Arial" pitchFamily="34" charset="0"/>
            </a:endParaRPr>
          </a:p>
        </p:txBody>
      </p:sp>
      <p:sp>
        <p:nvSpPr>
          <p:cNvPr id="30723" name="Rectangle 7"/>
          <p:cNvSpPr txBox="1">
            <a:spLocks noGrp="1" noChangeArrowheads="1"/>
          </p:cNvSpPr>
          <p:nvPr/>
        </p:nvSpPr>
        <p:spPr bwMode="auto">
          <a:xfrm>
            <a:off x="4010342" y="8894921"/>
            <a:ext cx="3066733" cy="468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348" tIns="48174" rIns="96348" bIns="48174" anchor="b"/>
          <a:lstStyle>
            <a:lvl1pPr defTabSz="931863" eaLnBrk="0" hangingPunct="0">
              <a:defRPr sz="2400">
                <a:solidFill>
                  <a:schemeClr val="tx1"/>
                </a:solidFill>
                <a:latin typeface="Times" pitchFamily="18" charset="0"/>
                <a:ea typeface="ＭＳ Ｐゴシック" pitchFamily="34" charset="-128"/>
              </a:defRPr>
            </a:lvl1pPr>
            <a:lvl2pPr marL="742950" indent="-285750" defTabSz="931863" eaLnBrk="0" hangingPunct="0">
              <a:defRPr sz="2400">
                <a:solidFill>
                  <a:schemeClr val="tx1"/>
                </a:solidFill>
                <a:latin typeface="Times" pitchFamily="18" charset="0"/>
                <a:ea typeface="ＭＳ Ｐゴシック" pitchFamily="34" charset="-128"/>
              </a:defRPr>
            </a:lvl2pPr>
            <a:lvl3pPr marL="1143000" indent="-228600" defTabSz="931863" eaLnBrk="0" hangingPunct="0">
              <a:defRPr sz="2400">
                <a:solidFill>
                  <a:schemeClr val="tx1"/>
                </a:solidFill>
                <a:latin typeface="Times" pitchFamily="18" charset="0"/>
                <a:ea typeface="ＭＳ Ｐゴシック" pitchFamily="34" charset="-128"/>
              </a:defRPr>
            </a:lvl3pPr>
            <a:lvl4pPr marL="1600200" indent="-228600" defTabSz="931863" eaLnBrk="0" hangingPunct="0">
              <a:defRPr sz="2400">
                <a:solidFill>
                  <a:schemeClr val="tx1"/>
                </a:solidFill>
                <a:latin typeface="Times" pitchFamily="18" charset="0"/>
                <a:ea typeface="ＭＳ Ｐゴシック" pitchFamily="34" charset="-128"/>
              </a:defRPr>
            </a:lvl4pPr>
            <a:lvl5pPr marL="2057400" indent="-228600" defTabSz="931863" eaLnBrk="0" hangingPunct="0">
              <a:defRPr sz="2400">
                <a:solidFill>
                  <a:schemeClr val="tx1"/>
                </a:solidFill>
                <a:latin typeface="Times" pitchFamily="18" charset="0"/>
                <a:ea typeface="ＭＳ Ｐゴシック" pitchFamily="34" charset="-128"/>
              </a:defRPr>
            </a:lvl5pPr>
            <a:lvl6pPr marL="2514600" indent="-228600" defTabSz="931863" eaLnBrk="0" fontAlgn="base" hangingPunct="0">
              <a:spcBef>
                <a:spcPct val="0"/>
              </a:spcBef>
              <a:spcAft>
                <a:spcPct val="0"/>
              </a:spcAft>
              <a:defRPr sz="2400">
                <a:solidFill>
                  <a:schemeClr val="tx1"/>
                </a:solidFill>
                <a:latin typeface="Times" pitchFamily="18" charset="0"/>
                <a:ea typeface="ＭＳ Ｐゴシック" pitchFamily="34" charset="-128"/>
              </a:defRPr>
            </a:lvl6pPr>
            <a:lvl7pPr marL="2971800" indent="-228600" defTabSz="931863" eaLnBrk="0" fontAlgn="base" hangingPunct="0">
              <a:spcBef>
                <a:spcPct val="0"/>
              </a:spcBef>
              <a:spcAft>
                <a:spcPct val="0"/>
              </a:spcAft>
              <a:defRPr sz="2400">
                <a:solidFill>
                  <a:schemeClr val="tx1"/>
                </a:solidFill>
                <a:latin typeface="Times" pitchFamily="18" charset="0"/>
                <a:ea typeface="ＭＳ Ｐゴシック" pitchFamily="34" charset="-128"/>
              </a:defRPr>
            </a:lvl7pPr>
            <a:lvl8pPr marL="3429000" indent="-228600" defTabSz="931863" eaLnBrk="0" fontAlgn="base" hangingPunct="0">
              <a:spcBef>
                <a:spcPct val="0"/>
              </a:spcBef>
              <a:spcAft>
                <a:spcPct val="0"/>
              </a:spcAft>
              <a:defRPr sz="2400">
                <a:solidFill>
                  <a:schemeClr val="tx1"/>
                </a:solidFill>
                <a:latin typeface="Times" pitchFamily="18" charset="0"/>
                <a:ea typeface="ＭＳ Ｐゴシック" pitchFamily="34" charset="-128"/>
              </a:defRPr>
            </a:lvl8pPr>
            <a:lvl9pPr marL="3886200" indent="-228600" defTabSz="931863" eaLnBrk="0" fontAlgn="base" hangingPunct="0">
              <a:spcBef>
                <a:spcPct val="0"/>
              </a:spcBef>
              <a:spcAft>
                <a:spcPct val="0"/>
              </a:spcAft>
              <a:defRPr sz="2400">
                <a:solidFill>
                  <a:schemeClr val="tx1"/>
                </a:solidFill>
                <a:latin typeface="Times" pitchFamily="18" charset="0"/>
                <a:ea typeface="ＭＳ Ｐゴシック" pitchFamily="34" charset="-128"/>
              </a:defRPr>
            </a:lvl9pPr>
          </a:lstStyle>
          <a:p>
            <a:pPr algn="r" eaLnBrk="1" hangingPunct="1"/>
            <a:fld id="{95B59CAD-87B9-40CF-960F-45E671319853}" type="slidenum">
              <a:rPr lang="en-US" sz="1200">
                <a:latin typeface="Arial" pitchFamily="34" charset="0"/>
              </a:rPr>
              <a:pPr algn="r" eaLnBrk="1" hangingPunct="1"/>
              <a:t>3</a:t>
            </a:fld>
            <a:endParaRPr lang="en-US" sz="1200">
              <a:latin typeface="Arial" pitchFamily="34" charset="0"/>
            </a:endParaRPr>
          </a:p>
        </p:txBody>
      </p:sp>
      <p:sp>
        <p:nvSpPr>
          <p:cNvPr id="30724" name="Rectangle 2"/>
          <p:cNvSpPr>
            <a:spLocks noGrp="1" noRot="1" noChangeAspect="1" noChangeArrowheads="1" noTextEdit="1"/>
          </p:cNvSpPr>
          <p:nvPr>
            <p:ph type="sldImg"/>
          </p:nvPr>
        </p:nvSpPr>
        <p:spPr>
          <a:ln/>
        </p:spPr>
      </p:sp>
      <p:sp>
        <p:nvSpPr>
          <p:cNvPr id="3072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Times" pitchFamily="18" charset="0"/>
              <a:ea typeface="ＭＳ Ｐゴシック" pitchFamily="34" charset="-128"/>
            </a:endParaRPr>
          </a:p>
        </p:txBody>
      </p:sp>
    </p:spTree>
    <p:extLst>
      <p:ext uri="{BB962C8B-B14F-4D97-AF65-F5344CB8AC3E}">
        <p14:creationId xmlns:p14="http://schemas.microsoft.com/office/powerpoint/2010/main" val="23644830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8264" eaLnBrk="0" hangingPunct="0">
              <a:defRPr sz="1200" baseline="-25000">
                <a:solidFill>
                  <a:schemeClr val="tx1"/>
                </a:solidFill>
                <a:latin typeface="Arial" charset="0"/>
              </a:defRPr>
            </a:lvl1pPr>
            <a:lvl2pPr marL="756026" indent="-290779" defTabSz="948264" eaLnBrk="0" hangingPunct="0">
              <a:defRPr sz="1200" baseline="-25000">
                <a:solidFill>
                  <a:schemeClr val="tx1"/>
                </a:solidFill>
                <a:latin typeface="Arial" charset="0"/>
              </a:defRPr>
            </a:lvl2pPr>
            <a:lvl3pPr marL="1163117" indent="-232623" defTabSz="948264" eaLnBrk="0" hangingPunct="0">
              <a:defRPr sz="1200" baseline="-25000">
                <a:solidFill>
                  <a:schemeClr val="tx1"/>
                </a:solidFill>
                <a:latin typeface="Arial" charset="0"/>
              </a:defRPr>
            </a:lvl3pPr>
            <a:lvl4pPr marL="1628364" indent="-232623" defTabSz="948264" eaLnBrk="0" hangingPunct="0">
              <a:defRPr sz="1200" baseline="-25000">
                <a:solidFill>
                  <a:schemeClr val="tx1"/>
                </a:solidFill>
                <a:latin typeface="Arial" charset="0"/>
              </a:defRPr>
            </a:lvl4pPr>
            <a:lvl5pPr marL="2093610" indent="-232623" defTabSz="948264" eaLnBrk="0" hangingPunct="0">
              <a:defRPr sz="1200" baseline="-25000">
                <a:solidFill>
                  <a:schemeClr val="tx1"/>
                </a:solidFill>
                <a:latin typeface="Arial" charset="0"/>
              </a:defRPr>
            </a:lvl5pPr>
            <a:lvl6pPr marL="2558857" indent="-232623" algn="ctr" defTabSz="948264" eaLnBrk="0" fontAlgn="base" hangingPunct="0">
              <a:lnSpc>
                <a:spcPct val="80000"/>
              </a:lnSpc>
              <a:spcBef>
                <a:spcPct val="20000"/>
              </a:spcBef>
              <a:spcAft>
                <a:spcPct val="0"/>
              </a:spcAft>
              <a:buClr>
                <a:schemeClr val="bg2"/>
              </a:buClr>
              <a:buChar char="•"/>
              <a:defRPr sz="1200" baseline="-25000">
                <a:solidFill>
                  <a:schemeClr val="tx1"/>
                </a:solidFill>
                <a:latin typeface="Arial" charset="0"/>
              </a:defRPr>
            </a:lvl6pPr>
            <a:lvl7pPr marL="3024104" indent="-232623" algn="ctr" defTabSz="948264" eaLnBrk="0" fontAlgn="base" hangingPunct="0">
              <a:lnSpc>
                <a:spcPct val="80000"/>
              </a:lnSpc>
              <a:spcBef>
                <a:spcPct val="20000"/>
              </a:spcBef>
              <a:spcAft>
                <a:spcPct val="0"/>
              </a:spcAft>
              <a:buClr>
                <a:schemeClr val="bg2"/>
              </a:buClr>
              <a:buChar char="•"/>
              <a:defRPr sz="1200" baseline="-25000">
                <a:solidFill>
                  <a:schemeClr val="tx1"/>
                </a:solidFill>
                <a:latin typeface="Arial" charset="0"/>
              </a:defRPr>
            </a:lvl7pPr>
            <a:lvl8pPr marL="3489350" indent="-232623" algn="ctr" defTabSz="948264" eaLnBrk="0" fontAlgn="base" hangingPunct="0">
              <a:lnSpc>
                <a:spcPct val="80000"/>
              </a:lnSpc>
              <a:spcBef>
                <a:spcPct val="20000"/>
              </a:spcBef>
              <a:spcAft>
                <a:spcPct val="0"/>
              </a:spcAft>
              <a:buClr>
                <a:schemeClr val="bg2"/>
              </a:buClr>
              <a:buChar char="•"/>
              <a:defRPr sz="1200" baseline="-25000">
                <a:solidFill>
                  <a:schemeClr val="tx1"/>
                </a:solidFill>
                <a:latin typeface="Arial" charset="0"/>
              </a:defRPr>
            </a:lvl8pPr>
            <a:lvl9pPr marL="3954597" indent="-232623" algn="ctr" defTabSz="948264" eaLnBrk="0" fontAlgn="base" hangingPunct="0">
              <a:lnSpc>
                <a:spcPct val="80000"/>
              </a:lnSpc>
              <a:spcBef>
                <a:spcPct val="20000"/>
              </a:spcBef>
              <a:spcAft>
                <a:spcPct val="0"/>
              </a:spcAft>
              <a:buClr>
                <a:schemeClr val="bg2"/>
              </a:buClr>
              <a:buChar char="•"/>
              <a:defRPr sz="1200" baseline="-25000">
                <a:solidFill>
                  <a:schemeClr val="tx1"/>
                </a:solidFill>
                <a:latin typeface="Arial" charset="0"/>
              </a:defRPr>
            </a:lvl9pPr>
          </a:lstStyle>
          <a:p>
            <a:pPr eaLnBrk="1" hangingPunct="1"/>
            <a:fld id="{BAF81E8B-5F21-43AD-84BA-A7AAFA44400B}" type="slidenum">
              <a:rPr lang="en-US" baseline="0" smtClean="0"/>
              <a:pPr eaLnBrk="1" hangingPunct="1"/>
              <a:t>4</a:t>
            </a:fld>
            <a:endParaRPr lang="en-US" baseline="0" smtClean="0"/>
          </a:p>
        </p:txBody>
      </p:sp>
      <p:sp>
        <p:nvSpPr>
          <p:cNvPr id="19459" name="Rectangle 7"/>
          <p:cNvSpPr txBox="1">
            <a:spLocks noGrp="1" noChangeArrowheads="1"/>
          </p:cNvSpPr>
          <p:nvPr/>
        </p:nvSpPr>
        <p:spPr bwMode="auto">
          <a:xfrm>
            <a:off x="4010342" y="8894602"/>
            <a:ext cx="3066733" cy="468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5439" tIns="47719" rIns="95439" bIns="47719" anchor="b"/>
          <a:lstStyle>
            <a:lvl1pPr defTabSz="931863" eaLnBrk="0" hangingPunct="0">
              <a:defRPr sz="1200" baseline="-25000">
                <a:solidFill>
                  <a:schemeClr val="tx1"/>
                </a:solidFill>
                <a:latin typeface="Arial" charset="0"/>
              </a:defRPr>
            </a:lvl1pPr>
            <a:lvl2pPr marL="742950" indent="-285750" defTabSz="931863" eaLnBrk="0" hangingPunct="0">
              <a:defRPr sz="1200" baseline="-25000">
                <a:solidFill>
                  <a:schemeClr val="tx1"/>
                </a:solidFill>
                <a:latin typeface="Arial" charset="0"/>
              </a:defRPr>
            </a:lvl2pPr>
            <a:lvl3pPr marL="1143000" indent="-228600" defTabSz="931863" eaLnBrk="0" hangingPunct="0">
              <a:defRPr sz="1200" baseline="-25000">
                <a:solidFill>
                  <a:schemeClr val="tx1"/>
                </a:solidFill>
                <a:latin typeface="Arial" charset="0"/>
              </a:defRPr>
            </a:lvl3pPr>
            <a:lvl4pPr marL="1600200" indent="-228600" defTabSz="931863" eaLnBrk="0" hangingPunct="0">
              <a:defRPr sz="1200" baseline="-25000">
                <a:solidFill>
                  <a:schemeClr val="tx1"/>
                </a:solidFill>
                <a:latin typeface="Arial" charset="0"/>
              </a:defRPr>
            </a:lvl4pPr>
            <a:lvl5pPr marL="2057400" indent="-228600" defTabSz="931863" eaLnBrk="0" hangingPunct="0">
              <a:defRPr sz="1200" baseline="-25000">
                <a:solidFill>
                  <a:schemeClr val="tx1"/>
                </a:solidFill>
                <a:latin typeface="Arial" charset="0"/>
              </a:defRPr>
            </a:lvl5pPr>
            <a:lvl6pPr marL="2514600" indent="-228600" algn="ctr" defTabSz="931863" eaLnBrk="0" fontAlgn="base" hangingPunct="0">
              <a:lnSpc>
                <a:spcPct val="80000"/>
              </a:lnSpc>
              <a:spcBef>
                <a:spcPct val="20000"/>
              </a:spcBef>
              <a:spcAft>
                <a:spcPct val="0"/>
              </a:spcAft>
              <a:buClr>
                <a:schemeClr val="bg2"/>
              </a:buClr>
              <a:buChar char="•"/>
              <a:defRPr sz="1200" baseline="-25000">
                <a:solidFill>
                  <a:schemeClr val="tx1"/>
                </a:solidFill>
                <a:latin typeface="Arial" charset="0"/>
              </a:defRPr>
            </a:lvl6pPr>
            <a:lvl7pPr marL="2971800" indent="-228600" algn="ctr" defTabSz="931863" eaLnBrk="0" fontAlgn="base" hangingPunct="0">
              <a:lnSpc>
                <a:spcPct val="80000"/>
              </a:lnSpc>
              <a:spcBef>
                <a:spcPct val="20000"/>
              </a:spcBef>
              <a:spcAft>
                <a:spcPct val="0"/>
              </a:spcAft>
              <a:buClr>
                <a:schemeClr val="bg2"/>
              </a:buClr>
              <a:buChar char="•"/>
              <a:defRPr sz="1200" baseline="-25000">
                <a:solidFill>
                  <a:schemeClr val="tx1"/>
                </a:solidFill>
                <a:latin typeface="Arial" charset="0"/>
              </a:defRPr>
            </a:lvl7pPr>
            <a:lvl8pPr marL="3429000" indent="-228600" algn="ctr" defTabSz="931863" eaLnBrk="0" fontAlgn="base" hangingPunct="0">
              <a:lnSpc>
                <a:spcPct val="80000"/>
              </a:lnSpc>
              <a:spcBef>
                <a:spcPct val="20000"/>
              </a:spcBef>
              <a:spcAft>
                <a:spcPct val="0"/>
              </a:spcAft>
              <a:buClr>
                <a:schemeClr val="bg2"/>
              </a:buClr>
              <a:buChar char="•"/>
              <a:defRPr sz="1200" baseline="-25000">
                <a:solidFill>
                  <a:schemeClr val="tx1"/>
                </a:solidFill>
                <a:latin typeface="Arial" charset="0"/>
              </a:defRPr>
            </a:lvl8pPr>
            <a:lvl9pPr marL="3886200" indent="-228600" algn="ctr" defTabSz="931863" eaLnBrk="0" fontAlgn="base" hangingPunct="0">
              <a:lnSpc>
                <a:spcPct val="80000"/>
              </a:lnSpc>
              <a:spcBef>
                <a:spcPct val="20000"/>
              </a:spcBef>
              <a:spcAft>
                <a:spcPct val="0"/>
              </a:spcAft>
              <a:buClr>
                <a:schemeClr val="bg2"/>
              </a:buClr>
              <a:buChar char="•"/>
              <a:defRPr sz="1200" baseline="-25000">
                <a:solidFill>
                  <a:schemeClr val="tx1"/>
                </a:solidFill>
                <a:latin typeface="Arial" charset="0"/>
              </a:defRPr>
            </a:lvl9pPr>
          </a:lstStyle>
          <a:p>
            <a:pPr algn="r" eaLnBrk="1" hangingPunct="1">
              <a:lnSpc>
                <a:spcPct val="100000"/>
              </a:lnSpc>
              <a:spcBef>
                <a:spcPct val="0"/>
              </a:spcBef>
              <a:buClrTx/>
              <a:buFontTx/>
              <a:buNone/>
            </a:pPr>
            <a:fld id="{764BF040-F5C1-4548-A341-CA44884094F3}" type="slidenum">
              <a:rPr lang="en-US" baseline="0"/>
              <a:pPr algn="r" eaLnBrk="1" hangingPunct="1">
                <a:lnSpc>
                  <a:spcPct val="100000"/>
                </a:lnSpc>
                <a:spcBef>
                  <a:spcPct val="0"/>
                </a:spcBef>
                <a:buClrTx/>
                <a:buFontTx/>
                <a:buNone/>
              </a:pPr>
              <a:t>4</a:t>
            </a:fld>
            <a:endParaRPr lang="en-US" baseline="0"/>
          </a:p>
        </p:txBody>
      </p:sp>
      <p:sp>
        <p:nvSpPr>
          <p:cNvPr id="19460" name="Rectangle 2"/>
          <p:cNvSpPr>
            <a:spLocks noGrp="1" noRot="1" noChangeAspect="1" noChangeArrowheads="1" noTextEdit="1"/>
          </p:cNvSpPr>
          <p:nvPr>
            <p:ph type="sldImg"/>
          </p:nvPr>
        </p:nvSpPr>
        <p:spPr>
          <a:ln/>
        </p:spPr>
      </p:sp>
      <p:sp>
        <p:nvSpPr>
          <p:cNvPr id="1946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b="0" smtClean="0"/>
          </a:p>
        </p:txBody>
      </p:sp>
    </p:spTree>
    <p:extLst>
      <p:ext uri="{BB962C8B-B14F-4D97-AF65-F5344CB8AC3E}">
        <p14:creationId xmlns:p14="http://schemas.microsoft.com/office/powerpoint/2010/main" val="17274914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ln/>
        </p:spPr>
      </p:sp>
      <p:sp>
        <p:nvSpPr>
          <p:cNvPr id="450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latin typeface="Times" pitchFamily="18" charset="0"/>
              <a:ea typeface="ＭＳ Ｐゴシック" pitchFamily="34" charset="-128"/>
            </a:endParaRPr>
          </a:p>
        </p:txBody>
      </p:sp>
      <p:sp>
        <p:nvSpPr>
          <p:cNvPr id="45060" name="Slide Number Placeholder 3"/>
          <p:cNvSpPr>
            <a:spLocks noGrp="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500">
                <a:solidFill>
                  <a:schemeClr val="tx1"/>
                </a:solidFill>
                <a:latin typeface="Times" pitchFamily="18" charset="0"/>
                <a:ea typeface="ＭＳ Ｐゴシック" pitchFamily="34" charset="-128"/>
              </a:defRPr>
            </a:lvl1pPr>
            <a:lvl2pPr marL="763233" indent="-293551" eaLnBrk="0" hangingPunct="0">
              <a:defRPr sz="2500">
                <a:solidFill>
                  <a:schemeClr val="tx1"/>
                </a:solidFill>
                <a:latin typeface="Times" pitchFamily="18" charset="0"/>
                <a:ea typeface="ＭＳ Ｐゴシック" pitchFamily="34" charset="-128"/>
              </a:defRPr>
            </a:lvl2pPr>
            <a:lvl3pPr marL="1174204" indent="-234841" eaLnBrk="0" hangingPunct="0">
              <a:defRPr sz="2500">
                <a:solidFill>
                  <a:schemeClr val="tx1"/>
                </a:solidFill>
                <a:latin typeface="Times" pitchFamily="18" charset="0"/>
                <a:ea typeface="ＭＳ Ｐゴシック" pitchFamily="34" charset="-128"/>
              </a:defRPr>
            </a:lvl3pPr>
            <a:lvl4pPr marL="1643885" indent="-234841" eaLnBrk="0" hangingPunct="0">
              <a:defRPr sz="2500">
                <a:solidFill>
                  <a:schemeClr val="tx1"/>
                </a:solidFill>
                <a:latin typeface="Times" pitchFamily="18" charset="0"/>
                <a:ea typeface="ＭＳ Ｐゴシック" pitchFamily="34" charset="-128"/>
              </a:defRPr>
            </a:lvl4pPr>
            <a:lvl5pPr marL="2113567" indent="-234841" eaLnBrk="0" hangingPunct="0">
              <a:defRPr sz="2500">
                <a:solidFill>
                  <a:schemeClr val="tx1"/>
                </a:solidFill>
                <a:latin typeface="Times" pitchFamily="18" charset="0"/>
                <a:ea typeface="ＭＳ Ｐゴシック" pitchFamily="34" charset="-128"/>
              </a:defRPr>
            </a:lvl5pPr>
            <a:lvl6pPr marL="2583249" indent="-234841" eaLnBrk="0" fontAlgn="base" hangingPunct="0">
              <a:spcBef>
                <a:spcPct val="0"/>
              </a:spcBef>
              <a:spcAft>
                <a:spcPct val="0"/>
              </a:spcAft>
              <a:defRPr sz="2500">
                <a:solidFill>
                  <a:schemeClr val="tx1"/>
                </a:solidFill>
                <a:latin typeface="Times" pitchFamily="18" charset="0"/>
                <a:ea typeface="ＭＳ Ｐゴシック" pitchFamily="34" charset="-128"/>
              </a:defRPr>
            </a:lvl6pPr>
            <a:lvl7pPr marL="3052930" indent="-234841" eaLnBrk="0" fontAlgn="base" hangingPunct="0">
              <a:spcBef>
                <a:spcPct val="0"/>
              </a:spcBef>
              <a:spcAft>
                <a:spcPct val="0"/>
              </a:spcAft>
              <a:defRPr sz="2500">
                <a:solidFill>
                  <a:schemeClr val="tx1"/>
                </a:solidFill>
                <a:latin typeface="Times" pitchFamily="18" charset="0"/>
                <a:ea typeface="ＭＳ Ｐゴシック" pitchFamily="34" charset="-128"/>
              </a:defRPr>
            </a:lvl7pPr>
            <a:lvl8pPr marL="3522612" indent="-234841" eaLnBrk="0" fontAlgn="base" hangingPunct="0">
              <a:spcBef>
                <a:spcPct val="0"/>
              </a:spcBef>
              <a:spcAft>
                <a:spcPct val="0"/>
              </a:spcAft>
              <a:defRPr sz="2500">
                <a:solidFill>
                  <a:schemeClr val="tx1"/>
                </a:solidFill>
                <a:latin typeface="Times" pitchFamily="18" charset="0"/>
                <a:ea typeface="ＭＳ Ｐゴシック" pitchFamily="34" charset="-128"/>
              </a:defRPr>
            </a:lvl8pPr>
            <a:lvl9pPr marL="3992293" indent="-234841" eaLnBrk="0" fontAlgn="base" hangingPunct="0">
              <a:spcBef>
                <a:spcPct val="0"/>
              </a:spcBef>
              <a:spcAft>
                <a:spcPct val="0"/>
              </a:spcAft>
              <a:defRPr sz="2500">
                <a:solidFill>
                  <a:schemeClr val="tx1"/>
                </a:solidFill>
                <a:latin typeface="Times" pitchFamily="18" charset="0"/>
                <a:ea typeface="ＭＳ Ｐゴシック" pitchFamily="34" charset="-128"/>
              </a:defRPr>
            </a:lvl9pPr>
          </a:lstStyle>
          <a:p>
            <a:pPr>
              <a:defRPr/>
            </a:pPr>
            <a:fld id="{5C7021A0-69C0-46AB-8376-8087CA34B66F}" type="slidenum">
              <a:rPr lang="en-US" sz="1200"/>
              <a:pPr>
                <a:defRPr/>
              </a:pPr>
              <a:t>5</a:t>
            </a:fld>
            <a:endParaRPr lang="en-US" sz="1200"/>
          </a:p>
        </p:txBody>
      </p:sp>
    </p:spTree>
    <p:extLst>
      <p:ext uri="{BB962C8B-B14F-4D97-AF65-F5344CB8AC3E}">
        <p14:creationId xmlns:p14="http://schemas.microsoft.com/office/powerpoint/2010/main" val="39296208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7303" eaLnBrk="0" hangingPunct="0">
              <a:defRPr sz="2500">
                <a:solidFill>
                  <a:schemeClr val="tx1"/>
                </a:solidFill>
                <a:latin typeface="Times" pitchFamily="18" charset="0"/>
                <a:ea typeface="ＭＳ Ｐゴシック" pitchFamily="34" charset="-128"/>
              </a:defRPr>
            </a:lvl1pPr>
            <a:lvl2pPr marL="763233" indent="-293551" defTabSz="957303" eaLnBrk="0" hangingPunct="0">
              <a:defRPr sz="2500">
                <a:solidFill>
                  <a:schemeClr val="tx1"/>
                </a:solidFill>
                <a:latin typeface="Times" pitchFamily="18" charset="0"/>
                <a:ea typeface="ＭＳ Ｐゴシック" pitchFamily="34" charset="-128"/>
              </a:defRPr>
            </a:lvl2pPr>
            <a:lvl3pPr marL="1174204" indent="-234841" defTabSz="957303" eaLnBrk="0" hangingPunct="0">
              <a:defRPr sz="2500">
                <a:solidFill>
                  <a:schemeClr val="tx1"/>
                </a:solidFill>
                <a:latin typeface="Times" pitchFamily="18" charset="0"/>
                <a:ea typeface="ＭＳ Ｐゴシック" pitchFamily="34" charset="-128"/>
              </a:defRPr>
            </a:lvl3pPr>
            <a:lvl4pPr marL="1643885" indent="-234841" defTabSz="957303" eaLnBrk="0" hangingPunct="0">
              <a:defRPr sz="2500">
                <a:solidFill>
                  <a:schemeClr val="tx1"/>
                </a:solidFill>
                <a:latin typeface="Times" pitchFamily="18" charset="0"/>
                <a:ea typeface="ＭＳ Ｐゴシック" pitchFamily="34" charset="-128"/>
              </a:defRPr>
            </a:lvl4pPr>
            <a:lvl5pPr marL="2113567" indent="-234841" defTabSz="957303" eaLnBrk="0" hangingPunct="0">
              <a:defRPr sz="2500">
                <a:solidFill>
                  <a:schemeClr val="tx1"/>
                </a:solidFill>
                <a:latin typeface="Times" pitchFamily="18" charset="0"/>
                <a:ea typeface="ＭＳ Ｐゴシック" pitchFamily="34" charset="-128"/>
              </a:defRPr>
            </a:lvl5pPr>
            <a:lvl6pPr marL="2583249" indent="-234841" defTabSz="957303" eaLnBrk="0" fontAlgn="base" hangingPunct="0">
              <a:spcBef>
                <a:spcPct val="0"/>
              </a:spcBef>
              <a:spcAft>
                <a:spcPct val="0"/>
              </a:spcAft>
              <a:defRPr sz="2500">
                <a:solidFill>
                  <a:schemeClr val="tx1"/>
                </a:solidFill>
                <a:latin typeface="Times" pitchFamily="18" charset="0"/>
                <a:ea typeface="ＭＳ Ｐゴシック" pitchFamily="34" charset="-128"/>
              </a:defRPr>
            </a:lvl6pPr>
            <a:lvl7pPr marL="3052930" indent="-234841" defTabSz="957303" eaLnBrk="0" fontAlgn="base" hangingPunct="0">
              <a:spcBef>
                <a:spcPct val="0"/>
              </a:spcBef>
              <a:spcAft>
                <a:spcPct val="0"/>
              </a:spcAft>
              <a:defRPr sz="2500">
                <a:solidFill>
                  <a:schemeClr val="tx1"/>
                </a:solidFill>
                <a:latin typeface="Times" pitchFamily="18" charset="0"/>
                <a:ea typeface="ＭＳ Ｐゴシック" pitchFamily="34" charset="-128"/>
              </a:defRPr>
            </a:lvl7pPr>
            <a:lvl8pPr marL="3522612" indent="-234841" defTabSz="957303" eaLnBrk="0" fontAlgn="base" hangingPunct="0">
              <a:spcBef>
                <a:spcPct val="0"/>
              </a:spcBef>
              <a:spcAft>
                <a:spcPct val="0"/>
              </a:spcAft>
              <a:defRPr sz="2500">
                <a:solidFill>
                  <a:schemeClr val="tx1"/>
                </a:solidFill>
                <a:latin typeface="Times" pitchFamily="18" charset="0"/>
                <a:ea typeface="ＭＳ Ｐゴシック" pitchFamily="34" charset="-128"/>
              </a:defRPr>
            </a:lvl8pPr>
            <a:lvl9pPr marL="3992293" indent="-234841" defTabSz="957303" eaLnBrk="0" fontAlgn="base" hangingPunct="0">
              <a:spcBef>
                <a:spcPct val="0"/>
              </a:spcBef>
              <a:spcAft>
                <a:spcPct val="0"/>
              </a:spcAft>
              <a:defRPr sz="2500">
                <a:solidFill>
                  <a:schemeClr val="tx1"/>
                </a:solidFill>
                <a:latin typeface="Times" pitchFamily="18" charset="0"/>
                <a:ea typeface="ＭＳ Ｐゴシック" pitchFamily="34" charset="-128"/>
              </a:defRPr>
            </a:lvl9pPr>
          </a:lstStyle>
          <a:p>
            <a:pPr eaLnBrk="1" hangingPunct="1">
              <a:defRPr/>
            </a:pPr>
            <a:fld id="{63CBE939-213F-403B-879F-6D586DB49047}" type="slidenum">
              <a:rPr lang="en-US" sz="1200">
                <a:latin typeface="Arial" pitchFamily="34" charset="0"/>
              </a:rPr>
              <a:pPr eaLnBrk="1" hangingPunct="1">
                <a:defRPr/>
              </a:pPr>
              <a:t>8</a:t>
            </a:fld>
            <a:endParaRPr lang="en-US" sz="1200">
              <a:latin typeface="Arial" pitchFamily="34" charset="0"/>
            </a:endParaRPr>
          </a:p>
        </p:txBody>
      </p:sp>
      <p:sp>
        <p:nvSpPr>
          <p:cNvPr id="52227" name="Rectangle 7"/>
          <p:cNvSpPr txBox="1">
            <a:spLocks noGrp="1" noChangeArrowheads="1"/>
          </p:cNvSpPr>
          <p:nvPr/>
        </p:nvSpPr>
        <p:spPr bwMode="auto">
          <a:xfrm>
            <a:off x="4010342" y="8894921"/>
            <a:ext cx="3066733" cy="468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6348" tIns="48174" rIns="96348" bIns="48174" anchor="b"/>
          <a:lstStyle>
            <a:lvl1pPr defTabSz="931863" eaLnBrk="0" hangingPunct="0">
              <a:defRPr sz="2400">
                <a:solidFill>
                  <a:schemeClr val="tx1"/>
                </a:solidFill>
                <a:latin typeface="Times" pitchFamily="18" charset="0"/>
                <a:ea typeface="ＭＳ Ｐゴシック" pitchFamily="34" charset="-128"/>
              </a:defRPr>
            </a:lvl1pPr>
            <a:lvl2pPr marL="742950" indent="-285750" defTabSz="931863" eaLnBrk="0" hangingPunct="0">
              <a:defRPr sz="2400">
                <a:solidFill>
                  <a:schemeClr val="tx1"/>
                </a:solidFill>
                <a:latin typeface="Times" pitchFamily="18" charset="0"/>
                <a:ea typeface="ＭＳ Ｐゴシック" pitchFamily="34" charset="-128"/>
              </a:defRPr>
            </a:lvl2pPr>
            <a:lvl3pPr marL="1143000" indent="-228600" defTabSz="931863" eaLnBrk="0" hangingPunct="0">
              <a:defRPr sz="2400">
                <a:solidFill>
                  <a:schemeClr val="tx1"/>
                </a:solidFill>
                <a:latin typeface="Times" pitchFamily="18" charset="0"/>
                <a:ea typeface="ＭＳ Ｐゴシック" pitchFamily="34" charset="-128"/>
              </a:defRPr>
            </a:lvl3pPr>
            <a:lvl4pPr marL="1600200" indent="-228600" defTabSz="931863" eaLnBrk="0" hangingPunct="0">
              <a:defRPr sz="2400">
                <a:solidFill>
                  <a:schemeClr val="tx1"/>
                </a:solidFill>
                <a:latin typeface="Times" pitchFamily="18" charset="0"/>
                <a:ea typeface="ＭＳ Ｐゴシック" pitchFamily="34" charset="-128"/>
              </a:defRPr>
            </a:lvl4pPr>
            <a:lvl5pPr marL="2057400" indent="-228600" defTabSz="931863" eaLnBrk="0" hangingPunct="0">
              <a:defRPr sz="2400">
                <a:solidFill>
                  <a:schemeClr val="tx1"/>
                </a:solidFill>
                <a:latin typeface="Times" pitchFamily="18" charset="0"/>
                <a:ea typeface="ＭＳ Ｐゴシック" pitchFamily="34" charset="-128"/>
              </a:defRPr>
            </a:lvl5pPr>
            <a:lvl6pPr marL="2514600" indent="-228600" defTabSz="931863" eaLnBrk="0" fontAlgn="base" hangingPunct="0">
              <a:spcBef>
                <a:spcPct val="0"/>
              </a:spcBef>
              <a:spcAft>
                <a:spcPct val="0"/>
              </a:spcAft>
              <a:defRPr sz="2400">
                <a:solidFill>
                  <a:schemeClr val="tx1"/>
                </a:solidFill>
                <a:latin typeface="Times" pitchFamily="18" charset="0"/>
                <a:ea typeface="ＭＳ Ｐゴシック" pitchFamily="34" charset="-128"/>
              </a:defRPr>
            </a:lvl6pPr>
            <a:lvl7pPr marL="2971800" indent="-228600" defTabSz="931863" eaLnBrk="0" fontAlgn="base" hangingPunct="0">
              <a:spcBef>
                <a:spcPct val="0"/>
              </a:spcBef>
              <a:spcAft>
                <a:spcPct val="0"/>
              </a:spcAft>
              <a:defRPr sz="2400">
                <a:solidFill>
                  <a:schemeClr val="tx1"/>
                </a:solidFill>
                <a:latin typeface="Times" pitchFamily="18" charset="0"/>
                <a:ea typeface="ＭＳ Ｐゴシック" pitchFamily="34" charset="-128"/>
              </a:defRPr>
            </a:lvl7pPr>
            <a:lvl8pPr marL="3429000" indent="-228600" defTabSz="931863" eaLnBrk="0" fontAlgn="base" hangingPunct="0">
              <a:spcBef>
                <a:spcPct val="0"/>
              </a:spcBef>
              <a:spcAft>
                <a:spcPct val="0"/>
              </a:spcAft>
              <a:defRPr sz="2400">
                <a:solidFill>
                  <a:schemeClr val="tx1"/>
                </a:solidFill>
                <a:latin typeface="Times" pitchFamily="18" charset="0"/>
                <a:ea typeface="ＭＳ Ｐゴシック" pitchFamily="34" charset="-128"/>
              </a:defRPr>
            </a:lvl8pPr>
            <a:lvl9pPr marL="3886200" indent="-228600" defTabSz="931863" eaLnBrk="0" fontAlgn="base" hangingPunct="0">
              <a:spcBef>
                <a:spcPct val="0"/>
              </a:spcBef>
              <a:spcAft>
                <a:spcPct val="0"/>
              </a:spcAft>
              <a:defRPr sz="2400">
                <a:solidFill>
                  <a:schemeClr val="tx1"/>
                </a:solidFill>
                <a:latin typeface="Times" pitchFamily="18" charset="0"/>
                <a:ea typeface="ＭＳ Ｐゴシック" pitchFamily="34" charset="-128"/>
              </a:defRPr>
            </a:lvl9pPr>
          </a:lstStyle>
          <a:p>
            <a:pPr algn="r" eaLnBrk="1" hangingPunct="1"/>
            <a:fld id="{2E833C5D-E484-43B0-BF54-DC606D29EA75}" type="slidenum">
              <a:rPr lang="en-US" sz="1200">
                <a:latin typeface="Arial" charset="0"/>
              </a:rPr>
              <a:pPr algn="r" eaLnBrk="1" hangingPunct="1"/>
              <a:t>8</a:t>
            </a:fld>
            <a:endParaRPr lang="en-US" sz="1200">
              <a:latin typeface="Arial" charset="0"/>
            </a:endParaRPr>
          </a:p>
        </p:txBody>
      </p:sp>
      <p:sp>
        <p:nvSpPr>
          <p:cNvPr id="52228" name="Rectangle 2"/>
          <p:cNvSpPr>
            <a:spLocks noGrp="1" noRot="1" noChangeAspect="1" noChangeArrowheads="1" noTextEdit="1"/>
          </p:cNvSpPr>
          <p:nvPr>
            <p:ph type="sldImg"/>
          </p:nvPr>
        </p:nvSpPr>
        <p:spPr>
          <a:ln/>
        </p:spPr>
      </p:sp>
      <p:sp>
        <p:nvSpPr>
          <p:cNvPr id="29701" name="Rectangle 3"/>
          <p:cNvSpPr>
            <a:spLocks noGrp="1" noChangeArrowheads="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defRPr/>
            </a:pPr>
            <a:r>
              <a:rPr lang="en-US" dirty="0" smtClean="0"/>
              <a:t>Organizations generally rollout accessibility using a six stage process</a:t>
            </a:r>
          </a:p>
          <a:p>
            <a:pPr marL="176131" indent="-176131">
              <a:buFont typeface="Arial" pitchFamily="34" charset="0"/>
              <a:buChar char="•"/>
              <a:defRPr/>
            </a:pPr>
            <a:r>
              <a:rPr lang="en-US" b="1" dirty="0" smtClean="0"/>
              <a:t>Policy Development</a:t>
            </a:r>
            <a:r>
              <a:rPr lang="en-US" dirty="0" smtClean="0"/>
              <a:t> - Develop the core accessibility policy, target standards and timeline.  This includes things like:</a:t>
            </a:r>
          </a:p>
          <a:p>
            <a:pPr marL="645812" lvl="1" indent="-176131">
              <a:buFont typeface="Arial" pitchFamily="34" charset="0"/>
              <a:buChar char="•"/>
              <a:defRPr/>
            </a:pPr>
            <a:r>
              <a:rPr lang="en-US" dirty="0" smtClean="0"/>
              <a:t>Accessibility Policy - Overall Accessibility Policy that defines the target standards and requirements to focus on for accessibility</a:t>
            </a:r>
          </a:p>
          <a:p>
            <a:pPr marL="645812" lvl="1" indent="-176131">
              <a:buFont typeface="Arial" pitchFamily="34" charset="0"/>
              <a:buChar char="•"/>
              <a:defRPr/>
            </a:pPr>
            <a:r>
              <a:rPr lang="en-US" dirty="0" smtClean="0"/>
              <a:t>Accessibility Issue Resolution Policy - Escalation and resolution path for issues relating to ICT accessibility.</a:t>
            </a:r>
          </a:p>
          <a:p>
            <a:pPr marL="645812" lvl="1" indent="-176131">
              <a:buFont typeface="Arial" pitchFamily="34" charset="0"/>
              <a:buChar char="•"/>
              <a:defRPr/>
            </a:pPr>
            <a:r>
              <a:rPr lang="en-US" dirty="0" smtClean="0"/>
              <a:t>Accessibility Testing Plan - Define extensions to the current development process to ensure that accessibility is properly validated throughout the development process.  It will include extensions to roles to define accessibility testing responsibilities as well as the setup of specific accessibility gateways throughout the development process. At each of these gateways accessibility will be tested and validated at a level of detail appropriate for that stage of the development process.</a:t>
            </a:r>
          </a:p>
          <a:p>
            <a:pPr marL="645812" lvl="1" indent="-176131">
              <a:buFont typeface="Arial" pitchFamily="34" charset="0"/>
              <a:buChar char="•"/>
              <a:defRPr/>
            </a:pPr>
            <a:r>
              <a:rPr lang="en-US" dirty="0" smtClean="0"/>
              <a:t>Accessibility Monitoring Plan - Define the systems and methodologies in place to monitor production systems for accessibility. Notably this plan should provide for active, automatic testing as part of as part of standard functional regression and monitoring testing. This would include activities related to the setup of the initial monitoring, testing of the monitoring for scope and accuracy for a given web property, and deployment of monitoring reports to relevant site owners.</a:t>
            </a:r>
          </a:p>
          <a:p>
            <a:pPr marL="645812" lvl="1" indent="-176131">
              <a:buFont typeface="Arial" pitchFamily="34" charset="0"/>
              <a:buChar char="•"/>
              <a:defRPr/>
            </a:pPr>
            <a:r>
              <a:rPr lang="en-US" dirty="0" smtClean="0"/>
              <a:t>Procurement and Contracting Policy - Procurement and contracting policy that compliments the Accessibility Policy. Ensure contractors and vendors conform to requirements and contracting recourse for non-compliance is provided.</a:t>
            </a:r>
          </a:p>
          <a:p>
            <a:pPr marL="176131" indent="-176131">
              <a:buFont typeface="Arial" pitchFamily="34" charset="0"/>
              <a:buChar char="•"/>
              <a:defRPr/>
            </a:pPr>
            <a:r>
              <a:rPr lang="en-US" b="1" dirty="0" smtClean="0"/>
              <a:t>Standards Development </a:t>
            </a:r>
            <a:r>
              <a:rPr lang="en-US" dirty="0" smtClean="0"/>
              <a:t> – Define the technical standards and supporting documentation for implementing the standards. </a:t>
            </a:r>
          </a:p>
          <a:p>
            <a:pPr marL="176131" indent="-176131">
              <a:buFont typeface="Arial" pitchFamily="34" charset="0"/>
              <a:buChar char="•"/>
              <a:defRPr/>
            </a:pPr>
            <a:r>
              <a:rPr lang="en-US" b="1" dirty="0" smtClean="0"/>
              <a:t>Implementation Plan Development </a:t>
            </a:r>
            <a:r>
              <a:rPr lang="en-US" dirty="0" smtClean="0"/>
              <a:t> – Develop the implementation plan for rolling out the policy and standards across the organization.</a:t>
            </a:r>
          </a:p>
          <a:p>
            <a:pPr marL="645812" lvl="1" indent="-176131">
              <a:buFont typeface="Arial" pitchFamily="34" charset="0"/>
              <a:buChar char="•"/>
              <a:defRPr/>
            </a:pPr>
            <a:r>
              <a:rPr lang="en-US" b="1" dirty="0" smtClean="0"/>
              <a:t>System Survey and Analysis</a:t>
            </a:r>
            <a:r>
              <a:rPr lang="en-US" dirty="0" smtClean="0"/>
              <a:t> - A survey and analysis that defines all systems that will fall under the scope of the accessibility policy. This would include, but not be limited to, all public and employee facing systems Internet and Intranet applications.</a:t>
            </a:r>
          </a:p>
          <a:p>
            <a:pPr marL="645812" lvl="1" indent="-176131">
              <a:buFont typeface="Arial" pitchFamily="34" charset="0"/>
              <a:buChar char="•"/>
              <a:defRPr/>
            </a:pPr>
            <a:r>
              <a:rPr lang="en-US" dirty="0" smtClean="0"/>
              <a:t>Accessibility Project Management Plan - Define the timeline, milestones, activities and staff required to implement the overall accessibility plan. The PMP will include:</a:t>
            </a:r>
          </a:p>
          <a:p>
            <a:pPr marL="1115494" lvl="2" indent="-176131">
              <a:buFont typeface="Arial" pitchFamily="34" charset="0"/>
              <a:buChar char="•"/>
              <a:defRPr/>
            </a:pPr>
            <a:r>
              <a:rPr lang="en-US" dirty="0" smtClean="0"/>
              <a:t>A detailed schedule that defines the individual activities of the work effort and any dependency of groupings amongst activities. For each activity, the plan will identify duration, location, participants, roles and responsibilities, milestones and dependencies amongst activities;</a:t>
            </a:r>
          </a:p>
          <a:p>
            <a:pPr marL="1115494" lvl="2" indent="-176131">
              <a:buFont typeface="Arial" pitchFamily="34" charset="0"/>
              <a:buChar char="•"/>
              <a:defRPr/>
            </a:pPr>
            <a:r>
              <a:rPr lang="en-US" dirty="0" smtClean="0"/>
              <a:t>Staffing requirements and job descriptions for any additional full or partial staff required to successfully implement that plan;</a:t>
            </a:r>
          </a:p>
          <a:p>
            <a:pPr marL="1115494" lvl="2" indent="-176131">
              <a:buFont typeface="Arial" pitchFamily="34" charset="0"/>
              <a:buChar char="•"/>
              <a:defRPr/>
            </a:pPr>
            <a:r>
              <a:rPr lang="en-US" dirty="0" smtClean="0"/>
              <a:t>Cost estimates for any investments required to implement the plan;</a:t>
            </a:r>
          </a:p>
          <a:p>
            <a:pPr marL="1115494" lvl="2" indent="-176131">
              <a:buFont typeface="Arial" pitchFamily="34" charset="0"/>
              <a:buChar char="•"/>
              <a:defRPr/>
            </a:pPr>
            <a:r>
              <a:rPr lang="en-US" dirty="0" smtClean="0"/>
              <a:t>A risk plan outlining potential project risks and risk mitigation strategies; and</a:t>
            </a:r>
          </a:p>
          <a:p>
            <a:pPr marL="1115494" lvl="2" indent="-176131">
              <a:buFont typeface="Arial" pitchFamily="34" charset="0"/>
              <a:buChar char="•"/>
              <a:defRPr/>
            </a:pPr>
            <a:r>
              <a:rPr lang="en-US" dirty="0" smtClean="0"/>
              <a:t>A communication plan outlining the standard communication protocols, e-mail distribution lists and communication escrow policies for the project.</a:t>
            </a:r>
          </a:p>
          <a:p>
            <a:pPr marL="176131" indent="-176131">
              <a:buFont typeface="Arial" pitchFamily="34" charset="0"/>
              <a:buChar char="•"/>
              <a:defRPr/>
            </a:pPr>
            <a:r>
              <a:rPr lang="en-US" b="1" dirty="0" smtClean="0"/>
              <a:t>Training Development</a:t>
            </a:r>
            <a:r>
              <a:rPr lang="en-US" dirty="0" smtClean="0"/>
              <a:t> –  Develop the training plan, eLearning modules and training courses used to train the various different roles.</a:t>
            </a:r>
          </a:p>
          <a:p>
            <a:pPr marL="176131" indent="-176131">
              <a:buFont typeface="Arial" pitchFamily="34" charset="0"/>
              <a:buChar char="•"/>
              <a:defRPr/>
            </a:pPr>
            <a:r>
              <a:rPr lang="en-US" b="1" dirty="0" smtClean="0"/>
              <a:t>Pilot Implementation</a:t>
            </a:r>
            <a:r>
              <a:rPr lang="en-US" dirty="0" smtClean="0"/>
              <a:t>  – Implement the accessibility standards in key, high risk systems.</a:t>
            </a:r>
          </a:p>
          <a:p>
            <a:pPr marL="176131" indent="-176131">
              <a:buFont typeface="Arial" pitchFamily="34" charset="0"/>
              <a:buChar char="•"/>
              <a:defRPr/>
            </a:pPr>
            <a:r>
              <a:rPr lang="en-US" b="1" dirty="0" smtClean="0"/>
              <a:t>Full Deployment</a:t>
            </a:r>
            <a:r>
              <a:rPr lang="en-US" dirty="0" smtClean="0"/>
              <a:t> – Deploy the standards and policy across the organization</a:t>
            </a:r>
          </a:p>
        </p:txBody>
      </p:sp>
    </p:spTree>
    <p:extLst>
      <p:ext uri="{BB962C8B-B14F-4D97-AF65-F5344CB8AC3E}">
        <p14:creationId xmlns:p14="http://schemas.microsoft.com/office/powerpoint/2010/main" val="27585309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b="1" dirty="0" smtClean="0"/>
              <a:t>Technical Standards</a:t>
            </a:r>
            <a:r>
              <a:rPr lang="en-US" sz="2000" dirty="0" smtClean="0"/>
              <a:t> – What standards to use?  What portions of the standards are required versus recommended?</a:t>
            </a:r>
          </a:p>
          <a:p>
            <a:r>
              <a:rPr lang="en-US" sz="2000" b="1" dirty="0" smtClean="0"/>
              <a:t>Scope</a:t>
            </a:r>
            <a:r>
              <a:rPr lang="en-US" sz="2000" dirty="0" smtClean="0"/>
              <a:t> – What systems, technologies, services and content types are covered?</a:t>
            </a:r>
          </a:p>
          <a:p>
            <a:r>
              <a:rPr lang="en-US" sz="2000" b="1" dirty="0" smtClean="0"/>
              <a:t>Timeline</a:t>
            </a:r>
            <a:r>
              <a:rPr lang="en-US" sz="2000" dirty="0" smtClean="0"/>
              <a:t> – What types of covered systems need to conform to what standards by what date?</a:t>
            </a:r>
          </a:p>
          <a:p>
            <a:r>
              <a:rPr lang="en-US" sz="2000" b="1" dirty="0" smtClean="0"/>
              <a:t>Priority</a:t>
            </a:r>
            <a:r>
              <a:rPr lang="en-US" sz="2000" dirty="0" smtClean="0"/>
              <a:t> – What class of systems and content are high priorities?</a:t>
            </a:r>
          </a:p>
          <a:p>
            <a:r>
              <a:rPr lang="en-US" sz="2000" b="1" dirty="0" smtClean="0"/>
              <a:t>Exceptions</a:t>
            </a:r>
            <a:r>
              <a:rPr lang="en-US" sz="2000" dirty="0" smtClean="0"/>
              <a:t> – Do we provide exceptions?  If so how?</a:t>
            </a:r>
          </a:p>
          <a:p>
            <a:pPr lvl="1"/>
            <a:r>
              <a:rPr lang="en-US" dirty="0" smtClean="0"/>
              <a:t>Undue Burden, Substantial or Fundamental Alteration , User Provided and Generated Content, Linked Sites and Resources, External Content, Live Content, Short Term Content, Orphan Content, Low Traffic Content, Third Party Applications</a:t>
            </a:r>
          </a:p>
          <a:p>
            <a:r>
              <a:rPr lang="en-US" sz="2000" b="1" dirty="0" smtClean="0"/>
              <a:t>Functional Support </a:t>
            </a:r>
            <a:r>
              <a:rPr lang="en-US" sz="2000" dirty="0" smtClean="0"/>
              <a:t>– Is there a level of equivalence of access across specific disabilities types that is defined. </a:t>
            </a:r>
          </a:p>
          <a:p>
            <a:endParaRPr lang="en-US" dirty="0"/>
          </a:p>
        </p:txBody>
      </p:sp>
      <p:sp>
        <p:nvSpPr>
          <p:cNvPr id="4" name="Slide Number Placeholder 3"/>
          <p:cNvSpPr>
            <a:spLocks noGrp="1"/>
          </p:cNvSpPr>
          <p:nvPr>
            <p:ph type="sldNum" sz="quarter" idx="10"/>
          </p:nvPr>
        </p:nvSpPr>
        <p:spPr/>
        <p:txBody>
          <a:bodyPr/>
          <a:lstStyle/>
          <a:p>
            <a:pPr>
              <a:defRPr/>
            </a:pPr>
            <a:fld id="{DBC30363-C897-4617-B9BC-C4709BF91FAB}" type="slidenum">
              <a:rPr lang="en-US" smtClean="0"/>
              <a:pPr>
                <a:defRPr/>
              </a:pPr>
              <a:t>9</a:t>
            </a:fld>
            <a:endParaRPr lang="en-US"/>
          </a:p>
        </p:txBody>
      </p:sp>
    </p:spTree>
    <p:extLst>
      <p:ext uri="{BB962C8B-B14F-4D97-AF65-F5344CB8AC3E}">
        <p14:creationId xmlns:p14="http://schemas.microsoft.com/office/powerpoint/2010/main" val="31114428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defRPr/>
            </a:pPr>
            <a:r>
              <a:rPr lang="en-US" sz="1600" b="1" u="sng" dirty="0" smtClean="0"/>
              <a:t>Accessibility Statement</a:t>
            </a:r>
          </a:p>
          <a:p>
            <a:pPr>
              <a:defRPr/>
            </a:pPr>
            <a:r>
              <a:rPr lang="en-US" sz="1600" dirty="0" smtClean="0"/>
              <a:t>Develop a organization wide accessibility statement </a:t>
            </a:r>
          </a:p>
          <a:p>
            <a:pPr>
              <a:defRPr/>
            </a:pPr>
            <a:r>
              <a:rPr lang="en-US" sz="1600" dirty="0" smtClean="0"/>
              <a:t>Publish this on all organization web properties and applications</a:t>
            </a:r>
          </a:p>
          <a:p>
            <a:pPr>
              <a:defRPr/>
            </a:pPr>
            <a:r>
              <a:rPr lang="en-US" sz="1600" dirty="0" smtClean="0"/>
              <a:t>Include the appropriate information required to conform to regulatory and statutory requirements, commonly:</a:t>
            </a:r>
          </a:p>
          <a:p>
            <a:pPr lvl="1">
              <a:defRPr/>
            </a:pPr>
            <a:r>
              <a:rPr lang="en-US" sz="1600" dirty="0" smtClean="0"/>
              <a:t>(</a:t>
            </a:r>
            <a:r>
              <a:rPr lang="en-US" sz="1600" dirty="0" err="1" smtClean="0"/>
              <a:t>i</a:t>
            </a:r>
            <a:r>
              <a:rPr lang="en-US" sz="1600" dirty="0" smtClean="0"/>
              <a:t>) contact information for the accessibility program, </a:t>
            </a:r>
          </a:p>
          <a:p>
            <a:pPr lvl="1">
              <a:defRPr/>
            </a:pPr>
            <a:r>
              <a:rPr lang="en-US" sz="1600" dirty="0" smtClean="0"/>
              <a:t>(ii) date of the last update for the statement and </a:t>
            </a:r>
          </a:p>
          <a:p>
            <a:pPr lvl="1">
              <a:defRPr/>
            </a:pPr>
            <a:r>
              <a:rPr lang="en-US" sz="1600" dirty="0" smtClean="0"/>
              <a:t>(iii) allow site users to provide comments and feedback on the organization’s accessibility program.</a:t>
            </a:r>
          </a:p>
          <a:p>
            <a:pPr marL="0" indent="0">
              <a:buFontTx/>
              <a:buNone/>
              <a:defRPr/>
            </a:pPr>
            <a:r>
              <a:rPr lang="en-US" sz="1600" b="1" u="sng" dirty="0" smtClean="0"/>
              <a:t>Accessibility Issue Resolution Policy</a:t>
            </a:r>
          </a:p>
          <a:p>
            <a:pPr>
              <a:defRPr/>
            </a:pPr>
            <a:r>
              <a:rPr lang="en-US" sz="1600" dirty="0" smtClean="0"/>
              <a:t>Define escalation and resolution path for issues relating to IT accessibility.</a:t>
            </a:r>
          </a:p>
          <a:p>
            <a:pPr>
              <a:defRPr/>
            </a:pPr>
            <a:r>
              <a:rPr lang="en-US" sz="1600" dirty="0" smtClean="0"/>
              <a:t>Define public method for all systems to expose the accessibility resolution front end (e.g., “For Accessibility issues please send an e-mail to accessibility@organization.com.”) </a:t>
            </a:r>
          </a:p>
          <a:p>
            <a:pPr>
              <a:defRPr/>
            </a:pPr>
            <a:r>
              <a:rPr lang="en-US" sz="1600" dirty="0" smtClean="0"/>
              <a:t>Ensure resolution policy is harmonized with existing issue resolution policies or accessibility resolution polices organization may have in place</a:t>
            </a:r>
          </a:p>
          <a:p>
            <a:pPr>
              <a:defRPr/>
            </a:pPr>
            <a:r>
              <a:rPr lang="en-US" sz="1600" dirty="0" smtClean="0"/>
              <a:t>Policy should provide escalation path for unresolved issues</a:t>
            </a:r>
          </a:p>
          <a:p>
            <a:pPr>
              <a:defRPr/>
            </a:pPr>
            <a:endParaRPr lang="en-US" sz="1600" dirty="0" smtClean="0"/>
          </a:p>
          <a:p>
            <a:pPr>
              <a:defRPr/>
            </a:pPr>
            <a:r>
              <a:rPr lang="en-US" sz="1600" b="1" u="sng" dirty="0" smtClean="0"/>
              <a:t>Accessibility</a:t>
            </a:r>
            <a:r>
              <a:rPr lang="en-US" sz="1600" b="1" u="sng" baseline="0" dirty="0" smtClean="0"/>
              <a:t> Testing Plan</a:t>
            </a:r>
          </a:p>
          <a:p>
            <a:pPr>
              <a:spcBef>
                <a:spcPts val="0"/>
              </a:spcBef>
            </a:pPr>
            <a:r>
              <a:rPr lang="en-US" sz="1600" dirty="0" smtClean="0"/>
              <a:t>Define extensions to the development process to ensure that accessibility is properly validated </a:t>
            </a:r>
          </a:p>
          <a:p>
            <a:pPr lvl="1">
              <a:spcBef>
                <a:spcPts val="0"/>
              </a:spcBef>
            </a:pPr>
            <a:r>
              <a:rPr lang="en-US" sz="1600" dirty="0" smtClean="0"/>
              <a:t>Define extensions to roles to define accessibility testing responsibilities </a:t>
            </a:r>
          </a:p>
          <a:p>
            <a:pPr lvl="1">
              <a:spcBef>
                <a:spcPts val="0"/>
              </a:spcBef>
            </a:pPr>
            <a:r>
              <a:rPr lang="en-US" sz="1600" dirty="0" smtClean="0"/>
              <a:t>Setup specific accessibility validation gateways throughout the development process. At each of these gateways, accessibility will be tested and validated at a level of detail appropriate for that stage of the development process. </a:t>
            </a:r>
          </a:p>
          <a:p>
            <a:pPr>
              <a:spcBef>
                <a:spcPts val="0"/>
              </a:spcBef>
            </a:pPr>
            <a:r>
              <a:rPr lang="en-US" sz="2000" dirty="0" smtClean="0"/>
              <a:t>Define the auditing methodologies to determine compliance. </a:t>
            </a:r>
          </a:p>
          <a:p>
            <a:pPr lvl="1"/>
            <a:r>
              <a:rPr lang="en-US" dirty="0" smtClean="0"/>
              <a:t>These will range in formality from ad-hoc, informal to full, formal testing</a:t>
            </a:r>
          </a:p>
          <a:p>
            <a:pPr lvl="1"/>
            <a:r>
              <a:rPr lang="en-US" dirty="0" smtClean="0"/>
              <a:t>Definition of what level of formality should be used at each stage in the development process</a:t>
            </a:r>
          </a:p>
          <a:p>
            <a:pPr>
              <a:spcBef>
                <a:spcPts val="0"/>
              </a:spcBef>
            </a:pPr>
            <a:endParaRPr lang="en-US" sz="1600" dirty="0" smtClean="0"/>
          </a:p>
          <a:p>
            <a:pPr>
              <a:defRPr/>
            </a:pPr>
            <a:r>
              <a:rPr lang="en-US" sz="1600" b="1" u="sng" baseline="0" dirty="0" smtClean="0"/>
              <a:t>For Federal agencies’ websites – remember that the Department of Justice will be asking for data on all of these activities for the biennial report to Congress.</a:t>
            </a:r>
            <a:endParaRPr lang="en-US" sz="1600" dirty="0" smtClean="0"/>
          </a:p>
          <a:p>
            <a:pPr marL="0" indent="0">
              <a:buFontTx/>
              <a:buNone/>
              <a:defRPr/>
            </a:pPr>
            <a:endParaRPr lang="en-US" sz="1600" dirty="0" smtClean="0"/>
          </a:p>
          <a:p>
            <a:endParaRPr lang="en-US" dirty="0"/>
          </a:p>
        </p:txBody>
      </p:sp>
      <p:sp>
        <p:nvSpPr>
          <p:cNvPr id="4" name="Slide Number Placeholder 3"/>
          <p:cNvSpPr>
            <a:spLocks noGrp="1"/>
          </p:cNvSpPr>
          <p:nvPr>
            <p:ph type="sldNum" sz="quarter" idx="10"/>
          </p:nvPr>
        </p:nvSpPr>
        <p:spPr/>
        <p:txBody>
          <a:bodyPr/>
          <a:lstStyle/>
          <a:p>
            <a:pPr>
              <a:defRPr/>
            </a:pPr>
            <a:fld id="{DBC30363-C897-4617-B9BC-C4709BF91FAB}" type="slidenum">
              <a:rPr lang="en-US" smtClean="0"/>
              <a:pPr>
                <a:defRPr/>
              </a:pPr>
              <a:t>12</a:t>
            </a:fld>
            <a:endParaRPr lang="en-US"/>
          </a:p>
        </p:txBody>
      </p:sp>
    </p:spTree>
    <p:extLst>
      <p:ext uri="{BB962C8B-B14F-4D97-AF65-F5344CB8AC3E}">
        <p14:creationId xmlns:p14="http://schemas.microsoft.com/office/powerpoint/2010/main" val="38454473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0"/>
              </a:spcBef>
            </a:pPr>
            <a:r>
              <a:rPr lang="en-US" sz="1800" dirty="0" smtClean="0">
                <a:ea typeface="ＭＳ Ｐゴシック" pitchFamily="34" charset="-128"/>
              </a:rPr>
              <a:t>Technical Standards</a:t>
            </a:r>
          </a:p>
          <a:p>
            <a:pPr lvl="1">
              <a:spcBef>
                <a:spcPts val="0"/>
              </a:spcBef>
            </a:pPr>
            <a:r>
              <a:rPr lang="en-US" sz="1800" dirty="0" smtClean="0">
                <a:ea typeface="ＭＳ Ｐゴシック" pitchFamily="34" charset="-128"/>
              </a:rPr>
              <a:t>Develop implementation supporting material needed to roll out the accessibility project. </a:t>
            </a:r>
          </a:p>
          <a:p>
            <a:pPr>
              <a:spcBef>
                <a:spcPts val="0"/>
              </a:spcBef>
            </a:pPr>
            <a:r>
              <a:rPr lang="en-US" sz="1800" dirty="0" smtClean="0">
                <a:ea typeface="ＭＳ Ｐゴシック" pitchFamily="34" charset="-128"/>
              </a:rPr>
              <a:t>Implementation Guide</a:t>
            </a:r>
          </a:p>
          <a:p>
            <a:pPr lvl="1">
              <a:spcBef>
                <a:spcPts val="0"/>
              </a:spcBef>
            </a:pPr>
            <a:r>
              <a:rPr lang="en-US" sz="1800" dirty="0" smtClean="0">
                <a:ea typeface="ＭＳ Ｐゴシック" pitchFamily="34" charset="-128"/>
              </a:rPr>
              <a:t>Description of issue</a:t>
            </a:r>
          </a:p>
          <a:p>
            <a:pPr lvl="1">
              <a:spcBef>
                <a:spcPts val="0"/>
              </a:spcBef>
            </a:pPr>
            <a:r>
              <a:rPr lang="en-US" sz="1800" dirty="0" smtClean="0">
                <a:ea typeface="ＭＳ Ｐゴシック" pitchFamily="34" charset="-128"/>
              </a:rPr>
              <a:t>User impact</a:t>
            </a:r>
          </a:p>
          <a:p>
            <a:pPr lvl="1">
              <a:spcBef>
                <a:spcPts val="0"/>
              </a:spcBef>
            </a:pPr>
            <a:r>
              <a:rPr lang="en-US" sz="1800" dirty="0" smtClean="0">
                <a:ea typeface="ＭＳ Ｐゴシック" pitchFamily="34" charset="-128"/>
              </a:rPr>
              <a:t>Code-level implementation solutions</a:t>
            </a:r>
          </a:p>
          <a:p>
            <a:pPr lvl="2">
              <a:spcBef>
                <a:spcPts val="0"/>
              </a:spcBef>
            </a:pPr>
            <a:r>
              <a:rPr lang="en-US" dirty="0" smtClean="0">
                <a:ea typeface="ＭＳ Ｐゴシック" pitchFamily="34" charset="-128"/>
              </a:rPr>
              <a:t>Compliant Examples</a:t>
            </a:r>
          </a:p>
          <a:p>
            <a:pPr lvl="2">
              <a:spcBef>
                <a:spcPts val="0"/>
              </a:spcBef>
            </a:pPr>
            <a:r>
              <a:rPr lang="en-US" dirty="0" smtClean="0">
                <a:ea typeface="ＭＳ Ｐゴシック" pitchFamily="34" charset="-128"/>
              </a:rPr>
              <a:t>Non-compliant examples</a:t>
            </a:r>
          </a:p>
          <a:p>
            <a:pPr lvl="1">
              <a:spcBef>
                <a:spcPts val="0"/>
              </a:spcBef>
            </a:pPr>
            <a:r>
              <a:rPr lang="en-US" sz="1800" dirty="0" smtClean="0">
                <a:ea typeface="ＭＳ Ｐゴシック" pitchFamily="34" charset="-128"/>
              </a:rPr>
              <a:t>Recommendations on how to address compliance issues, </a:t>
            </a:r>
          </a:p>
          <a:p>
            <a:pPr lvl="1">
              <a:spcBef>
                <a:spcPts val="0"/>
              </a:spcBef>
            </a:pPr>
            <a:r>
              <a:rPr lang="en-US" sz="1800" dirty="0" smtClean="0">
                <a:ea typeface="ＭＳ Ｐゴシック" pitchFamily="34" charset="-128"/>
              </a:rPr>
              <a:t>Verification methodology and checklist for determining compliance with the standards. </a:t>
            </a:r>
          </a:p>
          <a:p>
            <a:pPr lvl="1">
              <a:spcBef>
                <a:spcPts val="0"/>
              </a:spcBef>
            </a:pPr>
            <a:r>
              <a:rPr lang="en-US" sz="1800" dirty="0" smtClean="0">
                <a:ea typeface="ＭＳ Ｐゴシック" pitchFamily="34" charset="-128"/>
              </a:rPr>
              <a:t>Prioritization factors</a:t>
            </a:r>
          </a:p>
          <a:p>
            <a:endParaRPr lang="en-US" dirty="0" smtClean="0"/>
          </a:p>
          <a:p>
            <a:r>
              <a:rPr lang="en-US" sz="1600" dirty="0" smtClean="0">
                <a:ea typeface="ＭＳ Ｐゴシック" pitchFamily="34" charset="-128"/>
              </a:rPr>
              <a:t>Decision Matrix - Prioritizes technical guidelines to those most relevant based the requirements of a specific project. </a:t>
            </a:r>
          </a:p>
          <a:p>
            <a:r>
              <a:rPr lang="en-US" sz="1600" dirty="0" smtClean="0">
                <a:ea typeface="ＭＳ Ｐゴシック" pitchFamily="34" charset="-128"/>
              </a:rPr>
              <a:t>Compliance Checklist</a:t>
            </a:r>
          </a:p>
          <a:p>
            <a:pPr lvl="1"/>
            <a:r>
              <a:rPr lang="en-US" sz="1600" dirty="0" smtClean="0">
                <a:ea typeface="ＭＳ Ｐゴシック" pitchFamily="34" charset="-128"/>
              </a:rPr>
              <a:t>Step by step method for validating compliance</a:t>
            </a:r>
          </a:p>
          <a:p>
            <a:pPr lvl="1"/>
            <a:r>
              <a:rPr lang="en-US" sz="1600" dirty="0" smtClean="0">
                <a:ea typeface="ＭＳ Ｐゴシック" pitchFamily="34" charset="-128"/>
              </a:rPr>
              <a:t>Different checklists for different key project stakeholders</a:t>
            </a:r>
          </a:p>
          <a:p>
            <a:r>
              <a:rPr lang="en-US" sz="1600" dirty="0" smtClean="0">
                <a:ea typeface="ＭＳ Ｐゴシック" pitchFamily="34" charset="-128"/>
              </a:rPr>
              <a:t>Accessibility standards will be reviewed with key stakeholders of the project. Based on this review SSB will update the Implementation Guide and deliver a final draft of the Implementation Guide to organization.</a:t>
            </a:r>
          </a:p>
          <a:p>
            <a:r>
              <a:rPr lang="en-US" sz="1600" dirty="0" smtClean="0">
                <a:ea typeface="ＭＳ Ｐゴシック" pitchFamily="34" charset="-128"/>
              </a:rPr>
              <a:t>Guides generally cover Web, Flash, Multimedia, PDF, Word, Excel, PowerPoint, </a:t>
            </a:r>
            <a:r>
              <a:rPr lang="en-US" sz="1600" dirty="0" err="1" smtClean="0">
                <a:ea typeface="ＭＳ Ｐゴシック" pitchFamily="34" charset="-128"/>
              </a:rPr>
              <a:t>iOS</a:t>
            </a:r>
            <a:r>
              <a:rPr lang="en-US" sz="1600" dirty="0" smtClean="0">
                <a:ea typeface="ＭＳ Ｐゴシック" pitchFamily="34" charset="-128"/>
              </a:rPr>
              <a:t>, Android and other platforms as needed</a:t>
            </a:r>
          </a:p>
          <a:p>
            <a:endParaRPr lang="en-US" dirty="0"/>
          </a:p>
        </p:txBody>
      </p:sp>
      <p:sp>
        <p:nvSpPr>
          <p:cNvPr id="4" name="Slide Number Placeholder 3"/>
          <p:cNvSpPr>
            <a:spLocks noGrp="1"/>
          </p:cNvSpPr>
          <p:nvPr>
            <p:ph type="sldNum" sz="quarter" idx="10"/>
          </p:nvPr>
        </p:nvSpPr>
        <p:spPr/>
        <p:txBody>
          <a:bodyPr/>
          <a:lstStyle/>
          <a:p>
            <a:pPr>
              <a:defRPr/>
            </a:pPr>
            <a:fld id="{DBC30363-C897-4617-B9BC-C4709BF91FAB}" type="slidenum">
              <a:rPr lang="en-US" smtClean="0"/>
              <a:pPr>
                <a:defRPr/>
              </a:pPr>
              <a:t>13</a:t>
            </a:fld>
            <a:endParaRPr lang="en-US"/>
          </a:p>
        </p:txBody>
      </p:sp>
    </p:spTree>
    <p:extLst>
      <p:ext uri="{BB962C8B-B14F-4D97-AF65-F5344CB8AC3E}">
        <p14:creationId xmlns:p14="http://schemas.microsoft.com/office/powerpoint/2010/main" val="30930441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4137" y="914400"/>
            <a:ext cx="7307263" cy="457200"/>
          </a:xfrm>
        </p:spPr>
        <p:txBody>
          <a:bodyPr/>
          <a:lstStyle>
            <a:lvl1pPr>
              <a:defRPr sz="2400"/>
            </a:lvl1pPr>
          </a:lstStyle>
          <a:p>
            <a:r>
              <a:rPr lang="en-US" dirty="0" smtClean="0"/>
              <a:t>Click to edit Master title style</a:t>
            </a:r>
            <a:endParaRPr lang="en-US" dirty="0"/>
          </a:p>
        </p:txBody>
      </p:sp>
      <p:sp>
        <p:nvSpPr>
          <p:cNvPr id="5" name="Text Placeholder 4"/>
          <p:cNvSpPr>
            <a:spLocks noGrp="1"/>
          </p:cNvSpPr>
          <p:nvPr>
            <p:ph type="body" sz="quarter" idx="10"/>
          </p:nvPr>
        </p:nvSpPr>
        <p:spPr>
          <a:xfrm>
            <a:off x="3962400" y="1295400"/>
            <a:ext cx="5181600" cy="381000"/>
          </a:xfrm>
        </p:spPr>
        <p:txBody>
          <a:bodyPr/>
          <a:lstStyle>
            <a:lvl1pPr marL="0" indent="0" algn="r">
              <a:buNone/>
              <a:defRPr sz="1800" b="1">
                <a:solidFill>
                  <a:schemeClr val="bg1"/>
                </a:solidFill>
                <a:latin typeface="+mj-lt"/>
              </a:defRPr>
            </a:lvl1pPr>
          </a:lstStyle>
          <a:p>
            <a:pPr lvl="0"/>
            <a:r>
              <a:rPr lang="en-US" dirty="0" smtClean="0"/>
              <a:t>Click to edit Master text</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040563304"/>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wo Content Alt ">
    <p:spTree>
      <p:nvGrpSpPr>
        <p:cNvPr id="1" name=""/>
        <p:cNvGrpSpPr/>
        <p:nvPr/>
      </p:nvGrpSpPr>
      <p:grpSpPr>
        <a:xfrm>
          <a:off x="0" y="0"/>
          <a:ext cx="0" cy="0"/>
          <a:chOff x="0" y="0"/>
          <a:chExt cx="0" cy="0"/>
        </a:xfrm>
      </p:grpSpPr>
      <p:sp>
        <p:nvSpPr>
          <p:cNvPr id="2" name="Title 1"/>
          <p:cNvSpPr>
            <a:spLocks noGrp="1"/>
          </p:cNvSpPr>
          <p:nvPr>
            <p:ph type="title"/>
          </p:nvPr>
        </p:nvSpPr>
        <p:spPr>
          <a:xfrm>
            <a:off x="152400" y="990600"/>
            <a:ext cx="6934200" cy="304800"/>
          </a:xfrm>
        </p:spPr>
        <p:txBody>
          <a:bodyPr/>
          <a:lstStyle/>
          <a:p>
            <a:r>
              <a:rPr lang="en-US" dirty="0" smtClean="0"/>
              <a:t>Click to edit Master title style</a:t>
            </a:r>
            <a:endParaRPr lang="en-US" dirty="0"/>
          </a:p>
        </p:txBody>
      </p:sp>
      <p:sp>
        <p:nvSpPr>
          <p:cNvPr id="5" name="Text Placeholder 4"/>
          <p:cNvSpPr>
            <a:spLocks noGrp="1"/>
          </p:cNvSpPr>
          <p:nvPr>
            <p:ph type="body" sz="quarter" idx="10"/>
          </p:nvPr>
        </p:nvSpPr>
        <p:spPr>
          <a:xfrm>
            <a:off x="3962400" y="1295400"/>
            <a:ext cx="5181600" cy="381000"/>
          </a:xfrm>
        </p:spPr>
        <p:txBody>
          <a:bodyPr/>
          <a:lstStyle>
            <a:lvl1pPr marL="0" indent="0" algn="r">
              <a:buNone/>
              <a:defRPr sz="1800" b="1">
                <a:solidFill>
                  <a:schemeClr val="bg1"/>
                </a:solidFill>
                <a:latin typeface="+mj-lt"/>
              </a:defRPr>
            </a:lvl1pPr>
          </a:lstStyle>
          <a:p>
            <a:pPr lvl="0"/>
            <a:r>
              <a:rPr lang="en-US" dirty="0" smtClean="0"/>
              <a:t>Click to edit Master text</a:t>
            </a:r>
            <a:endParaRPr lang="en-US" dirty="0"/>
          </a:p>
        </p:txBody>
      </p:sp>
      <p:sp>
        <p:nvSpPr>
          <p:cNvPr id="3" name="Text Placeholder 2"/>
          <p:cNvSpPr>
            <a:spLocks noGrp="1"/>
          </p:cNvSpPr>
          <p:nvPr>
            <p:ph type="body" sz="half" idx="1"/>
          </p:nvPr>
        </p:nvSpPr>
        <p:spPr>
          <a:xfrm>
            <a:off x="152400" y="1676400"/>
            <a:ext cx="4343400" cy="48768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48200" y="1676400"/>
            <a:ext cx="4343400" cy="4876800"/>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04758125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userDrawn="1">
  <p:cSld name="Title Slide">
    <p:spTree>
      <p:nvGrpSpPr>
        <p:cNvPr id="1" name=""/>
        <p:cNvGrpSpPr/>
        <p:nvPr/>
      </p:nvGrpSpPr>
      <p:grpSpPr>
        <a:xfrm>
          <a:off x="0" y="0"/>
          <a:ext cx="0" cy="0"/>
          <a:chOff x="0" y="0"/>
          <a:chExt cx="0" cy="0"/>
        </a:xfrm>
      </p:grpSpPr>
      <p:pic>
        <p:nvPicPr>
          <p:cNvPr id="4" name="Picture 66" descr="&#10;SSB Title.jpg                                                  0004D1EC&#10;Production                     C26F3587:"/>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63" y="0"/>
            <a:ext cx="9153526"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54" name="Rectangle 58"/>
          <p:cNvSpPr>
            <a:spLocks noGrp="1" noChangeArrowheads="1"/>
          </p:cNvSpPr>
          <p:nvPr>
            <p:ph type="ctrTitle" sz="quarter"/>
          </p:nvPr>
        </p:nvSpPr>
        <p:spPr>
          <a:xfrm>
            <a:off x="448733" y="736600"/>
            <a:ext cx="6248400" cy="498475"/>
          </a:xfrm>
        </p:spPr>
        <p:txBody>
          <a:bodyPr/>
          <a:lstStyle>
            <a:lvl1pPr>
              <a:defRPr sz="3300">
                <a:latin typeface="Arial-BoldMS" charset="0"/>
              </a:defRPr>
            </a:lvl1pPr>
          </a:lstStyle>
          <a:p>
            <a:r>
              <a:rPr lang="en-US" dirty="0"/>
              <a:t>SOLUTIONS OVERVIEW</a:t>
            </a:r>
          </a:p>
        </p:txBody>
      </p:sp>
      <p:sp>
        <p:nvSpPr>
          <p:cNvPr id="3" name="Text Placeholder 2"/>
          <p:cNvSpPr>
            <a:spLocks noGrp="1"/>
          </p:cNvSpPr>
          <p:nvPr>
            <p:ph type="body" sz="quarter" idx="10"/>
          </p:nvPr>
        </p:nvSpPr>
        <p:spPr>
          <a:xfrm>
            <a:off x="228600" y="3048000"/>
            <a:ext cx="3505200" cy="2209800"/>
          </a:xfrm>
        </p:spPr>
        <p:txBody>
          <a:bodyPr/>
          <a:lstStyle>
            <a:lvl1pPr marL="0" indent="0">
              <a:buNone/>
              <a:defRPr b="1">
                <a:solidFill>
                  <a:schemeClr val="bg1"/>
                </a:solidFill>
              </a:defRPr>
            </a:lvl1pPr>
          </a:lstStyle>
          <a:p>
            <a:pPr lvl="0"/>
            <a:r>
              <a:rPr lang="en-US" dirty="0" smtClean="0"/>
              <a:t>Click to edit Master text styles</a:t>
            </a:r>
          </a:p>
        </p:txBody>
      </p:sp>
    </p:spTree>
    <p:extLst>
      <p:ext uri="{BB962C8B-B14F-4D97-AF65-F5344CB8AC3E}">
        <p14:creationId xmlns:p14="http://schemas.microsoft.com/office/powerpoint/2010/main" val="241639438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4" name="Group 3"/>
          <p:cNvGrpSpPr/>
          <p:nvPr userDrawn="1"/>
        </p:nvGrpSpPr>
        <p:grpSpPr>
          <a:xfrm>
            <a:off x="0" y="0"/>
            <a:ext cx="9144000" cy="1644650"/>
            <a:chOff x="0" y="0"/>
            <a:chExt cx="9144000" cy="1644650"/>
          </a:xfrm>
        </p:grpSpPr>
        <p:pic>
          <p:nvPicPr>
            <p:cNvPr id="1026" name="Picture 6" descr="SSB body2.jpg"/>
            <p:cNvPicPr>
              <a:picLocks noChangeAspect="1"/>
            </p:cNvPicPr>
            <p:nvPr userDrawn="1"/>
          </p:nvPicPr>
          <p:blipFill rotWithShape="1">
            <a:blip r:embed="rId4">
              <a:extLst>
                <a:ext uri="{28A0092B-C50C-407E-A947-70E740481C1C}">
                  <a14:useLocalDpi xmlns:a14="http://schemas.microsoft.com/office/drawing/2010/main" val="0"/>
                </a:ext>
              </a:extLst>
            </a:blip>
            <a:srcRect t="12002" b="75995"/>
            <a:stretch/>
          </p:blipFill>
          <p:spPr bwMode="auto">
            <a:xfrm>
              <a:off x="0" y="822324"/>
              <a:ext cx="914400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6" descr="SSB body2.jpg"/>
            <p:cNvPicPr>
              <a:picLocks noChangeAspect="1"/>
            </p:cNvPicPr>
            <p:nvPr userDrawn="1"/>
          </p:nvPicPr>
          <p:blipFill rotWithShape="1">
            <a:blip r:embed="rId4">
              <a:extLst>
                <a:ext uri="{28A0092B-C50C-407E-A947-70E740481C1C}">
                  <a14:useLocalDpi xmlns:a14="http://schemas.microsoft.com/office/drawing/2010/main" val="0"/>
                </a:ext>
              </a:extLst>
            </a:blip>
            <a:srcRect l="73595" b="75995"/>
            <a:stretch/>
          </p:blipFill>
          <p:spPr bwMode="auto">
            <a:xfrm>
              <a:off x="6729549" y="0"/>
              <a:ext cx="2414451" cy="164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027" name="Rectangle 36"/>
          <p:cNvSpPr>
            <a:spLocks noGrp="1" noChangeArrowheads="1"/>
          </p:cNvSpPr>
          <p:nvPr userDrawn="1">
            <p:ph type="title"/>
          </p:nvPr>
        </p:nvSpPr>
        <p:spPr bwMode="auto">
          <a:xfrm>
            <a:off x="0" y="914400"/>
            <a:ext cx="73072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dirty="0" smtClean="0"/>
              <a:t>CLICK TO EDIT MASTER TITLE STYLE</a:t>
            </a:r>
          </a:p>
        </p:txBody>
      </p:sp>
      <p:sp>
        <p:nvSpPr>
          <p:cNvPr id="1028" name="Rectangle 37"/>
          <p:cNvSpPr>
            <a:spLocks noGrp="1" noChangeArrowheads="1"/>
          </p:cNvSpPr>
          <p:nvPr userDrawn="1">
            <p:ph type="body" idx="1"/>
          </p:nvPr>
        </p:nvSpPr>
        <p:spPr bwMode="auto">
          <a:xfrm>
            <a:off x="152400" y="1647825"/>
            <a:ext cx="8839200" cy="490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pic>
        <p:nvPicPr>
          <p:cNvPr id="1029" name="Picture 6" descr="SSB body2.jpg"/>
          <p:cNvPicPr>
            <a:picLocks noChangeAspect="1"/>
          </p:cNvPicPr>
          <p:nvPr userDrawn="1"/>
        </p:nvPicPr>
        <p:blipFill>
          <a:blip r:embed="rId4">
            <a:extLst>
              <a:ext uri="{28A0092B-C50C-407E-A947-70E740481C1C}">
                <a14:useLocalDpi xmlns:a14="http://schemas.microsoft.com/office/drawing/2010/main" val="0"/>
              </a:ext>
            </a:extLst>
          </a:blip>
          <a:srcRect t="95256"/>
          <a:stretch>
            <a:fillRect/>
          </a:stretch>
        </p:blipFill>
        <p:spPr bwMode="auto">
          <a:xfrm>
            <a:off x="0" y="6553200"/>
            <a:ext cx="9144000" cy="325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777" r:id="rId1"/>
    <p:sldLayoutId id="2147483778" r:id="rId2"/>
  </p:sldLayoutIdLst>
  <p:timing>
    <p:tnLst>
      <p:par>
        <p:cTn id="1" dur="indefinite" restart="never" nodeType="tmRoot"/>
      </p:par>
    </p:tnLst>
  </p:timing>
  <p:txStyles>
    <p:titleStyle>
      <a:lvl1pPr algn="l" rtl="0" eaLnBrk="0" fontAlgn="base" hangingPunct="0">
        <a:spcBef>
          <a:spcPct val="0"/>
        </a:spcBef>
        <a:spcAft>
          <a:spcPct val="0"/>
        </a:spcAft>
        <a:defRPr sz="2400" b="1">
          <a:solidFill>
            <a:schemeClr val="bg1"/>
          </a:solidFill>
          <a:latin typeface="+mj-lt"/>
          <a:ea typeface="ＭＳ Ｐゴシック" charset="-128"/>
          <a:cs typeface="ＭＳ Ｐゴシック" charset="-128"/>
        </a:defRPr>
      </a:lvl1pPr>
      <a:lvl2pPr algn="l" rtl="0" eaLnBrk="0" fontAlgn="base" hangingPunct="0">
        <a:spcBef>
          <a:spcPct val="0"/>
        </a:spcBef>
        <a:spcAft>
          <a:spcPct val="0"/>
        </a:spcAft>
        <a:defRPr sz="2400" b="1">
          <a:solidFill>
            <a:schemeClr val="bg1"/>
          </a:solidFill>
          <a:latin typeface="Arial" charset="0"/>
          <a:ea typeface="ＭＳ Ｐゴシック" charset="-128"/>
          <a:cs typeface="ＭＳ Ｐゴシック" charset="-128"/>
        </a:defRPr>
      </a:lvl2pPr>
      <a:lvl3pPr algn="l" rtl="0" eaLnBrk="0" fontAlgn="base" hangingPunct="0">
        <a:spcBef>
          <a:spcPct val="0"/>
        </a:spcBef>
        <a:spcAft>
          <a:spcPct val="0"/>
        </a:spcAft>
        <a:defRPr sz="2400" b="1">
          <a:solidFill>
            <a:schemeClr val="bg1"/>
          </a:solidFill>
          <a:latin typeface="Arial" charset="0"/>
          <a:ea typeface="ＭＳ Ｐゴシック" charset="-128"/>
          <a:cs typeface="ＭＳ Ｐゴシック" charset="-128"/>
        </a:defRPr>
      </a:lvl3pPr>
      <a:lvl4pPr algn="l" rtl="0" eaLnBrk="0" fontAlgn="base" hangingPunct="0">
        <a:spcBef>
          <a:spcPct val="0"/>
        </a:spcBef>
        <a:spcAft>
          <a:spcPct val="0"/>
        </a:spcAft>
        <a:defRPr sz="2400" b="1">
          <a:solidFill>
            <a:schemeClr val="bg1"/>
          </a:solidFill>
          <a:latin typeface="Arial" charset="0"/>
          <a:ea typeface="ＭＳ Ｐゴシック" charset="-128"/>
          <a:cs typeface="ＭＳ Ｐゴシック" charset="-128"/>
        </a:defRPr>
      </a:lvl4pPr>
      <a:lvl5pPr algn="l" rtl="0" eaLnBrk="0" fontAlgn="base" hangingPunct="0">
        <a:spcBef>
          <a:spcPct val="0"/>
        </a:spcBef>
        <a:spcAft>
          <a:spcPct val="0"/>
        </a:spcAft>
        <a:defRPr sz="2400" b="1">
          <a:solidFill>
            <a:schemeClr val="bg1"/>
          </a:solidFill>
          <a:latin typeface="Arial" charset="0"/>
          <a:ea typeface="ＭＳ Ｐゴシック" charset="-128"/>
          <a:cs typeface="ＭＳ Ｐゴシック" charset="-128"/>
        </a:defRPr>
      </a:lvl5pPr>
      <a:lvl6pPr marL="457200" algn="l" rtl="0" fontAlgn="base">
        <a:spcBef>
          <a:spcPct val="0"/>
        </a:spcBef>
        <a:spcAft>
          <a:spcPct val="0"/>
        </a:spcAft>
        <a:defRPr sz="2800" b="1">
          <a:solidFill>
            <a:schemeClr val="bg1"/>
          </a:solidFill>
          <a:latin typeface="Arial" charset="0"/>
        </a:defRPr>
      </a:lvl6pPr>
      <a:lvl7pPr marL="914400" algn="l" rtl="0" fontAlgn="base">
        <a:spcBef>
          <a:spcPct val="0"/>
        </a:spcBef>
        <a:spcAft>
          <a:spcPct val="0"/>
        </a:spcAft>
        <a:defRPr sz="2800" b="1">
          <a:solidFill>
            <a:schemeClr val="bg1"/>
          </a:solidFill>
          <a:latin typeface="Arial" charset="0"/>
        </a:defRPr>
      </a:lvl7pPr>
      <a:lvl8pPr marL="1371600" algn="l" rtl="0" fontAlgn="base">
        <a:spcBef>
          <a:spcPct val="0"/>
        </a:spcBef>
        <a:spcAft>
          <a:spcPct val="0"/>
        </a:spcAft>
        <a:defRPr sz="2800" b="1">
          <a:solidFill>
            <a:schemeClr val="bg1"/>
          </a:solidFill>
          <a:latin typeface="Arial" charset="0"/>
        </a:defRPr>
      </a:lvl8pPr>
      <a:lvl9pPr marL="1828800" algn="l" rtl="0" fontAlgn="base">
        <a:spcBef>
          <a:spcPct val="0"/>
        </a:spcBef>
        <a:spcAft>
          <a:spcPct val="0"/>
        </a:spcAft>
        <a:defRPr sz="2800" b="1">
          <a:solidFill>
            <a:schemeClr val="bg1"/>
          </a:solidFill>
          <a:latin typeface="Arial" charset="0"/>
        </a:defRPr>
      </a:lvl9pPr>
    </p:titleStyle>
    <p:bodyStyle>
      <a:lvl1pPr marL="342900" indent="-342900" algn="l" rtl="0" eaLnBrk="0" fontAlgn="base" hangingPunct="0">
        <a:spcBef>
          <a:spcPct val="20000"/>
        </a:spcBef>
        <a:spcAft>
          <a:spcPct val="0"/>
        </a:spcAft>
        <a:buChar char="•"/>
        <a:defRPr sz="24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200">
          <a:solidFill>
            <a:schemeClr val="tx1"/>
          </a:solidFill>
          <a:latin typeface="+mn-lt"/>
          <a:ea typeface="ＭＳ Ｐゴシック" charset="-128"/>
        </a:defRPr>
      </a:lvl2pPr>
      <a:lvl3pPr marL="1143000" indent="-228600" algn="l" rtl="0" eaLnBrk="0" fontAlgn="base" hangingPunct="0">
        <a:spcBef>
          <a:spcPct val="20000"/>
        </a:spcBef>
        <a:spcAft>
          <a:spcPct val="0"/>
        </a:spcAft>
        <a:buChar char="•"/>
        <a:defRPr sz="2000">
          <a:solidFill>
            <a:schemeClr val="tx1"/>
          </a:solidFill>
          <a:latin typeface="+mn-lt"/>
          <a:ea typeface="ＭＳ Ｐゴシック" charset="-128"/>
        </a:defRPr>
      </a:lvl3pPr>
      <a:lvl4pPr marL="1600200" indent="-228600" algn="l" rtl="0" eaLnBrk="0" fontAlgn="base" hangingPunct="0">
        <a:spcBef>
          <a:spcPct val="20000"/>
        </a:spcBef>
        <a:spcAft>
          <a:spcPct val="0"/>
        </a:spcAft>
        <a:buChar char="–"/>
        <a:defRPr sz="1800">
          <a:solidFill>
            <a:schemeClr val="tx1"/>
          </a:solidFill>
          <a:latin typeface="+mn-lt"/>
          <a:ea typeface="ＭＳ Ｐゴシック" charset="-128"/>
        </a:defRPr>
      </a:lvl4pPr>
      <a:lvl5pPr marL="2057400" indent="-228600" algn="l" rtl="0" eaLnBrk="0" fontAlgn="base" hangingPunct="0">
        <a:spcBef>
          <a:spcPct val="20000"/>
        </a:spcBef>
        <a:spcAft>
          <a:spcPct val="0"/>
        </a:spcAft>
        <a:buChar char="»"/>
        <a:defRPr sz="1600">
          <a:solidFill>
            <a:schemeClr val="tx1"/>
          </a:solidFill>
          <a:latin typeface="+mn-lt"/>
          <a:ea typeface="ＭＳ Ｐゴシック" charset="-128"/>
        </a:defRPr>
      </a:lvl5pPr>
      <a:lvl6pPr marL="2514600" indent="-228600" algn="l" rtl="0" fontAlgn="base">
        <a:spcBef>
          <a:spcPct val="20000"/>
        </a:spcBef>
        <a:spcAft>
          <a:spcPct val="0"/>
        </a:spcAft>
        <a:buChar char="»"/>
        <a:defRPr sz="2000">
          <a:solidFill>
            <a:schemeClr val="bg1"/>
          </a:solidFill>
          <a:latin typeface="+mn-lt"/>
          <a:ea typeface="ＭＳ Ｐゴシック" charset="-128"/>
        </a:defRPr>
      </a:lvl6pPr>
      <a:lvl7pPr marL="2971800" indent="-228600" algn="l" rtl="0" fontAlgn="base">
        <a:spcBef>
          <a:spcPct val="20000"/>
        </a:spcBef>
        <a:spcAft>
          <a:spcPct val="0"/>
        </a:spcAft>
        <a:buChar char="»"/>
        <a:defRPr sz="2000">
          <a:solidFill>
            <a:schemeClr val="bg1"/>
          </a:solidFill>
          <a:latin typeface="+mn-lt"/>
          <a:ea typeface="ＭＳ Ｐゴシック" charset="-128"/>
        </a:defRPr>
      </a:lvl7pPr>
      <a:lvl8pPr marL="3429000" indent="-228600" algn="l" rtl="0" fontAlgn="base">
        <a:spcBef>
          <a:spcPct val="20000"/>
        </a:spcBef>
        <a:spcAft>
          <a:spcPct val="0"/>
        </a:spcAft>
        <a:buChar char="»"/>
        <a:defRPr sz="2000">
          <a:solidFill>
            <a:schemeClr val="bg1"/>
          </a:solidFill>
          <a:latin typeface="+mn-lt"/>
          <a:ea typeface="ＭＳ Ｐゴシック" charset="-128"/>
        </a:defRPr>
      </a:lvl8pPr>
      <a:lvl9pPr marL="3886200" indent="-228600" algn="l" rtl="0" fontAlgn="base">
        <a:spcBef>
          <a:spcPct val="20000"/>
        </a:spcBef>
        <a:spcAft>
          <a:spcPct val="0"/>
        </a:spcAft>
        <a:buChar char="»"/>
        <a:defRPr sz="2000">
          <a:solidFill>
            <a:schemeClr val="bg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6" descr="SSB bodywhite.jpg"/>
          <p:cNvPicPr>
            <a:picLocks noChangeAspect="1"/>
          </p:cNvPicPr>
          <p:nvPr userDrawn="1"/>
        </p:nvPicPr>
        <p:blipFill>
          <a:blip r:embed="rId3">
            <a:extLst>
              <a:ext uri="{28A0092B-C50C-407E-A947-70E740481C1C}">
                <a14:useLocalDpi xmlns:a14="http://schemas.microsoft.com/office/drawing/2010/main" val="0"/>
              </a:ext>
            </a:extLst>
          </a:blip>
          <a:srcRect b="83595"/>
          <a:stretch>
            <a:fillRect/>
          </a:stretch>
        </p:blipFill>
        <p:spPr bwMode="auto">
          <a:xfrm>
            <a:off x="-1588" y="0"/>
            <a:ext cx="9144001"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36"/>
          <p:cNvSpPr>
            <a:spLocks noGrp="1" noChangeArrowheads="1"/>
          </p:cNvSpPr>
          <p:nvPr>
            <p:ph type="title"/>
          </p:nvPr>
        </p:nvSpPr>
        <p:spPr bwMode="auto">
          <a:xfrm>
            <a:off x="1085850" y="228600"/>
            <a:ext cx="6438900" cy="7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91440" bIns="45720" numCol="1" anchor="t" anchorCtr="0" compatLnSpc="1">
            <a:prstTxWarp prst="textNoShape">
              <a:avLst/>
            </a:prstTxWarp>
          </a:bodyPr>
          <a:lstStyle/>
          <a:p>
            <a:pPr lvl="0"/>
            <a:r>
              <a:rPr lang="en-US" altLang="en-US" smtClean="0"/>
              <a:t>CLICK TO EDIT MASTER TITLE STYLE</a:t>
            </a:r>
          </a:p>
        </p:txBody>
      </p:sp>
      <p:sp>
        <p:nvSpPr>
          <p:cNvPr id="1028" name="Rectangle 37"/>
          <p:cNvSpPr>
            <a:spLocks noGrp="1" noChangeArrowheads="1"/>
          </p:cNvSpPr>
          <p:nvPr>
            <p:ph type="body" idx="1"/>
          </p:nvPr>
        </p:nvSpPr>
        <p:spPr bwMode="auto">
          <a:xfrm>
            <a:off x="246063" y="1524000"/>
            <a:ext cx="8686800" cy="474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pic>
        <p:nvPicPr>
          <p:cNvPr id="1029" name="Picture 6" descr="SSB bodywhite.jpg"/>
          <p:cNvPicPr>
            <a:picLocks noChangeAspect="1"/>
          </p:cNvPicPr>
          <p:nvPr userDrawn="1"/>
        </p:nvPicPr>
        <p:blipFill>
          <a:blip r:embed="rId3">
            <a:extLst>
              <a:ext uri="{28A0092B-C50C-407E-A947-70E740481C1C}">
                <a14:useLocalDpi xmlns:a14="http://schemas.microsoft.com/office/drawing/2010/main" val="0"/>
              </a:ext>
            </a:extLst>
          </a:blip>
          <a:srcRect t="90825" b="2502"/>
          <a:stretch>
            <a:fillRect/>
          </a:stretch>
        </p:blipFill>
        <p:spPr bwMode="auto">
          <a:xfrm>
            <a:off x="0" y="6343650"/>
            <a:ext cx="9144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07200063"/>
      </p:ext>
    </p:extLst>
  </p:cSld>
  <p:clrMap bg1="lt1" tx1="dk1" bg2="lt2" tx2="dk2" accent1="accent1" accent2="accent2" accent3="accent3" accent4="accent4" accent5="accent5" accent6="accent6" hlink="hlink" folHlink="folHlink"/>
  <p:sldLayoutIdLst>
    <p:sldLayoutId id="2147483784" r:id="rId1"/>
  </p:sldLayoutIdLst>
  <p:txStyles>
    <p:titleStyle>
      <a:lvl1pPr algn="l" rtl="0" eaLnBrk="0" fontAlgn="base" hangingPunct="0">
        <a:spcBef>
          <a:spcPct val="0"/>
        </a:spcBef>
        <a:spcAft>
          <a:spcPct val="0"/>
        </a:spcAft>
        <a:defRPr sz="2400" b="1">
          <a:solidFill>
            <a:schemeClr val="bg1"/>
          </a:solidFill>
          <a:latin typeface="+mj-lt"/>
          <a:ea typeface="ＭＳ Ｐゴシック" charset="-128"/>
          <a:cs typeface="ＭＳ Ｐゴシック" charset="-128"/>
        </a:defRPr>
      </a:lvl1pPr>
      <a:lvl2pPr algn="l" rtl="0" eaLnBrk="0" fontAlgn="base" hangingPunct="0">
        <a:spcBef>
          <a:spcPct val="0"/>
        </a:spcBef>
        <a:spcAft>
          <a:spcPct val="0"/>
        </a:spcAft>
        <a:defRPr sz="2400" b="1">
          <a:solidFill>
            <a:schemeClr val="bg1"/>
          </a:solidFill>
          <a:latin typeface="Arial" charset="0"/>
          <a:ea typeface="ＭＳ Ｐゴシック" charset="-128"/>
          <a:cs typeface="ＭＳ Ｐゴシック" charset="-128"/>
        </a:defRPr>
      </a:lvl2pPr>
      <a:lvl3pPr algn="l" rtl="0" eaLnBrk="0" fontAlgn="base" hangingPunct="0">
        <a:spcBef>
          <a:spcPct val="0"/>
        </a:spcBef>
        <a:spcAft>
          <a:spcPct val="0"/>
        </a:spcAft>
        <a:defRPr sz="2400" b="1">
          <a:solidFill>
            <a:schemeClr val="bg1"/>
          </a:solidFill>
          <a:latin typeface="Arial" charset="0"/>
          <a:ea typeface="ＭＳ Ｐゴシック" charset="-128"/>
          <a:cs typeface="ＭＳ Ｐゴシック" charset="-128"/>
        </a:defRPr>
      </a:lvl3pPr>
      <a:lvl4pPr algn="l" rtl="0" eaLnBrk="0" fontAlgn="base" hangingPunct="0">
        <a:spcBef>
          <a:spcPct val="0"/>
        </a:spcBef>
        <a:spcAft>
          <a:spcPct val="0"/>
        </a:spcAft>
        <a:defRPr sz="2400" b="1">
          <a:solidFill>
            <a:schemeClr val="bg1"/>
          </a:solidFill>
          <a:latin typeface="Arial" charset="0"/>
          <a:ea typeface="ＭＳ Ｐゴシック" charset="-128"/>
          <a:cs typeface="ＭＳ Ｐゴシック" charset="-128"/>
        </a:defRPr>
      </a:lvl4pPr>
      <a:lvl5pPr algn="l" rtl="0" eaLnBrk="0" fontAlgn="base" hangingPunct="0">
        <a:spcBef>
          <a:spcPct val="0"/>
        </a:spcBef>
        <a:spcAft>
          <a:spcPct val="0"/>
        </a:spcAft>
        <a:defRPr sz="2400" b="1">
          <a:solidFill>
            <a:schemeClr val="bg1"/>
          </a:solidFill>
          <a:latin typeface="Arial" charset="0"/>
          <a:ea typeface="ＭＳ Ｐゴシック" charset="-128"/>
          <a:cs typeface="ＭＳ Ｐゴシック" charset="-128"/>
        </a:defRPr>
      </a:lvl5pPr>
      <a:lvl6pPr marL="457200" algn="l" rtl="0" fontAlgn="base">
        <a:spcBef>
          <a:spcPct val="0"/>
        </a:spcBef>
        <a:spcAft>
          <a:spcPct val="0"/>
        </a:spcAft>
        <a:defRPr sz="2800" b="1">
          <a:solidFill>
            <a:schemeClr val="bg1"/>
          </a:solidFill>
          <a:latin typeface="Arial" charset="0"/>
        </a:defRPr>
      </a:lvl6pPr>
      <a:lvl7pPr marL="914400" algn="l" rtl="0" fontAlgn="base">
        <a:spcBef>
          <a:spcPct val="0"/>
        </a:spcBef>
        <a:spcAft>
          <a:spcPct val="0"/>
        </a:spcAft>
        <a:defRPr sz="2800" b="1">
          <a:solidFill>
            <a:schemeClr val="bg1"/>
          </a:solidFill>
          <a:latin typeface="Arial" charset="0"/>
        </a:defRPr>
      </a:lvl7pPr>
      <a:lvl8pPr marL="1371600" algn="l" rtl="0" fontAlgn="base">
        <a:spcBef>
          <a:spcPct val="0"/>
        </a:spcBef>
        <a:spcAft>
          <a:spcPct val="0"/>
        </a:spcAft>
        <a:defRPr sz="2800" b="1">
          <a:solidFill>
            <a:schemeClr val="bg1"/>
          </a:solidFill>
          <a:latin typeface="Arial" charset="0"/>
        </a:defRPr>
      </a:lvl8pPr>
      <a:lvl9pPr marL="1828800" algn="l" rtl="0" fontAlgn="base">
        <a:spcBef>
          <a:spcPct val="0"/>
        </a:spcBef>
        <a:spcAft>
          <a:spcPct val="0"/>
        </a:spcAft>
        <a:defRPr sz="2800" b="1">
          <a:solidFill>
            <a:schemeClr val="bg1"/>
          </a:solidFill>
          <a:latin typeface="Arial" charset="0"/>
        </a:defRPr>
      </a:lvl9pPr>
    </p:titleStyle>
    <p:bodyStyle>
      <a:lvl1pPr marL="342900" indent="-342900" algn="l" rtl="0" eaLnBrk="0" fontAlgn="base" hangingPunct="0">
        <a:spcBef>
          <a:spcPct val="20000"/>
        </a:spcBef>
        <a:spcAft>
          <a:spcPct val="0"/>
        </a:spcAft>
        <a:buChar char="•"/>
        <a:defRPr sz="2400">
          <a:solidFill>
            <a:srgbClr val="2D2D8A"/>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Char char="–"/>
        <a:defRPr sz="2400">
          <a:solidFill>
            <a:srgbClr val="2D2D8A"/>
          </a:solidFill>
          <a:latin typeface="+mn-lt"/>
          <a:ea typeface="ＭＳ Ｐゴシック" charset="-128"/>
        </a:defRPr>
      </a:lvl2pPr>
      <a:lvl3pPr marL="1143000" indent="-228600" algn="l" rtl="0" eaLnBrk="0" fontAlgn="base" hangingPunct="0">
        <a:spcBef>
          <a:spcPct val="20000"/>
        </a:spcBef>
        <a:spcAft>
          <a:spcPct val="0"/>
        </a:spcAft>
        <a:buChar char="•"/>
        <a:defRPr sz="2400">
          <a:solidFill>
            <a:srgbClr val="2D2D8A"/>
          </a:solidFill>
          <a:latin typeface="+mn-lt"/>
          <a:ea typeface="ＭＳ Ｐゴシック" charset="-128"/>
        </a:defRPr>
      </a:lvl3pPr>
      <a:lvl4pPr marL="1600200" indent="-228600" algn="l" rtl="0" eaLnBrk="0" fontAlgn="base" hangingPunct="0">
        <a:spcBef>
          <a:spcPct val="20000"/>
        </a:spcBef>
        <a:spcAft>
          <a:spcPct val="0"/>
        </a:spcAft>
        <a:buChar char="–"/>
        <a:defRPr sz="2400">
          <a:solidFill>
            <a:srgbClr val="2D2D8A"/>
          </a:solidFill>
          <a:latin typeface="+mn-lt"/>
          <a:ea typeface="ＭＳ Ｐゴシック" charset="-128"/>
        </a:defRPr>
      </a:lvl4pPr>
      <a:lvl5pPr marL="2057400" indent="-228600" algn="l" rtl="0" eaLnBrk="0" fontAlgn="base" hangingPunct="0">
        <a:spcBef>
          <a:spcPct val="20000"/>
        </a:spcBef>
        <a:spcAft>
          <a:spcPct val="0"/>
        </a:spcAft>
        <a:buChar char="»"/>
        <a:defRPr sz="2400">
          <a:solidFill>
            <a:srgbClr val="2D2D8A"/>
          </a:solidFill>
          <a:latin typeface="+mn-lt"/>
          <a:ea typeface="ＭＳ Ｐゴシック" charset="-128"/>
        </a:defRPr>
      </a:lvl5pPr>
      <a:lvl6pPr marL="2514600" indent="-228600" algn="l" rtl="0" fontAlgn="base">
        <a:spcBef>
          <a:spcPct val="20000"/>
        </a:spcBef>
        <a:spcAft>
          <a:spcPct val="0"/>
        </a:spcAft>
        <a:buChar char="»"/>
        <a:defRPr sz="2000">
          <a:solidFill>
            <a:schemeClr val="bg1"/>
          </a:solidFill>
          <a:latin typeface="+mn-lt"/>
          <a:ea typeface="ＭＳ Ｐゴシック" charset="-128"/>
        </a:defRPr>
      </a:lvl6pPr>
      <a:lvl7pPr marL="2971800" indent="-228600" algn="l" rtl="0" fontAlgn="base">
        <a:spcBef>
          <a:spcPct val="20000"/>
        </a:spcBef>
        <a:spcAft>
          <a:spcPct val="0"/>
        </a:spcAft>
        <a:buChar char="»"/>
        <a:defRPr sz="2000">
          <a:solidFill>
            <a:schemeClr val="bg1"/>
          </a:solidFill>
          <a:latin typeface="+mn-lt"/>
          <a:ea typeface="ＭＳ Ｐゴシック" charset="-128"/>
        </a:defRPr>
      </a:lvl7pPr>
      <a:lvl8pPr marL="3429000" indent="-228600" algn="l" rtl="0" fontAlgn="base">
        <a:spcBef>
          <a:spcPct val="20000"/>
        </a:spcBef>
        <a:spcAft>
          <a:spcPct val="0"/>
        </a:spcAft>
        <a:buChar char="»"/>
        <a:defRPr sz="2000">
          <a:solidFill>
            <a:schemeClr val="bg1"/>
          </a:solidFill>
          <a:latin typeface="+mn-lt"/>
          <a:ea typeface="ＭＳ Ｐゴシック" charset="-128"/>
        </a:defRPr>
      </a:lvl8pPr>
      <a:lvl9pPr marL="3886200" indent="-228600" algn="l" rtl="0" fontAlgn="base">
        <a:spcBef>
          <a:spcPct val="20000"/>
        </a:spcBef>
        <a:spcAft>
          <a:spcPct val="0"/>
        </a:spcAft>
        <a:buChar char="»"/>
        <a:defRPr sz="2000">
          <a:solidFill>
            <a:schemeClr val="bg1"/>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hyperlink" Target="mailto:tim.springer@ssbbartgroup.com"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Grp="1" noChangeArrowheads="1"/>
          </p:cNvSpPr>
          <p:nvPr>
            <p:ph type="body" sz="quarter" idx="10"/>
          </p:nvPr>
        </p:nvSpPr>
        <p:spPr>
          <a:xfrm>
            <a:off x="228600" y="3048000"/>
            <a:ext cx="4572000" cy="2743200"/>
          </a:xfrm>
        </p:spPr>
        <p:txBody>
          <a:bodyPr/>
          <a:lstStyle/>
          <a:p>
            <a:r>
              <a:rPr lang="en-US" altLang="en-US" dirty="0" smtClean="0"/>
              <a:t/>
            </a:r>
            <a:br>
              <a:rPr lang="en-US" altLang="en-US" dirty="0" smtClean="0"/>
            </a:br>
            <a:r>
              <a:rPr lang="en-US" sz="3200" dirty="0" smtClean="0"/>
              <a:t>End the Madness - Section 508 Compliance in the Enterprise</a:t>
            </a:r>
            <a:endParaRPr lang="en-US" altLang="en-US" sz="3200" dirty="0" smtClean="0"/>
          </a:p>
          <a:p>
            <a:endParaRPr lang="en-US" altLang="en-US" dirty="0" smtClean="0"/>
          </a:p>
        </p:txBody>
      </p:sp>
      <p:pic>
        <p:nvPicPr>
          <p:cNvPr id="5123" name="Picture 3" descr="S S B BART Group, Home of Accessibility On Demand.  Web: http://www.ssbbartgroup.com.  Phone: 800-889-9659"/>
          <p:cNvPicPr>
            <a:picLocks noChangeAspect="1"/>
          </p:cNvPicPr>
          <p:nvPr/>
        </p:nvPicPr>
        <p:blipFill>
          <a:blip r:embed="rId3">
            <a:extLst>
              <a:ext uri="{28A0092B-C50C-407E-A947-70E740481C1C}">
                <a14:useLocalDpi xmlns:a14="http://schemas.microsoft.com/office/drawing/2010/main" val="0"/>
              </a:ext>
            </a:extLst>
          </a:blip>
          <a:srcRect r="-380000" b="-380000"/>
          <a:stretch>
            <a:fillRect/>
          </a:stretch>
        </p:blipFill>
        <p:spPr bwMode="auto">
          <a:xfrm>
            <a:off x="92075" y="92075"/>
            <a:ext cx="44450"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804231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dirty="0">
                <a:ea typeface="ＭＳ Ｐゴシック" pitchFamily="34" charset="-128"/>
              </a:rPr>
              <a:t>Enterprise Accessibility Policy</a:t>
            </a:r>
            <a:endParaRPr lang="en-US" dirty="0" smtClean="0">
              <a:ea typeface="ＭＳ Ｐゴシック" pitchFamily="34" charset="-128"/>
            </a:endParaRPr>
          </a:p>
        </p:txBody>
      </p:sp>
      <p:sp>
        <p:nvSpPr>
          <p:cNvPr id="5" name="Text Placeholder 4"/>
          <p:cNvSpPr>
            <a:spLocks noGrp="1"/>
          </p:cNvSpPr>
          <p:nvPr>
            <p:ph type="body" sz="quarter" idx="10"/>
          </p:nvPr>
        </p:nvSpPr>
        <p:spPr/>
        <p:txBody>
          <a:bodyPr/>
          <a:lstStyle/>
          <a:p>
            <a:pPr>
              <a:defRPr/>
            </a:pPr>
            <a:r>
              <a:rPr lang="en-US" dirty="0" smtClean="0"/>
              <a:t>Round Two</a:t>
            </a:r>
            <a:endParaRPr lang="en-US" dirty="0"/>
          </a:p>
        </p:txBody>
      </p:sp>
      <p:sp>
        <p:nvSpPr>
          <p:cNvPr id="2" name="Content Placeholder 1"/>
          <p:cNvSpPr>
            <a:spLocks noGrp="1"/>
          </p:cNvSpPr>
          <p:nvPr>
            <p:ph idx="1"/>
          </p:nvPr>
        </p:nvSpPr>
        <p:spPr>
          <a:xfrm>
            <a:off x="152400" y="1752600"/>
            <a:ext cx="8839200" cy="4800600"/>
          </a:xfrm>
        </p:spPr>
        <p:txBody>
          <a:bodyPr/>
          <a:lstStyle/>
          <a:p>
            <a:pPr>
              <a:spcBef>
                <a:spcPts val="600"/>
              </a:spcBef>
            </a:pPr>
            <a:r>
              <a:rPr lang="en-US" b="1" dirty="0" smtClean="0"/>
              <a:t>Non-compliance</a:t>
            </a:r>
            <a:endParaRPr lang="en-US" dirty="0"/>
          </a:p>
          <a:p>
            <a:pPr marL="400050" lvl="1" indent="0">
              <a:spcBef>
                <a:spcPts val="600"/>
              </a:spcBef>
              <a:buNone/>
            </a:pPr>
            <a:r>
              <a:rPr lang="en-US" sz="2200" dirty="0" smtClean="0"/>
              <a:t>What happens if we don’t comply? (Often nothing…)</a:t>
            </a:r>
          </a:p>
          <a:p>
            <a:pPr>
              <a:spcBef>
                <a:spcPts val="600"/>
              </a:spcBef>
            </a:pPr>
            <a:r>
              <a:rPr lang="en-US" b="1" dirty="0" smtClean="0"/>
              <a:t>Supported AT</a:t>
            </a:r>
            <a:endParaRPr lang="en-US" dirty="0"/>
          </a:p>
          <a:p>
            <a:pPr marL="400050" lvl="1" indent="0">
              <a:spcBef>
                <a:spcPts val="600"/>
              </a:spcBef>
              <a:buNone/>
            </a:pPr>
            <a:r>
              <a:rPr lang="en-US" sz="2200" dirty="0" smtClean="0"/>
              <a:t>What assistive technologies do we support?</a:t>
            </a:r>
          </a:p>
          <a:p>
            <a:pPr>
              <a:spcBef>
                <a:spcPts val="600"/>
              </a:spcBef>
            </a:pPr>
            <a:r>
              <a:rPr lang="en-US" b="1" dirty="0" smtClean="0"/>
              <a:t>Vendors</a:t>
            </a:r>
            <a:r>
              <a:rPr lang="en-US" dirty="0" smtClean="0"/>
              <a:t> </a:t>
            </a:r>
          </a:p>
          <a:p>
            <a:pPr marL="400050" lvl="1" indent="0">
              <a:spcBef>
                <a:spcPts val="600"/>
              </a:spcBef>
              <a:buNone/>
            </a:pPr>
            <a:r>
              <a:rPr lang="en-US" sz="2200" dirty="0" smtClean="0"/>
              <a:t>How do we address this with vendors?</a:t>
            </a:r>
          </a:p>
          <a:p>
            <a:endParaRPr lang="en-US" sz="2000" dirty="0"/>
          </a:p>
        </p:txBody>
      </p:sp>
    </p:spTree>
    <p:extLst>
      <p:ext uri="{BB962C8B-B14F-4D97-AF65-F5344CB8AC3E}">
        <p14:creationId xmlns:p14="http://schemas.microsoft.com/office/powerpoint/2010/main" val="200355559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smtClean="0"/>
              <a:t>Monitoring Plan</a:t>
            </a:r>
            <a:endParaRPr lang="en-US" dirty="0" smtClean="0"/>
          </a:p>
        </p:txBody>
      </p:sp>
      <p:sp>
        <p:nvSpPr>
          <p:cNvPr id="5" name="Text Placeholder 4"/>
          <p:cNvSpPr>
            <a:spLocks noGrp="1"/>
          </p:cNvSpPr>
          <p:nvPr>
            <p:ph type="body" sz="quarter" idx="10"/>
          </p:nvPr>
        </p:nvSpPr>
        <p:spPr/>
        <p:txBody>
          <a:bodyPr/>
          <a:lstStyle/>
          <a:p>
            <a:r>
              <a:rPr lang="en-US" smtClean="0"/>
              <a:t>Accessibility Initiatives</a:t>
            </a:r>
          </a:p>
          <a:p>
            <a:endParaRPr lang="en-US" dirty="0"/>
          </a:p>
        </p:txBody>
      </p:sp>
      <p:sp>
        <p:nvSpPr>
          <p:cNvPr id="20483" name="Text Placeholder 2"/>
          <p:cNvSpPr>
            <a:spLocks noGrp="1"/>
          </p:cNvSpPr>
          <p:nvPr>
            <p:ph type="body" sz="half" idx="1"/>
          </p:nvPr>
        </p:nvSpPr>
        <p:spPr/>
        <p:txBody>
          <a:bodyPr/>
          <a:lstStyle/>
          <a:p>
            <a:pPr marL="0" indent="0">
              <a:buNone/>
            </a:pPr>
            <a:r>
              <a:rPr lang="en-US" b="1" dirty="0" smtClean="0"/>
              <a:t>Metrics and Measurements</a:t>
            </a:r>
          </a:p>
          <a:p>
            <a:pPr marL="0" indent="0">
              <a:buNone/>
            </a:pPr>
            <a:endParaRPr lang="en-US" sz="600" b="1" dirty="0" smtClean="0"/>
          </a:p>
          <a:p>
            <a:r>
              <a:rPr lang="en-US" dirty="0" smtClean="0"/>
              <a:t>Overall compliance score</a:t>
            </a:r>
          </a:p>
          <a:p>
            <a:r>
              <a:rPr lang="en-US" dirty="0" smtClean="0"/>
              <a:t>New development compliance score</a:t>
            </a:r>
          </a:p>
          <a:p>
            <a:r>
              <a:rPr lang="en-US" dirty="0" smtClean="0"/>
              <a:t>Upgraded system compliance score</a:t>
            </a:r>
          </a:p>
          <a:p>
            <a:r>
              <a:rPr lang="en-US" dirty="0" smtClean="0"/>
              <a:t>Production system compliance score</a:t>
            </a:r>
          </a:p>
        </p:txBody>
      </p:sp>
      <p:sp>
        <p:nvSpPr>
          <p:cNvPr id="20484" name="Content Placeholder 3"/>
          <p:cNvSpPr>
            <a:spLocks noGrp="1"/>
          </p:cNvSpPr>
          <p:nvPr>
            <p:ph sz="half" idx="2"/>
          </p:nvPr>
        </p:nvSpPr>
        <p:spPr/>
        <p:txBody>
          <a:bodyPr/>
          <a:lstStyle/>
          <a:p>
            <a:pPr marL="0" indent="0">
              <a:buNone/>
            </a:pPr>
            <a:r>
              <a:rPr lang="en-US" b="1" dirty="0" smtClean="0"/>
              <a:t>Issues</a:t>
            </a:r>
          </a:p>
          <a:p>
            <a:pPr marL="0" indent="0">
              <a:buNone/>
            </a:pPr>
            <a:endParaRPr lang="en-US" sz="600" b="1" dirty="0" smtClean="0"/>
          </a:p>
          <a:p>
            <a:r>
              <a:rPr lang="en-US" dirty="0" smtClean="0"/>
              <a:t>Monitor inbound IT Accessibility issues </a:t>
            </a:r>
          </a:p>
          <a:p>
            <a:r>
              <a:rPr lang="en-US" dirty="0" smtClean="0"/>
              <a:t>Reporting time frame</a:t>
            </a:r>
          </a:p>
          <a:p>
            <a:r>
              <a:rPr lang="en-US" dirty="0" smtClean="0"/>
              <a:t>Number of incidences </a:t>
            </a:r>
          </a:p>
          <a:p>
            <a:r>
              <a:rPr lang="en-US" dirty="0" smtClean="0"/>
              <a:t>Work to resolve issues</a:t>
            </a:r>
          </a:p>
          <a:p>
            <a:r>
              <a:rPr lang="en-US" dirty="0" smtClean="0"/>
              <a:t>Time to resolve issues </a:t>
            </a:r>
          </a:p>
          <a:p>
            <a:r>
              <a:rPr lang="en-US" dirty="0" smtClean="0"/>
              <a:t>Are we meeting out policy targets?</a:t>
            </a:r>
          </a:p>
        </p:txBody>
      </p:sp>
    </p:spTree>
    <p:extLst>
      <p:ext uri="{BB962C8B-B14F-4D97-AF65-F5344CB8AC3E}">
        <p14:creationId xmlns:p14="http://schemas.microsoft.com/office/powerpoint/2010/main" val="26844957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dirty="0" smtClean="0"/>
              <a:t>Other Key Policy Docs</a:t>
            </a:r>
          </a:p>
        </p:txBody>
      </p:sp>
      <p:sp>
        <p:nvSpPr>
          <p:cNvPr id="5" name="Text Placeholder 4"/>
          <p:cNvSpPr>
            <a:spLocks noGrp="1"/>
          </p:cNvSpPr>
          <p:nvPr>
            <p:ph idx="1"/>
          </p:nvPr>
        </p:nvSpPr>
        <p:spPr>
          <a:xfrm>
            <a:off x="152400" y="1676400"/>
            <a:ext cx="8839200" cy="4876800"/>
          </a:xfrm>
        </p:spPr>
        <p:txBody>
          <a:bodyPr/>
          <a:lstStyle/>
          <a:p>
            <a:pPr marL="0" indent="0">
              <a:buNone/>
            </a:pPr>
            <a:r>
              <a:rPr lang="en-US" b="1" dirty="0" smtClean="0"/>
              <a:t>Accessibility Statement </a:t>
            </a:r>
            <a:endParaRPr lang="en-US" b="1" dirty="0"/>
          </a:p>
          <a:p>
            <a:r>
              <a:rPr lang="en-US" dirty="0" smtClean="0"/>
              <a:t>Organization wide accessibility statement </a:t>
            </a:r>
          </a:p>
          <a:p>
            <a:pPr lvl="1"/>
            <a:r>
              <a:rPr lang="en-US" dirty="0" smtClean="0"/>
              <a:t>Publish it everywhere</a:t>
            </a:r>
          </a:p>
          <a:p>
            <a:pPr lvl="1"/>
            <a:r>
              <a:rPr lang="en-US" dirty="0"/>
              <a:t>Required </a:t>
            </a:r>
            <a:r>
              <a:rPr lang="en-US" dirty="0" smtClean="0"/>
              <a:t>under </a:t>
            </a:r>
            <a:r>
              <a:rPr lang="en-US" dirty="0"/>
              <a:t>OMB Strategic </a:t>
            </a:r>
            <a:r>
              <a:rPr lang="en-US" dirty="0" smtClean="0"/>
              <a:t>Plan, AODA</a:t>
            </a:r>
          </a:p>
          <a:p>
            <a:pPr marL="0" indent="0">
              <a:buNone/>
            </a:pPr>
            <a:r>
              <a:rPr lang="en-US" b="1" dirty="0" smtClean="0"/>
              <a:t>Accessibility Issue Resolution Policy </a:t>
            </a:r>
          </a:p>
          <a:p>
            <a:r>
              <a:rPr lang="en-US" dirty="0" smtClean="0"/>
              <a:t>How do we resolve issue relating to accessibility?</a:t>
            </a:r>
          </a:p>
          <a:p>
            <a:r>
              <a:rPr lang="en-US" dirty="0" smtClean="0"/>
              <a:t>Ideally like we resolve other issues</a:t>
            </a:r>
          </a:p>
        </p:txBody>
      </p:sp>
    </p:spTree>
    <p:extLst>
      <p:ext uri="{BB962C8B-B14F-4D97-AF65-F5344CB8AC3E}">
        <p14:creationId xmlns:p14="http://schemas.microsoft.com/office/powerpoint/2010/main" val="28277834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US" dirty="0" smtClean="0"/>
              <a:t>Technical Standards</a:t>
            </a:r>
          </a:p>
        </p:txBody>
      </p:sp>
      <p:sp>
        <p:nvSpPr>
          <p:cNvPr id="28675" name="Text Placeholder 2"/>
          <p:cNvSpPr>
            <a:spLocks noGrp="1"/>
          </p:cNvSpPr>
          <p:nvPr>
            <p:ph type="body" sz="half" idx="1"/>
          </p:nvPr>
        </p:nvSpPr>
        <p:spPr>
          <a:xfrm>
            <a:off x="152400" y="1752600"/>
            <a:ext cx="4343400" cy="4800600"/>
          </a:xfrm>
        </p:spPr>
        <p:txBody>
          <a:bodyPr/>
          <a:lstStyle/>
          <a:p>
            <a:pPr marL="0" indent="0">
              <a:buNone/>
            </a:pPr>
            <a:r>
              <a:rPr lang="en-US" sz="2000" b="1" dirty="0" smtClean="0"/>
              <a:t>Cover core technology platforms, generally:</a:t>
            </a:r>
          </a:p>
          <a:p>
            <a:r>
              <a:rPr lang="en-US" sz="2000" dirty="0" smtClean="0"/>
              <a:t>Web</a:t>
            </a:r>
          </a:p>
          <a:p>
            <a:r>
              <a:rPr lang="en-US" sz="2000" dirty="0" smtClean="0"/>
              <a:t>Flash</a:t>
            </a:r>
          </a:p>
          <a:p>
            <a:r>
              <a:rPr lang="en-US" sz="2000" dirty="0" smtClean="0"/>
              <a:t>Multimedia</a:t>
            </a:r>
          </a:p>
          <a:p>
            <a:r>
              <a:rPr lang="en-US" sz="2000" dirty="0" smtClean="0"/>
              <a:t>PDF</a:t>
            </a:r>
          </a:p>
          <a:p>
            <a:r>
              <a:rPr lang="en-US" sz="2000" dirty="0" smtClean="0"/>
              <a:t>Word</a:t>
            </a:r>
          </a:p>
          <a:p>
            <a:r>
              <a:rPr lang="en-US" sz="2000" dirty="0" smtClean="0"/>
              <a:t>Excel</a:t>
            </a:r>
          </a:p>
          <a:p>
            <a:r>
              <a:rPr lang="en-US" sz="2000" dirty="0" smtClean="0"/>
              <a:t>PowerPoint</a:t>
            </a:r>
          </a:p>
          <a:p>
            <a:r>
              <a:rPr lang="en-US" sz="2000" dirty="0" err="1" smtClean="0"/>
              <a:t>iOS</a:t>
            </a:r>
            <a:endParaRPr lang="en-US" sz="2000" dirty="0" smtClean="0"/>
          </a:p>
          <a:p>
            <a:r>
              <a:rPr lang="en-US" sz="2000" dirty="0" smtClean="0"/>
              <a:t>Android</a:t>
            </a:r>
          </a:p>
          <a:p>
            <a:r>
              <a:rPr lang="en-US" sz="2000" dirty="0" smtClean="0"/>
              <a:t>Other platforms (desktop, hardware) as needed</a:t>
            </a:r>
          </a:p>
        </p:txBody>
      </p:sp>
      <p:sp>
        <p:nvSpPr>
          <p:cNvPr id="28676" name="Content Placeholder 3"/>
          <p:cNvSpPr>
            <a:spLocks noGrp="1"/>
          </p:cNvSpPr>
          <p:nvPr>
            <p:ph sz="half" idx="2"/>
          </p:nvPr>
        </p:nvSpPr>
        <p:spPr>
          <a:xfrm>
            <a:off x="4419600" y="1752600"/>
            <a:ext cx="4648200" cy="4800600"/>
          </a:xfrm>
        </p:spPr>
        <p:txBody>
          <a:bodyPr/>
          <a:lstStyle/>
          <a:p>
            <a:pPr>
              <a:spcBef>
                <a:spcPts val="200"/>
              </a:spcBef>
            </a:pPr>
            <a:r>
              <a:rPr lang="en-US" sz="2000" dirty="0" smtClean="0"/>
              <a:t>Technical Standards</a:t>
            </a:r>
          </a:p>
          <a:p>
            <a:pPr>
              <a:spcBef>
                <a:spcPts val="200"/>
              </a:spcBef>
            </a:pPr>
            <a:r>
              <a:rPr lang="en-US" sz="2000" dirty="0" smtClean="0"/>
              <a:t>Implementation Guide</a:t>
            </a:r>
          </a:p>
          <a:p>
            <a:pPr lvl="1">
              <a:spcBef>
                <a:spcPts val="200"/>
              </a:spcBef>
            </a:pPr>
            <a:r>
              <a:rPr lang="en-US" sz="2000" dirty="0" smtClean="0"/>
              <a:t>100 – 200 best practices</a:t>
            </a:r>
          </a:p>
          <a:p>
            <a:pPr lvl="1">
              <a:spcBef>
                <a:spcPts val="200"/>
              </a:spcBef>
            </a:pPr>
            <a:r>
              <a:rPr lang="en-US" sz="2000" dirty="0" smtClean="0"/>
              <a:t>For each provide</a:t>
            </a:r>
          </a:p>
          <a:p>
            <a:pPr lvl="2">
              <a:spcBef>
                <a:spcPts val="200"/>
              </a:spcBef>
            </a:pPr>
            <a:r>
              <a:rPr lang="en-US" dirty="0" smtClean="0"/>
              <a:t>Description of issue</a:t>
            </a:r>
          </a:p>
          <a:p>
            <a:pPr lvl="2">
              <a:spcBef>
                <a:spcPts val="200"/>
              </a:spcBef>
            </a:pPr>
            <a:r>
              <a:rPr lang="en-US" dirty="0" smtClean="0"/>
              <a:t>User impact</a:t>
            </a:r>
          </a:p>
          <a:p>
            <a:pPr lvl="2">
              <a:spcBef>
                <a:spcPts val="200"/>
              </a:spcBef>
            </a:pPr>
            <a:r>
              <a:rPr lang="en-US" dirty="0" smtClean="0"/>
              <a:t>Code</a:t>
            </a:r>
          </a:p>
          <a:p>
            <a:pPr lvl="3">
              <a:spcBef>
                <a:spcPts val="200"/>
              </a:spcBef>
            </a:pPr>
            <a:r>
              <a:rPr lang="en-US" sz="2000" dirty="0" smtClean="0"/>
              <a:t>Compliant Examples</a:t>
            </a:r>
          </a:p>
          <a:p>
            <a:pPr lvl="3">
              <a:spcBef>
                <a:spcPts val="200"/>
              </a:spcBef>
            </a:pPr>
            <a:r>
              <a:rPr lang="en-US" sz="2000" dirty="0" smtClean="0"/>
              <a:t>Non-compliant Examples</a:t>
            </a:r>
          </a:p>
          <a:p>
            <a:pPr lvl="2">
              <a:spcBef>
                <a:spcPts val="200"/>
              </a:spcBef>
            </a:pPr>
            <a:r>
              <a:rPr lang="en-US" dirty="0" smtClean="0"/>
              <a:t>Recommendations</a:t>
            </a:r>
          </a:p>
          <a:p>
            <a:pPr lvl="2">
              <a:spcBef>
                <a:spcPts val="200"/>
              </a:spcBef>
            </a:pPr>
            <a:r>
              <a:rPr lang="en-US" dirty="0" smtClean="0"/>
              <a:t>Unit Tests</a:t>
            </a:r>
          </a:p>
          <a:p>
            <a:pPr lvl="2">
              <a:spcBef>
                <a:spcPts val="200"/>
              </a:spcBef>
            </a:pPr>
            <a:r>
              <a:rPr lang="en-US" dirty="0" smtClean="0"/>
              <a:t>Prioritization Factors</a:t>
            </a:r>
          </a:p>
          <a:p>
            <a:pPr>
              <a:spcBef>
                <a:spcPts val="200"/>
              </a:spcBef>
            </a:pPr>
            <a:r>
              <a:rPr lang="en-US" sz="2000" dirty="0" smtClean="0"/>
              <a:t>Decision Matrix</a:t>
            </a:r>
          </a:p>
          <a:p>
            <a:pPr>
              <a:spcBef>
                <a:spcPts val="200"/>
              </a:spcBef>
            </a:pPr>
            <a:r>
              <a:rPr lang="en-US" sz="2000" dirty="0" smtClean="0"/>
              <a:t>Compliance Checklist</a:t>
            </a:r>
          </a:p>
        </p:txBody>
      </p:sp>
    </p:spTree>
    <p:extLst>
      <p:ext uri="{BB962C8B-B14F-4D97-AF65-F5344CB8AC3E}">
        <p14:creationId xmlns:p14="http://schemas.microsoft.com/office/powerpoint/2010/main" val="7156354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Procurement and Contracting</a:t>
            </a:r>
            <a:endParaRPr lang="en-US" dirty="0"/>
          </a:p>
        </p:txBody>
      </p:sp>
      <p:sp>
        <p:nvSpPr>
          <p:cNvPr id="3" name="Text Placeholder 2"/>
          <p:cNvSpPr>
            <a:spLocks noGrp="1"/>
          </p:cNvSpPr>
          <p:nvPr>
            <p:ph type="body" sz="half" idx="1"/>
          </p:nvPr>
        </p:nvSpPr>
        <p:spPr/>
        <p:txBody>
          <a:bodyPr/>
          <a:lstStyle/>
          <a:p>
            <a:pPr marL="0" indent="0">
              <a:buNone/>
            </a:pPr>
            <a:r>
              <a:rPr lang="en-US" b="1" dirty="0" smtClean="0"/>
              <a:t>Ideal</a:t>
            </a:r>
          </a:p>
          <a:p>
            <a:r>
              <a:rPr lang="en-US" dirty="0" smtClean="0"/>
              <a:t>Make it my vendor’s problem! (</a:t>
            </a:r>
            <a:r>
              <a:rPr lang="en-US" dirty="0" smtClean="0">
                <a:solidFill>
                  <a:srgbClr val="FF0000"/>
                </a:solidFill>
              </a:rPr>
              <a:t>Awesome!</a:t>
            </a:r>
            <a:r>
              <a:rPr lang="en-US" dirty="0" smtClean="0"/>
              <a:t>)</a:t>
            </a:r>
          </a:p>
          <a:p>
            <a:pPr marL="0" indent="0">
              <a:buNone/>
            </a:pPr>
            <a:r>
              <a:rPr lang="en-US" b="1" dirty="0" smtClean="0"/>
              <a:t>Reality</a:t>
            </a:r>
          </a:p>
          <a:p>
            <a:r>
              <a:rPr lang="en-US" dirty="0" smtClean="0"/>
              <a:t>Your vendors have no idea how to do this!</a:t>
            </a:r>
          </a:p>
          <a:p>
            <a:r>
              <a:rPr lang="en-US" dirty="0" smtClean="0"/>
              <a:t>Without oversight you will get inaccessible things</a:t>
            </a:r>
          </a:p>
          <a:p>
            <a:r>
              <a:rPr lang="en-US" dirty="0" smtClean="0"/>
              <a:t>VALIDATE VENDOR ACCESSIBILITY CLAIMS</a:t>
            </a:r>
          </a:p>
        </p:txBody>
      </p:sp>
      <p:sp>
        <p:nvSpPr>
          <p:cNvPr id="7" name="Content Placeholder 6"/>
          <p:cNvSpPr>
            <a:spLocks noGrp="1"/>
          </p:cNvSpPr>
          <p:nvPr>
            <p:ph sz="half" idx="2"/>
          </p:nvPr>
        </p:nvSpPr>
        <p:spPr>
          <a:xfrm>
            <a:off x="4648200" y="1676400"/>
            <a:ext cx="4495800" cy="4876800"/>
          </a:xfrm>
        </p:spPr>
        <p:txBody>
          <a:bodyPr/>
          <a:lstStyle/>
          <a:p>
            <a:pPr marL="0" indent="0">
              <a:spcBef>
                <a:spcPts val="300"/>
              </a:spcBef>
              <a:buNone/>
            </a:pPr>
            <a:r>
              <a:rPr lang="en-US" b="1" dirty="0" smtClean="0"/>
              <a:t>Approach</a:t>
            </a:r>
          </a:p>
          <a:p>
            <a:pPr>
              <a:spcBef>
                <a:spcPts val="300"/>
              </a:spcBef>
            </a:pPr>
            <a:r>
              <a:rPr lang="en-US" dirty="0" smtClean="0"/>
              <a:t>Stick core compliance language into all IT contracts </a:t>
            </a:r>
          </a:p>
          <a:p>
            <a:pPr>
              <a:spcBef>
                <a:spcPts val="300"/>
              </a:spcBef>
            </a:pPr>
            <a:r>
              <a:rPr lang="en-US" dirty="0" smtClean="0"/>
              <a:t>Require vendors to submit accessibility testing records</a:t>
            </a:r>
          </a:p>
          <a:p>
            <a:pPr>
              <a:spcBef>
                <a:spcPts val="300"/>
              </a:spcBef>
            </a:pPr>
            <a:r>
              <a:rPr lang="en-US" dirty="0" smtClean="0"/>
              <a:t>Have service vendors submit testing results per organization’s testing plan</a:t>
            </a:r>
          </a:p>
          <a:p>
            <a:pPr>
              <a:spcBef>
                <a:spcPts val="300"/>
              </a:spcBef>
            </a:pPr>
            <a:r>
              <a:rPr lang="en-US" dirty="0" smtClean="0"/>
              <a:t>Accessibility testing generates lots of records</a:t>
            </a:r>
          </a:p>
          <a:p>
            <a:pPr>
              <a:spcBef>
                <a:spcPts val="300"/>
              </a:spcBef>
            </a:pPr>
            <a:r>
              <a:rPr lang="en-US" dirty="0" smtClean="0"/>
              <a:t>No records = no accessibility testing</a:t>
            </a:r>
            <a:endParaRPr lang="en-US" dirty="0"/>
          </a:p>
        </p:txBody>
      </p:sp>
    </p:spTree>
    <p:extLst>
      <p:ext uri="{BB962C8B-B14F-4D97-AF65-F5344CB8AC3E}">
        <p14:creationId xmlns:p14="http://schemas.microsoft.com/office/powerpoint/2010/main" val="42540690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Example Compliance Language</a:t>
            </a:r>
            <a:endParaRPr lang="en-US" dirty="0"/>
          </a:p>
        </p:txBody>
      </p:sp>
      <p:sp>
        <p:nvSpPr>
          <p:cNvPr id="7" name="Content Placeholder 6"/>
          <p:cNvSpPr>
            <a:spLocks noGrp="1"/>
          </p:cNvSpPr>
          <p:nvPr>
            <p:ph idx="1"/>
          </p:nvPr>
        </p:nvSpPr>
        <p:spPr>
          <a:xfrm>
            <a:off x="152400" y="1676400"/>
            <a:ext cx="8839200" cy="4876800"/>
          </a:xfrm>
        </p:spPr>
        <p:txBody>
          <a:bodyPr/>
          <a:lstStyle/>
          <a:p>
            <a:pPr marL="0" indent="0">
              <a:buNone/>
            </a:pPr>
            <a:r>
              <a:rPr lang="en-US" sz="2000" dirty="0"/>
              <a:t>[CLIENT] expects that all vendors providing information technology products or services will provide [CLIENT] with deliverables that conform to the WCAG 2.0 AA requirements. [CLIENT] expects vendors to be able to define and deliver statements of compliance produced in accordance to a judicious, unbiased testing process as part of the procurement of the system. Statements of compliance must identify the overall compliance of the deliverable, as well as compliance of the system against each of the relevant WCAG provisions. To determine compliance with each of the provisions, a percentage can be calculated by dividing the number of tested items which do not contain violations of the guideline by the total number of items tested</a:t>
            </a:r>
            <a:r>
              <a:rPr lang="en-US" sz="2000" dirty="0" smtClean="0"/>
              <a:t>.</a:t>
            </a:r>
          </a:p>
          <a:p>
            <a:pPr marL="0" indent="0">
              <a:spcBef>
                <a:spcPts val="0"/>
              </a:spcBef>
              <a:buNone/>
            </a:pPr>
            <a:endParaRPr lang="en-US" sz="2000" dirty="0" smtClean="0"/>
          </a:p>
          <a:p>
            <a:pPr marL="0" indent="0">
              <a:buNone/>
            </a:pPr>
            <a:r>
              <a:rPr lang="en-US" sz="2000" dirty="0" smtClean="0"/>
              <a:t>In addition [CLIENT] requires all vendors to be able to provide detailed testing records relating accessibility testing that has been performed on the system.  These records must be submitted to the Accessibility Program Office for review as part of procurement and ongoing project conformance.</a:t>
            </a:r>
          </a:p>
        </p:txBody>
      </p:sp>
    </p:spTree>
    <p:extLst>
      <p:ext uri="{BB962C8B-B14F-4D97-AF65-F5344CB8AC3E}">
        <p14:creationId xmlns:p14="http://schemas.microsoft.com/office/powerpoint/2010/main" val="1027153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Example Compliance Language</a:t>
            </a:r>
            <a:endParaRPr lang="en-US" dirty="0"/>
          </a:p>
        </p:txBody>
      </p:sp>
      <p:sp>
        <p:nvSpPr>
          <p:cNvPr id="8" name="Text Placeholder 7"/>
          <p:cNvSpPr>
            <a:spLocks noGrp="1"/>
          </p:cNvSpPr>
          <p:nvPr>
            <p:ph type="body" sz="quarter" idx="10"/>
          </p:nvPr>
        </p:nvSpPr>
        <p:spPr/>
        <p:txBody>
          <a:bodyPr/>
          <a:lstStyle/>
          <a:p>
            <a:r>
              <a:rPr lang="en-US" dirty="0" smtClean="0"/>
              <a:t>Give it teeth</a:t>
            </a:r>
            <a:endParaRPr lang="en-US" dirty="0"/>
          </a:p>
        </p:txBody>
      </p:sp>
      <p:sp>
        <p:nvSpPr>
          <p:cNvPr id="7" name="Content Placeholder 6"/>
          <p:cNvSpPr>
            <a:spLocks noGrp="1"/>
          </p:cNvSpPr>
          <p:nvPr>
            <p:ph idx="1"/>
          </p:nvPr>
        </p:nvSpPr>
        <p:spPr>
          <a:xfrm>
            <a:off x="152400" y="1752600"/>
            <a:ext cx="8839200" cy="4800600"/>
          </a:xfrm>
        </p:spPr>
        <p:txBody>
          <a:bodyPr/>
          <a:lstStyle/>
          <a:p>
            <a:pPr marL="0" indent="0">
              <a:buNone/>
            </a:pPr>
            <a:r>
              <a:rPr lang="en-US" sz="2000" dirty="0" smtClean="0"/>
              <a:t>VENDOR NOTES THAT FAILURE TO PROVIDE ACCURATE ACCESSIBILITY STATEMENTS WILL BE DEEMED A MATERIAL BREACH OF THIS CONTRACT AND WILL CAUSE FORFEITURE AND REFUND OF ALL SUMS PAID UNDER THE CONTRACT BY [CLIENT].</a:t>
            </a:r>
          </a:p>
          <a:p>
            <a:pPr marL="0" indent="0">
              <a:buNone/>
            </a:pPr>
            <a:endParaRPr lang="en-US" sz="2000" dirty="0"/>
          </a:p>
          <a:p>
            <a:pPr marL="0" indent="0">
              <a:buNone/>
            </a:pPr>
            <a:r>
              <a:rPr lang="en-US" sz="2000" dirty="0" smtClean="0"/>
              <a:t>ANY BREACH OF THE ACCESSIBILITY CLAIMS MADE IN THIS CONTRACT OR FAILURE BY VENDOR TO PROVIDE ACCURATE CLAIMS IN A TIMELY FASHION WILL BE DEEMED CAUSE FOR [CLIENT] TO WITHOLD ANY OUTSTANDING PAYMENTS.</a:t>
            </a:r>
          </a:p>
          <a:p>
            <a:pPr marL="0" indent="0">
              <a:buNone/>
            </a:pPr>
            <a:endParaRPr lang="en-US" sz="2000" dirty="0"/>
          </a:p>
          <a:p>
            <a:pPr marL="0" indent="0">
              <a:buNone/>
            </a:pPr>
            <a:r>
              <a:rPr lang="en-US" sz="2000" dirty="0" smtClean="0"/>
              <a:t>Or something that has a </a:t>
            </a:r>
            <a:r>
              <a:rPr lang="en-US" sz="2000" u="sng" dirty="0" smtClean="0"/>
              <a:t>financial</a:t>
            </a:r>
            <a:r>
              <a:rPr lang="en-US" sz="2000" dirty="0" smtClean="0"/>
              <a:t> impact.</a:t>
            </a:r>
            <a:endParaRPr lang="en-US" sz="2000" dirty="0"/>
          </a:p>
        </p:txBody>
      </p:sp>
    </p:spTree>
    <p:extLst>
      <p:ext uri="{BB962C8B-B14F-4D97-AF65-F5344CB8AC3E}">
        <p14:creationId xmlns:p14="http://schemas.microsoft.com/office/powerpoint/2010/main" val="18071761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smtClean="0"/>
              <a:t>Accessibility Testing Plan</a:t>
            </a:r>
            <a:endParaRPr lang="en-US" dirty="0"/>
          </a:p>
        </p:txBody>
      </p:sp>
      <p:sp>
        <p:nvSpPr>
          <p:cNvPr id="5" name="Text Placeholder 4"/>
          <p:cNvSpPr>
            <a:spLocks noGrp="1"/>
          </p:cNvSpPr>
          <p:nvPr>
            <p:ph type="body" sz="quarter" idx="10"/>
          </p:nvPr>
        </p:nvSpPr>
        <p:spPr/>
        <p:txBody>
          <a:bodyPr/>
          <a:lstStyle/>
          <a:p>
            <a:r>
              <a:rPr lang="en-US" smtClean="0"/>
              <a:t>Ahh!  So much text on this slide!</a:t>
            </a:r>
            <a:endParaRPr lang="en-US" dirty="0"/>
          </a:p>
        </p:txBody>
      </p:sp>
      <p:sp>
        <p:nvSpPr>
          <p:cNvPr id="19459" name="Text Placeholder 2"/>
          <p:cNvSpPr>
            <a:spLocks noGrp="1"/>
          </p:cNvSpPr>
          <p:nvPr>
            <p:ph type="body" sz="half" idx="1"/>
          </p:nvPr>
        </p:nvSpPr>
        <p:spPr/>
        <p:txBody>
          <a:bodyPr/>
          <a:lstStyle/>
          <a:p>
            <a:r>
              <a:rPr lang="en-US" dirty="0" smtClean="0"/>
              <a:t>How do we test internal stuff?</a:t>
            </a:r>
          </a:p>
          <a:p>
            <a:r>
              <a:rPr lang="en-US" dirty="0" smtClean="0"/>
              <a:t>How do we test vendor stuff?</a:t>
            </a:r>
          </a:p>
          <a:p>
            <a:pPr lvl="1"/>
            <a:r>
              <a:rPr lang="en-US" dirty="0" smtClean="0"/>
              <a:t>VALIDATE VENDORS CLAIMS</a:t>
            </a:r>
          </a:p>
          <a:p>
            <a:r>
              <a:rPr lang="en-US" dirty="0" smtClean="0"/>
              <a:t>Different technology platforms</a:t>
            </a:r>
          </a:p>
          <a:p>
            <a:pPr lvl="1"/>
            <a:r>
              <a:rPr lang="en-US" dirty="0" smtClean="0"/>
              <a:t>Same testing approach</a:t>
            </a:r>
          </a:p>
          <a:p>
            <a:pPr lvl="1"/>
            <a:r>
              <a:rPr lang="en-US" dirty="0" smtClean="0"/>
              <a:t>Different best practices</a:t>
            </a:r>
          </a:p>
        </p:txBody>
      </p:sp>
      <p:sp>
        <p:nvSpPr>
          <p:cNvPr id="4" name="Content Placeholder 3"/>
          <p:cNvSpPr>
            <a:spLocks noGrp="1"/>
          </p:cNvSpPr>
          <p:nvPr>
            <p:ph sz="half" idx="2"/>
          </p:nvPr>
        </p:nvSpPr>
        <p:spPr/>
        <p:txBody>
          <a:bodyPr/>
          <a:lstStyle/>
          <a:p>
            <a:r>
              <a:rPr lang="en-US" dirty="0" smtClean="0"/>
              <a:t>Different use level – different testing approach</a:t>
            </a:r>
          </a:p>
          <a:p>
            <a:pPr lvl="1"/>
            <a:r>
              <a:rPr lang="en-US" dirty="0" smtClean="0"/>
              <a:t>High use systems = Detailed testing</a:t>
            </a:r>
          </a:p>
          <a:p>
            <a:pPr lvl="1"/>
            <a:r>
              <a:rPr lang="en-US" dirty="0" smtClean="0"/>
              <a:t>Low use systems = Limited testing</a:t>
            </a:r>
          </a:p>
          <a:p>
            <a:r>
              <a:rPr lang="en-US" dirty="0" smtClean="0"/>
              <a:t>Central v. Distributed Testing</a:t>
            </a:r>
          </a:p>
          <a:p>
            <a:pPr lvl="1"/>
            <a:r>
              <a:rPr lang="en-US" dirty="0" smtClean="0"/>
              <a:t>Central testing = strong governance, high expense</a:t>
            </a:r>
          </a:p>
          <a:p>
            <a:pPr lvl="1"/>
            <a:r>
              <a:rPr lang="en-US" dirty="0" smtClean="0"/>
              <a:t>Distributed testing = weak governance, lower costs</a:t>
            </a:r>
          </a:p>
        </p:txBody>
      </p:sp>
    </p:spTree>
    <p:extLst>
      <p:ext uri="{BB962C8B-B14F-4D97-AF65-F5344CB8AC3E}">
        <p14:creationId xmlns:p14="http://schemas.microsoft.com/office/powerpoint/2010/main" val="324347234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152400" y="914400"/>
            <a:ext cx="8686800" cy="381000"/>
          </a:xfrm>
        </p:spPr>
        <p:txBody>
          <a:bodyPr/>
          <a:lstStyle/>
          <a:p>
            <a:pPr marL="0" indent="0"/>
            <a:r>
              <a:rPr lang="en-US" dirty="0"/>
              <a:t>Accessibility Testing Plan</a:t>
            </a:r>
          </a:p>
        </p:txBody>
      </p:sp>
      <p:sp>
        <p:nvSpPr>
          <p:cNvPr id="53251" name="Rectangle 3"/>
          <p:cNvSpPr>
            <a:spLocks noGrp="1" noChangeArrowheads="1"/>
          </p:cNvSpPr>
          <p:nvPr>
            <p:ph type="body" sz="quarter" idx="10"/>
          </p:nvPr>
        </p:nvSpPr>
        <p:spPr/>
        <p:txBody>
          <a:bodyPr/>
          <a:lstStyle/>
          <a:p>
            <a:pPr>
              <a:defRPr/>
            </a:pPr>
            <a:r>
              <a:rPr lang="en-US" dirty="0" smtClean="0"/>
              <a:t>Validation Requirements</a:t>
            </a:r>
            <a:endParaRPr lang="en-US" dirty="0"/>
          </a:p>
        </p:txBody>
      </p:sp>
      <p:sp>
        <p:nvSpPr>
          <p:cNvPr id="21507" name="Content Placeholder 1"/>
          <p:cNvSpPr>
            <a:spLocks noGrp="1"/>
          </p:cNvSpPr>
          <p:nvPr>
            <p:ph idx="1"/>
          </p:nvPr>
        </p:nvSpPr>
        <p:spPr>
          <a:xfrm>
            <a:off x="152400" y="1647825"/>
            <a:ext cx="5943600" cy="4905375"/>
          </a:xfrm>
        </p:spPr>
        <p:txBody>
          <a:bodyPr/>
          <a:lstStyle/>
          <a:p>
            <a:pPr eaLnBrk="1" hangingPunct="1">
              <a:buFont typeface="Wingdings" pitchFamily="2" charset="2"/>
              <a:buNone/>
            </a:pPr>
            <a:r>
              <a:rPr lang="en-US" sz="2000" b="1" dirty="0" smtClean="0">
                <a:ea typeface="ＭＳ Ｐゴシック" pitchFamily="34" charset="-128"/>
              </a:rPr>
              <a:t>Technical Requirements </a:t>
            </a:r>
            <a:r>
              <a:rPr lang="en-US" sz="2000" dirty="0" smtClean="0">
                <a:ea typeface="ＭＳ Ｐゴシック" pitchFamily="34" charset="-128"/>
              </a:rPr>
              <a:t>(</a:t>
            </a:r>
            <a:r>
              <a:rPr lang="en-US" sz="2000" b="1" dirty="0" smtClean="0">
                <a:solidFill>
                  <a:srgbClr val="FF8000"/>
                </a:solidFill>
                <a:ea typeface="ＭＳ Ｐゴシック" pitchFamily="34" charset="-128"/>
              </a:rPr>
              <a:t>§1194.21 | §1194.22</a:t>
            </a:r>
            <a:r>
              <a:rPr lang="en-US" sz="2000" dirty="0" smtClean="0">
                <a:ea typeface="ＭＳ Ｐゴシック" pitchFamily="34" charset="-128"/>
              </a:rPr>
              <a:t>)</a:t>
            </a:r>
          </a:p>
          <a:p>
            <a:pPr eaLnBrk="1" hangingPunct="1"/>
            <a:r>
              <a:rPr lang="en-US" sz="2000" dirty="0" smtClean="0">
                <a:ea typeface="ＭＳ Ｐゴシック" pitchFamily="34" charset="-128"/>
              </a:rPr>
              <a:t>Did we code it right?</a:t>
            </a:r>
          </a:p>
          <a:p>
            <a:pPr eaLnBrk="1" hangingPunct="1"/>
            <a:r>
              <a:rPr lang="en-US" sz="2000" dirty="0" smtClean="0">
                <a:ea typeface="ＭＳ Ｐゴシック" pitchFamily="34" charset="-128"/>
              </a:rPr>
              <a:t>Testing coverage</a:t>
            </a:r>
          </a:p>
          <a:p>
            <a:pPr lvl="1" eaLnBrk="1" hangingPunct="1"/>
            <a:r>
              <a:rPr lang="en-US" sz="2000" dirty="0" smtClean="0">
                <a:ea typeface="ＭＳ Ｐゴシック" pitchFamily="34" charset="-128"/>
              </a:rPr>
              <a:t>Automatic (</a:t>
            </a:r>
            <a:r>
              <a:rPr lang="en-US" sz="2000" dirty="0" smtClean="0">
                <a:solidFill>
                  <a:srgbClr val="FF8000"/>
                </a:solidFill>
                <a:ea typeface="ＭＳ Ｐゴシック" pitchFamily="34" charset="-128"/>
              </a:rPr>
              <a:t>25%</a:t>
            </a:r>
            <a:r>
              <a:rPr lang="en-US" sz="2000" dirty="0" smtClean="0">
                <a:ea typeface="ＭＳ Ｐゴシック" pitchFamily="34" charset="-128"/>
              </a:rPr>
              <a:t>)</a:t>
            </a:r>
          </a:p>
          <a:p>
            <a:pPr lvl="1" eaLnBrk="1" hangingPunct="1"/>
            <a:r>
              <a:rPr lang="en-US" sz="2000" dirty="0" smtClean="0">
                <a:ea typeface="ＭＳ Ｐゴシック" pitchFamily="34" charset="-128"/>
              </a:rPr>
              <a:t>Manual (</a:t>
            </a:r>
            <a:r>
              <a:rPr lang="en-US" sz="2000" dirty="0" smtClean="0">
                <a:solidFill>
                  <a:srgbClr val="FF8000"/>
                </a:solidFill>
                <a:ea typeface="ＭＳ Ｐゴシック" pitchFamily="34" charset="-128"/>
              </a:rPr>
              <a:t>48%</a:t>
            </a:r>
            <a:r>
              <a:rPr lang="en-US" sz="2000" dirty="0" smtClean="0">
                <a:ea typeface="ＭＳ Ｐゴシック" pitchFamily="34" charset="-128"/>
              </a:rPr>
              <a:t>)</a:t>
            </a:r>
          </a:p>
          <a:p>
            <a:pPr lvl="1" eaLnBrk="1" hangingPunct="1"/>
            <a:r>
              <a:rPr lang="en-US" sz="2000" dirty="0" smtClean="0">
                <a:ea typeface="ＭＳ Ｐゴシック" pitchFamily="34" charset="-128"/>
              </a:rPr>
              <a:t>Global (</a:t>
            </a:r>
            <a:r>
              <a:rPr lang="en-US" sz="2000" dirty="0" smtClean="0">
                <a:solidFill>
                  <a:srgbClr val="FF8000"/>
                </a:solidFill>
                <a:ea typeface="ＭＳ Ｐゴシック" pitchFamily="34" charset="-128"/>
              </a:rPr>
              <a:t>27%</a:t>
            </a:r>
            <a:r>
              <a:rPr lang="en-US" sz="2000" dirty="0" smtClean="0">
                <a:ea typeface="ＭＳ Ｐゴシック" pitchFamily="34" charset="-128"/>
              </a:rPr>
              <a:t>)</a:t>
            </a:r>
          </a:p>
          <a:p>
            <a:pPr eaLnBrk="1" hangingPunct="1"/>
            <a:r>
              <a:rPr lang="en-US" sz="2000" dirty="0" smtClean="0">
                <a:ea typeface="ＭＳ Ｐゴシック" pitchFamily="34" charset="-128"/>
              </a:rPr>
              <a:t>Automatic testing is </a:t>
            </a:r>
            <a:r>
              <a:rPr lang="en-US" sz="2000" b="1" dirty="0" smtClean="0">
                <a:ea typeface="ＭＳ Ｐゴシック" pitchFamily="34" charset="-128"/>
              </a:rPr>
              <a:t>cheap</a:t>
            </a:r>
            <a:r>
              <a:rPr lang="en-US" sz="2000" dirty="0" smtClean="0">
                <a:ea typeface="ＭＳ Ｐゴシック" pitchFamily="34" charset="-128"/>
              </a:rPr>
              <a:t> and commonly used but covers only a small fraction of legal requirements</a:t>
            </a:r>
          </a:p>
          <a:p>
            <a:pPr eaLnBrk="1" hangingPunct="1">
              <a:buFont typeface="Wingdings" pitchFamily="2" charset="2"/>
              <a:buNone/>
            </a:pPr>
            <a:r>
              <a:rPr lang="en-US" sz="2000" b="1" dirty="0" smtClean="0">
                <a:ea typeface="ＭＳ Ｐゴシック" pitchFamily="34" charset="-128"/>
              </a:rPr>
              <a:t>Functional Requirements </a:t>
            </a:r>
            <a:r>
              <a:rPr lang="en-US" sz="2000" dirty="0" smtClean="0">
                <a:ea typeface="ＭＳ Ｐゴシック" pitchFamily="34" charset="-128"/>
              </a:rPr>
              <a:t>(</a:t>
            </a:r>
            <a:r>
              <a:rPr lang="en-US" sz="2000" b="1" dirty="0" smtClean="0">
                <a:solidFill>
                  <a:srgbClr val="FF8000"/>
                </a:solidFill>
                <a:ea typeface="ＭＳ Ｐゴシック" pitchFamily="34" charset="-128"/>
              </a:rPr>
              <a:t>§1194.31</a:t>
            </a:r>
            <a:r>
              <a:rPr lang="en-US" sz="2000" dirty="0" smtClean="0">
                <a:ea typeface="ＭＳ Ｐゴシック" pitchFamily="34" charset="-128"/>
              </a:rPr>
              <a:t>)</a:t>
            </a:r>
          </a:p>
          <a:p>
            <a:pPr eaLnBrk="1" hangingPunct="1"/>
            <a:r>
              <a:rPr lang="en-US" sz="2000" dirty="0" smtClean="0">
                <a:ea typeface="ＭＳ Ｐゴシック" pitchFamily="34" charset="-128"/>
              </a:rPr>
              <a:t>Can it be used by people with disabilities?</a:t>
            </a:r>
          </a:p>
          <a:p>
            <a:pPr eaLnBrk="1" hangingPunct="1">
              <a:buFont typeface="Wingdings" pitchFamily="2" charset="2"/>
              <a:buNone/>
            </a:pPr>
            <a:r>
              <a:rPr lang="en-US" sz="2000" b="1" dirty="0" smtClean="0">
                <a:ea typeface="ＭＳ Ｐゴシック" pitchFamily="34" charset="-128"/>
              </a:rPr>
              <a:t>Support Requirements </a:t>
            </a:r>
            <a:r>
              <a:rPr lang="en-US" sz="2000" dirty="0" smtClean="0">
                <a:ea typeface="ＭＳ Ｐゴシック" pitchFamily="34" charset="-128"/>
              </a:rPr>
              <a:t>(</a:t>
            </a:r>
            <a:r>
              <a:rPr lang="en-US" sz="2000" b="1" dirty="0" smtClean="0">
                <a:solidFill>
                  <a:srgbClr val="FF8000"/>
                </a:solidFill>
                <a:ea typeface="ＭＳ Ｐゴシック" pitchFamily="34" charset="-128"/>
              </a:rPr>
              <a:t>§1194.41</a:t>
            </a:r>
            <a:r>
              <a:rPr lang="en-US" sz="2000" dirty="0" smtClean="0">
                <a:ea typeface="ＭＳ Ｐゴシック" pitchFamily="34" charset="-128"/>
              </a:rPr>
              <a:t>)</a:t>
            </a:r>
          </a:p>
          <a:p>
            <a:pPr eaLnBrk="1" hangingPunct="1"/>
            <a:r>
              <a:rPr lang="en-US" sz="2000" dirty="0" smtClean="0">
                <a:ea typeface="ＭＳ Ｐゴシック" pitchFamily="34" charset="-128"/>
              </a:rPr>
              <a:t>Is the whole thing accessible?</a:t>
            </a:r>
          </a:p>
          <a:p>
            <a:endParaRPr lang="en-US" sz="2000" dirty="0" smtClean="0">
              <a:ea typeface="ＭＳ Ｐゴシック" pitchFamily="34" charset="-128"/>
            </a:endParaRPr>
          </a:p>
        </p:txBody>
      </p:sp>
      <p:pic>
        <p:nvPicPr>
          <p:cNvPr id="6145" name="Picture 1" descr="Stop sign in a foreign langu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5987" y="2819400"/>
            <a:ext cx="2725271" cy="2438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879634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1"/>
          <p:cNvSpPr>
            <a:spLocks noGrp="1"/>
          </p:cNvSpPr>
          <p:nvPr>
            <p:ph type="title"/>
          </p:nvPr>
        </p:nvSpPr>
        <p:spPr>
          <a:xfrm>
            <a:off x="152400" y="914400"/>
            <a:ext cx="8686800" cy="381000"/>
          </a:xfrm>
        </p:spPr>
        <p:txBody>
          <a:bodyPr/>
          <a:lstStyle/>
          <a:p>
            <a:pPr marL="0" indent="0"/>
            <a:r>
              <a:rPr lang="en-US" dirty="0" smtClean="0"/>
              <a:t>Accessibility Testing Plan</a:t>
            </a:r>
            <a:endParaRPr lang="en-US" dirty="0"/>
          </a:p>
        </p:txBody>
      </p:sp>
      <p:sp>
        <p:nvSpPr>
          <p:cNvPr id="62485" name="Rectangle 23"/>
          <p:cNvSpPr>
            <a:spLocks noGrp="1" noChangeArrowheads="1"/>
          </p:cNvSpPr>
          <p:nvPr>
            <p:ph type="body" sz="quarter" idx="10"/>
          </p:nvPr>
        </p:nvSpPr>
        <p:spPr/>
        <p:txBody>
          <a:bodyPr/>
          <a:lstStyle/>
          <a:p>
            <a:pPr>
              <a:defRPr/>
            </a:pPr>
            <a:r>
              <a:rPr lang="en-US" dirty="0" smtClean="0"/>
              <a:t>Core Testing Methodology</a:t>
            </a:r>
            <a:endParaRPr lang="en-US" dirty="0"/>
          </a:p>
        </p:txBody>
      </p:sp>
      <p:sp>
        <p:nvSpPr>
          <p:cNvPr id="62466" name="AutoShape 2"/>
          <p:cNvSpPr>
            <a:spLocks noChangeArrowheads="1"/>
          </p:cNvSpPr>
          <p:nvPr/>
        </p:nvSpPr>
        <p:spPr bwMode="auto">
          <a:xfrm>
            <a:off x="690033" y="1828800"/>
            <a:ext cx="7620000" cy="1676400"/>
          </a:xfrm>
          <a:prstGeom prst="roundRect">
            <a:avLst>
              <a:gd name="adj" fmla="val 16667"/>
            </a:avLst>
          </a:prstGeom>
          <a:noFill/>
          <a:ln w="9525" algn="ctr">
            <a:solidFill>
              <a:srgbClr val="969696"/>
            </a:solidFill>
            <a:round/>
            <a:headEnd/>
            <a:tailEnd/>
          </a:ln>
          <a:extLst>
            <a:ext uri="{909E8E84-426E-40DD-AFC4-6F175D3DCCD1}">
              <a14:hiddenFill xmlns:a14="http://schemas.microsoft.com/office/drawing/2010/main">
                <a:solidFill>
                  <a:srgbClr val="FFFFFF"/>
                </a:solidFill>
              </a14:hiddenFill>
            </a:ext>
          </a:extLst>
        </p:spPr>
        <p:txBody>
          <a:bodyPr wrap="none" lIns="92075" tIns="46038" rIns="92075" bIns="46038" anchor="ctr"/>
          <a:lstStyle/>
          <a:p>
            <a:pPr>
              <a:defRPr/>
            </a:pPr>
            <a:endParaRPr lang="en-US" sz="1200">
              <a:latin typeface="+mn-lt"/>
              <a:cs typeface="Arial" pitchFamily="34" charset="0"/>
            </a:endParaRPr>
          </a:p>
        </p:txBody>
      </p:sp>
      <p:grpSp>
        <p:nvGrpSpPr>
          <p:cNvPr id="34819" name="Group 3"/>
          <p:cNvGrpSpPr>
            <a:grpSpLocks/>
          </p:cNvGrpSpPr>
          <p:nvPr/>
        </p:nvGrpSpPr>
        <p:grpSpPr bwMode="auto">
          <a:xfrm>
            <a:off x="3048000" y="1875367"/>
            <a:ext cx="2743200" cy="1600200"/>
            <a:chOff x="2345" y="1008"/>
            <a:chExt cx="1639" cy="1104"/>
          </a:xfrm>
        </p:grpSpPr>
        <p:sp>
          <p:nvSpPr>
            <p:cNvPr id="62489" name="AutoShape 4"/>
            <p:cNvSpPr>
              <a:spLocks noChangeArrowheads="1"/>
            </p:cNvSpPr>
            <p:nvPr/>
          </p:nvSpPr>
          <p:spPr bwMode="auto">
            <a:xfrm>
              <a:off x="2352" y="1200"/>
              <a:ext cx="1632" cy="912"/>
            </a:xfrm>
            <a:prstGeom prst="flowChartAlternateProcess">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defRPr/>
              </a:pPr>
              <a:endParaRPr lang="en-US" sz="1200">
                <a:latin typeface="+mn-lt"/>
                <a:cs typeface="Arial" pitchFamily="34" charset="0"/>
              </a:endParaRPr>
            </a:p>
          </p:txBody>
        </p:sp>
        <p:sp>
          <p:nvSpPr>
            <p:cNvPr id="62490" name="Text Box 5"/>
            <p:cNvSpPr txBox="1">
              <a:spLocks noChangeArrowheads="1"/>
            </p:cNvSpPr>
            <p:nvPr/>
          </p:nvSpPr>
          <p:spPr bwMode="auto">
            <a:xfrm>
              <a:off x="2345" y="1008"/>
              <a:ext cx="431" cy="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baseline="-25000">
                  <a:solidFill>
                    <a:schemeClr val="tx1"/>
                  </a:solidFill>
                  <a:latin typeface="Arial" charset="0"/>
                </a:defRPr>
              </a:lvl1pPr>
              <a:lvl2pPr marL="742950" indent="-285750" eaLnBrk="0" hangingPunct="0">
                <a:defRPr sz="1200" baseline="-25000">
                  <a:solidFill>
                    <a:schemeClr val="tx1"/>
                  </a:solidFill>
                  <a:latin typeface="Arial" charset="0"/>
                </a:defRPr>
              </a:lvl2pPr>
              <a:lvl3pPr marL="1143000" indent="-228600" eaLnBrk="0" hangingPunct="0">
                <a:defRPr sz="1200" baseline="-25000">
                  <a:solidFill>
                    <a:schemeClr val="tx1"/>
                  </a:solidFill>
                  <a:latin typeface="Arial" charset="0"/>
                </a:defRPr>
              </a:lvl3pPr>
              <a:lvl4pPr marL="1600200" indent="-228600" eaLnBrk="0" hangingPunct="0">
                <a:defRPr sz="1200" baseline="-25000">
                  <a:solidFill>
                    <a:schemeClr val="tx1"/>
                  </a:solidFill>
                  <a:latin typeface="Arial" charset="0"/>
                </a:defRPr>
              </a:lvl4pPr>
              <a:lvl5pPr marL="2057400" indent="-228600" eaLnBrk="0" hangingPunct="0">
                <a:defRPr sz="1200" baseline="-25000">
                  <a:solidFill>
                    <a:schemeClr val="tx1"/>
                  </a:solidFill>
                  <a:latin typeface="Arial" charset="0"/>
                </a:defRPr>
              </a:lvl5pPr>
              <a:lvl6pPr marL="2514600" indent="-228600" eaLnBrk="0" fontAlgn="base" hangingPunct="0">
                <a:lnSpc>
                  <a:spcPct val="80000"/>
                </a:lnSpc>
                <a:spcBef>
                  <a:spcPct val="20000"/>
                </a:spcBef>
                <a:spcAft>
                  <a:spcPct val="0"/>
                </a:spcAft>
                <a:buClr>
                  <a:schemeClr val="bg2"/>
                </a:buClr>
                <a:buChar char="•"/>
                <a:defRPr sz="1200" baseline="-25000">
                  <a:solidFill>
                    <a:schemeClr val="tx1"/>
                  </a:solidFill>
                  <a:latin typeface="Arial" charset="0"/>
                </a:defRPr>
              </a:lvl6pPr>
              <a:lvl7pPr marL="2971800" indent="-228600" eaLnBrk="0" fontAlgn="base" hangingPunct="0">
                <a:lnSpc>
                  <a:spcPct val="80000"/>
                </a:lnSpc>
                <a:spcBef>
                  <a:spcPct val="20000"/>
                </a:spcBef>
                <a:spcAft>
                  <a:spcPct val="0"/>
                </a:spcAft>
                <a:buClr>
                  <a:schemeClr val="bg2"/>
                </a:buClr>
                <a:buChar char="•"/>
                <a:defRPr sz="1200" baseline="-25000">
                  <a:solidFill>
                    <a:schemeClr val="tx1"/>
                  </a:solidFill>
                  <a:latin typeface="Arial" charset="0"/>
                </a:defRPr>
              </a:lvl7pPr>
              <a:lvl8pPr marL="3429000" indent="-228600" eaLnBrk="0" fontAlgn="base" hangingPunct="0">
                <a:lnSpc>
                  <a:spcPct val="80000"/>
                </a:lnSpc>
                <a:spcBef>
                  <a:spcPct val="20000"/>
                </a:spcBef>
                <a:spcAft>
                  <a:spcPct val="0"/>
                </a:spcAft>
                <a:buClr>
                  <a:schemeClr val="bg2"/>
                </a:buClr>
                <a:buChar char="•"/>
                <a:defRPr sz="1200" baseline="-25000">
                  <a:solidFill>
                    <a:schemeClr val="tx1"/>
                  </a:solidFill>
                  <a:latin typeface="Arial" charset="0"/>
                </a:defRPr>
              </a:lvl8pPr>
              <a:lvl9pPr marL="3886200" indent="-228600" eaLnBrk="0" fontAlgn="base" hangingPunct="0">
                <a:lnSpc>
                  <a:spcPct val="80000"/>
                </a:lnSpc>
                <a:spcBef>
                  <a:spcPct val="20000"/>
                </a:spcBef>
                <a:spcAft>
                  <a:spcPct val="0"/>
                </a:spcAft>
                <a:buClr>
                  <a:schemeClr val="bg2"/>
                </a:buClr>
                <a:buChar char="•"/>
                <a:defRPr sz="1200" baseline="-25000">
                  <a:solidFill>
                    <a:schemeClr val="tx1"/>
                  </a:solidFill>
                  <a:latin typeface="Arial" charset="0"/>
                </a:defRPr>
              </a:lvl9pPr>
            </a:lstStyle>
            <a:p>
              <a:pPr eaLnBrk="1" hangingPunct="1">
                <a:defRPr/>
              </a:pPr>
              <a:r>
                <a:rPr lang="en-US" b="1" baseline="0">
                  <a:latin typeface="+mn-lt"/>
                  <a:cs typeface="Arial" pitchFamily="34" charset="0"/>
                </a:rPr>
                <a:t>Testing</a:t>
              </a:r>
            </a:p>
          </p:txBody>
        </p:sp>
      </p:grpSp>
      <p:sp>
        <p:nvSpPr>
          <p:cNvPr id="62468" name="AutoShape 6"/>
          <p:cNvSpPr>
            <a:spLocks noChangeArrowheads="1"/>
          </p:cNvSpPr>
          <p:nvPr/>
        </p:nvSpPr>
        <p:spPr bwMode="auto">
          <a:xfrm>
            <a:off x="4953000" y="2408767"/>
            <a:ext cx="762000" cy="304800"/>
          </a:xfrm>
          <a:prstGeom prst="flowChartProcess">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defRPr/>
            </a:pPr>
            <a:r>
              <a:rPr lang="en-US" sz="1200" b="1">
                <a:latin typeface="+mn-lt"/>
                <a:cs typeface="Arial" pitchFamily="34" charset="0"/>
              </a:rPr>
              <a:t>Manual</a:t>
            </a:r>
          </a:p>
        </p:txBody>
      </p:sp>
      <p:sp>
        <p:nvSpPr>
          <p:cNvPr id="62469" name="AutoShape 7"/>
          <p:cNvSpPr>
            <a:spLocks noChangeArrowheads="1"/>
          </p:cNvSpPr>
          <p:nvPr/>
        </p:nvSpPr>
        <p:spPr bwMode="auto">
          <a:xfrm>
            <a:off x="3154363" y="2408767"/>
            <a:ext cx="1036637" cy="304800"/>
          </a:xfrm>
          <a:prstGeom prst="flowChartProcess">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defRPr/>
            </a:pPr>
            <a:r>
              <a:rPr lang="en-US" sz="1200" b="1" dirty="0">
                <a:latin typeface="+mn-lt"/>
                <a:cs typeface="Arial" pitchFamily="34" charset="0"/>
              </a:rPr>
              <a:t>Automated</a:t>
            </a:r>
          </a:p>
        </p:txBody>
      </p:sp>
      <p:sp>
        <p:nvSpPr>
          <p:cNvPr id="62487" name="AutoShape 26"/>
          <p:cNvSpPr>
            <a:spLocks noChangeArrowheads="1"/>
          </p:cNvSpPr>
          <p:nvPr/>
        </p:nvSpPr>
        <p:spPr bwMode="auto">
          <a:xfrm>
            <a:off x="4267200" y="2408767"/>
            <a:ext cx="609600" cy="304800"/>
          </a:xfrm>
          <a:prstGeom prst="flowChartProcess">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defRPr/>
            </a:pPr>
            <a:r>
              <a:rPr lang="en-US" sz="1200" b="1" dirty="0">
                <a:latin typeface="+mn-lt"/>
                <a:cs typeface="Arial" pitchFamily="34" charset="0"/>
              </a:rPr>
              <a:t>Global</a:t>
            </a:r>
          </a:p>
        </p:txBody>
      </p:sp>
      <p:sp>
        <p:nvSpPr>
          <p:cNvPr id="62470" name="AutoShape 8"/>
          <p:cNvSpPr>
            <a:spLocks noChangeArrowheads="1"/>
          </p:cNvSpPr>
          <p:nvPr/>
        </p:nvSpPr>
        <p:spPr bwMode="auto">
          <a:xfrm>
            <a:off x="3429000" y="3018367"/>
            <a:ext cx="2057400" cy="304800"/>
          </a:xfrm>
          <a:prstGeom prst="flowChartProcess">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defRPr/>
            </a:pPr>
            <a:r>
              <a:rPr lang="en-US" sz="1200" b="1">
                <a:latin typeface="+mn-lt"/>
                <a:cs typeface="Arial" pitchFamily="34" charset="0"/>
              </a:rPr>
              <a:t>Assistive Technology</a:t>
            </a:r>
          </a:p>
        </p:txBody>
      </p:sp>
      <p:sp>
        <p:nvSpPr>
          <p:cNvPr id="62471" name="AutoShape 9"/>
          <p:cNvSpPr>
            <a:spLocks noChangeArrowheads="1"/>
          </p:cNvSpPr>
          <p:nvPr/>
        </p:nvSpPr>
        <p:spPr bwMode="auto">
          <a:xfrm>
            <a:off x="914400" y="2180167"/>
            <a:ext cx="1752600" cy="1295400"/>
          </a:xfrm>
          <a:prstGeom prst="flowChartAlternateProcess">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defRPr/>
            </a:pPr>
            <a:endParaRPr lang="en-US" sz="1200" b="1">
              <a:latin typeface="+mn-lt"/>
              <a:cs typeface="Arial" pitchFamily="34" charset="0"/>
            </a:endParaRPr>
          </a:p>
        </p:txBody>
      </p:sp>
      <p:sp>
        <p:nvSpPr>
          <p:cNvPr id="62472" name="AutoShape 10"/>
          <p:cNvSpPr>
            <a:spLocks noChangeArrowheads="1"/>
          </p:cNvSpPr>
          <p:nvPr/>
        </p:nvSpPr>
        <p:spPr bwMode="auto">
          <a:xfrm>
            <a:off x="1066800" y="2332567"/>
            <a:ext cx="1371600" cy="457200"/>
          </a:xfrm>
          <a:prstGeom prst="flowChartProcess">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defRPr/>
            </a:pPr>
            <a:r>
              <a:rPr lang="en-US" sz="1200" b="1" dirty="0">
                <a:latin typeface="+mn-lt"/>
                <a:cs typeface="Arial" pitchFamily="34" charset="0"/>
              </a:rPr>
              <a:t>Identify</a:t>
            </a:r>
          </a:p>
          <a:p>
            <a:pPr>
              <a:defRPr/>
            </a:pPr>
            <a:r>
              <a:rPr lang="en-US" sz="1200" b="1" dirty="0">
                <a:latin typeface="+mn-lt"/>
                <a:cs typeface="Arial" pitchFamily="34" charset="0"/>
              </a:rPr>
              <a:t>Modules</a:t>
            </a:r>
          </a:p>
        </p:txBody>
      </p:sp>
      <p:sp>
        <p:nvSpPr>
          <p:cNvPr id="62473" name="AutoShape 11"/>
          <p:cNvSpPr>
            <a:spLocks noChangeArrowheads="1"/>
          </p:cNvSpPr>
          <p:nvPr/>
        </p:nvSpPr>
        <p:spPr bwMode="auto">
          <a:xfrm>
            <a:off x="1066800" y="2942167"/>
            <a:ext cx="1371600" cy="457200"/>
          </a:xfrm>
          <a:prstGeom prst="flowChartProcess">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defRPr/>
            </a:pPr>
            <a:r>
              <a:rPr lang="en-US" sz="1200" b="1">
                <a:latin typeface="+mn-lt"/>
                <a:cs typeface="Arial" pitchFamily="34" charset="0"/>
              </a:rPr>
              <a:t>Identify</a:t>
            </a:r>
          </a:p>
          <a:p>
            <a:pPr>
              <a:defRPr/>
            </a:pPr>
            <a:r>
              <a:rPr lang="en-US" sz="1200" b="1">
                <a:latin typeface="+mn-lt"/>
                <a:cs typeface="Arial" pitchFamily="34" charset="0"/>
              </a:rPr>
              <a:t>Use Cases</a:t>
            </a:r>
          </a:p>
        </p:txBody>
      </p:sp>
      <p:sp>
        <p:nvSpPr>
          <p:cNvPr id="62474" name="Text Box 12"/>
          <p:cNvSpPr txBox="1">
            <a:spLocks noChangeArrowheads="1"/>
          </p:cNvSpPr>
          <p:nvPr/>
        </p:nvSpPr>
        <p:spPr bwMode="auto">
          <a:xfrm>
            <a:off x="838200" y="1875367"/>
            <a:ext cx="110172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baseline="-25000">
                <a:solidFill>
                  <a:schemeClr val="tx1"/>
                </a:solidFill>
                <a:latin typeface="Arial" charset="0"/>
              </a:defRPr>
            </a:lvl1pPr>
            <a:lvl2pPr marL="742950" indent="-285750" eaLnBrk="0" hangingPunct="0">
              <a:defRPr sz="1200" baseline="-25000">
                <a:solidFill>
                  <a:schemeClr val="tx1"/>
                </a:solidFill>
                <a:latin typeface="Arial" charset="0"/>
              </a:defRPr>
            </a:lvl2pPr>
            <a:lvl3pPr marL="1143000" indent="-228600" eaLnBrk="0" hangingPunct="0">
              <a:defRPr sz="1200" baseline="-25000">
                <a:solidFill>
                  <a:schemeClr val="tx1"/>
                </a:solidFill>
                <a:latin typeface="Arial" charset="0"/>
              </a:defRPr>
            </a:lvl3pPr>
            <a:lvl4pPr marL="1600200" indent="-228600" eaLnBrk="0" hangingPunct="0">
              <a:defRPr sz="1200" baseline="-25000">
                <a:solidFill>
                  <a:schemeClr val="tx1"/>
                </a:solidFill>
                <a:latin typeface="Arial" charset="0"/>
              </a:defRPr>
            </a:lvl4pPr>
            <a:lvl5pPr marL="2057400" indent="-228600" eaLnBrk="0" hangingPunct="0">
              <a:defRPr sz="1200" baseline="-25000">
                <a:solidFill>
                  <a:schemeClr val="tx1"/>
                </a:solidFill>
                <a:latin typeface="Arial" charset="0"/>
              </a:defRPr>
            </a:lvl5pPr>
            <a:lvl6pPr marL="2514600" indent="-228600" eaLnBrk="0" fontAlgn="base" hangingPunct="0">
              <a:lnSpc>
                <a:spcPct val="80000"/>
              </a:lnSpc>
              <a:spcBef>
                <a:spcPct val="20000"/>
              </a:spcBef>
              <a:spcAft>
                <a:spcPct val="0"/>
              </a:spcAft>
              <a:buClr>
                <a:schemeClr val="bg2"/>
              </a:buClr>
              <a:buChar char="•"/>
              <a:defRPr sz="1200" baseline="-25000">
                <a:solidFill>
                  <a:schemeClr val="tx1"/>
                </a:solidFill>
                <a:latin typeface="Arial" charset="0"/>
              </a:defRPr>
            </a:lvl6pPr>
            <a:lvl7pPr marL="2971800" indent="-228600" eaLnBrk="0" fontAlgn="base" hangingPunct="0">
              <a:lnSpc>
                <a:spcPct val="80000"/>
              </a:lnSpc>
              <a:spcBef>
                <a:spcPct val="20000"/>
              </a:spcBef>
              <a:spcAft>
                <a:spcPct val="0"/>
              </a:spcAft>
              <a:buClr>
                <a:schemeClr val="bg2"/>
              </a:buClr>
              <a:buChar char="•"/>
              <a:defRPr sz="1200" baseline="-25000">
                <a:solidFill>
                  <a:schemeClr val="tx1"/>
                </a:solidFill>
                <a:latin typeface="Arial" charset="0"/>
              </a:defRPr>
            </a:lvl7pPr>
            <a:lvl8pPr marL="3429000" indent="-228600" eaLnBrk="0" fontAlgn="base" hangingPunct="0">
              <a:lnSpc>
                <a:spcPct val="80000"/>
              </a:lnSpc>
              <a:spcBef>
                <a:spcPct val="20000"/>
              </a:spcBef>
              <a:spcAft>
                <a:spcPct val="0"/>
              </a:spcAft>
              <a:buClr>
                <a:schemeClr val="bg2"/>
              </a:buClr>
              <a:buChar char="•"/>
              <a:defRPr sz="1200" baseline="-25000">
                <a:solidFill>
                  <a:schemeClr val="tx1"/>
                </a:solidFill>
                <a:latin typeface="Arial" charset="0"/>
              </a:defRPr>
            </a:lvl8pPr>
            <a:lvl9pPr marL="3886200" indent="-228600" eaLnBrk="0" fontAlgn="base" hangingPunct="0">
              <a:lnSpc>
                <a:spcPct val="80000"/>
              </a:lnSpc>
              <a:spcBef>
                <a:spcPct val="20000"/>
              </a:spcBef>
              <a:spcAft>
                <a:spcPct val="0"/>
              </a:spcAft>
              <a:buClr>
                <a:schemeClr val="bg2"/>
              </a:buClr>
              <a:buChar char="•"/>
              <a:defRPr sz="1200" baseline="-25000">
                <a:solidFill>
                  <a:schemeClr val="tx1"/>
                </a:solidFill>
                <a:latin typeface="Arial" charset="0"/>
              </a:defRPr>
            </a:lvl9pPr>
          </a:lstStyle>
          <a:p>
            <a:pPr eaLnBrk="1" hangingPunct="1">
              <a:defRPr/>
            </a:pPr>
            <a:r>
              <a:rPr lang="en-US" b="1" baseline="0" dirty="0">
                <a:latin typeface="+mn-lt"/>
                <a:cs typeface="Arial" pitchFamily="34" charset="0"/>
              </a:rPr>
              <a:t>Groundwork</a:t>
            </a:r>
          </a:p>
        </p:txBody>
      </p:sp>
      <p:sp>
        <p:nvSpPr>
          <p:cNvPr id="62475" name="AutoShape 13"/>
          <p:cNvSpPr>
            <a:spLocks noChangeArrowheads="1"/>
          </p:cNvSpPr>
          <p:nvPr/>
        </p:nvSpPr>
        <p:spPr bwMode="auto">
          <a:xfrm>
            <a:off x="6324600" y="2180167"/>
            <a:ext cx="1752600" cy="1295400"/>
          </a:xfrm>
          <a:prstGeom prst="flowChartAlternateProcess">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defRPr/>
            </a:pPr>
            <a:endParaRPr lang="en-US" sz="1200" b="1">
              <a:latin typeface="+mn-lt"/>
              <a:cs typeface="Arial" pitchFamily="34" charset="0"/>
            </a:endParaRPr>
          </a:p>
        </p:txBody>
      </p:sp>
      <p:sp>
        <p:nvSpPr>
          <p:cNvPr id="62476" name="AutoShape 14"/>
          <p:cNvSpPr>
            <a:spLocks noChangeArrowheads="1"/>
          </p:cNvSpPr>
          <p:nvPr/>
        </p:nvSpPr>
        <p:spPr bwMode="auto">
          <a:xfrm>
            <a:off x="6553200" y="2561167"/>
            <a:ext cx="1295400" cy="228600"/>
          </a:xfrm>
          <a:prstGeom prst="flowChartProcess">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defRPr/>
            </a:pPr>
            <a:r>
              <a:rPr lang="en-US" sz="1200" b="1">
                <a:latin typeface="+mn-lt"/>
                <a:cs typeface="Arial" pitchFamily="34" charset="0"/>
              </a:rPr>
              <a:t>Prioritization</a:t>
            </a:r>
          </a:p>
        </p:txBody>
      </p:sp>
      <p:sp>
        <p:nvSpPr>
          <p:cNvPr id="62477" name="AutoShape 15"/>
          <p:cNvSpPr>
            <a:spLocks noChangeArrowheads="1"/>
          </p:cNvSpPr>
          <p:nvPr/>
        </p:nvSpPr>
        <p:spPr bwMode="auto">
          <a:xfrm>
            <a:off x="6553200" y="2256367"/>
            <a:ext cx="1295400" cy="228600"/>
          </a:xfrm>
          <a:prstGeom prst="flowChartProcess">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defRPr/>
            </a:pPr>
            <a:r>
              <a:rPr lang="en-US" sz="1200" b="1">
                <a:latin typeface="+mn-lt"/>
                <a:cs typeface="Arial" pitchFamily="34" charset="0"/>
              </a:rPr>
              <a:t>Analysis</a:t>
            </a:r>
          </a:p>
        </p:txBody>
      </p:sp>
      <p:sp>
        <p:nvSpPr>
          <p:cNvPr id="62478" name="AutoShape 16"/>
          <p:cNvSpPr>
            <a:spLocks noChangeArrowheads="1"/>
          </p:cNvSpPr>
          <p:nvPr/>
        </p:nvSpPr>
        <p:spPr bwMode="auto">
          <a:xfrm>
            <a:off x="6553200" y="2865967"/>
            <a:ext cx="1295400" cy="228600"/>
          </a:xfrm>
          <a:prstGeom prst="flowChartProcess">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defRPr/>
            </a:pPr>
            <a:r>
              <a:rPr lang="en-US" sz="1200" b="1">
                <a:latin typeface="+mn-lt"/>
                <a:cs typeface="Arial" pitchFamily="34" charset="0"/>
              </a:rPr>
              <a:t>Authoring</a:t>
            </a:r>
          </a:p>
        </p:txBody>
      </p:sp>
      <p:sp>
        <p:nvSpPr>
          <p:cNvPr id="62479" name="AutoShape 17"/>
          <p:cNvSpPr>
            <a:spLocks noChangeArrowheads="1"/>
          </p:cNvSpPr>
          <p:nvPr/>
        </p:nvSpPr>
        <p:spPr bwMode="auto">
          <a:xfrm>
            <a:off x="6553200" y="3170767"/>
            <a:ext cx="1295400" cy="228600"/>
          </a:xfrm>
          <a:prstGeom prst="flowChartProcess">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defRPr/>
            </a:pPr>
            <a:r>
              <a:rPr lang="en-US" sz="1200" b="1">
                <a:latin typeface="+mn-lt"/>
                <a:cs typeface="Arial" pitchFamily="34" charset="0"/>
              </a:rPr>
              <a:t>Delivery</a:t>
            </a:r>
          </a:p>
        </p:txBody>
      </p:sp>
      <p:sp>
        <p:nvSpPr>
          <p:cNvPr id="62480" name="Text Box 18"/>
          <p:cNvSpPr txBox="1">
            <a:spLocks noChangeArrowheads="1"/>
          </p:cNvSpPr>
          <p:nvPr/>
        </p:nvSpPr>
        <p:spPr bwMode="auto">
          <a:xfrm>
            <a:off x="6324600" y="1875367"/>
            <a:ext cx="912813"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1200" baseline="-25000">
                <a:solidFill>
                  <a:schemeClr val="tx1"/>
                </a:solidFill>
                <a:latin typeface="Arial" charset="0"/>
              </a:defRPr>
            </a:lvl1pPr>
            <a:lvl2pPr marL="742950" indent="-285750" eaLnBrk="0" hangingPunct="0">
              <a:defRPr sz="1200" baseline="-25000">
                <a:solidFill>
                  <a:schemeClr val="tx1"/>
                </a:solidFill>
                <a:latin typeface="Arial" charset="0"/>
              </a:defRPr>
            </a:lvl2pPr>
            <a:lvl3pPr marL="1143000" indent="-228600" eaLnBrk="0" hangingPunct="0">
              <a:defRPr sz="1200" baseline="-25000">
                <a:solidFill>
                  <a:schemeClr val="tx1"/>
                </a:solidFill>
                <a:latin typeface="Arial" charset="0"/>
              </a:defRPr>
            </a:lvl3pPr>
            <a:lvl4pPr marL="1600200" indent="-228600" eaLnBrk="0" hangingPunct="0">
              <a:defRPr sz="1200" baseline="-25000">
                <a:solidFill>
                  <a:schemeClr val="tx1"/>
                </a:solidFill>
                <a:latin typeface="Arial" charset="0"/>
              </a:defRPr>
            </a:lvl4pPr>
            <a:lvl5pPr marL="2057400" indent="-228600" eaLnBrk="0" hangingPunct="0">
              <a:defRPr sz="1200" baseline="-25000">
                <a:solidFill>
                  <a:schemeClr val="tx1"/>
                </a:solidFill>
                <a:latin typeface="Arial" charset="0"/>
              </a:defRPr>
            </a:lvl5pPr>
            <a:lvl6pPr marL="2514600" indent="-228600" eaLnBrk="0" fontAlgn="base" hangingPunct="0">
              <a:lnSpc>
                <a:spcPct val="80000"/>
              </a:lnSpc>
              <a:spcBef>
                <a:spcPct val="20000"/>
              </a:spcBef>
              <a:spcAft>
                <a:spcPct val="0"/>
              </a:spcAft>
              <a:buClr>
                <a:schemeClr val="bg2"/>
              </a:buClr>
              <a:buChar char="•"/>
              <a:defRPr sz="1200" baseline="-25000">
                <a:solidFill>
                  <a:schemeClr val="tx1"/>
                </a:solidFill>
                <a:latin typeface="Arial" charset="0"/>
              </a:defRPr>
            </a:lvl6pPr>
            <a:lvl7pPr marL="2971800" indent="-228600" eaLnBrk="0" fontAlgn="base" hangingPunct="0">
              <a:lnSpc>
                <a:spcPct val="80000"/>
              </a:lnSpc>
              <a:spcBef>
                <a:spcPct val="20000"/>
              </a:spcBef>
              <a:spcAft>
                <a:spcPct val="0"/>
              </a:spcAft>
              <a:buClr>
                <a:schemeClr val="bg2"/>
              </a:buClr>
              <a:buChar char="•"/>
              <a:defRPr sz="1200" baseline="-25000">
                <a:solidFill>
                  <a:schemeClr val="tx1"/>
                </a:solidFill>
                <a:latin typeface="Arial" charset="0"/>
              </a:defRPr>
            </a:lvl7pPr>
            <a:lvl8pPr marL="3429000" indent="-228600" eaLnBrk="0" fontAlgn="base" hangingPunct="0">
              <a:lnSpc>
                <a:spcPct val="80000"/>
              </a:lnSpc>
              <a:spcBef>
                <a:spcPct val="20000"/>
              </a:spcBef>
              <a:spcAft>
                <a:spcPct val="0"/>
              </a:spcAft>
              <a:buClr>
                <a:schemeClr val="bg2"/>
              </a:buClr>
              <a:buChar char="•"/>
              <a:defRPr sz="1200" baseline="-25000">
                <a:solidFill>
                  <a:schemeClr val="tx1"/>
                </a:solidFill>
                <a:latin typeface="Arial" charset="0"/>
              </a:defRPr>
            </a:lvl8pPr>
            <a:lvl9pPr marL="3886200" indent="-228600" eaLnBrk="0" fontAlgn="base" hangingPunct="0">
              <a:lnSpc>
                <a:spcPct val="80000"/>
              </a:lnSpc>
              <a:spcBef>
                <a:spcPct val="20000"/>
              </a:spcBef>
              <a:spcAft>
                <a:spcPct val="0"/>
              </a:spcAft>
              <a:buClr>
                <a:schemeClr val="bg2"/>
              </a:buClr>
              <a:buChar char="•"/>
              <a:defRPr sz="1200" baseline="-25000">
                <a:solidFill>
                  <a:schemeClr val="tx1"/>
                </a:solidFill>
                <a:latin typeface="Arial" charset="0"/>
              </a:defRPr>
            </a:lvl9pPr>
          </a:lstStyle>
          <a:p>
            <a:pPr eaLnBrk="1" hangingPunct="1">
              <a:defRPr/>
            </a:pPr>
            <a:r>
              <a:rPr lang="en-US" b="1" baseline="0" dirty="0">
                <a:latin typeface="+mn-lt"/>
                <a:cs typeface="Arial" pitchFamily="34" charset="0"/>
              </a:rPr>
              <a:t>Reporting</a:t>
            </a:r>
          </a:p>
        </p:txBody>
      </p:sp>
      <p:cxnSp>
        <p:nvCxnSpPr>
          <p:cNvPr id="34833" name="AutoShape 19"/>
          <p:cNvCxnSpPr>
            <a:cxnSpLocks noChangeShapeType="1"/>
            <a:stCxn id="62472" idx="3"/>
            <a:endCxn id="62469" idx="1"/>
          </p:cNvCxnSpPr>
          <p:nvPr/>
        </p:nvCxnSpPr>
        <p:spPr bwMode="auto">
          <a:xfrm>
            <a:off x="2438400" y="2561167"/>
            <a:ext cx="715963" cy="0"/>
          </a:xfrm>
          <a:prstGeom prst="straightConnector1">
            <a:avLst/>
          </a:prstGeom>
          <a:noFill/>
          <a:ln w="9525">
            <a:solidFill>
              <a:schemeClr val="bg2"/>
            </a:solidFill>
            <a:round/>
            <a:headEnd/>
            <a:tailEnd type="triangle" w="med" len="med"/>
          </a:ln>
          <a:extLst>
            <a:ext uri="{909E8E84-426E-40DD-AFC4-6F175D3DCCD1}">
              <a14:hiddenFill xmlns:a14="http://schemas.microsoft.com/office/drawing/2010/main">
                <a:noFill/>
              </a14:hiddenFill>
            </a:ext>
          </a:extLst>
        </p:spPr>
      </p:cxnSp>
      <p:cxnSp>
        <p:nvCxnSpPr>
          <p:cNvPr id="34834" name="AutoShape 20"/>
          <p:cNvCxnSpPr>
            <a:cxnSpLocks noChangeShapeType="1"/>
            <a:stCxn id="62473" idx="3"/>
            <a:endCxn id="62470" idx="1"/>
          </p:cNvCxnSpPr>
          <p:nvPr/>
        </p:nvCxnSpPr>
        <p:spPr bwMode="auto">
          <a:xfrm>
            <a:off x="2438400" y="3170767"/>
            <a:ext cx="990600" cy="0"/>
          </a:xfrm>
          <a:prstGeom prst="straightConnector1">
            <a:avLst/>
          </a:prstGeom>
          <a:noFill/>
          <a:ln w="9525">
            <a:solidFill>
              <a:schemeClr val="bg2"/>
            </a:solidFill>
            <a:round/>
            <a:headEnd/>
            <a:tailEnd type="triangle" w="med" len="med"/>
          </a:ln>
          <a:extLst>
            <a:ext uri="{909E8E84-426E-40DD-AFC4-6F175D3DCCD1}">
              <a14:hiddenFill xmlns:a14="http://schemas.microsoft.com/office/drawing/2010/main">
                <a:noFill/>
              </a14:hiddenFill>
            </a:ext>
          </a:extLst>
        </p:spPr>
      </p:cxnSp>
      <p:cxnSp>
        <p:nvCxnSpPr>
          <p:cNvPr id="34835" name="AutoShape 21"/>
          <p:cNvCxnSpPr>
            <a:cxnSpLocks noChangeShapeType="1"/>
            <a:stCxn id="62489" idx="3"/>
            <a:endCxn id="62475" idx="1"/>
          </p:cNvCxnSpPr>
          <p:nvPr/>
        </p:nvCxnSpPr>
        <p:spPr bwMode="auto">
          <a:xfrm>
            <a:off x="5791200" y="2814615"/>
            <a:ext cx="533400" cy="13252"/>
          </a:xfrm>
          <a:prstGeom prst="straightConnector1">
            <a:avLst/>
          </a:prstGeom>
          <a:noFill/>
          <a:ln w="9525">
            <a:solidFill>
              <a:schemeClr val="bg2"/>
            </a:solidFill>
            <a:round/>
            <a:headEnd/>
            <a:tailEnd type="triangle" w="med" len="med"/>
          </a:ln>
          <a:extLst>
            <a:ext uri="{909E8E84-426E-40DD-AFC4-6F175D3DCCD1}">
              <a14:hiddenFill xmlns:a14="http://schemas.microsoft.com/office/drawing/2010/main">
                <a:noFill/>
              </a14:hiddenFill>
            </a:ext>
          </a:extLst>
        </p:spPr>
      </p:cxnSp>
      <p:sp>
        <p:nvSpPr>
          <p:cNvPr id="34839" name="Line 25"/>
          <p:cNvSpPr>
            <a:spLocks noChangeShapeType="1"/>
          </p:cNvSpPr>
          <p:nvPr/>
        </p:nvSpPr>
        <p:spPr bwMode="auto">
          <a:xfrm>
            <a:off x="266700" y="3810000"/>
            <a:ext cx="8610600" cy="0"/>
          </a:xfrm>
          <a:prstGeom prst="line">
            <a:avLst/>
          </a:prstGeom>
          <a:noFill/>
          <a:ln w="25400">
            <a:solidFill>
              <a:srgbClr val="FF8000"/>
            </a:solidFill>
            <a:round/>
            <a:headEnd/>
            <a:tailEnd/>
          </a:ln>
          <a:extLst>
            <a:ext uri="{909E8E84-426E-40DD-AFC4-6F175D3DCCD1}">
              <a14:hiddenFill xmlns:a14="http://schemas.microsoft.com/office/drawing/2010/main">
                <a:noFill/>
              </a14:hiddenFill>
            </a:ext>
          </a:extLst>
        </p:spPr>
        <p:txBody>
          <a:bodyPr lIns="92075" tIns="46038" rIns="92075" bIns="46038" anchor="ctr"/>
          <a:lstStyle/>
          <a:p>
            <a:endParaRPr lang="en-US"/>
          </a:p>
        </p:txBody>
      </p:sp>
      <p:sp>
        <p:nvSpPr>
          <p:cNvPr id="34837" name="Content Placeholder 1"/>
          <p:cNvSpPr>
            <a:spLocks noGrp="1"/>
          </p:cNvSpPr>
          <p:nvPr>
            <p:ph idx="1"/>
          </p:nvPr>
        </p:nvSpPr>
        <p:spPr>
          <a:xfrm>
            <a:off x="152400" y="3962400"/>
            <a:ext cx="8839200" cy="3124200"/>
          </a:xfrm>
        </p:spPr>
        <p:txBody>
          <a:bodyPr/>
          <a:lstStyle/>
          <a:p>
            <a:pPr eaLnBrk="1" hangingPunct="1">
              <a:lnSpc>
                <a:spcPct val="90000"/>
              </a:lnSpc>
              <a:spcBef>
                <a:spcPts val="600"/>
              </a:spcBef>
            </a:pPr>
            <a:r>
              <a:rPr lang="en-US" sz="2200" dirty="0" smtClean="0">
                <a:ea typeface="ＭＳ Ｐゴシック" pitchFamily="34" charset="-128"/>
              </a:rPr>
              <a:t>At SSB we use a Unified Audit Methodology</a:t>
            </a:r>
          </a:p>
          <a:p>
            <a:pPr eaLnBrk="1" hangingPunct="1">
              <a:lnSpc>
                <a:spcPct val="90000"/>
              </a:lnSpc>
              <a:spcBef>
                <a:spcPts val="600"/>
              </a:spcBef>
            </a:pPr>
            <a:r>
              <a:rPr lang="en-US" sz="2200" dirty="0" smtClean="0">
                <a:ea typeface="ＭＳ Ｐゴシック" pitchFamily="34" charset="-128"/>
              </a:rPr>
              <a:t>One process for testing all technology platforms</a:t>
            </a:r>
          </a:p>
          <a:p>
            <a:pPr eaLnBrk="1" hangingPunct="1">
              <a:lnSpc>
                <a:spcPct val="90000"/>
              </a:lnSpc>
              <a:spcBef>
                <a:spcPts val="600"/>
              </a:spcBef>
            </a:pPr>
            <a:r>
              <a:rPr lang="en-US" sz="2200" dirty="0" smtClean="0">
                <a:ea typeface="ＭＳ Ｐゴシック" pitchFamily="34" charset="-128"/>
              </a:rPr>
              <a:t>Process should allow for different testing formality</a:t>
            </a:r>
          </a:p>
          <a:p>
            <a:pPr eaLnBrk="1" hangingPunct="1">
              <a:lnSpc>
                <a:spcPct val="90000"/>
              </a:lnSpc>
              <a:spcBef>
                <a:spcPts val="600"/>
              </a:spcBef>
            </a:pPr>
            <a:r>
              <a:rPr lang="en-US" sz="2200" dirty="0" smtClean="0">
                <a:ea typeface="ＭＳ Ｐゴシック" pitchFamily="34" charset="-128"/>
              </a:rPr>
              <a:t>Must be repeatable and scalable</a:t>
            </a:r>
          </a:p>
          <a:p>
            <a:pPr eaLnBrk="1" hangingPunct="1">
              <a:lnSpc>
                <a:spcPct val="90000"/>
              </a:lnSpc>
              <a:spcBef>
                <a:spcPts val="600"/>
              </a:spcBef>
            </a:pPr>
            <a:r>
              <a:rPr lang="en-US" sz="2200" dirty="0" smtClean="0">
                <a:ea typeface="ＭＳ Ｐゴシック" pitchFamily="34" charset="-128"/>
              </a:rPr>
              <a:t>Must provide </a:t>
            </a:r>
            <a:r>
              <a:rPr lang="en-US" sz="2200" i="1" dirty="0" smtClean="0">
                <a:ea typeface="ＭＳ Ｐゴシック" pitchFamily="34" charset="-128"/>
              </a:rPr>
              <a:t>concise</a:t>
            </a:r>
            <a:r>
              <a:rPr lang="en-US" sz="2200" dirty="0" smtClean="0">
                <a:ea typeface="ＭＳ Ｐゴシック" pitchFamily="34" charset="-128"/>
              </a:rPr>
              <a:t> remediation guidance</a:t>
            </a:r>
          </a:p>
          <a:p>
            <a:pPr eaLnBrk="1" hangingPunct="1">
              <a:lnSpc>
                <a:spcPct val="90000"/>
              </a:lnSpc>
              <a:spcBef>
                <a:spcPts val="600"/>
              </a:spcBef>
            </a:pPr>
            <a:r>
              <a:rPr lang="en-US" sz="2200" dirty="0" smtClean="0">
                <a:ea typeface="ＭＳ Ｐゴシック" pitchFamily="34" charset="-128"/>
              </a:rPr>
              <a:t>Require vendors to provide testing artifacts from the process</a:t>
            </a:r>
          </a:p>
        </p:txBody>
      </p:sp>
    </p:spTree>
    <p:extLst>
      <p:ext uri="{BB962C8B-B14F-4D97-AF65-F5344CB8AC3E}">
        <p14:creationId xmlns:p14="http://schemas.microsoft.com/office/powerpoint/2010/main" val="420722391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en-US" dirty="0" smtClean="0">
                <a:ea typeface="ＭＳ Ｐゴシック" pitchFamily="34" charset="-128"/>
              </a:rPr>
              <a:t>About SSB BART Group</a:t>
            </a:r>
          </a:p>
        </p:txBody>
      </p:sp>
      <p:sp>
        <p:nvSpPr>
          <p:cNvPr id="5123" name="Content Placeholder 5"/>
          <p:cNvSpPr>
            <a:spLocks noGrp="1"/>
          </p:cNvSpPr>
          <p:nvPr>
            <p:ph sz="half" idx="2"/>
          </p:nvPr>
        </p:nvSpPr>
        <p:spPr/>
        <p:txBody>
          <a:bodyPr/>
          <a:lstStyle/>
          <a:p>
            <a:r>
              <a:rPr lang="en-US" sz="2800" dirty="0" smtClean="0">
                <a:ea typeface="ＭＳ Ｐゴシック" pitchFamily="34" charset="-128"/>
              </a:rPr>
              <a:t>Experience</a:t>
            </a:r>
          </a:p>
          <a:p>
            <a:r>
              <a:rPr lang="en-US" sz="2800" dirty="0" smtClean="0">
                <a:ea typeface="ＭＳ Ｐゴシック" pitchFamily="34" charset="-128"/>
              </a:rPr>
              <a:t>Accessibility Focus</a:t>
            </a:r>
          </a:p>
          <a:p>
            <a:r>
              <a:rPr lang="en-US" sz="2800" dirty="0" smtClean="0">
                <a:ea typeface="ＭＳ Ｐゴシック" pitchFamily="34" charset="-128"/>
              </a:rPr>
              <a:t>Solutions That Manage Risk</a:t>
            </a:r>
          </a:p>
          <a:p>
            <a:r>
              <a:rPr lang="en-US" sz="2800" dirty="0" smtClean="0">
                <a:ea typeface="ＭＳ Ｐゴシック" pitchFamily="34" charset="-128"/>
              </a:rPr>
              <a:t>Real World Fixes</a:t>
            </a:r>
          </a:p>
          <a:p>
            <a:r>
              <a:rPr lang="en-US" sz="2800" dirty="0" smtClean="0">
                <a:ea typeface="ＭＳ Ｐゴシック" pitchFamily="34" charset="-128"/>
              </a:rPr>
              <a:t>Excellence at Scale</a:t>
            </a:r>
          </a:p>
          <a:p>
            <a:r>
              <a:rPr lang="en-US" sz="2800" dirty="0" smtClean="0">
                <a:ea typeface="ＭＳ Ｐゴシック" pitchFamily="34" charset="-128"/>
              </a:rPr>
              <a:t>Knowledge That Is Up-to-Date, All the Time</a:t>
            </a:r>
          </a:p>
        </p:txBody>
      </p:sp>
      <p:pic>
        <p:nvPicPr>
          <p:cNvPr id="5125" name="Picture 7" descr="Very old building with many supporting columns"/>
          <p:cNvPicPr>
            <a:picLocks noChangeAspect="1"/>
          </p:cNvPicPr>
          <p:nvPr/>
        </p:nvPicPr>
        <p:blipFill>
          <a:blip r:embed="rId3">
            <a:extLst>
              <a:ext uri="{28A0092B-C50C-407E-A947-70E740481C1C}">
                <a14:useLocalDpi xmlns:a14="http://schemas.microsoft.com/office/drawing/2010/main" val="0"/>
              </a:ext>
            </a:extLst>
          </a:blip>
          <a:srcRect l="10806" r="13678"/>
          <a:stretch>
            <a:fillRect/>
          </a:stretch>
        </p:blipFill>
        <p:spPr bwMode="auto">
          <a:xfrm>
            <a:off x="246063" y="1873250"/>
            <a:ext cx="4240212" cy="392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4158384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p:txBody>
          <a:bodyPr/>
          <a:lstStyle/>
          <a:p>
            <a:r>
              <a:rPr lang="en-US" smtClean="0"/>
              <a:t>Accessibility Testing Plan</a:t>
            </a:r>
            <a:endParaRPr lang="en-US" dirty="0"/>
          </a:p>
        </p:txBody>
      </p:sp>
      <p:sp>
        <p:nvSpPr>
          <p:cNvPr id="5" name="Content Placeholder 4"/>
          <p:cNvSpPr>
            <a:spLocks noGrp="1"/>
          </p:cNvSpPr>
          <p:nvPr>
            <p:ph type="body" sz="quarter" idx="10"/>
          </p:nvPr>
        </p:nvSpPr>
        <p:spPr/>
        <p:txBody>
          <a:bodyPr/>
          <a:lstStyle/>
          <a:p>
            <a:r>
              <a:rPr lang="en-US" smtClean="0"/>
              <a:t>Tricky Parts</a:t>
            </a:r>
            <a:endParaRPr lang="en-US" dirty="0"/>
          </a:p>
        </p:txBody>
      </p:sp>
      <p:sp>
        <p:nvSpPr>
          <p:cNvPr id="54277" name="Text Placeholder 5"/>
          <p:cNvSpPr>
            <a:spLocks noGrp="1"/>
          </p:cNvSpPr>
          <p:nvPr>
            <p:ph type="body" sz="half" idx="1"/>
          </p:nvPr>
        </p:nvSpPr>
        <p:spPr/>
        <p:txBody>
          <a:bodyPr/>
          <a:lstStyle/>
          <a:p>
            <a:pPr marL="0" indent="0">
              <a:buNone/>
            </a:pPr>
            <a:r>
              <a:rPr lang="en-US" b="1" dirty="0" smtClean="0"/>
              <a:t>Manual Testing</a:t>
            </a:r>
          </a:p>
          <a:p>
            <a:r>
              <a:rPr lang="en-US" dirty="0" smtClean="0"/>
              <a:t>Manual tests require extensive subject matter expertise</a:t>
            </a:r>
          </a:p>
          <a:p>
            <a:r>
              <a:rPr lang="en-US" dirty="0" smtClean="0"/>
              <a:t>Manual tests are expensive</a:t>
            </a:r>
          </a:p>
          <a:p>
            <a:r>
              <a:rPr lang="en-US" dirty="0" smtClean="0"/>
              <a:t>Formal audits are more expensive</a:t>
            </a:r>
          </a:p>
        </p:txBody>
      </p:sp>
      <p:sp>
        <p:nvSpPr>
          <p:cNvPr id="3" name="Content Placeholder 2"/>
          <p:cNvSpPr>
            <a:spLocks noGrp="1"/>
          </p:cNvSpPr>
          <p:nvPr>
            <p:ph sz="half" idx="2"/>
          </p:nvPr>
        </p:nvSpPr>
        <p:spPr/>
        <p:txBody>
          <a:bodyPr/>
          <a:lstStyle/>
          <a:p>
            <a:pPr marL="0" indent="0">
              <a:buNone/>
            </a:pPr>
            <a:r>
              <a:rPr lang="en-US" b="1" dirty="0" smtClean="0"/>
              <a:t>Functional Testing</a:t>
            </a:r>
          </a:p>
          <a:p>
            <a:r>
              <a:rPr lang="en-US" dirty="0"/>
              <a:t>Different versions of assistive technologies, drastically different results</a:t>
            </a:r>
          </a:p>
          <a:p>
            <a:r>
              <a:rPr lang="en-US" dirty="0"/>
              <a:t>Accurate testing results requires intimate knowledge of AT support and control</a:t>
            </a:r>
            <a:endParaRPr lang="en-US" dirty="0" smtClean="0"/>
          </a:p>
          <a:p>
            <a:pPr lvl="1"/>
            <a:endParaRPr lang="en-US" dirty="0" smtClean="0"/>
          </a:p>
        </p:txBody>
      </p:sp>
    </p:spTree>
    <p:extLst>
      <p:ext uri="{BB962C8B-B14F-4D97-AF65-F5344CB8AC3E}">
        <p14:creationId xmlns:p14="http://schemas.microsoft.com/office/powerpoint/2010/main" val="159539954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152400" y="914400"/>
            <a:ext cx="8686800" cy="381000"/>
          </a:xfrm>
        </p:spPr>
        <p:txBody>
          <a:bodyPr/>
          <a:lstStyle/>
          <a:p>
            <a:pPr marL="0" indent="0"/>
            <a:r>
              <a:rPr lang="en-US" dirty="0" smtClean="0"/>
              <a:t>Accessibility </a:t>
            </a:r>
            <a:r>
              <a:rPr lang="en-US" dirty="0"/>
              <a:t>Testing Plan</a:t>
            </a:r>
          </a:p>
        </p:txBody>
      </p:sp>
      <p:sp>
        <p:nvSpPr>
          <p:cNvPr id="2" name="Text Placeholder 1"/>
          <p:cNvSpPr>
            <a:spLocks noGrp="1"/>
          </p:cNvSpPr>
          <p:nvPr>
            <p:ph type="body" sz="quarter" idx="10"/>
          </p:nvPr>
        </p:nvSpPr>
        <p:spPr/>
        <p:txBody>
          <a:bodyPr/>
          <a:lstStyle/>
          <a:p>
            <a:pPr>
              <a:defRPr/>
            </a:pPr>
            <a:r>
              <a:rPr lang="en-US" dirty="0" smtClean="0"/>
              <a:t>Testing Responsibilities</a:t>
            </a:r>
            <a:endParaRPr lang="en-US" dirty="0"/>
          </a:p>
        </p:txBody>
      </p:sp>
      <p:sp>
        <p:nvSpPr>
          <p:cNvPr id="24579" name="Content Placeholder 5"/>
          <p:cNvSpPr>
            <a:spLocks noGrp="1"/>
          </p:cNvSpPr>
          <p:nvPr>
            <p:ph type="body" sz="half" idx="1"/>
          </p:nvPr>
        </p:nvSpPr>
        <p:spPr/>
        <p:txBody>
          <a:bodyPr/>
          <a:lstStyle/>
          <a:p>
            <a:pPr eaLnBrk="1" hangingPunct="1">
              <a:buFont typeface="Wingdings" pitchFamily="2" charset="2"/>
              <a:buNone/>
            </a:pPr>
            <a:r>
              <a:rPr lang="en-US" sz="2000" b="1" dirty="0" smtClean="0">
                <a:ea typeface="ＭＳ Ｐゴシック" pitchFamily="34" charset="-128"/>
              </a:rPr>
              <a:t>General Approach</a:t>
            </a:r>
          </a:p>
          <a:p>
            <a:pPr eaLnBrk="1" hangingPunct="1">
              <a:buFont typeface="Wingdings" pitchFamily="2" charset="2"/>
              <a:buNone/>
            </a:pPr>
            <a:endParaRPr lang="en-US" sz="600" b="1" dirty="0" smtClean="0">
              <a:ea typeface="ＭＳ Ｐゴシック" pitchFamily="34" charset="-128"/>
            </a:endParaRPr>
          </a:p>
          <a:p>
            <a:pPr eaLnBrk="1" hangingPunct="1">
              <a:spcBef>
                <a:spcPts val="0"/>
              </a:spcBef>
            </a:pPr>
            <a:r>
              <a:rPr lang="en-US" sz="2000" dirty="0" smtClean="0">
                <a:ea typeface="ＭＳ Ｐゴシック" pitchFamily="34" charset="-128"/>
              </a:rPr>
              <a:t>General teams are responsible for small, targeted sub-set of requirements</a:t>
            </a:r>
          </a:p>
          <a:p>
            <a:pPr eaLnBrk="1" hangingPunct="1">
              <a:spcBef>
                <a:spcPts val="0"/>
              </a:spcBef>
            </a:pPr>
            <a:r>
              <a:rPr lang="en-US" sz="2000" dirty="0" smtClean="0">
                <a:ea typeface="ＭＳ Ｐゴシック" pitchFamily="34" charset="-128"/>
              </a:rPr>
              <a:t>Accessibility Program Office is responsible for </a:t>
            </a:r>
          </a:p>
          <a:p>
            <a:pPr lvl="1" eaLnBrk="1" hangingPunct="1">
              <a:spcBef>
                <a:spcPts val="0"/>
              </a:spcBef>
            </a:pPr>
            <a:r>
              <a:rPr lang="en-US" sz="1800" dirty="0" smtClean="0">
                <a:ea typeface="ＭＳ Ｐゴシック" pitchFamily="34" charset="-128"/>
              </a:rPr>
              <a:t>Full scope testing</a:t>
            </a:r>
          </a:p>
          <a:p>
            <a:pPr lvl="1" eaLnBrk="1" hangingPunct="1">
              <a:spcBef>
                <a:spcPts val="0"/>
              </a:spcBef>
            </a:pPr>
            <a:r>
              <a:rPr lang="en-US" sz="1800" dirty="0" smtClean="0">
                <a:ea typeface="ＭＳ Ｐゴシック" pitchFamily="34" charset="-128"/>
              </a:rPr>
              <a:t>High risk system and component testing</a:t>
            </a:r>
          </a:p>
          <a:p>
            <a:pPr eaLnBrk="1" hangingPunct="1">
              <a:spcBef>
                <a:spcPts val="0"/>
              </a:spcBef>
            </a:pPr>
            <a:r>
              <a:rPr lang="en-US" sz="2000" dirty="0" smtClean="0">
                <a:ea typeface="ＭＳ Ｐゴシック" pitchFamily="34" charset="-128"/>
              </a:rPr>
              <a:t>APO supported by third party experts</a:t>
            </a:r>
          </a:p>
          <a:p>
            <a:pPr eaLnBrk="1" hangingPunct="1">
              <a:spcBef>
                <a:spcPts val="0"/>
              </a:spcBef>
            </a:pPr>
            <a:r>
              <a:rPr lang="en-US" sz="2000" dirty="0" smtClean="0">
                <a:ea typeface="ＭＳ Ｐゴシック" pitchFamily="34" charset="-128"/>
              </a:rPr>
              <a:t>Over time organization learns more about accessibility organically versus in one disruptive and expensive push</a:t>
            </a:r>
          </a:p>
        </p:txBody>
      </p:sp>
      <p:sp>
        <p:nvSpPr>
          <p:cNvPr id="4" name="Content Placeholder 3"/>
          <p:cNvSpPr>
            <a:spLocks noGrp="1"/>
          </p:cNvSpPr>
          <p:nvPr>
            <p:ph sz="half" idx="2"/>
          </p:nvPr>
        </p:nvSpPr>
        <p:spPr/>
        <p:txBody>
          <a:bodyPr/>
          <a:lstStyle/>
          <a:p>
            <a:pPr marL="0" indent="0">
              <a:buFontTx/>
              <a:buNone/>
              <a:defRPr/>
            </a:pPr>
            <a:r>
              <a:rPr lang="en-US" sz="2000" b="1" dirty="0" smtClean="0">
                <a:ea typeface="ＭＳ Ｐゴシック" pitchFamily="34" charset="-128"/>
              </a:rPr>
              <a:t>Approach Considerations</a:t>
            </a:r>
          </a:p>
          <a:p>
            <a:pPr marL="0" indent="0">
              <a:buFontTx/>
              <a:buNone/>
              <a:defRPr/>
            </a:pPr>
            <a:endParaRPr lang="en-US" sz="600" b="1" dirty="0" smtClean="0">
              <a:ea typeface="ＭＳ Ｐゴシック" pitchFamily="34" charset="-128"/>
            </a:endParaRPr>
          </a:p>
          <a:p>
            <a:pPr>
              <a:spcBef>
                <a:spcPts val="0"/>
              </a:spcBef>
              <a:defRPr/>
            </a:pPr>
            <a:r>
              <a:rPr lang="en-US" sz="2000" dirty="0" smtClean="0"/>
              <a:t>Accessibility program office must be developed and staffed</a:t>
            </a:r>
          </a:p>
          <a:p>
            <a:pPr>
              <a:spcBef>
                <a:spcPts val="0"/>
              </a:spcBef>
              <a:defRPr/>
            </a:pPr>
            <a:r>
              <a:rPr lang="en-US" sz="2000" dirty="0" smtClean="0"/>
              <a:t>For internal experts to be active they need to only be doing accessibility</a:t>
            </a:r>
          </a:p>
          <a:p>
            <a:pPr>
              <a:spcBef>
                <a:spcPts val="0"/>
              </a:spcBef>
              <a:defRPr/>
            </a:pPr>
            <a:r>
              <a:rPr lang="en-US" sz="2000" dirty="0" smtClean="0"/>
              <a:t>Approach requires a large amount of education and knowledge transfer for internal experts which takes a large amount of time</a:t>
            </a:r>
          </a:p>
          <a:p>
            <a:pPr>
              <a:spcBef>
                <a:spcPts val="0"/>
              </a:spcBef>
              <a:defRPr/>
            </a:pPr>
            <a:r>
              <a:rPr lang="en-US" sz="2000" dirty="0" smtClean="0"/>
              <a:t>Organizations may find it more effective to outsource some or all of the functions of the program office</a:t>
            </a:r>
          </a:p>
        </p:txBody>
      </p:sp>
    </p:spTree>
    <p:extLst>
      <p:ext uri="{BB962C8B-B14F-4D97-AF65-F5344CB8AC3E}">
        <p14:creationId xmlns:p14="http://schemas.microsoft.com/office/powerpoint/2010/main" val="69998827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a:xfrm>
            <a:off x="152400" y="914400"/>
            <a:ext cx="8686800" cy="381000"/>
          </a:xfrm>
        </p:spPr>
        <p:txBody>
          <a:bodyPr/>
          <a:lstStyle/>
          <a:p>
            <a:pPr marL="0" indent="0"/>
            <a:r>
              <a:rPr lang="en-US" dirty="0" smtClean="0"/>
              <a:t>Accessibility </a:t>
            </a:r>
            <a:r>
              <a:rPr lang="en-US" dirty="0"/>
              <a:t>Testing Plan</a:t>
            </a:r>
          </a:p>
        </p:txBody>
      </p:sp>
      <p:sp>
        <p:nvSpPr>
          <p:cNvPr id="2" name="Text Placeholder 1"/>
          <p:cNvSpPr>
            <a:spLocks noGrp="1"/>
          </p:cNvSpPr>
          <p:nvPr>
            <p:ph type="body" sz="quarter" idx="10"/>
          </p:nvPr>
        </p:nvSpPr>
        <p:spPr/>
        <p:txBody>
          <a:bodyPr/>
          <a:lstStyle/>
          <a:p>
            <a:pPr>
              <a:defRPr/>
            </a:pPr>
            <a:r>
              <a:rPr lang="en-US" dirty="0"/>
              <a:t>Testing Responsibilities</a:t>
            </a:r>
          </a:p>
        </p:txBody>
      </p:sp>
      <p:sp>
        <p:nvSpPr>
          <p:cNvPr id="4" name="Content Placeholder 3"/>
          <p:cNvSpPr>
            <a:spLocks noGrp="1"/>
          </p:cNvSpPr>
          <p:nvPr>
            <p:ph type="body" sz="half" idx="1"/>
          </p:nvPr>
        </p:nvSpPr>
        <p:spPr/>
        <p:txBody>
          <a:bodyPr/>
          <a:lstStyle/>
          <a:p>
            <a:pPr marL="0" indent="0">
              <a:buFontTx/>
              <a:buNone/>
              <a:defRPr/>
            </a:pPr>
            <a:r>
              <a:rPr lang="en-US" sz="2200" b="1" dirty="0" smtClean="0"/>
              <a:t>Team Accessibility Testing</a:t>
            </a:r>
            <a:endParaRPr lang="en-US" sz="2200" b="1" dirty="0"/>
          </a:p>
          <a:p>
            <a:pPr>
              <a:spcBef>
                <a:spcPts val="0"/>
              </a:spcBef>
              <a:defRPr/>
            </a:pPr>
            <a:r>
              <a:rPr lang="en-US" sz="2000" dirty="0" smtClean="0"/>
              <a:t>Develop short list of core accessibility issues for teams to test set at 90% coverage point</a:t>
            </a:r>
          </a:p>
          <a:p>
            <a:pPr lvl="1">
              <a:spcBef>
                <a:spcPts val="0"/>
              </a:spcBef>
              <a:defRPr/>
            </a:pPr>
            <a:r>
              <a:rPr lang="en-US" dirty="0" smtClean="0"/>
              <a:t>~15 items</a:t>
            </a:r>
            <a:endParaRPr lang="en-US" dirty="0"/>
          </a:p>
          <a:p>
            <a:pPr>
              <a:spcBef>
                <a:spcPts val="0"/>
              </a:spcBef>
              <a:defRPr/>
            </a:pPr>
            <a:r>
              <a:rPr lang="en-US" sz="2000" dirty="0" smtClean="0"/>
              <a:t>Quick </a:t>
            </a:r>
            <a:r>
              <a:rPr lang="en-US" sz="2000" dirty="0"/>
              <a:t>list </a:t>
            </a:r>
            <a:r>
              <a:rPr lang="en-US" sz="2000" dirty="0" smtClean="0"/>
              <a:t>is validated every </a:t>
            </a:r>
            <a:r>
              <a:rPr lang="en-US" sz="2000" dirty="0"/>
              <a:t>sprint </a:t>
            </a:r>
            <a:r>
              <a:rPr lang="en-US" sz="2000" dirty="0" smtClean="0"/>
              <a:t>or development cycle on </a:t>
            </a:r>
            <a:r>
              <a:rPr lang="en-US" sz="2000" dirty="0"/>
              <a:t>limited set of pages</a:t>
            </a:r>
          </a:p>
          <a:p>
            <a:pPr lvl="1">
              <a:spcBef>
                <a:spcPts val="0"/>
              </a:spcBef>
              <a:defRPr/>
            </a:pPr>
            <a:r>
              <a:rPr lang="en-US" dirty="0" smtClean="0"/>
              <a:t>Page </a:t>
            </a:r>
            <a:r>
              <a:rPr lang="en-US" dirty="0"/>
              <a:t>test set is traffic ordered pages and high risk </a:t>
            </a:r>
            <a:r>
              <a:rPr lang="en-US" dirty="0" smtClean="0"/>
              <a:t>transaction </a:t>
            </a:r>
            <a:r>
              <a:rPr lang="en-US" dirty="0"/>
              <a:t>paths</a:t>
            </a:r>
          </a:p>
          <a:p>
            <a:pPr lvl="1">
              <a:spcBef>
                <a:spcPts val="0"/>
              </a:spcBef>
              <a:defRPr/>
            </a:pPr>
            <a:r>
              <a:rPr lang="en-US" dirty="0"/>
              <a:t>Test most common pages </a:t>
            </a:r>
            <a:r>
              <a:rPr lang="en-US" dirty="0" smtClean="0"/>
              <a:t>first</a:t>
            </a:r>
          </a:p>
          <a:p>
            <a:pPr lvl="1">
              <a:spcBef>
                <a:spcPts val="0"/>
              </a:spcBef>
              <a:defRPr/>
            </a:pPr>
            <a:r>
              <a:rPr lang="en-US" dirty="0" smtClean="0"/>
              <a:t>Basic smoke test</a:t>
            </a:r>
            <a:endParaRPr lang="en-US" dirty="0"/>
          </a:p>
          <a:p>
            <a:pPr>
              <a:spcBef>
                <a:spcPts val="0"/>
              </a:spcBef>
              <a:defRPr/>
            </a:pPr>
            <a:r>
              <a:rPr lang="en-US" sz="2000" dirty="0" smtClean="0"/>
              <a:t>Test full list </a:t>
            </a:r>
            <a:r>
              <a:rPr lang="en-US" sz="2000" dirty="0"/>
              <a:t>every </a:t>
            </a:r>
            <a:r>
              <a:rPr lang="en-US" sz="2000" dirty="0" smtClean="0"/>
              <a:t>major release</a:t>
            </a:r>
            <a:endParaRPr lang="en-US" sz="2000" dirty="0"/>
          </a:p>
        </p:txBody>
      </p:sp>
      <p:sp>
        <p:nvSpPr>
          <p:cNvPr id="3" name="Content Placeholder 2"/>
          <p:cNvSpPr>
            <a:spLocks noGrp="1"/>
          </p:cNvSpPr>
          <p:nvPr>
            <p:ph sz="half" idx="2"/>
          </p:nvPr>
        </p:nvSpPr>
        <p:spPr/>
        <p:txBody>
          <a:bodyPr/>
          <a:lstStyle/>
          <a:p>
            <a:pPr marL="0" indent="0">
              <a:spcBef>
                <a:spcPts val="0"/>
              </a:spcBef>
              <a:buFontTx/>
              <a:buNone/>
              <a:defRPr/>
            </a:pPr>
            <a:r>
              <a:rPr lang="en-US" sz="2200" b="1" dirty="0" smtClean="0"/>
              <a:t>Automatic Testing</a:t>
            </a:r>
          </a:p>
          <a:p>
            <a:pPr>
              <a:spcBef>
                <a:spcPts val="0"/>
              </a:spcBef>
              <a:defRPr/>
            </a:pPr>
            <a:r>
              <a:rPr lang="en-US" sz="2000" dirty="0" smtClean="0"/>
              <a:t>Early and often</a:t>
            </a:r>
          </a:p>
          <a:p>
            <a:pPr>
              <a:spcBef>
                <a:spcPts val="0"/>
              </a:spcBef>
              <a:defRPr/>
            </a:pPr>
            <a:r>
              <a:rPr lang="en-US" sz="2000" dirty="0" smtClean="0"/>
              <a:t>Automatic tests integrated into functional testing system and build environment</a:t>
            </a:r>
          </a:p>
          <a:p>
            <a:pPr>
              <a:spcBef>
                <a:spcPts val="0"/>
              </a:spcBef>
              <a:defRPr/>
            </a:pPr>
            <a:r>
              <a:rPr lang="en-US" sz="2000" dirty="0" smtClean="0"/>
              <a:t>Addresses many low hanging fruit</a:t>
            </a:r>
          </a:p>
          <a:p>
            <a:pPr>
              <a:spcBef>
                <a:spcPts val="0"/>
              </a:spcBef>
              <a:defRPr/>
            </a:pPr>
            <a:r>
              <a:rPr lang="en-US" sz="2000" dirty="0" smtClean="0"/>
              <a:t>Gold standard of accessibility validation every check-in</a:t>
            </a:r>
          </a:p>
          <a:p>
            <a:pPr>
              <a:spcBef>
                <a:spcPts val="0"/>
              </a:spcBef>
              <a:defRPr/>
            </a:pPr>
            <a:r>
              <a:rPr lang="en-US" sz="2000" dirty="0" smtClean="0"/>
              <a:t>Good enough standard is validation of accessibility as part of regression functional test script execution</a:t>
            </a:r>
          </a:p>
          <a:p>
            <a:pPr>
              <a:spcBef>
                <a:spcPts val="0"/>
              </a:spcBef>
              <a:defRPr/>
            </a:pPr>
            <a:r>
              <a:rPr lang="en-US" sz="2000" dirty="0" smtClean="0"/>
              <a:t>As manual testing identifies automatically testable cases add to test definition for future automatic regression</a:t>
            </a:r>
          </a:p>
        </p:txBody>
      </p:sp>
    </p:spTree>
    <p:extLst>
      <p:ext uri="{BB962C8B-B14F-4D97-AF65-F5344CB8AC3E}">
        <p14:creationId xmlns:p14="http://schemas.microsoft.com/office/powerpoint/2010/main" val="193029825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p:txBody>
          <a:bodyPr/>
          <a:lstStyle/>
          <a:p>
            <a:pPr marL="0" indent="0"/>
            <a:r>
              <a:rPr lang="en-US" dirty="0" smtClean="0"/>
              <a:t>Accessibility </a:t>
            </a:r>
            <a:r>
              <a:rPr lang="en-US" dirty="0"/>
              <a:t>Testing Plan</a:t>
            </a:r>
          </a:p>
        </p:txBody>
      </p:sp>
      <p:sp>
        <p:nvSpPr>
          <p:cNvPr id="2" name="Text Placeholder 1"/>
          <p:cNvSpPr>
            <a:spLocks noGrp="1"/>
          </p:cNvSpPr>
          <p:nvPr>
            <p:ph type="body" sz="quarter" idx="10"/>
          </p:nvPr>
        </p:nvSpPr>
        <p:spPr/>
        <p:txBody>
          <a:bodyPr/>
          <a:lstStyle/>
          <a:p>
            <a:pPr>
              <a:defRPr/>
            </a:pPr>
            <a:r>
              <a:rPr lang="en-US" dirty="0"/>
              <a:t>Testing Responsibilities</a:t>
            </a:r>
          </a:p>
        </p:txBody>
      </p:sp>
      <p:sp>
        <p:nvSpPr>
          <p:cNvPr id="4" name="Content Placeholder 3"/>
          <p:cNvSpPr>
            <a:spLocks noGrp="1"/>
          </p:cNvSpPr>
          <p:nvPr>
            <p:ph type="body" sz="half" idx="1"/>
          </p:nvPr>
        </p:nvSpPr>
        <p:spPr/>
        <p:txBody>
          <a:bodyPr/>
          <a:lstStyle/>
          <a:p>
            <a:pPr marL="0" indent="0">
              <a:buFontTx/>
              <a:buNone/>
              <a:defRPr/>
            </a:pPr>
            <a:r>
              <a:rPr lang="en-US" sz="2200" b="1" dirty="0" smtClean="0"/>
              <a:t>Functional </a:t>
            </a:r>
            <a:r>
              <a:rPr lang="en-US" sz="2200" b="1" dirty="0"/>
              <a:t>Testing</a:t>
            </a:r>
          </a:p>
          <a:p>
            <a:pPr>
              <a:defRPr/>
            </a:pPr>
            <a:r>
              <a:rPr lang="en-US" sz="2200" dirty="0"/>
              <a:t>Limit functional testing to end cycle </a:t>
            </a:r>
            <a:r>
              <a:rPr lang="en-US" sz="2200" dirty="0" smtClean="0"/>
              <a:t>user acceptance testing</a:t>
            </a:r>
          </a:p>
          <a:p>
            <a:pPr lvl="1">
              <a:defRPr/>
            </a:pPr>
            <a:r>
              <a:rPr lang="en-US" dirty="0" smtClean="0"/>
              <a:t>Note: If a product falls under CVAA requirements user testing must occur throughout the development process</a:t>
            </a:r>
            <a:endParaRPr lang="en-US" dirty="0"/>
          </a:p>
          <a:p>
            <a:pPr>
              <a:defRPr/>
            </a:pPr>
            <a:r>
              <a:rPr lang="en-US" sz="2200" dirty="0"/>
              <a:t>Link limited functional testing to full review of </a:t>
            </a:r>
            <a:r>
              <a:rPr lang="en-US" sz="2200" dirty="0" smtClean="0"/>
              <a:t>products or systems</a:t>
            </a:r>
            <a:endParaRPr lang="en-US" sz="2200" dirty="0"/>
          </a:p>
          <a:p>
            <a:pPr>
              <a:defRPr/>
            </a:pPr>
            <a:r>
              <a:rPr lang="en-US" sz="2200" dirty="0"/>
              <a:t>Provide functional testing via users with </a:t>
            </a:r>
            <a:r>
              <a:rPr lang="en-US" sz="2200" dirty="0" smtClean="0"/>
              <a:t>disabilities</a:t>
            </a:r>
            <a:endParaRPr lang="en-US" sz="2200" dirty="0"/>
          </a:p>
        </p:txBody>
      </p:sp>
      <p:pic>
        <p:nvPicPr>
          <p:cNvPr id="5122" name="Picture 2" descr="Large cables supporting a brid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7800" y="1981200"/>
            <a:ext cx="3222803" cy="4038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359258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6458" y="914400"/>
            <a:ext cx="7307263" cy="457200"/>
          </a:xfrm>
        </p:spPr>
        <p:txBody>
          <a:bodyPr/>
          <a:lstStyle/>
          <a:p>
            <a:r>
              <a:rPr lang="en-US" dirty="0" smtClean="0">
                <a:ea typeface="ＭＳ Ｐゴシック" pitchFamily="34" charset="-128"/>
              </a:rPr>
              <a:t>Training Plan</a:t>
            </a:r>
          </a:p>
        </p:txBody>
      </p:sp>
      <p:sp>
        <p:nvSpPr>
          <p:cNvPr id="3" name="Text Placeholder 2"/>
          <p:cNvSpPr>
            <a:spLocks noGrp="1"/>
          </p:cNvSpPr>
          <p:nvPr>
            <p:ph type="body" sz="quarter" idx="10"/>
          </p:nvPr>
        </p:nvSpPr>
        <p:spPr/>
        <p:txBody>
          <a:bodyPr/>
          <a:lstStyle/>
          <a:p>
            <a:r>
              <a:rPr lang="en-US" dirty="0" smtClean="0"/>
              <a:t>Requirements</a:t>
            </a:r>
            <a:endParaRPr lang="en-US" dirty="0"/>
          </a:p>
        </p:txBody>
      </p:sp>
      <p:sp>
        <p:nvSpPr>
          <p:cNvPr id="36867" name="Content Placeholder 8"/>
          <p:cNvSpPr>
            <a:spLocks noGrp="1"/>
          </p:cNvSpPr>
          <p:nvPr>
            <p:ph idx="1"/>
          </p:nvPr>
        </p:nvSpPr>
        <p:spPr>
          <a:xfrm>
            <a:off x="152400" y="1647825"/>
            <a:ext cx="4656138" cy="4905375"/>
          </a:xfrm>
        </p:spPr>
        <p:txBody>
          <a:bodyPr/>
          <a:lstStyle/>
          <a:p>
            <a:pPr marL="0" indent="0" eaLnBrk="1" hangingPunct="1">
              <a:lnSpc>
                <a:spcPct val="90000"/>
              </a:lnSpc>
              <a:buFontTx/>
              <a:buNone/>
              <a:defRPr/>
            </a:pPr>
            <a:endParaRPr lang="en-US" b="1" u="sng" dirty="0" smtClean="0">
              <a:ea typeface="ＭＳ Ｐゴシック" pitchFamily="34" charset="-128"/>
            </a:endParaRPr>
          </a:p>
          <a:p>
            <a:pPr eaLnBrk="1" hangingPunct="1">
              <a:lnSpc>
                <a:spcPct val="90000"/>
              </a:lnSpc>
              <a:defRPr/>
            </a:pPr>
            <a:r>
              <a:rPr lang="en-US" dirty="0" smtClean="0">
                <a:ea typeface="ＭＳ Ｐゴシック" pitchFamily="34" charset="-128"/>
              </a:rPr>
              <a:t>Lots of technical standards</a:t>
            </a:r>
          </a:p>
          <a:p>
            <a:pPr eaLnBrk="1" hangingPunct="1">
              <a:lnSpc>
                <a:spcPct val="90000"/>
              </a:lnSpc>
              <a:defRPr/>
            </a:pPr>
            <a:r>
              <a:rPr lang="en-US" dirty="0" smtClean="0">
                <a:ea typeface="ＭＳ Ｐゴシック" pitchFamily="34" charset="-128"/>
              </a:rPr>
              <a:t>Accessibility issues have a power law distribution</a:t>
            </a:r>
          </a:p>
          <a:p>
            <a:pPr eaLnBrk="1" hangingPunct="1">
              <a:lnSpc>
                <a:spcPct val="90000"/>
              </a:lnSpc>
              <a:defRPr/>
            </a:pPr>
            <a:r>
              <a:rPr lang="en-US" dirty="0" smtClean="0">
                <a:ea typeface="ＭＳ Ｐゴシック" pitchFamily="34" charset="-128"/>
              </a:rPr>
              <a:t>Small set of issue types cause vast majority of issues </a:t>
            </a:r>
          </a:p>
          <a:p>
            <a:pPr eaLnBrk="1" hangingPunct="1">
              <a:lnSpc>
                <a:spcPct val="90000"/>
              </a:lnSpc>
              <a:defRPr/>
            </a:pPr>
            <a:r>
              <a:rPr lang="en-US" dirty="0" smtClean="0">
                <a:ea typeface="ＭＳ Ｐゴシック" pitchFamily="34" charset="-128"/>
              </a:rPr>
              <a:t>Issues recur across (a) development teams and (b) industries</a:t>
            </a:r>
          </a:p>
          <a:p>
            <a:pPr eaLnBrk="1" hangingPunct="1">
              <a:lnSpc>
                <a:spcPct val="90000"/>
              </a:lnSpc>
              <a:defRPr/>
            </a:pPr>
            <a:r>
              <a:rPr lang="en-US" dirty="0" smtClean="0">
                <a:ea typeface="ＭＳ Ｐゴシック" pitchFamily="34" charset="-128"/>
              </a:rPr>
              <a:t>Focus on “optimal compliance”</a:t>
            </a:r>
          </a:p>
          <a:p>
            <a:pPr eaLnBrk="1" hangingPunct="1">
              <a:lnSpc>
                <a:spcPct val="90000"/>
              </a:lnSpc>
              <a:defRPr/>
            </a:pPr>
            <a:r>
              <a:rPr lang="en-US" dirty="0" smtClean="0">
                <a:ea typeface="ＭＳ Ｐゴシック" pitchFamily="34" charset="-128"/>
              </a:rPr>
              <a:t>Mix it up over time</a:t>
            </a:r>
          </a:p>
        </p:txBody>
      </p:sp>
      <p:pic>
        <p:nvPicPr>
          <p:cNvPr id="14365" name="Picture 29" descr="Power Law Distribution - graph demonstrating that a small set of issue types cause the majority of issues" title="Power Law Distribution"/>
          <p:cNvPicPr>
            <a:picLocks noChangeAspect="1" noChangeArrowheads="1"/>
          </p:cNvPicPr>
          <p:nvPr/>
        </p:nvPicPr>
        <p:blipFill rotWithShape="1">
          <a:blip r:embed="rId3"/>
          <a:srcRect l="13090" b="15172"/>
          <a:stretch/>
        </p:blipFill>
        <p:spPr bwMode="auto">
          <a:xfrm>
            <a:off x="5562600" y="2609850"/>
            <a:ext cx="3248025" cy="1973263"/>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6019800" y="2286000"/>
            <a:ext cx="2466975" cy="338138"/>
          </a:xfrm>
          <a:prstGeom prst="rect">
            <a:avLst/>
          </a:prstGeom>
          <a:noFill/>
        </p:spPr>
        <p:txBody>
          <a:bodyPr wrap="none">
            <a:spAutoFit/>
          </a:bodyPr>
          <a:lstStyle/>
          <a:p>
            <a:pPr>
              <a:defRPr/>
            </a:pPr>
            <a:r>
              <a:rPr lang="en-US" sz="1600" b="1" u="sng" dirty="0">
                <a:latin typeface="+mn-lt"/>
              </a:rPr>
              <a:t>Power Law Distribution</a:t>
            </a:r>
          </a:p>
        </p:txBody>
      </p:sp>
      <p:sp>
        <p:nvSpPr>
          <p:cNvPr id="29" name="TextBox 28"/>
          <p:cNvSpPr txBox="1"/>
          <p:nvPr/>
        </p:nvSpPr>
        <p:spPr>
          <a:xfrm>
            <a:off x="6038850" y="4648200"/>
            <a:ext cx="1752600" cy="338138"/>
          </a:xfrm>
          <a:prstGeom prst="rect">
            <a:avLst/>
          </a:prstGeom>
          <a:noFill/>
        </p:spPr>
        <p:txBody>
          <a:bodyPr wrap="none">
            <a:spAutoFit/>
          </a:bodyPr>
          <a:lstStyle/>
          <a:p>
            <a:pPr>
              <a:defRPr/>
            </a:pPr>
            <a:r>
              <a:rPr lang="en-US" sz="1600" dirty="0">
                <a:latin typeface="+mn-lt"/>
              </a:rPr>
              <a:t>Violation Number</a:t>
            </a:r>
          </a:p>
        </p:txBody>
      </p:sp>
      <p:sp>
        <p:nvSpPr>
          <p:cNvPr id="30" name="TextBox 29"/>
          <p:cNvSpPr txBox="1"/>
          <p:nvPr/>
        </p:nvSpPr>
        <p:spPr>
          <a:xfrm>
            <a:off x="4809292" y="3276600"/>
            <a:ext cx="677108" cy="872483"/>
          </a:xfrm>
          <a:prstGeom prst="rect">
            <a:avLst/>
          </a:prstGeom>
          <a:noFill/>
        </p:spPr>
        <p:txBody>
          <a:bodyPr vert="vert270" wrap="none">
            <a:spAutoFit/>
          </a:bodyPr>
          <a:lstStyle/>
          <a:p>
            <a:pPr>
              <a:defRPr/>
            </a:pPr>
            <a:r>
              <a:rPr lang="en-US" sz="1600" dirty="0">
                <a:latin typeface="+mn-lt"/>
              </a:rPr>
              <a:t>Violation</a:t>
            </a:r>
          </a:p>
          <a:p>
            <a:pPr>
              <a:defRPr/>
            </a:pPr>
            <a:r>
              <a:rPr lang="en-US" sz="1600" dirty="0">
                <a:latin typeface="+mn-lt"/>
              </a:rPr>
              <a:t>Count</a:t>
            </a:r>
          </a:p>
        </p:txBody>
      </p:sp>
    </p:spTree>
    <p:extLst>
      <p:ext uri="{BB962C8B-B14F-4D97-AF65-F5344CB8AC3E}">
        <p14:creationId xmlns:p14="http://schemas.microsoft.com/office/powerpoint/2010/main" val="397635824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0" y="914400"/>
            <a:ext cx="8153400" cy="381000"/>
          </a:xfrm>
        </p:spPr>
        <p:txBody>
          <a:bodyPr/>
          <a:lstStyle/>
          <a:p>
            <a:r>
              <a:rPr lang="en-US" dirty="0" smtClean="0">
                <a:ea typeface="ＭＳ Ｐゴシック" pitchFamily="34" charset="-128"/>
              </a:rPr>
              <a:t>Training Plan</a:t>
            </a:r>
          </a:p>
        </p:txBody>
      </p:sp>
      <p:sp>
        <p:nvSpPr>
          <p:cNvPr id="7" name="Text Placeholder 6"/>
          <p:cNvSpPr>
            <a:spLocks noGrp="1"/>
          </p:cNvSpPr>
          <p:nvPr>
            <p:ph type="body" sz="quarter" idx="10"/>
          </p:nvPr>
        </p:nvSpPr>
        <p:spPr/>
        <p:txBody>
          <a:bodyPr/>
          <a:lstStyle/>
          <a:p>
            <a:r>
              <a:rPr lang="en-US" dirty="0" smtClean="0"/>
              <a:t>Approach</a:t>
            </a:r>
            <a:endParaRPr lang="en-US" dirty="0"/>
          </a:p>
        </p:txBody>
      </p:sp>
      <p:sp>
        <p:nvSpPr>
          <p:cNvPr id="38915" name="Content Placeholder 8"/>
          <p:cNvSpPr>
            <a:spLocks noGrp="1"/>
          </p:cNvSpPr>
          <p:nvPr>
            <p:ph sz="half" idx="2"/>
          </p:nvPr>
        </p:nvSpPr>
        <p:spPr>
          <a:xfrm>
            <a:off x="4724400" y="1752600"/>
            <a:ext cx="4572000" cy="4876800"/>
          </a:xfrm>
        </p:spPr>
        <p:txBody>
          <a:bodyPr/>
          <a:lstStyle/>
          <a:p>
            <a:pPr marL="0" indent="0">
              <a:buNone/>
            </a:pPr>
            <a:r>
              <a:rPr lang="en-US" sz="2200" b="1" dirty="0" smtClean="0">
                <a:ea typeface="ＭＳ Ｐゴシック" pitchFamily="34" charset="-128"/>
              </a:rPr>
              <a:t>Target high value best practices</a:t>
            </a:r>
          </a:p>
          <a:p>
            <a:r>
              <a:rPr lang="en-US" sz="2200" dirty="0" smtClean="0">
                <a:ea typeface="ＭＳ Ｐゴシック" pitchFamily="34" charset="-128"/>
              </a:rPr>
              <a:t>High severity</a:t>
            </a:r>
          </a:p>
          <a:p>
            <a:r>
              <a:rPr lang="en-US" sz="2200" dirty="0" smtClean="0">
                <a:ea typeface="ＭＳ Ｐゴシック" pitchFamily="34" charset="-128"/>
              </a:rPr>
              <a:t>High frequency</a:t>
            </a:r>
          </a:p>
          <a:p>
            <a:r>
              <a:rPr lang="en-US" sz="2200" dirty="0" smtClean="0">
                <a:ea typeface="ＭＳ Ｐゴシック" pitchFamily="34" charset="-128"/>
              </a:rPr>
              <a:t>High noticeability</a:t>
            </a:r>
          </a:p>
          <a:p>
            <a:r>
              <a:rPr lang="en-US" sz="2200" dirty="0" smtClean="0">
                <a:ea typeface="ＭＳ Ｐゴシック" pitchFamily="34" charset="-128"/>
              </a:rPr>
              <a:t>Low tractability</a:t>
            </a:r>
          </a:p>
          <a:p>
            <a:pPr marL="0" indent="0">
              <a:buNone/>
            </a:pPr>
            <a:r>
              <a:rPr lang="en-US" sz="2200" b="1" dirty="0" smtClean="0">
                <a:ea typeface="ＭＳ Ｐゴシック" pitchFamily="34" charset="-128"/>
              </a:rPr>
              <a:t>Change it over time based </a:t>
            </a:r>
          </a:p>
          <a:p>
            <a:r>
              <a:rPr lang="en-US" sz="2200" dirty="0" smtClean="0">
                <a:ea typeface="ＭＳ Ｐゴシック" pitchFamily="34" charset="-128"/>
              </a:rPr>
              <a:t>Monitoring data</a:t>
            </a:r>
          </a:p>
          <a:p>
            <a:r>
              <a:rPr lang="en-US" sz="2200" dirty="0" smtClean="0">
                <a:ea typeface="ＭＳ Ｐゴシック" pitchFamily="34" charset="-128"/>
              </a:rPr>
              <a:t>Litigation</a:t>
            </a:r>
          </a:p>
          <a:p>
            <a:r>
              <a:rPr lang="en-US" sz="2200" dirty="0" smtClean="0">
                <a:ea typeface="ＭＳ Ｐゴシック" pitchFamily="34" charset="-128"/>
              </a:rPr>
              <a:t>Legislation</a:t>
            </a:r>
          </a:p>
          <a:p>
            <a:r>
              <a:rPr lang="en-US" sz="2200" dirty="0" smtClean="0">
                <a:ea typeface="ＭＳ Ｐゴシック" pitchFamily="34" charset="-128"/>
              </a:rPr>
              <a:t>Technology support</a:t>
            </a:r>
          </a:p>
          <a:p>
            <a:r>
              <a:rPr lang="en-US" sz="2200" dirty="0" smtClean="0">
                <a:ea typeface="ＭＳ Ｐゴシック" pitchFamily="34" charset="-128"/>
              </a:rPr>
              <a:t>AT support</a:t>
            </a:r>
          </a:p>
        </p:txBody>
      </p:sp>
      <p:grpSp>
        <p:nvGrpSpPr>
          <p:cNvPr id="38917" name="Group 5"/>
          <p:cNvGrpSpPr>
            <a:grpSpLocks/>
          </p:cNvGrpSpPr>
          <p:nvPr/>
        </p:nvGrpSpPr>
        <p:grpSpPr bwMode="auto">
          <a:xfrm>
            <a:off x="74316" y="1752600"/>
            <a:ext cx="4650084" cy="4588475"/>
            <a:chOff x="4333875" y="1795046"/>
            <a:chExt cx="4810125" cy="4758154"/>
          </a:xfrm>
        </p:grpSpPr>
        <p:pic>
          <p:nvPicPr>
            <p:cNvPr id="38918" name="Picture 34" descr="SolidCaptureImage1034248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0075" y="5070475"/>
              <a:ext cx="1911350" cy="145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9" name="AutoShape 35"/>
            <p:cNvSpPr>
              <a:spLocks noChangeArrowheads="1"/>
            </p:cNvSpPr>
            <p:nvPr/>
          </p:nvSpPr>
          <p:spPr bwMode="auto">
            <a:xfrm rot="8100000">
              <a:off x="5345113" y="4051300"/>
              <a:ext cx="1244600" cy="698500"/>
            </a:xfrm>
            <a:prstGeom prst="rightArrow">
              <a:avLst>
                <a:gd name="adj1" fmla="val 35463"/>
                <a:gd name="adj2" fmla="val 71141"/>
              </a:avLst>
            </a:prstGeom>
            <a:solidFill>
              <a:srgbClr val="FF8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en-US"/>
            </a:p>
          </p:txBody>
        </p:sp>
        <p:grpSp>
          <p:nvGrpSpPr>
            <p:cNvPr id="38920" name="Group 36"/>
            <p:cNvGrpSpPr>
              <a:grpSpLocks/>
            </p:cNvGrpSpPr>
            <p:nvPr/>
          </p:nvGrpSpPr>
          <p:grpSpPr bwMode="auto">
            <a:xfrm>
              <a:off x="4333875" y="2133600"/>
              <a:ext cx="4810125" cy="1752600"/>
              <a:chOff x="126" y="992"/>
              <a:chExt cx="3246" cy="1056"/>
            </a:xfrm>
          </p:grpSpPr>
          <p:sp>
            <p:nvSpPr>
              <p:cNvPr id="38926" name="AutoShape 4"/>
              <p:cNvSpPr>
                <a:spLocks noChangeArrowheads="1"/>
              </p:cNvSpPr>
              <p:nvPr/>
            </p:nvSpPr>
            <p:spPr bwMode="auto">
              <a:xfrm>
                <a:off x="1278" y="1040"/>
                <a:ext cx="2046" cy="960"/>
              </a:xfrm>
              <a:prstGeom prst="flowChartAlternateProcess">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sz="1400"/>
              </a:p>
            </p:txBody>
          </p:sp>
          <p:sp>
            <p:nvSpPr>
              <p:cNvPr id="14351" name="AutoShape 5"/>
              <p:cNvSpPr>
                <a:spLocks noChangeArrowheads="1"/>
              </p:cNvSpPr>
              <p:nvPr/>
            </p:nvSpPr>
            <p:spPr bwMode="auto">
              <a:xfrm>
                <a:off x="2334" y="1064"/>
                <a:ext cx="930" cy="871"/>
              </a:xfrm>
              <a:prstGeom prst="flowChartAlternateProcess">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defRPr/>
                </a:pPr>
                <a:r>
                  <a:rPr lang="en-US" sz="1400" b="1" dirty="0">
                    <a:latin typeface="+mn-lt"/>
                  </a:rPr>
                  <a:t>Web</a:t>
                </a:r>
              </a:p>
              <a:p>
                <a:pPr>
                  <a:defRPr/>
                </a:pPr>
                <a:r>
                  <a:rPr lang="en-US" sz="1400" b="1" dirty="0">
                    <a:latin typeface="+mn-lt"/>
                  </a:rPr>
                  <a:t>Flash</a:t>
                </a:r>
              </a:p>
              <a:p>
                <a:pPr>
                  <a:defRPr/>
                </a:pPr>
                <a:r>
                  <a:rPr lang="en-US" sz="1400" b="1" dirty="0">
                    <a:latin typeface="+mn-lt"/>
                  </a:rPr>
                  <a:t>PDF</a:t>
                </a:r>
              </a:p>
              <a:p>
                <a:pPr>
                  <a:defRPr/>
                </a:pPr>
                <a:r>
                  <a:rPr lang="en-US" sz="1400" b="1" dirty="0">
                    <a:latin typeface="+mn-lt"/>
                  </a:rPr>
                  <a:t>Java</a:t>
                </a:r>
              </a:p>
              <a:p>
                <a:pPr>
                  <a:defRPr/>
                </a:pPr>
                <a:r>
                  <a:rPr lang="en-US" sz="1400" b="1" dirty="0">
                    <a:latin typeface="+mn-lt"/>
                  </a:rPr>
                  <a:t>Windows</a:t>
                </a:r>
              </a:p>
              <a:p>
                <a:pPr>
                  <a:defRPr/>
                </a:pPr>
                <a:r>
                  <a:rPr lang="en-US" sz="1400" b="1" dirty="0">
                    <a:latin typeface="+mn-lt"/>
                  </a:rPr>
                  <a:t>Hardwar</a:t>
                </a:r>
                <a:r>
                  <a:rPr lang="en-US" sz="1400" dirty="0">
                    <a:latin typeface="+mn-lt"/>
                  </a:rPr>
                  <a:t>e</a:t>
                </a:r>
              </a:p>
            </p:txBody>
          </p:sp>
          <p:sp>
            <p:nvSpPr>
              <p:cNvPr id="14352" name="AutoShape 6"/>
              <p:cNvSpPr>
                <a:spLocks noChangeArrowheads="1"/>
              </p:cNvSpPr>
              <p:nvPr/>
            </p:nvSpPr>
            <p:spPr bwMode="auto">
              <a:xfrm>
                <a:off x="1374" y="1136"/>
                <a:ext cx="816" cy="761"/>
              </a:xfrm>
              <a:prstGeom prst="flowChartAlternateProcess">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a:defRPr/>
                </a:pPr>
                <a:endParaRPr lang="en-US" sz="1400" b="1" dirty="0" smtClean="0">
                  <a:latin typeface="+mn-lt"/>
                </a:endParaRPr>
              </a:p>
              <a:p>
                <a:pPr>
                  <a:defRPr/>
                </a:pPr>
                <a:r>
                  <a:rPr lang="en-US" sz="1400" b="1" dirty="0" smtClean="0">
                    <a:latin typeface="+mn-lt"/>
                  </a:rPr>
                  <a:t>Section </a:t>
                </a:r>
                <a:r>
                  <a:rPr lang="en-US" sz="1400" b="1" dirty="0">
                    <a:latin typeface="+mn-lt"/>
                  </a:rPr>
                  <a:t>508</a:t>
                </a:r>
              </a:p>
              <a:p>
                <a:pPr>
                  <a:defRPr/>
                </a:pPr>
                <a:r>
                  <a:rPr lang="en-US" sz="1400" b="1" dirty="0">
                    <a:latin typeface="+mn-lt"/>
                  </a:rPr>
                  <a:t>WCAG</a:t>
                </a:r>
              </a:p>
              <a:p>
                <a:pPr>
                  <a:defRPr/>
                </a:pPr>
                <a:r>
                  <a:rPr lang="en-US" sz="1400" b="1" dirty="0">
                    <a:latin typeface="+mn-lt"/>
                  </a:rPr>
                  <a:t>DDA</a:t>
                </a:r>
              </a:p>
              <a:p>
                <a:pPr>
                  <a:defRPr/>
                </a:pPr>
                <a:r>
                  <a:rPr lang="en-US" sz="1400" b="1" dirty="0" err="1">
                    <a:latin typeface="+mn-lt"/>
                  </a:rPr>
                  <a:t>eEurope</a:t>
                </a:r>
                <a:endParaRPr lang="en-US" sz="1400" b="1" dirty="0">
                  <a:latin typeface="+mn-lt"/>
                </a:endParaRPr>
              </a:p>
              <a:p>
                <a:pPr>
                  <a:defRPr/>
                </a:pPr>
                <a:r>
                  <a:rPr lang="en-US" sz="1400" b="1" dirty="0">
                    <a:latin typeface="+mn-lt"/>
                  </a:rPr>
                  <a:t>NFB</a:t>
                </a:r>
              </a:p>
              <a:p>
                <a:pPr>
                  <a:defRPr/>
                </a:pPr>
                <a:endParaRPr lang="en-US" sz="1400" dirty="0">
                  <a:latin typeface="+mn-lt"/>
                </a:endParaRPr>
              </a:p>
            </p:txBody>
          </p:sp>
          <p:sp>
            <p:nvSpPr>
              <p:cNvPr id="38929" name="AutoShape 7"/>
              <p:cNvSpPr>
                <a:spLocks noChangeArrowheads="1"/>
              </p:cNvSpPr>
              <p:nvPr/>
            </p:nvSpPr>
            <p:spPr bwMode="auto">
              <a:xfrm>
                <a:off x="174" y="1280"/>
                <a:ext cx="960" cy="528"/>
              </a:xfrm>
              <a:prstGeom prst="flowChartAlternateProcess">
                <a:avLst/>
              </a:prstGeom>
              <a:noFill/>
              <a:ln w="9525">
                <a:solidFill>
                  <a:schemeClr val="bg2"/>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sz="1400"/>
              </a:p>
            </p:txBody>
          </p:sp>
          <p:sp>
            <p:nvSpPr>
              <p:cNvPr id="38930" name="Text Box 8"/>
              <p:cNvSpPr txBox="1">
                <a:spLocks noChangeArrowheads="1"/>
              </p:cNvSpPr>
              <p:nvPr/>
            </p:nvSpPr>
            <p:spPr bwMode="auto">
              <a:xfrm>
                <a:off x="222" y="1280"/>
                <a:ext cx="864" cy="4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Times" pitchFamily="18" charset="0"/>
                    <a:ea typeface="ＭＳ Ｐゴシック" pitchFamily="34" charset="-128"/>
                  </a:defRPr>
                </a:lvl1pPr>
                <a:lvl2pPr marL="742950" indent="-285750" eaLnBrk="0" hangingPunct="0">
                  <a:defRPr sz="2400">
                    <a:solidFill>
                      <a:schemeClr val="tx1"/>
                    </a:solidFill>
                    <a:latin typeface="Times" pitchFamily="18" charset="0"/>
                    <a:ea typeface="ＭＳ Ｐゴシック" pitchFamily="34" charset="-128"/>
                  </a:defRPr>
                </a:lvl2pPr>
                <a:lvl3pPr marL="1143000" indent="-228600" eaLnBrk="0" hangingPunct="0">
                  <a:defRPr sz="2400">
                    <a:solidFill>
                      <a:schemeClr val="tx1"/>
                    </a:solidFill>
                    <a:latin typeface="Times" pitchFamily="18" charset="0"/>
                    <a:ea typeface="ＭＳ Ｐゴシック" pitchFamily="34" charset="-128"/>
                  </a:defRPr>
                </a:lvl3pPr>
                <a:lvl4pPr marL="1600200" indent="-228600" eaLnBrk="0" hangingPunct="0">
                  <a:defRPr sz="2400">
                    <a:solidFill>
                      <a:schemeClr val="tx1"/>
                    </a:solidFill>
                    <a:latin typeface="Times" pitchFamily="18" charset="0"/>
                    <a:ea typeface="ＭＳ Ｐゴシック" pitchFamily="34" charset="-128"/>
                  </a:defRPr>
                </a:lvl4pPr>
                <a:lvl5pPr marL="2057400" indent="-228600" eaLnBrk="0" hangingPunct="0">
                  <a:defRPr sz="2400">
                    <a:solidFill>
                      <a:schemeClr val="tx1"/>
                    </a:solidFill>
                    <a:latin typeface="Times" pitchFamily="18"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ＭＳ Ｐゴシック" pitchFamily="34" charset="-128"/>
                  </a:defRPr>
                </a:lvl9pPr>
              </a:lstStyle>
              <a:p>
                <a:pPr eaLnBrk="1" hangingPunct="1"/>
                <a:r>
                  <a:rPr lang="en-US" sz="1400" b="1">
                    <a:latin typeface="Arial" charset="0"/>
                  </a:rPr>
                  <a:t>Lawsuits</a:t>
                </a:r>
              </a:p>
              <a:p>
                <a:pPr eaLnBrk="1" hangingPunct="1"/>
                <a:r>
                  <a:rPr lang="en-US" sz="1400" b="1">
                    <a:latin typeface="Arial" charset="0"/>
                  </a:rPr>
                  <a:t>Legislation</a:t>
                </a:r>
              </a:p>
              <a:p>
                <a:pPr eaLnBrk="1" hangingPunct="1"/>
                <a:r>
                  <a:rPr lang="en-US" sz="1400" b="1">
                    <a:latin typeface="Arial" charset="0"/>
                  </a:rPr>
                  <a:t>Technology</a:t>
                </a:r>
              </a:p>
            </p:txBody>
          </p:sp>
          <p:sp>
            <p:nvSpPr>
              <p:cNvPr id="38931" name="AutoShape 9"/>
              <p:cNvSpPr>
                <a:spLocks noChangeArrowheads="1"/>
              </p:cNvSpPr>
              <p:nvPr/>
            </p:nvSpPr>
            <p:spPr bwMode="auto">
              <a:xfrm>
                <a:off x="126" y="992"/>
                <a:ext cx="3246" cy="1056"/>
              </a:xfrm>
              <a:prstGeom prst="roundRect">
                <a:avLst>
                  <a:gd name="adj" fmla="val 16667"/>
                </a:avLst>
              </a:prstGeom>
              <a:noFill/>
              <a:ln w="9525" algn="ctr">
                <a:solidFill>
                  <a:srgbClr val="969696"/>
                </a:solidFill>
                <a:round/>
                <a:headEnd/>
                <a:tailEnd/>
              </a:ln>
              <a:extLst>
                <a:ext uri="{909E8E84-426E-40DD-AFC4-6F175D3DCCD1}">
                  <a14:hiddenFill xmlns:a14="http://schemas.microsoft.com/office/drawing/2010/main">
                    <a:solidFill>
                      <a:srgbClr val="FFFFFF"/>
                    </a:solidFill>
                  </a14:hiddenFill>
                </a:ext>
              </a:extLst>
            </p:spPr>
            <p:txBody>
              <a:bodyPr wrap="none" lIns="92075" tIns="46038" rIns="92075" bIns="46038" anchor="ctr"/>
              <a:lstStyle/>
              <a:p>
                <a:endParaRPr lang="en-US" sz="1400"/>
              </a:p>
            </p:txBody>
          </p:sp>
          <p:grpSp>
            <p:nvGrpSpPr>
              <p:cNvPr id="38932" name="Group 13"/>
              <p:cNvGrpSpPr>
                <a:grpSpLocks/>
              </p:cNvGrpSpPr>
              <p:nvPr/>
            </p:nvGrpSpPr>
            <p:grpSpPr bwMode="auto">
              <a:xfrm>
                <a:off x="1038" y="1328"/>
                <a:ext cx="336" cy="384"/>
                <a:chOff x="2640" y="1248"/>
                <a:chExt cx="336" cy="384"/>
              </a:xfrm>
            </p:grpSpPr>
            <p:sp>
              <p:nvSpPr>
                <p:cNvPr id="38936" name="AutoShape 14"/>
                <p:cNvSpPr>
                  <a:spLocks noChangeArrowheads="1"/>
                </p:cNvSpPr>
                <p:nvPr/>
              </p:nvSpPr>
              <p:spPr bwMode="auto">
                <a:xfrm>
                  <a:off x="2832" y="1296"/>
                  <a:ext cx="144" cy="336"/>
                </a:xfrm>
                <a:prstGeom prst="curvedLeftArrow">
                  <a:avLst>
                    <a:gd name="adj1" fmla="val 46667"/>
                    <a:gd name="adj2" fmla="val 93333"/>
                    <a:gd name="adj3" fmla="val 52083"/>
                  </a:avLst>
                </a:prstGeom>
                <a:solidFill>
                  <a:srgbClr val="969696"/>
                </a:solidFill>
                <a:ln w="9525">
                  <a:solidFill>
                    <a:schemeClr val="bg2"/>
                  </a:solidFill>
                  <a:miter lim="800000"/>
                  <a:headEnd/>
                  <a:tailEnd/>
                </a:ln>
              </p:spPr>
              <p:txBody>
                <a:bodyPr wrap="none" anchor="ctr"/>
                <a:lstStyle/>
                <a:p>
                  <a:endParaRPr lang="en-US" sz="1400"/>
                </a:p>
              </p:txBody>
            </p:sp>
            <p:sp>
              <p:nvSpPr>
                <p:cNvPr id="38937" name="AutoShape 15"/>
                <p:cNvSpPr>
                  <a:spLocks noChangeArrowheads="1"/>
                </p:cNvSpPr>
                <p:nvPr/>
              </p:nvSpPr>
              <p:spPr bwMode="auto">
                <a:xfrm flipV="1">
                  <a:off x="2640" y="1248"/>
                  <a:ext cx="144" cy="336"/>
                </a:xfrm>
                <a:prstGeom prst="curvedRightArrow">
                  <a:avLst>
                    <a:gd name="adj1" fmla="val 46667"/>
                    <a:gd name="adj2" fmla="val 93333"/>
                    <a:gd name="adj3" fmla="val 33333"/>
                  </a:avLst>
                </a:prstGeom>
                <a:solidFill>
                  <a:srgbClr val="808080"/>
                </a:solidFill>
                <a:ln w="9525">
                  <a:solidFill>
                    <a:schemeClr val="bg2"/>
                  </a:solidFill>
                  <a:miter lim="800000"/>
                  <a:headEnd/>
                  <a:tailEnd/>
                </a:ln>
              </p:spPr>
              <p:txBody>
                <a:bodyPr rot="10800000" wrap="none" anchor="ctr"/>
                <a:lstStyle/>
                <a:p>
                  <a:endParaRPr lang="en-US" sz="1400"/>
                </a:p>
              </p:txBody>
            </p:sp>
          </p:grpSp>
          <p:grpSp>
            <p:nvGrpSpPr>
              <p:cNvPr id="38933" name="Group 16"/>
              <p:cNvGrpSpPr>
                <a:grpSpLocks/>
              </p:cNvGrpSpPr>
              <p:nvPr/>
            </p:nvGrpSpPr>
            <p:grpSpPr bwMode="auto">
              <a:xfrm>
                <a:off x="2046" y="1328"/>
                <a:ext cx="336" cy="384"/>
                <a:chOff x="2640" y="1248"/>
                <a:chExt cx="336" cy="384"/>
              </a:xfrm>
            </p:grpSpPr>
            <p:sp>
              <p:nvSpPr>
                <p:cNvPr id="38934" name="AutoShape 17"/>
                <p:cNvSpPr>
                  <a:spLocks noChangeArrowheads="1"/>
                </p:cNvSpPr>
                <p:nvPr/>
              </p:nvSpPr>
              <p:spPr bwMode="auto">
                <a:xfrm>
                  <a:off x="2832" y="1296"/>
                  <a:ext cx="144" cy="336"/>
                </a:xfrm>
                <a:prstGeom prst="curvedLeftArrow">
                  <a:avLst>
                    <a:gd name="adj1" fmla="val 46667"/>
                    <a:gd name="adj2" fmla="val 93333"/>
                    <a:gd name="adj3" fmla="val 52083"/>
                  </a:avLst>
                </a:prstGeom>
                <a:solidFill>
                  <a:srgbClr val="969696"/>
                </a:solidFill>
                <a:ln w="9525">
                  <a:solidFill>
                    <a:schemeClr val="bg2"/>
                  </a:solidFill>
                  <a:miter lim="800000"/>
                  <a:headEnd/>
                  <a:tailEnd/>
                </a:ln>
              </p:spPr>
              <p:txBody>
                <a:bodyPr wrap="none" anchor="ctr"/>
                <a:lstStyle/>
                <a:p>
                  <a:endParaRPr lang="en-US" sz="1400"/>
                </a:p>
              </p:txBody>
            </p:sp>
            <p:sp>
              <p:nvSpPr>
                <p:cNvPr id="38935" name="AutoShape 18"/>
                <p:cNvSpPr>
                  <a:spLocks noChangeArrowheads="1"/>
                </p:cNvSpPr>
                <p:nvPr/>
              </p:nvSpPr>
              <p:spPr bwMode="auto">
                <a:xfrm flipV="1">
                  <a:off x="2640" y="1248"/>
                  <a:ext cx="144" cy="336"/>
                </a:xfrm>
                <a:prstGeom prst="curvedRightArrow">
                  <a:avLst>
                    <a:gd name="adj1" fmla="val 46667"/>
                    <a:gd name="adj2" fmla="val 93333"/>
                    <a:gd name="adj3" fmla="val 33333"/>
                  </a:avLst>
                </a:prstGeom>
                <a:solidFill>
                  <a:srgbClr val="808080"/>
                </a:solidFill>
                <a:ln w="9525">
                  <a:solidFill>
                    <a:schemeClr val="bg2"/>
                  </a:solidFill>
                  <a:miter lim="800000"/>
                  <a:headEnd/>
                  <a:tailEnd/>
                </a:ln>
              </p:spPr>
              <p:txBody>
                <a:bodyPr rot="10800000" wrap="none" anchor="ctr"/>
                <a:lstStyle/>
                <a:p>
                  <a:endParaRPr lang="en-US" sz="1400"/>
                </a:p>
              </p:txBody>
            </p:sp>
          </p:grpSp>
        </p:grpSp>
        <p:sp>
          <p:nvSpPr>
            <p:cNvPr id="38921" name="AutoShape 49"/>
            <p:cNvSpPr>
              <a:spLocks noChangeArrowheads="1"/>
            </p:cNvSpPr>
            <p:nvPr/>
          </p:nvSpPr>
          <p:spPr bwMode="auto">
            <a:xfrm rot="2700000">
              <a:off x="6488113" y="4064000"/>
              <a:ext cx="1244600" cy="698500"/>
            </a:xfrm>
            <a:prstGeom prst="rightArrow">
              <a:avLst>
                <a:gd name="adj1" fmla="val 35463"/>
                <a:gd name="adj2" fmla="val 71141"/>
              </a:avLst>
            </a:prstGeom>
            <a:solidFill>
              <a:srgbClr val="FF8000"/>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endParaRPr lang="en-US"/>
            </a:p>
          </p:txBody>
        </p:sp>
        <p:pic>
          <p:nvPicPr>
            <p:cNvPr id="38922" name="Picture 50" descr="SolidCaptureImage1069704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70713" y="5067300"/>
              <a:ext cx="1792287" cy="148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7" name="Text Box 51"/>
            <p:cNvSpPr txBox="1">
              <a:spLocks noChangeArrowheads="1"/>
            </p:cNvSpPr>
            <p:nvPr/>
          </p:nvSpPr>
          <p:spPr bwMode="auto">
            <a:xfrm>
              <a:off x="4349750" y="4803622"/>
              <a:ext cx="1836738" cy="27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marL="285750" indent="-285750" eaLnBrk="0" hangingPunct="0">
                <a:defRPr sz="2400">
                  <a:solidFill>
                    <a:schemeClr val="tx1"/>
                  </a:solidFill>
                  <a:latin typeface="Times" pitchFamily="18" charset="0"/>
                  <a:ea typeface="ＭＳ Ｐゴシック" pitchFamily="34" charset="-128"/>
                </a:defRPr>
              </a:lvl1pPr>
              <a:lvl2pPr marL="742950" indent="-285750" eaLnBrk="0" hangingPunct="0">
                <a:defRPr sz="2400">
                  <a:solidFill>
                    <a:schemeClr val="tx1"/>
                  </a:solidFill>
                  <a:latin typeface="Times" pitchFamily="18" charset="0"/>
                  <a:ea typeface="ＭＳ Ｐゴシック" pitchFamily="34" charset="-128"/>
                </a:defRPr>
              </a:lvl2pPr>
              <a:lvl3pPr marL="1143000" indent="-228600" eaLnBrk="0" hangingPunct="0">
                <a:defRPr sz="2400">
                  <a:solidFill>
                    <a:schemeClr val="tx1"/>
                  </a:solidFill>
                  <a:latin typeface="Times" pitchFamily="18" charset="0"/>
                  <a:ea typeface="ＭＳ Ｐゴシック" pitchFamily="34" charset="-128"/>
                </a:defRPr>
              </a:lvl3pPr>
              <a:lvl4pPr marL="1600200" indent="-228600" eaLnBrk="0" hangingPunct="0">
                <a:defRPr sz="2400">
                  <a:solidFill>
                    <a:schemeClr val="tx1"/>
                  </a:solidFill>
                  <a:latin typeface="Times" pitchFamily="18" charset="0"/>
                  <a:ea typeface="ＭＳ Ｐゴシック" pitchFamily="34" charset="-128"/>
                </a:defRPr>
              </a:lvl4pPr>
              <a:lvl5pPr marL="2057400" indent="-228600" eaLnBrk="0" hangingPunct="0">
                <a:defRPr sz="2400">
                  <a:solidFill>
                    <a:schemeClr val="tx1"/>
                  </a:solidFill>
                  <a:latin typeface="Times" pitchFamily="18"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ＭＳ Ｐゴシック" pitchFamily="34" charset="-128"/>
                </a:defRPr>
              </a:lvl9pPr>
            </a:lstStyle>
            <a:p>
              <a:pPr eaLnBrk="1" hangingPunct="1">
                <a:defRPr/>
              </a:pPr>
              <a:r>
                <a:rPr lang="en-US" sz="1200" b="1" dirty="0" smtClean="0">
                  <a:latin typeface="+mn-lt"/>
                </a:rPr>
                <a:t>Organization Standard</a:t>
              </a:r>
            </a:p>
          </p:txBody>
        </p:sp>
        <p:sp>
          <p:nvSpPr>
            <p:cNvPr id="14348" name="Text Box 52"/>
            <p:cNvSpPr txBox="1">
              <a:spLocks noChangeArrowheads="1"/>
            </p:cNvSpPr>
            <p:nvPr/>
          </p:nvSpPr>
          <p:spPr bwMode="auto">
            <a:xfrm>
              <a:off x="6877050" y="4802035"/>
              <a:ext cx="1411288" cy="2778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marL="285750" indent="-285750" eaLnBrk="0" hangingPunct="0">
                <a:defRPr sz="2400">
                  <a:solidFill>
                    <a:schemeClr val="tx1"/>
                  </a:solidFill>
                  <a:latin typeface="Times" pitchFamily="18" charset="0"/>
                  <a:ea typeface="ＭＳ Ｐゴシック" pitchFamily="34" charset="-128"/>
                </a:defRPr>
              </a:lvl1pPr>
              <a:lvl2pPr marL="742950" indent="-285750" eaLnBrk="0" hangingPunct="0">
                <a:defRPr sz="2400">
                  <a:solidFill>
                    <a:schemeClr val="tx1"/>
                  </a:solidFill>
                  <a:latin typeface="Times" pitchFamily="18" charset="0"/>
                  <a:ea typeface="ＭＳ Ｐゴシック" pitchFamily="34" charset="-128"/>
                </a:defRPr>
              </a:lvl2pPr>
              <a:lvl3pPr marL="1143000" indent="-228600" eaLnBrk="0" hangingPunct="0">
                <a:defRPr sz="2400">
                  <a:solidFill>
                    <a:schemeClr val="tx1"/>
                  </a:solidFill>
                  <a:latin typeface="Times" pitchFamily="18" charset="0"/>
                  <a:ea typeface="ＭＳ Ｐゴシック" pitchFamily="34" charset="-128"/>
                </a:defRPr>
              </a:lvl3pPr>
              <a:lvl4pPr marL="1600200" indent="-228600" eaLnBrk="0" hangingPunct="0">
                <a:defRPr sz="2400">
                  <a:solidFill>
                    <a:schemeClr val="tx1"/>
                  </a:solidFill>
                  <a:latin typeface="Times" pitchFamily="18" charset="0"/>
                  <a:ea typeface="ＭＳ Ｐゴシック" pitchFamily="34" charset="-128"/>
                </a:defRPr>
              </a:lvl4pPr>
              <a:lvl5pPr marL="2057400" indent="-228600" eaLnBrk="0" hangingPunct="0">
                <a:defRPr sz="2400">
                  <a:solidFill>
                    <a:schemeClr val="tx1"/>
                  </a:solidFill>
                  <a:latin typeface="Times" pitchFamily="18"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ＭＳ Ｐゴシック" pitchFamily="34" charset="-128"/>
                </a:defRPr>
              </a:lvl9pPr>
            </a:lstStyle>
            <a:p>
              <a:pPr eaLnBrk="1" hangingPunct="1">
                <a:defRPr/>
              </a:pPr>
              <a:r>
                <a:rPr lang="en-US" sz="1200" b="1" dirty="0" smtClean="0">
                  <a:latin typeface="+mn-lt"/>
                </a:rPr>
                <a:t>Training Content</a:t>
              </a:r>
            </a:p>
          </p:txBody>
        </p:sp>
        <p:sp>
          <p:nvSpPr>
            <p:cNvPr id="38925" name="Text Box 53"/>
            <p:cNvSpPr txBox="1">
              <a:spLocks noChangeArrowheads="1"/>
            </p:cNvSpPr>
            <p:nvPr/>
          </p:nvSpPr>
          <p:spPr bwMode="auto">
            <a:xfrm>
              <a:off x="4375150" y="1795046"/>
              <a:ext cx="268214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marL="285750" indent="-285750" eaLnBrk="0" hangingPunct="0">
                <a:defRPr sz="2400">
                  <a:solidFill>
                    <a:schemeClr val="tx1"/>
                  </a:solidFill>
                  <a:latin typeface="Times" pitchFamily="18" charset="0"/>
                  <a:ea typeface="ＭＳ Ｐゴシック" pitchFamily="34" charset="-128"/>
                </a:defRPr>
              </a:lvl1pPr>
              <a:lvl2pPr marL="742950" indent="-285750" eaLnBrk="0" hangingPunct="0">
                <a:defRPr sz="2400">
                  <a:solidFill>
                    <a:schemeClr val="tx1"/>
                  </a:solidFill>
                  <a:latin typeface="Times" pitchFamily="18" charset="0"/>
                  <a:ea typeface="ＭＳ Ｐゴシック" pitchFamily="34" charset="-128"/>
                </a:defRPr>
              </a:lvl2pPr>
              <a:lvl3pPr marL="1143000" indent="-228600" eaLnBrk="0" hangingPunct="0">
                <a:defRPr sz="2400">
                  <a:solidFill>
                    <a:schemeClr val="tx1"/>
                  </a:solidFill>
                  <a:latin typeface="Times" pitchFamily="18" charset="0"/>
                  <a:ea typeface="ＭＳ Ｐゴシック" pitchFamily="34" charset="-128"/>
                </a:defRPr>
              </a:lvl3pPr>
              <a:lvl4pPr marL="1600200" indent="-228600" eaLnBrk="0" hangingPunct="0">
                <a:defRPr sz="2400">
                  <a:solidFill>
                    <a:schemeClr val="tx1"/>
                  </a:solidFill>
                  <a:latin typeface="Times" pitchFamily="18" charset="0"/>
                  <a:ea typeface="ＭＳ Ｐゴシック" pitchFamily="34" charset="-128"/>
                </a:defRPr>
              </a:lvl4pPr>
              <a:lvl5pPr marL="2057400" indent="-228600" eaLnBrk="0" hangingPunct="0">
                <a:defRPr sz="2400">
                  <a:solidFill>
                    <a:schemeClr val="tx1"/>
                  </a:solidFill>
                  <a:latin typeface="Times" pitchFamily="18"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Times" pitchFamily="18"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Times" pitchFamily="18"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Times" pitchFamily="18"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Times" pitchFamily="18" charset="0"/>
                  <a:ea typeface="ＭＳ Ｐゴシック" pitchFamily="34" charset="-128"/>
                </a:defRPr>
              </a:lvl9pPr>
            </a:lstStyle>
            <a:p>
              <a:pPr eaLnBrk="1" hangingPunct="1"/>
              <a:r>
                <a:rPr lang="en-US" b="1" baseline="-25000">
                  <a:solidFill>
                    <a:schemeClr val="tx2"/>
                  </a:solidFill>
                  <a:latin typeface="Arial" charset="0"/>
                </a:rPr>
                <a:t>Compliance Specification</a:t>
              </a:r>
            </a:p>
          </p:txBody>
        </p:sp>
      </p:grpSp>
    </p:spTree>
    <p:extLst>
      <p:ext uri="{BB962C8B-B14F-4D97-AF65-F5344CB8AC3E}">
        <p14:creationId xmlns:p14="http://schemas.microsoft.com/office/powerpoint/2010/main" val="293897589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84137" y="914400"/>
            <a:ext cx="7307263" cy="457200"/>
          </a:xfrm>
        </p:spPr>
        <p:txBody>
          <a:bodyPr/>
          <a:lstStyle/>
          <a:p>
            <a:r>
              <a:rPr lang="en-US" dirty="0">
                <a:ea typeface="ＭＳ Ｐゴシック" pitchFamily="34" charset="-128"/>
              </a:rPr>
              <a:t>Training </a:t>
            </a:r>
            <a:r>
              <a:rPr lang="en-US" dirty="0" smtClean="0">
                <a:ea typeface="ＭＳ Ｐゴシック" pitchFamily="34" charset="-128"/>
              </a:rPr>
              <a:t>Plan</a:t>
            </a:r>
          </a:p>
        </p:txBody>
      </p:sp>
      <p:sp>
        <p:nvSpPr>
          <p:cNvPr id="2" name="Text Placeholder 1"/>
          <p:cNvSpPr>
            <a:spLocks noGrp="1"/>
          </p:cNvSpPr>
          <p:nvPr>
            <p:ph type="body" sz="quarter" idx="10"/>
          </p:nvPr>
        </p:nvSpPr>
        <p:spPr/>
        <p:txBody>
          <a:bodyPr/>
          <a:lstStyle/>
          <a:p>
            <a:r>
              <a:rPr lang="en-US" dirty="0" smtClean="0"/>
              <a:t>Training Course Matrix</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2677096435"/>
              </p:ext>
            </p:extLst>
          </p:nvPr>
        </p:nvGraphicFramePr>
        <p:xfrm>
          <a:off x="152401" y="1773719"/>
          <a:ext cx="8839198" cy="4653587"/>
        </p:xfrm>
        <a:graphic>
          <a:graphicData uri="http://schemas.openxmlformats.org/drawingml/2006/table">
            <a:tbl>
              <a:tblPr>
                <a:tableStyleId>{5C22544A-7EE6-4342-B048-85BDC9FD1C3A}</a:tableStyleId>
              </a:tblPr>
              <a:tblGrid>
                <a:gridCol w="2276238"/>
                <a:gridCol w="820370"/>
                <a:gridCol w="820370"/>
                <a:gridCol w="820370"/>
                <a:gridCol w="820370"/>
                <a:gridCol w="820370"/>
                <a:gridCol w="820370"/>
                <a:gridCol w="820370"/>
                <a:gridCol w="820370"/>
              </a:tblGrid>
              <a:tr h="667273">
                <a:tc>
                  <a:txBody>
                    <a:bodyPr/>
                    <a:lstStyle/>
                    <a:p>
                      <a:pPr algn="l" fontAlgn="b"/>
                      <a:r>
                        <a:rPr lang="en-US" sz="1000" b="1" u="none" strike="noStrike" dirty="0">
                          <a:effectLst/>
                        </a:rPr>
                        <a:t>Role</a:t>
                      </a:r>
                      <a:endParaRPr lang="en-US" sz="1000" b="1" i="0" u="none" strike="noStrike" dirty="0">
                        <a:solidFill>
                          <a:srgbClr val="FFFFFF"/>
                        </a:solidFill>
                        <a:effectLst/>
                        <a:latin typeface="Calibri"/>
                      </a:endParaRPr>
                    </a:p>
                  </a:txBody>
                  <a:tcPr marL="8666" marR="8666" marT="8666" marB="0" anchor="b"/>
                </a:tc>
                <a:tc>
                  <a:txBody>
                    <a:bodyPr/>
                    <a:lstStyle/>
                    <a:p>
                      <a:pPr algn="just" fontAlgn="ctr"/>
                      <a:r>
                        <a:rPr lang="en-US" sz="1000" b="1" u="none" strike="noStrike" dirty="0">
                          <a:effectLst/>
                        </a:rPr>
                        <a:t>Accessibility Concepts</a:t>
                      </a:r>
                      <a:endParaRPr lang="en-US" sz="1000" b="1" i="0" u="none" strike="noStrike" dirty="0">
                        <a:solidFill>
                          <a:srgbClr val="FFFFFF"/>
                        </a:solidFill>
                        <a:effectLst/>
                        <a:latin typeface="Arial"/>
                      </a:endParaRPr>
                    </a:p>
                  </a:txBody>
                  <a:tcPr marL="8666" marR="8666" marT="8666" marB="0" anchor="ctr"/>
                </a:tc>
                <a:tc>
                  <a:txBody>
                    <a:bodyPr/>
                    <a:lstStyle/>
                    <a:p>
                      <a:pPr algn="just" fontAlgn="ctr"/>
                      <a:r>
                        <a:rPr lang="en-US" sz="1000" b="1" u="none" strike="noStrike" dirty="0">
                          <a:effectLst/>
                        </a:rPr>
                        <a:t>Web Accessibility Overview</a:t>
                      </a:r>
                      <a:endParaRPr lang="en-US" sz="1000" b="1" i="0" u="none" strike="noStrike" dirty="0">
                        <a:solidFill>
                          <a:srgbClr val="FFFFFF"/>
                        </a:solidFill>
                        <a:effectLst/>
                        <a:latin typeface="Arial"/>
                      </a:endParaRPr>
                    </a:p>
                  </a:txBody>
                  <a:tcPr marL="8666" marR="8666" marT="8666" marB="0" anchor="ctr"/>
                </a:tc>
                <a:tc>
                  <a:txBody>
                    <a:bodyPr/>
                    <a:lstStyle/>
                    <a:p>
                      <a:pPr algn="just" fontAlgn="ctr"/>
                      <a:r>
                        <a:rPr lang="en-US" sz="1000" b="1" u="none" strike="noStrike" dirty="0">
                          <a:effectLst/>
                        </a:rPr>
                        <a:t>Web Accessibility Basics</a:t>
                      </a:r>
                      <a:endParaRPr lang="en-US" sz="1000" b="1" i="0" u="none" strike="noStrike" dirty="0">
                        <a:solidFill>
                          <a:srgbClr val="FFFFFF"/>
                        </a:solidFill>
                        <a:effectLst/>
                        <a:latin typeface="Arial"/>
                      </a:endParaRPr>
                    </a:p>
                  </a:txBody>
                  <a:tcPr marL="8666" marR="8666" marT="8666" marB="0" anchor="ctr"/>
                </a:tc>
                <a:tc>
                  <a:txBody>
                    <a:bodyPr/>
                    <a:lstStyle/>
                    <a:p>
                      <a:pPr algn="just" fontAlgn="ctr"/>
                      <a:r>
                        <a:rPr lang="en-US" sz="1000" b="1" u="none" strike="noStrike" dirty="0">
                          <a:effectLst/>
                        </a:rPr>
                        <a:t>Web Accessibility Advanced</a:t>
                      </a:r>
                      <a:endParaRPr lang="en-US" sz="1000" b="1" i="0" u="none" strike="noStrike" dirty="0">
                        <a:solidFill>
                          <a:srgbClr val="FFFFFF"/>
                        </a:solidFill>
                        <a:effectLst/>
                        <a:latin typeface="Arial"/>
                      </a:endParaRPr>
                    </a:p>
                  </a:txBody>
                  <a:tcPr marL="8666" marR="8666" marT="8666" marB="0" anchor="ctr"/>
                </a:tc>
                <a:tc>
                  <a:txBody>
                    <a:bodyPr/>
                    <a:lstStyle/>
                    <a:p>
                      <a:pPr algn="just" fontAlgn="ctr"/>
                      <a:r>
                        <a:rPr lang="en-US" sz="1000" b="1" u="none" strike="noStrike" dirty="0">
                          <a:effectLst/>
                        </a:rPr>
                        <a:t>Accessibility for Program and Project Management</a:t>
                      </a:r>
                      <a:r>
                        <a:rPr lang="en-US" sz="700" b="1" u="none" strike="noStrike" dirty="0">
                          <a:effectLst/>
                        </a:rPr>
                        <a:t> </a:t>
                      </a:r>
                      <a:endParaRPr lang="en-US" sz="1000" b="1" i="0" u="none" strike="noStrike" dirty="0">
                        <a:solidFill>
                          <a:srgbClr val="FFFFFF"/>
                        </a:solidFill>
                        <a:effectLst/>
                        <a:latin typeface="Arial"/>
                      </a:endParaRPr>
                    </a:p>
                  </a:txBody>
                  <a:tcPr marL="8666" marR="8666" marT="8666" marB="0" anchor="ctr"/>
                </a:tc>
                <a:tc>
                  <a:txBody>
                    <a:bodyPr/>
                    <a:lstStyle/>
                    <a:p>
                      <a:pPr algn="just" fontAlgn="ctr"/>
                      <a:r>
                        <a:rPr lang="en-US" sz="1000" b="1" u="none" strike="noStrike" dirty="0">
                          <a:effectLst/>
                        </a:rPr>
                        <a:t>Accessibility Testing Methodologies</a:t>
                      </a:r>
                      <a:endParaRPr lang="en-US" sz="1000" b="1" i="0" u="none" strike="noStrike" dirty="0">
                        <a:solidFill>
                          <a:srgbClr val="FFFFFF"/>
                        </a:solidFill>
                        <a:effectLst/>
                        <a:latin typeface="Arial"/>
                      </a:endParaRPr>
                    </a:p>
                  </a:txBody>
                  <a:tcPr marL="8666" marR="8666" marT="8666" marB="0" anchor="ctr"/>
                </a:tc>
                <a:tc>
                  <a:txBody>
                    <a:bodyPr/>
                    <a:lstStyle/>
                    <a:p>
                      <a:pPr algn="just" fontAlgn="ctr"/>
                      <a:r>
                        <a:rPr lang="en-US" sz="1000" b="1" u="none" strike="noStrike" dirty="0">
                          <a:effectLst/>
                        </a:rPr>
                        <a:t>Mobile Accessibility for </a:t>
                      </a:r>
                      <a:r>
                        <a:rPr lang="en-US" sz="1000" b="1" u="none" strike="noStrike" dirty="0" err="1">
                          <a:effectLst/>
                        </a:rPr>
                        <a:t>iOS</a:t>
                      </a:r>
                      <a:endParaRPr lang="en-US" sz="1000" b="1" i="0" u="none" strike="noStrike" dirty="0">
                        <a:solidFill>
                          <a:srgbClr val="FFFFFF"/>
                        </a:solidFill>
                        <a:effectLst/>
                        <a:latin typeface="Arial"/>
                      </a:endParaRPr>
                    </a:p>
                  </a:txBody>
                  <a:tcPr marL="8666" marR="8666" marT="8666" marB="0" anchor="ctr"/>
                </a:tc>
                <a:tc>
                  <a:txBody>
                    <a:bodyPr/>
                    <a:lstStyle/>
                    <a:p>
                      <a:pPr algn="just" fontAlgn="ctr"/>
                      <a:r>
                        <a:rPr lang="en-US" sz="1000" b="1" u="none" strike="noStrike" dirty="0">
                          <a:effectLst/>
                        </a:rPr>
                        <a:t>Mobile Accessibility for Android</a:t>
                      </a:r>
                      <a:endParaRPr lang="en-US" sz="1000" b="1" i="0" u="none" strike="noStrike" dirty="0">
                        <a:solidFill>
                          <a:srgbClr val="FFFFFF"/>
                        </a:solidFill>
                        <a:effectLst/>
                        <a:latin typeface="Arial"/>
                      </a:endParaRPr>
                    </a:p>
                  </a:txBody>
                  <a:tcPr marL="8666" marR="8666" marT="8666" marB="0" anchor="ctr"/>
                </a:tc>
              </a:tr>
              <a:tr h="173318">
                <a:tc>
                  <a:txBody>
                    <a:bodyPr/>
                    <a:lstStyle/>
                    <a:p>
                      <a:pPr algn="l" fontAlgn="b"/>
                      <a:r>
                        <a:rPr lang="en-US" sz="1000" b="1" u="none" strike="noStrike">
                          <a:effectLst/>
                        </a:rPr>
                        <a:t>Product Management</a:t>
                      </a:r>
                      <a:endParaRPr lang="en-US" sz="1000" b="1" i="0" u="none" strike="noStrike">
                        <a:solidFill>
                          <a:srgbClr val="FFFFFF"/>
                        </a:solidFill>
                        <a:effectLst/>
                        <a:latin typeface="Calibri"/>
                      </a:endParaRPr>
                    </a:p>
                  </a:txBody>
                  <a:tcPr marL="8666" marR="8666" marT="8666" marB="0" anchor="b"/>
                </a:tc>
                <a:tc>
                  <a:txBody>
                    <a:bodyPr/>
                    <a:lstStyle/>
                    <a:p>
                      <a:pPr algn="ctr" fontAlgn="b"/>
                      <a:r>
                        <a:rPr lang="en-US" sz="1000" b="1" u="none" strike="noStrike">
                          <a:effectLst/>
                        </a:rPr>
                        <a:t> </a:t>
                      </a:r>
                      <a:endParaRPr lang="en-US" sz="1000" b="1" i="0" u="none" strike="noStrike">
                        <a:solidFill>
                          <a:srgbClr val="FFFFFF"/>
                        </a:solidFill>
                        <a:effectLst/>
                        <a:latin typeface="Calibri"/>
                      </a:endParaRPr>
                    </a:p>
                  </a:txBody>
                  <a:tcPr marL="8666" marR="8666" marT="8666" marB="0" anchor="b"/>
                </a:tc>
                <a:tc>
                  <a:txBody>
                    <a:bodyPr/>
                    <a:lstStyle/>
                    <a:p>
                      <a:pPr algn="ctr" fontAlgn="b"/>
                      <a:r>
                        <a:rPr lang="en-US" sz="1000" b="1" u="none" strike="noStrike">
                          <a:effectLst/>
                        </a:rPr>
                        <a:t> </a:t>
                      </a:r>
                      <a:endParaRPr lang="en-US" sz="1000" b="1" i="0" u="none" strike="noStrike">
                        <a:solidFill>
                          <a:srgbClr val="FFFFFF"/>
                        </a:solidFill>
                        <a:effectLst/>
                        <a:latin typeface="Calibri"/>
                      </a:endParaRPr>
                    </a:p>
                  </a:txBody>
                  <a:tcPr marL="8666" marR="8666" marT="8666" marB="0" anchor="b"/>
                </a:tc>
                <a:tc>
                  <a:txBody>
                    <a:bodyPr/>
                    <a:lstStyle/>
                    <a:p>
                      <a:pPr algn="ctr" fontAlgn="b"/>
                      <a:r>
                        <a:rPr lang="en-US" sz="1000" b="1" u="none" strike="noStrike">
                          <a:effectLst/>
                        </a:rPr>
                        <a:t> </a:t>
                      </a:r>
                      <a:endParaRPr lang="en-US" sz="1000" b="1" i="0" u="none" strike="noStrike">
                        <a:solidFill>
                          <a:srgbClr val="FFFFFF"/>
                        </a:solidFill>
                        <a:effectLst/>
                        <a:latin typeface="Calibri"/>
                      </a:endParaRPr>
                    </a:p>
                  </a:txBody>
                  <a:tcPr marL="8666" marR="8666" marT="8666" marB="0" anchor="b"/>
                </a:tc>
                <a:tc>
                  <a:txBody>
                    <a:bodyPr/>
                    <a:lstStyle/>
                    <a:p>
                      <a:pPr algn="ctr" fontAlgn="b"/>
                      <a:r>
                        <a:rPr lang="en-US" sz="1000" b="1" u="none" strike="noStrike">
                          <a:effectLst/>
                        </a:rPr>
                        <a:t> </a:t>
                      </a:r>
                      <a:endParaRPr lang="en-US" sz="1000" b="1" i="0" u="none" strike="noStrike">
                        <a:solidFill>
                          <a:srgbClr val="FFFFFF"/>
                        </a:solidFill>
                        <a:effectLst/>
                        <a:latin typeface="Calibri"/>
                      </a:endParaRPr>
                    </a:p>
                  </a:txBody>
                  <a:tcPr marL="8666" marR="8666" marT="8666" marB="0" anchor="b"/>
                </a:tc>
                <a:tc>
                  <a:txBody>
                    <a:bodyPr/>
                    <a:lstStyle/>
                    <a:p>
                      <a:pPr algn="ctr" fontAlgn="b"/>
                      <a:r>
                        <a:rPr lang="en-US" sz="1000" b="1" u="none" strike="noStrike">
                          <a:effectLst/>
                        </a:rPr>
                        <a:t> </a:t>
                      </a:r>
                      <a:endParaRPr lang="en-US" sz="1000" b="1" i="0" u="none" strike="noStrike">
                        <a:solidFill>
                          <a:srgbClr val="FFFFFF"/>
                        </a:solidFill>
                        <a:effectLst/>
                        <a:latin typeface="Calibri"/>
                      </a:endParaRPr>
                    </a:p>
                  </a:txBody>
                  <a:tcPr marL="8666" marR="8666" marT="8666" marB="0" anchor="b"/>
                </a:tc>
                <a:tc>
                  <a:txBody>
                    <a:bodyPr/>
                    <a:lstStyle/>
                    <a:p>
                      <a:pPr algn="ctr" fontAlgn="b"/>
                      <a:r>
                        <a:rPr lang="en-US" sz="1000" b="1" u="none" strike="noStrike">
                          <a:effectLst/>
                        </a:rPr>
                        <a:t> </a:t>
                      </a:r>
                      <a:endParaRPr lang="en-US" sz="1000" b="1" i="0" u="none" strike="noStrike">
                        <a:solidFill>
                          <a:srgbClr val="FFFFFF"/>
                        </a:solidFill>
                        <a:effectLst/>
                        <a:latin typeface="Calibri"/>
                      </a:endParaRPr>
                    </a:p>
                  </a:txBody>
                  <a:tcPr marL="8666" marR="8666" marT="8666" marB="0" anchor="b"/>
                </a:tc>
                <a:tc>
                  <a:txBody>
                    <a:bodyPr/>
                    <a:lstStyle/>
                    <a:p>
                      <a:pPr algn="ctr" fontAlgn="b"/>
                      <a:r>
                        <a:rPr lang="en-US" sz="1000" b="1" u="none" strike="noStrike">
                          <a:effectLst/>
                        </a:rPr>
                        <a:t> </a:t>
                      </a:r>
                      <a:endParaRPr lang="en-US" sz="1000" b="1" i="0" u="none" strike="noStrike">
                        <a:solidFill>
                          <a:srgbClr val="FFFFFF"/>
                        </a:solidFill>
                        <a:effectLst/>
                        <a:latin typeface="Calibri"/>
                      </a:endParaRPr>
                    </a:p>
                  </a:txBody>
                  <a:tcPr marL="8666" marR="8666" marT="8666" marB="0" anchor="b"/>
                </a:tc>
                <a:tc>
                  <a:txBody>
                    <a:bodyPr/>
                    <a:lstStyle/>
                    <a:p>
                      <a:pPr algn="ctr" fontAlgn="b"/>
                      <a:r>
                        <a:rPr lang="en-US" sz="1000" b="1" u="none" strike="noStrike" dirty="0">
                          <a:effectLst/>
                        </a:rPr>
                        <a:t> </a:t>
                      </a:r>
                      <a:endParaRPr lang="en-US" sz="1000" b="1" i="0" u="none" strike="noStrike" dirty="0">
                        <a:solidFill>
                          <a:srgbClr val="FFFFFF"/>
                        </a:solidFill>
                        <a:effectLst/>
                        <a:latin typeface="Calibri"/>
                      </a:endParaRPr>
                    </a:p>
                  </a:txBody>
                  <a:tcPr marL="8666" marR="8666" marT="8666" marB="0" anchor="b"/>
                </a:tc>
              </a:tr>
              <a:tr h="173318">
                <a:tc>
                  <a:txBody>
                    <a:bodyPr/>
                    <a:lstStyle/>
                    <a:p>
                      <a:pPr algn="l" fontAlgn="b"/>
                      <a:r>
                        <a:rPr lang="en-US" sz="1000" u="none" strike="noStrike">
                          <a:effectLst/>
                        </a:rPr>
                        <a:t>Product Manager</a:t>
                      </a:r>
                      <a:endParaRPr lang="en-US" sz="1000" b="0" i="0" u="none" strike="noStrike">
                        <a:solidFill>
                          <a:srgbClr val="000000"/>
                        </a:solidFill>
                        <a:effectLst/>
                        <a:latin typeface="Calibri"/>
                      </a:endParaRPr>
                    </a:p>
                  </a:txBody>
                  <a:tcPr marL="77993" marR="8666" marT="8666" marB="0" anchor="b"/>
                </a:tc>
                <a:tc>
                  <a:txBody>
                    <a:bodyPr/>
                    <a:lstStyle/>
                    <a:p>
                      <a:pPr algn="ctr" fontAlgn="b"/>
                      <a:r>
                        <a:rPr lang="en-US" sz="1000" u="none" strike="noStrike">
                          <a:effectLst/>
                        </a:rPr>
                        <a:t>x</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x</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x</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8666" marR="8666" marT="8666" marB="0" anchor="b"/>
                </a:tc>
              </a:tr>
              <a:tr h="173318">
                <a:tc>
                  <a:txBody>
                    <a:bodyPr/>
                    <a:lstStyle/>
                    <a:p>
                      <a:pPr algn="l" fontAlgn="b"/>
                      <a:r>
                        <a:rPr lang="en-US" sz="1000" u="none" strike="noStrike">
                          <a:effectLst/>
                        </a:rPr>
                        <a:t>Business Discovery</a:t>
                      </a:r>
                      <a:endParaRPr lang="en-US" sz="1000" b="0" i="0" u="none" strike="noStrike">
                        <a:solidFill>
                          <a:srgbClr val="000000"/>
                        </a:solidFill>
                        <a:effectLst/>
                        <a:latin typeface="Calibri"/>
                      </a:endParaRPr>
                    </a:p>
                  </a:txBody>
                  <a:tcPr marL="77993" marR="8666" marT="8666" marB="0" anchor="b"/>
                </a:tc>
                <a:tc>
                  <a:txBody>
                    <a:bodyPr/>
                    <a:lstStyle/>
                    <a:p>
                      <a:pPr algn="ctr" fontAlgn="b"/>
                      <a:r>
                        <a:rPr lang="en-US" sz="1000" u="none" strike="noStrike">
                          <a:effectLst/>
                        </a:rPr>
                        <a:t>x</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x</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8666" marR="8666" marT="8666" marB="0" anchor="b"/>
                </a:tc>
              </a:tr>
              <a:tr h="173318">
                <a:tc>
                  <a:txBody>
                    <a:bodyPr/>
                    <a:lstStyle/>
                    <a:p>
                      <a:pPr algn="l" fontAlgn="b"/>
                      <a:r>
                        <a:rPr lang="en-US" sz="1000" u="none" strike="noStrike">
                          <a:effectLst/>
                        </a:rPr>
                        <a:t>Concept Definition</a:t>
                      </a:r>
                      <a:endParaRPr lang="en-US" sz="1000" b="0" i="0" u="none" strike="noStrike">
                        <a:solidFill>
                          <a:srgbClr val="000000"/>
                        </a:solidFill>
                        <a:effectLst/>
                        <a:latin typeface="Calibri"/>
                      </a:endParaRPr>
                    </a:p>
                  </a:txBody>
                  <a:tcPr marL="77993" marR="8666" marT="8666" marB="0" anchor="b"/>
                </a:tc>
                <a:tc>
                  <a:txBody>
                    <a:bodyPr/>
                    <a:lstStyle/>
                    <a:p>
                      <a:pPr algn="ctr" fontAlgn="b"/>
                      <a:r>
                        <a:rPr lang="en-US" sz="1000" u="none" strike="noStrike">
                          <a:effectLst/>
                        </a:rPr>
                        <a:t>x</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x</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x</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8666" marR="8666" marT="8666" marB="0" anchor="b"/>
                </a:tc>
              </a:tr>
              <a:tr h="173318">
                <a:tc>
                  <a:txBody>
                    <a:bodyPr/>
                    <a:lstStyle/>
                    <a:p>
                      <a:pPr algn="l" fontAlgn="b"/>
                      <a:r>
                        <a:rPr lang="en-US" sz="1000" u="none" strike="noStrike">
                          <a:effectLst/>
                        </a:rPr>
                        <a:t>Risk Management</a:t>
                      </a:r>
                      <a:endParaRPr lang="en-US" sz="1000" b="0" i="0" u="none" strike="noStrike">
                        <a:solidFill>
                          <a:srgbClr val="000000"/>
                        </a:solidFill>
                        <a:effectLst/>
                        <a:latin typeface="Calibri"/>
                      </a:endParaRPr>
                    </a:p>
                  </a:txBody>
                  <a:tcPr marL="77993" marR="8666" marT="8666" marB="0" anchor="b"/>
                </a:tc>
                <a:tc>
                  <a:txBody>
                    <a:bodyPr/>
                    <a:lstStyle/>
                    <a:p>
                      <a:pPr algn="ctr" fontAlgn="b"/>
                      <a:r>
                        <a:rPr lang="en-US" sz="1000" u="none" strike="noStrike">
                          <a:effectLst/>
                        </a:rPr>
                        <a:t>x</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x</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x</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x</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x</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x</a:t>
                      </a:r>
                      <a:endParaRPr lang="en-US" sz="1000" b="0" i="0" u="none" strike="noStrike">
                        <a:solidFill>
                          <a:srgbClr val="000000"/>
                        </a:solidFill>
                        <a:effectLst/>
                        <a:latin typeface="Calibri"/>
                      </a:endParaRPr>
                    </a:p>
                  </a:txBody>
                  <a:tcPr marL="8666" marR="8666" marT="8666" marB="0" anchor="b"/>
                </a:tc>
              </a:tr>
              <a:tr h="173318">
                <a:tc>
                  <a:txBody>
                    <a:bodyPr/>
                    <a:lstStyle/>
                    <a:p>
                      <a:pPr algn="l" fontAlgn="b"/>
                      <a:r>
                        <a:rPr lang="en-US" sz="1000" b="1" u="none" strike="noStrike" dirty="0">
                          <a:effectLst/>
                        </a:rPr>
                        <a:t>Program and Project </a:t>
                      </a:r>
                      <a:r>
                        <a:rPr lang="en-US" sz="1000" b="1" u="none" strike="noStrike" dirty="0" smtClean="0">
                          <a:effectLst/>
                        </a:rPr>
                        <a:t>Management</a:t>
                      </a:r>
                      <a:endParaRPr lang="en-US" sz="1000" b="1" i="0" u="none" strike="noStrike" dirty="0">
                        <a:solidFill>
                          <a:srgbClr val="FFFFFF"/>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FFFFFF"/>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FFFFFF"/>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FFFFFF"/>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FFFFFF"/>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FFFFFF"/>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FFFFFF"/>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FFFFFF"/>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FFFFFF"/>
                        </a:solidFill>
                        <a:effectLst/>
                        <a:latin typeface="Calibri"/>
                      </a:endParaRPr>
                    </a:p>
                  </a:txBody>
                  <a:tcPr marL="8666" marR="8666" marT="8666" marB="0" anchor="b"/>
                </a:tc>
              </a:tr>
              <a:tr h="173318">
                <a:tc>
                  <a:txBody>
                    <a:bodyPr/>
                    <a:lstStyle/>
                    <a:p>
                      <a:pPr algn="l" fontAlgn="b"/>
                      <a:r>
                        <a:rPr lang="en-US" sz="1000" u="none" strike="noStrike" dirty="0">
                          <a:effectLst/>
                        </a:rPr>
                        <a:t>Project Management</a:t>
                      </a:r>
                      <a:endParaRPr lang="en-US" sz="1000" b="0" i="0" u="none" strike="noStrike" dirty="0">
                        <a:solidFill>
                          <a:srgbClr val="000000"/>
                        </a:solidFill>
                        <a:effectLst/>
                        <a:latin typeface="Calibri"/>
                      </a:endParaRPr>
                    </a:p>
                  </a:txBody>
                  <a:tcPr marL="77993" marR="8666" marT="8666" marB="0" anchor="b"/>
                </a:tc>
                <a:tc>
                  <a:txBody>
                    <a:bodyPr/>
                    <a:lstStyle/>
                    <a:p>
                      <a:pPr algn="ctr" fontAlgn="b"/>
                      <a:r>
                        <a:rPr lang="en-US" sz="1000" u="none" strike="noStrike">
                          <a:effectLst/>
                        </a:rPr>
                        <a:t>x</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x</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x</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8666" marR="8666" marT="8666" marB="0" anchor="b"/>
                </a:tc>
              </a:tr>
              <a:tr h="173318">
                <a:tc>
                  <a:txBody>
                    <a:bodyPr/>
                    <a:lstStyle/>
                    <a:p>
                      <a:pPr algn="l" fontAlgn="b"/>
                      <a:r>
                        <a:rPr lang="en-US" sz="1000" u="none" strike="noStrike" dirty="0">
                          <a:effectLst/>
                        </a:rPr>
                        <a:t>Program Management</a:t>
                      </a:r>
                      <a:endParaRPr lang="en-US" sz="1000" b="0" i="0" u="none" strike="noStrike" dirty="0">
                        <a:solidFill>
                          <a:srgbClr val="000000"/>
                        </a:solidFill>
                        <a:effectLst/>
                        <a:latin typeface="Calibri"/>
                      </a:endParaRPr>
                    </a:p>
                  </a:txBody>
                  <a:tcPr marL="77993" marR="8666" marT="8666" marB="0" anchor="b"/>
                </a:tc>
                <a:tc>
                  <a:txBody>
                    <a:bodyPr/>
                    <a:lstStyle/>
                    <a:p>
                      <a:pPr algn="ctr" fontAlgn="b"/>
                      <a:r>
                        <a:rPr lang="en-US" sz="1000" u="none" strike="noStrike">
                          <a:effectLst/>
                        </a:rPr>
                        <a:t>x</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x</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x</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8666" marR="8666" marT="8666" marB="0" anchor="b"/>
                </a:tc>
              </a:tr>
              <a:tr h="173318">
                <a:tc>
                  <a:txBody>
                    <a:bodyPr/>
                    <a:lstStyle/>
                    <a:p>
                      <a:pPr algn="l" fontAlgn="b"/>
                      <a:r>
                        <a:rPr lang="en-US" sz="1000" u="none" strike="noStrike" dirty="0">
                          <a:effectLst/>
                        </a:rPr>
                        <a:t>Roadmap Management</a:t>
                      </a:r>
                      <a:endParaRPr lang="en-US" sz="1000" b="0" i="0" u="none" strike="noStrike" dirty="0">
                        <a:solidFill>
                          <a:srgbClr val="000000"/>
                        </a:solidFill>
                        <a:effectLst/>
                        <a:latin typeface="Calibri"/>
                      </a:endParaRPr>
                    </a:p>
                  </a:txBody>
                  <a:tcPr marL="77993" marR="8666" marT="8666" marB="0" anchor="b"/>
                </a:tc>
                <a:tc>
                  <a:txBody>
                    <a:bodyPr/>
                    <a:lstStyle/>
                    <a:p>
                      <a:pPr algn="ctr" fontAlgn="b"/>
                      <a:r>
                        <a:rPr lang="en-US" sz="1000" u="none" strike="noStrike">
                          <a:effectLst/>
                        </a:rPr>
                        <a:t>x</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x</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x</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8666" marR="8666" marT="8666" marB="0" anchor="b"/>
                </a:tc>
              </a:tr>
              <a:tr h="173318">
                <a:tc>
                  <a:txBody>
                    <a:bodyPr/>
                    <a:lstStyle/>
                    <a:p>
                      <a:pPr algn="l" fontAlgn="b"/>
                      <a:r>
                        <a:rPr lang="en-US" sz="1000" u="none" strike="noStrike" dirty="0">
                          <a:effectLst/>
                        </a:rPr>
                        <a:t>Portfolio Operations and Reporting</a:t>
                      </a:r>
                      <a:endParaRPr lang="en-US" sz="1000" b="0" i="0" u="none" strike="noStrike" dirty="0">
                        <a:solidFill>
                          <a:srgbClr val="000000"/>
                        </a:solidFill>
                        <a:effectLst/>
                        <a:latin typeface="Calibri"/>
                      </a:endParaRPr>
                    </a:p>
                  </a:txBody>
                  <a:tcPr marL="77993" marR="8666" marT="8666" marB="0" anchor="b"/>
                </a:tc>
                <a:tc>
                  <a:txBody>
                    <a:bodyPr/>
                    <a:lstStyle/>
                    <a:p>
                      <a:pPr algn="ctr" fontAlgn="b"/>
                      <a:r>
                        <a:rPr lang="en-US" sz="1000" u="none" strike="noStrike">
                          <a:effectLst/>
                        </a:rPr>
                        <a:t>x</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x</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x</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8666" marR="8666" marT="8666" marB="0" anchor="b"/>
                </a:tc>
              </a:tr>
              <a:tr h="173318">
                <a:tc>
                  <a:txBody>
                    <a:bodyPr/>
                    <a:lstStyle/>
                    <a:p>
                      <a:pPr algn="l" fontAlgn="b"/>
                      <a:r>
                        <a:rPr lang="en-US" sz="1000" b="1" u="none" strike="noStrike" dirty="0">
                          <a:effectLst/>
                        </a:rPr>
                        <a:t>Design</a:t>
                      </a:r>
                      <a:endParaRPr lang="en-US" sz="1000" b="1" i="0" u="none" strike="noStrike" dirty="0">
                        <a:solidFill>
                          <a:srgbClr val="FFFFFF"/>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FFFFFF"/>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FFFFFF"/>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FFFFFF"/>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FFFFFF"/>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FFFFFF"/>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FFFFFF"/>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FFFFFF"/>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FFFFFF"/>
                        </a:solidFill>
                        <a:effectLst/>
                        <a:latin typeface="Calibri"/>
                      </a:endParaRPr>
                    </a:p>
                  </a:txBody>
                  <a:tcPr marL="8666" marR="8666" marT="8666" marB="0" anchor="b"/>
                </a:tc>
              </a:tr>
              <a:tr h="173318">
                <a:tc>
                  <a:txBody>
                    <a:bodyPr/>
                    <a:lstStyle/>
                    <a:p>
                      <a:pPr algn="l" fontAlgn="b"/>
                      <a:r>
                        <a:rPr lang="en-US" sz="1000" u="none" strike="noStrike" dirty="0">
                          <a:effectLst/>
                        </a:rPr>
                        <a:t>Design</a:t>
                      </a:r>
                      <a:endParaRPr lang="en-US" sz="1000" b="0" i="0" u="none" strike="noStrike" dirty="0">
                        <a:solidFill>
                          <a:srgbClr val="000000"/>
                        </a:solidFill>
                        <a:effectLst/>
                        <a:latin typeface="Calibri"/>
                      </a:endParaRPr>
                    </a:p>
                  </a:txBody>
                  <a:tcPr marL="77993" marR="8666" marT="8666" marB="0" anchor="b"/>
                </a:tc>
                <a:tc>
                  <a:txBody>
                    <a:bodyPr/>
                    <a:lstStyle/>
                    <a:p>
                      <a:pPr algn="ctr" fontAlgn="b"/>
                      <a:r>
                        <a:rPr lang="en-US" sz="1000" u="none" strike="noStrike">
                          <a:effectLst/>
                        </a:rPr>
                        <a:t>x</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x</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x</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x</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x</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x</a:t>
                      </a:r>
                      <a:endParaRPr lang="en-US" sz="1000" b="0" i="0" u="none" strike="noStrike">
                        <a:solidFill>
                          <a:srgbClr val="000000"/>
                        </a:solidFill>
                        <a:effectLst/>
                        <a:latin typeface="Calibri"/>
                      </a:endParaRPr>
                    </a:p>
                  </a:txBody>
                  <a:tcPr marL="8666" marR="8666" marT="8666" marB="0" anchor="b"/>
                </a:tc>
              </a:tr>
              <a:tr h="173318">
                <a:tc>
                  <a:txBody>
                    <a:bodyPr/>
                    <a:lstStyle/>
                    <a:p>
                      <a:pPr algn="l" fontAlgn="b"/>
                      <a:r>
                        <a:rPr lang="en-US" sz="1000" u="none" strike="noStrike" dirty="0">
                          <a:effectLst/>
                        </a:rPr>
                        <a:t>Customer Experience </a:t>
                      </a:r>
                      <a:endParaRPr lang="en-US" sz="1000" b="0" i="0" u="none" strike="noStrike" dirty="0">
                        <a:solidFill>
                          <a:srgbClr val="000000"/>
                        </a:solidFill>
                        <a:effectLst/>
                        <a:latin typeface="Calibri"/>
                      </a:endParaRPr>
                    </a:p>
                  </a:txBody>
                  <a:tcPr marL="77993" marR="8666" marT="8666" marB="0" anchor="b"/>
                </a:tc>
                <a:tc>
                  <a:txBody>
                    <a:bodyPr/>
                    <a:lstStyle/>
                    <a:p>
                      <a:pPr algn="ctr" fontAlgn="b"/>
                      <a:r>
                        <a:rPr lang="en-US" sz="1000" u="none" strike="noStrike">
                          <a:effectLst/>
                        </a:rPr>
                        <a:t>x</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x</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x</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x</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x</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x</a:t>
                      </a:r>
                      <a:endParaRPr lang="en-US" sz="1000" b="0" i="0" u="none" strike="noStrike">
                        <a:solidFill>
                          <a:srgbClr val="000000"/>
                        </a:solidFill>
                        <a:effectLst/>
                        <a:latin typeface="Calibri"/>
                      </a:endParaRPr>
                    </a:p>
                  </a:txBody>
                  <a:tcPr marL="8666" marR="8666" marT="8666" marB="0" anchor="b"/>
                </a:tc>
              </a:tr>
              <a:tr h="173318">
                <a:tc>
                  <a:txBody>
                    <a:bodyPr/>
                    <a:lstStyle/>
                    <a:p>
                      <a:pPr algn="l" fontAlgn="b"/>
                      <a:r>
                        <a:rPr lang="en-US" sz="1000" b="1" u="none" strike="noStrike" dirty="0" smtClean="0">
                          <a:effectLst/>
                        </a:rPr>
                        <a:t>Development</a:t>
                      </a:r>
                      <a:endParaRPr lang="en-US" sz="1000" b="1" i="0" u="none" strike="noStrike" dirty="0">
                        <a:solidFill>
                          <a:srgbClr val="FFFFFF"/>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FFFFFF"/>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FFFFFF"/>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FFFFFF"/>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FFFFFF"/>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FFFFFF"/>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FFFFFF"/>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FFFFFF"/>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FFFFFF"/>
                        </a:solidFill>
                        <a:effectLst/>
                        <a:latin typeface="Calibri"/>
                      </a:endParaRPr>
                    </a:p>
                  </a:txBody>
                  <a:tcPr marL="8666" marR="8666" marT="8666" marB="0" anchor="b"/>
                </a:tc>
              </a:tr>
              <a:tr h="173318">
                <a:tc>
                  <a:txBody>
                    <a:bodyPr/>
                    <a:lstStyle/>
                    <a:p>
                      <a:pPr algn="l" fontAlgn="b"/>
                      <a:r>
                        <a:rPr lang="en-US" sz="1000" u="none" strike="noStrike" dirty="0">
                          <a:effectLst/>
                        </a:rPr>
                        <a:t>Front-end Development</a:t>
                      </a:r>
                      <a:endParaRPr lang="en-US" sz="1000" b="0" i="0" u="none" strike="noStrike" dirty="0">
                        <a:solidFill>
                          <a:srgbClr val="000000"/>
                        </a:solidFill>
                        <a:effectLst/>
                        <a:latin typeface="Calibri"/>
                      </a:endParaRPr>
                    </a:p>
                  </a:txBody>
                  <a:tcPr marL="77993" marR="8666" marT="8666" marB="0" anchor="b"/>
                </a:tc>
                <a:tc>
                  <a:txBody>
                    <a:bodyPr/>
                    <a:lstStyle/>
                    <a:p>
                      <a:pPr algn="ctr" fontAlgn="b"/>
                      <a:r>
                        <a:rPr lang="en-US" sz="1000" u="none" strike="noStrike">
                          <a:effectLst/>
                        </a:rPr>
                        <a:t>x</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x</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x</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x</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x</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x</a:t>
                      </a:r>
                      <a:endParaRPr lang="en-US" sz="1000" b="0" i="0" u="none" strike="noStrike">
                        <a:solidFill>
                          <a:srgbClr val="000000"/>
                        </a:solidFill>
                        <a:effectLst/>
                        <a:latin typeface="Calibri"/>
                      </a:endParaRPr>
                    </a:p>
                  </a:txBody>
                  <a:tcPr marL="8666" marR="8666" marT="8666" marB="0" anchor="b"/>
                </a:tc>
              </a:tr>
              <a:tr h="173318">
                <a:tc>
                  <a:txBody>
                    <a:bodyPr/>
                    <a:lstStyle/>
                    <a:p>
                      <a:pPr algn="l" fontAlgn="b"/>
                      <a:r>
                        <a:rPr lang="en-US" sz="1000" u="none" strike="noStrike" dirty="0">
                          <a:effectLst/>
                        </a:rPr>
                        <a:t>Architecture / Back-end Development</a:t>
                      </a:r>
                      <a:endParaRPr lang="en-US" sz="1000" b="0" i="0" u="none" strike="noStrike" dirty="0">
                        <a:solidFill>
                          <a:srgbClr val="000000"/>
                        </a:solidFill>
                        <a:effectLst/>
                        <a:latin typeface="Calibri"/>
                      </a:endParaRPr>
                    </a:p>
                  </a:txBody>
                  <a:tcPr marL="77993" marR="8666" marT="8666" marB="0" anchor="b"/>
                </a:tc>
                <a:tc>
                  <a:txBody>
                    <a:bodyPr/>
                    <a:lstStyle/>
                    <a:p>
                      <a:pPr algn="ctr" fontAlgn="b"/>
                      <a:r>
                        <a:rPr lang="en-US" sz="1000" u="none" strike="noStrike">
                          <a:effectLst/>
                        </a:rPr>
                        <a:t>x</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x</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x</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x</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x</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x</a:t>
                      </a:r>
                      <a:endParaRPr lang="en-US" sz="1000" b="0" i="0" u="none" strike="noStrike">
                        <a:solidFill>
                          <a:srgbClr val="000000"/>
                        </a:solidFill>
                        <a:effectLst/>
                        <a:latin typeface="Calibri"/>
                      </a:endParaRPr>
                    </a:p>
                  </a:txBody>
                  <a:tcPr marL="8666" marR="8666" marT="8666" marB="0" anchor="b"/>
                </a:tc>
              </a:tr>
              <a:tr h="173318">
                <a:tc>
                  <a:txBody>
                    <a:bodyPr/>
                    <a:lstStyle/>
                    <a:p>
                      <a:pPr algn="l" fontAlgn="b"/>
                      <a:r>
                        <a:rPr lang="en-US" sz="1000" b="1" u="none" strike="noStrike" dirty="0">
                          <a:effectLst/>
                        </a:rPr>
                        <a:t>Quality Assurance</a:t>
                      </a:r>
                      <a:endParaRPr lang="en-US" sz="1000" b="1" i="0" u="none" strike="noStrike" dirty="0">
                        <a:solidFill>
                          <a:srgbClr val="FFFFFF"/>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FFFFFF"/>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FFFFFF"/>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FFFFFF"/>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FFFFFF"/>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FFFFFF"/>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FFFFFF"/>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FFFFFF"/>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FFFFFF"/>
                        </a:solidFill>
                        <a:effectLst/>
                        <a:latin typeface="Calibri"/>
                      </a:endParaRPr>
                    </a:p>
                  </a:txBody>
                  <a:tcPr marL="8666" marR="8666" marT="8666" marB="0" anchor="b"/>
                </a:tc>
              </a:tr>
              <a:tr h="173318">
                <a:tc>
                  <a:txBody>
                    <a:bodyPr/>
                    <a:lstStyle/>
                    <a:p>
                      <a:pPr algn="l" fontAlgn="b"/>
                      <a:r>
                        <a:rPr lang="en-US" sz="1000" u="none" strike="noStrike" dirty="0" smtClean="0">
                          <a:effectLst/>
                        </a:rPr>
                        <a:t>Quality Assurance</a:t>
                      </a:r>
                      <a:endParaRPr lang="en-US" sz="1000" b="0" i="0" u="none" strike="noStrike" dirty="0">
                        <a:solidFill>
                          <a:srgbClr val="000000"/>
                        </a:solidFill>
                        <a:effectLst/>
                        <a:latin typeface="Calibri"/>
                      </a:endParaRPr>
                    </a:p>
                  </a:txBody>
                  <a:tcPr marL="77993" marR="8666" marT="8666" marB="0" anchor="b"/>
                </a:tc>
                <a:tc>
                  <a:txBody>
                    <a:bodyPr/>
                    <a:lstStyle/>
                    <a:p>
                      <a:pPr algn="ctr" fontAlgn="b"/>
                      <a:r>
                        <a:rPr lang="en-US" sz="1000" u="none" strike="noStrike">
                          <a:effectLst/>
                        </a:rPr>
                        <a:t>x</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x</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x</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x</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x</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x</a:t>
                      </a:r>
                      <a:endParaRPr lang="en-US" sz="1000" b="0" i="0" u="none" strike="noStrike">
                        <a:solidFill>
                          <a:srgbClr val="000000"/>
                        </a:solidFill>
                        <a:effectLst/>
                        <a:latin typeface="Calibri"/>
                      </a:endParaRPr>
                    </a:p>
                  </a:txBody>
                  <a:tcPr marL="8666" marR="8666" marT="8666" marB="0" anchor="b"/>
                </a:tc>
              </a:tr>
              <a:tr h="173318">
                <a:tc>
                  <a:txBody>
                    <a:bodyPr/>
                    <a:lstStyle/>
                    <a:p>
                      <a:pPr algn="l" fontAlgn="b"/>
                      <a:r>
                        <a:rPr lang="en-US" sz="1000" u="none" strike="noStrike" dirty="0">
                          <a:effectLst/>
                        </a:rPr>
                        <a:t>User Acceptance Testing</a:t>
                      </a:r>
                      <a:endParaRPr lang="en-US" sz="1000" b="0" i="0" u="none" strike="noStrike" dirty="0">
                        <a:solidFill>
                          <a:srgbClr val="000000"/>
                        </a:solidFill>
                        <a:effectLst/>
                        <a:latin typeface="Calibri"/>
                      </a:endParaRPr>
                    </a:p>
                  </a:txBody>
                  <a:tcPr marL="77993" marR="8666" marT="8666" marB="0" anchor="b"/>
                </a:tc>
                <a:tc>
                  <a:txBody>
                    <a:bodyPr/>
                    <a:lstStyle/>
                    <a:p>
                      <a:pPr algn="ctr" fontAlgn="b"/>
                      <a:r>
                        <a:rPr lang="en-US" sz="1000" u="none" strike="noStrike">
                          <a:effectLst/>
                        </a:rPr>
                        <a:t>x</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x</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x</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8666" marR="8666" marT="8666" marB="0" anchor="b"/>
                </a:tc>
              </a:tr>
              <a:tr h="173318">
                <a:tc>
                  <a:txBody>
                    <a:bodyPr/>
                    <a:lstStyle/>
                    <a:p>
                      <a:pPr algn="l" fontAlgn="b"/>
                      <a:r>
                        <a:rPr lang="en-US" sz="1000" b="1" u="none" strike="noStrike" dirty="0">
                          <a:effectLst/>
                        </a:rPr>
                        <a:t>Documentation</a:t>
                      </a:r>
                      <a:endParaRPr lang="en-US" sz="1000" b="1" i="0" u="none" strike="noStrike" dirty="0">
                        <a:solidFill>
                          <a:srgbClr val="FFFFFF"/>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FFFFFF"/>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FFFFFF"/>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FFFFFF"/>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FFFFFF"/>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FFFFFF"/>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FFFFFF"/>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FFFFFF"/>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FFFFFF"/>
                        </a:solidFill>
                        <a:effectLst/>
                        <a:latin typeface="Calibri"/>
                      </a:endParaRPr>
                    </a:p>
                  </a:txBody>
                  <a:tcPr marL="8666" marR="8666" marT="8666" marB="0" anchor="b"/>
                </a:tc>
              </a:tr>
              <a:tr h="173318">
                <a:tc>
                  <a:txBody>
                    <a:bodyPr/>
                    <a:lstStyle/>
                    <a:p>
                      <a:pPr algn="l" fontAlgn="b"/>
                      <a:r>
                        <a:rPr lang="en-US" sz="1000" u="none" strike="noStrike" dirty="0">
                          <a:effectLst/>
                        </a:rPr>
                        <a:t>Document Specialists</a:t>
                      </a:r>
                      <a:endParaRPr lang="en-US" sz="1000" b="0" i="0" u="none" strike="noStrike" dirty="0">
                        <a:solidFill>
                          <a:srgbClr val="000000"/>
                        </a:solidFill>
                        <a:effectLst/>
                        <a:latin typeface="Calibri"/>
                      </a:endParaRPr>
                    </a:p>
                  </a:txBody>
                  <a:tcPr marL="77993" marR="8666" marT="8666" marB="0" anchor="b"/>
                </a:tc>
                <a:tc>
                  <a:txBody>
                    <a:bodyPr/>
                    <a:lstStyle/>
                    <a:p>
                      <a:pPr algn="ctr" fontAlgn="b"/>
                      <a:r>
                        <a:rPr lang="en-US" sz="1000" u="none" strike="noStrike">
                          <a:effectLst/>
                        </a:rPr>
                        <a:t>x</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x</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x</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8666" marR="8666" marT="8666" marB="0" anchor="b"/>
                </a:tc>
              </a:tr>
              <a:tr h="173318">
                <a:tc>
                  <a:txBody>
                    <a:bodyPr/>
                    <a:lstStyle/>
                    <a:p>
                      <a:pPr algn="l" fontAlgn="b"/>
                      <a:r>
                        <a:rPr lang="en-US" sz="1000" b="1" u="none" strike="noStrike" dirty="0">
                          <a:effectLst/>
                        </a:rPr>
                        <a:t>Support</a:t>
                      </a:r>
                      <a:endParaRPr lang="en-US" sz="1000" b="1" i="0" u="none" strike="noStrike" dirty="0">
                        <a:solidFill>
                          <a:srgbClr val="FFFFFF"/>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FFFFFF"/>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FFFFFF"/>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FFFFFF"/>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FFFFFF"/>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FFFFFF"/>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FFFFFF"/>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FFFFFF"/>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FFFFFF"/>
                        </a:solidFill>
                        <a:effectLst/>
                        <a:latin typeface="Calibri"/>
                      </a:endParaRPr>
                    </a:p>
                  </a:txBody>
                  <a:tcPr marL="8666" marR="8666" marT="8666" marB="0" anchor="b"/>
                </a:tc>
              </a:tr>
              <a:tr h="173318">
                <a:tc>
                  <a:txBody>
                    <a:bodyPr/>
                    <a:lstStyle/>
                    <a:p>
                      <a:pPr algn="l" fontAlgn="b"/>
                      <a:r>
                        <a:rPr lang="en-US" sz="1000" u="none" strike="noStrike">
                          <a:effectLst/>
                        </a:rPr>
                        <a:t>Support Representative</a:t>
                      </a:r>
                      <a:endParaRPr lang="en-US" sz="1000" b="0" i="0" u="none" strike="noStrike">
                        <a:solidFill>
                          <a:srgbClr val="000000"/>
                        </a:solidFill>
                        <a:effectLst/>
                        <a:latin typeface="Calibri"/>
                      </a:endParaRPr>
                    </a:p>
                  </a:txBody>
                  <a:tcPr marL="77993" marR="8666" marT="8666" marB="0" anchor="b"/>
                </a:tc>
                <a:tc>
                  <a:txBody>
                    <a:bodyPr/>
                    <a:lstStyle/>
                    <a:p>
                      <a:pPr algn="ctr" fontAlgn="b"/>
                      <a:r>
                        <a:rPr lang="en-US" sz="1000" u="none" strike="noStrike">
                          <a:effectLst/>
                        </a:rPr>
                        <a:t>x</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x</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a:effectLst/>
                        </a:rPr>
                        <a:t> </a:t>
                      </a:r>
                      <a:endParaRPr lang="en-US" sz="1000" b="0" i="0" u="none" strike="noStrike">
                        <a:solidFill>
                          <a:srgbClr val="000000"/>
                        </a:solidFill>
                        <a:effectLst/>
                        <a:latin typeface="Calibri"/>
                      </a:endParaRPr>
                    </a:p>
                  </a:txBody>
                  <a:tcPr marL="8666" marR="8666" marT="8666" marB="0" anchor="b"/>
                </a:tc>
                <a:tc>
                  <a:txBody>
                    <a:bodyPr/>
                    <a:lstStyle/>
                    <a:p>
                      <a:pPr algn="ctr" fontAlgn="b"/>
                      <a:r>
                        <a:rPr lang="en-US" sz="1000" u="none" strike="noStrike" dirty="0">
                          <a:effectLst/>
                        </a:rPr>
                        <a:t> </a:t>
                      </a:r>
                      <a:endParaRPr lang="en-US" sz="1000" b="0" i="0" u="none" strike="noStrike" dirty="0">
                        <a:solidFill>
                          <a:srgbClr val="000000"/>
                        </a:solidFill>
                        <a:effectLst/>
                        <a:latin typeface="Calibri"/>
                      </a:endParaRPr>
                    </a:p>
                  </a:txBody>
                  <a:tcPr marL="8666" marR="8666" marT="8666" marB="0" anchor="b"/>
                </a:tc>
                <a:tc>
                  <a:txBody>
                    <a:bodyPr/>
                    <a:lstStyle/>
                    <a:p>
                      <a:pPr algn="ctr" fontAlgn="b"/>
                      <a:r>
                        <a:rPr lang="en-US" sz="1000" u="none" strike="noStrike" dirty="0">
                          <a:effectLst/>
                        </a:rPr>
                        <a:t> </a:t>
                      </a:r>
                      <a:endParaRPr lang="en-US" sz="1000" b="0" i="0" u="none" strike="noStrike" dirty="0">
                        <a:solidFill>
                          <a:srgbClr val="000000"/>
                        </a:solidFill>
                        <a:effectLst/>
                        <a:latin typeface="Calibri"/>
                      </a:endParaRPr>
                    </a:p>
                  </a:txBody>
                  <a:tcPr marL="8666" marR="8666" marT="8666" marB="0" anchor="b"/>
                </a:tc>
              </a:tr>
            </a:tbl>
          </a:graphicData>
        </a:graphic>
      </p:graphicFrame>
    </p:spTree>
    <p:extLst>
      <p:ext uri="{BB962C8B-B14F-4D97-AF65-F5344CB8AC3E}">
        <p14:creationId xmlns:p14="http://schemas.microsoft.com/office/powerpoint/2010/main" val="898369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smtClean="0">
                <a:ea typeface="ＭＳ Ｐゴシック" pitchFamily="34" charset="-128"/>
              </a:rPr>
              <a:t>Pilot Implementation</a:t>
            </a:r>
          </a:p>
        </p:txBody>
      </p:sp>
      <p:sp>
        <p:nvSpPr>
          <p:cNvPr id="33795" name="Text Placeholder 2"/>
          <p:cNvSpPr>
            <a:spLocks noGrp="1"/>
          </p:cNvSpPr>
          <p:nvPr>
            <p:ph type="body" sz="quarter" idx="10"/>
          </p:nvPr>
        </p:nvSpPr>
        <p:spPr/>
        <p:txBody>
          <a:bodyPr/>
          <a:lstStyle/>
          <a:p>
            <a:r>
              <a:rPr lang="en-US" dirty="0"/>
              <a:t>Accessibility Initiatives</a:t>
            </a:r>
          </a:p>
          <a:p>
            <a:endParaRPr lang="en-US" sz="1600" dirty="0" smtClean="0">
              <a:ea typeface="ＭＳ Ｐゴシック" pitchFamily="34" charset="-128"/>
            </a:endParaRPr>
          </a:p>
        </p:txBody>
      </p:sp>
      <p:sp>
        <p:nvSpPr>
          <p:cNvPr id="5" name="Text Placeholder 4"/>
          <p:cNvSpPr>
            <a:spLocks noGrp="1"/>
          </p:cNvSpPr>
          <p:nvPr>
            <p:ph idx="1"/>
          </p:nvPr>
        </p:nvSpPr>
        <p:spPr>
          <a:xfrm>
            <a:off x="152400" y="1752600"/>
            <a:ext cx="8839200" cy="4800600"/>
          </a:xfrm>
        </p:spPr>
        <p:txBody>
          <a:bodyPr/>
          <a:lstStyle/>
          <a:p>
            <a:r>
              <a:rPr lang="en-US" dirty="0" smtClean="0">
                <a:ea typeface="ＭＳ Ｐゴシック" pitchFamily="34" charset="-128"/>
              </a:rPr>
              <a:t>Try it on a site or application</a:t>
            </a:r>
          </a:p>
          <a:p>
            <a:r>
              <a:rPr lang="en-US" dirty="0" smtClean="0">
                <a:ea typeface="ＭＳ Ｐゴシック" pitchFamily="34" charset="-128"/>
              </a:rPr>
              <a:t>Look to see what the issues are</a:t>
            </a:r>
          </a:p>
          <a:p>
            <a:r>
              <a:rPr lang="en-US" dirty="0" smtClean="0">
                <a:ea typeface="ＭＳ Ｐゴシック" pitchFamily="34" charset="-128"/>
              </a:rPr>
              <a:t>Learn what policies are working</a:t>
            </a:r>
          </a:p>
          <a:p>
            <a:r>
              <a:rPr lang="en-US" dirty="0" smtClean="0">
                <a:ea typeface="ＭＳ Ｐゴシック" pitchFamily="34" charset="-128"/>
              </a:rPr>
              <a:t>Update things accordingly</a:t>
            </a:r>
          </a:p>
          <a:p>
            <a:r>
              <a:rPr lang="en-US" dirty="0" smtClean="0">
                <a:ea typeface="ＭＳ Ｐゴシック" pitchFamily="34" charset="-128"/>
              </a:rPr>
              <a:t>Accessibility is a process – not a project</a:t>
            </a:r>
            <a:endParaRPr lang="en-US" dirty="0">
              <a:ea typeface="ＭＳ Ｐゴシック" pitchFamily="34" charset="-128"/>
            </a:endParaRPr>
          </a:p>
        </p:txBody>
      </p:sp>
    </p:spTree>
    <p:extLst>
      <p:ext uri="{BB962C8B-B14F-4D97-AF65-F5344CB8AC3E}">
        <p14:creationId xmlns:p14="http://schemas.microsoft.com/office/powerpoint/2010/main" val="33530664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ea typeface="ＭＳ Ｐゴシック" pitchFamily="34" charset="-128"/>
              </a:rPr>
              <a:t>What is an APO?</a:t>
            </a:r>
            <a:endParaRPr lang="en-US" dirty="0"/>
          </a:p>
        </p:txBody>
      </p:sp>
      <p:sp>
        <p:nvSpPr>
          <p:cNvPr id="3" name="Text Placeholder 2"/>
          <p:cNvSpPr>
            <a:spLocks noGrp="1"/>
          </p:cNvSpPr>
          <p:nvPr>
            <p:ph type="body" sz="half" idx="1"/>
          </p:nvPr>
        </p:nvSpPr>
        <p:spPr/>
        <p:txBody>
          <a:bodyPr/>
          <a:lstStyle/>
          <a:p>
            <a:pPr marL="0" indent="0">
              <a:buNone/>
            </a:pPr>
            <a:r>
              <a:rPr lang="en-US" dirty="0" smtClean="0"/>
              <a:t>Responsible </a:t>
            </a:r>
            <a:r>
              <a:rPr lang="en-US" dirty="0"/>
              <a:t>for </a:t>
            </a:r>
            <a:r>
              <a:rPr lang="en-US" dirty="0" smtClean="0"/>
              <a:t>accessibility</a:t>
            </a:r>
          </a:p>
          <a:p>
            <a:pPr marL="0" indent="0">
              <a:buNone/>
            </a:pPr>
            <a:endParaRPr lang="en-US" sz="600" dirty="0"/>
          </a:p>
          <a:p>
            <a:pPr marL="0" indent="0">
              <a:buNone/>
            </a:pPr>
            <a:r>
              <a:rPr lang="en-US" sz="2000" b="1" dirty="0" smtClean="0"/>
              <a:t>Core Activities</a:t>
            </a:r>
            <a:endParaRPr lang="en-US" sz="2000" b="1" dirty="0"/>
          </a:p>
          <a:p>
            <a:r>
              <a:rPr lang="en-US" sz="2000" dirty="0"/>
              <a:t>Policy </a:t>
            </a:r>
            <a:r>
              <a:rPr lang="en-US" sz="2000" dirty="0" smtClean="0"/>
              <a:t>Ownership</a:t>
            </a:r>
          </a:p>
          <a:p>
            <a:pPr lvl="1"/>
            <a:r>
              <a:rPr lang="en-US" dirty="0" smtClean="0"/>
              <a:t>Development, Updates, Communication</a:t>
            </a:r>
          </a:p>
          <a:p>
            <a:r>
              <a:rPr lang="en-US" sz="2000" dirty="0"/>
              <a:t>Technical Help Desk</a:t>
            </a:r>
          </a:p>
          <a:p>
            <a:r>
              <a:rPr lang="en-US" sz="2000" dirty="0"/>
              <a:t>Accessibility Testing</a:t>
            </a:r>
          </a:p>
          <a:p>
            <a:r>
              <a:rPr lang="en-US" sz="2000" dirty="0" smtClean="0"/>
              <a:t>Measurement </a:t>
            </a:r>
            <a:r>
              <a:rPr lang="en-US" sz="2000" dirty="0"/>
              <a:t>and Tracking</a:t>
            </a:r>
          </a:p>
          <a:p>
            <a:r>
              <a:rPr lang="en-US" sz="2000" dirty="0" smtClean="0"/>
              <a:t>Reporting</a:t>
            </a:r>
          </a:p>
          <a:p>
            <a:r>
              <a:rPr lang="en-US" sz="2000" dirty="0"/>
              <a:t>Coordination</a:t>
            </a:r>
          </a:p>
          <a:p>
            <a:endParaRPr lang="en-US" sz="2000" dirty="0"/>
          </a:p>
        </p:txBody>
      </p:sp>
      <p:sp>
        <p:nvSpPr>
          <p:cNvPr id="7" name="Content Placeholder 6"/>
          <p:cNvSpPr>
            <a:spLocks noGrp="1"/>
          </p:cNvSpPr>
          <p:nvPr>
            <p:ph sz="half" idx="2"/>
          </p:nvPr>
        </p:nvSpPr>
        <p:spPr/>
        <p:txBody>
          <a:bodyPr/>
          <a:lstStyle/>
          <a:p>
            <a:r>
              <a:rPr lang="en-US" sz="2000" dirty="0"/>
              <a:t>Policy </a:t>
            </a:r>
            <a:r>
              <a:rPr lang="en-US" sz="2000" dirty="0" smtClean="0"/>
              <a:t>Updates</a:t>
            </a:r>
          </a:p>
          <a:p>
            <a:r>
              <a:rPr lang="en-US" sz="2000" dirty="0" smtClean="0"/>
              <a:t>Policy </a:t>
            </a:r>
            <a:r>
              <a:rPr lang="en-US" sz="2000" dirty="0"/>
              <a:t>Communication</a:t>
            </a:r>
          </a:p>
          <a:p>
            <a:r>
              <a:rPr lang="en-US" sz="2000" dirty="0"/>
              <a:t>Compliance Reporting</a:t>
            </a:r>
          </a:p>
          <a:p>
            <a:r>
              <a:rPr lang="en-US" sz="2000" dirty="0"/>
              <a:t>Exception </a:t>
            </a:r>
            <a:r>
              <a:rPr lang="en-US" sz="2000" dirty="0" smtClean="0"/>
              <a:t>Review</a:t>
            </a:r>
          </a:p>
          <a:p>
            <a:r>
              <a:rPr lang="en-US" sz="2000" dirty="0" smtClean="0"/>
              <a:t>Plan </a:t>
            </a:r>
            <a:r>
              <a:rPr lang="en-US" sz="2000" dirty="0"/>
              <a:t>Review</a:t>
            </a:r>
          </a:p>
          <a:p>
            <a:r>
              <a:rPr lang="en-US" sz="2000" dirty="0" smtClean="0"/>
              <a:t>Technology Monitoring</a:t>
            </a:r>
            <a:endParaRPr lang="en-US" sz="2000" dirty="0"/>
          </a:p>
          <a:p>
            <a:r>
              <a:rPr lang="en-US" sz="2000" dirty="0" smtClean="0"/>
              <a:t>General </a:t>
            </a:r>
            <a:r>
              <a:rPr lang="en-US" sz="2000" dirty="0"/>
              <a:t>QA </a:t>
            </a:r>
            <a:r>
              <a:rPr lang="en-US" sz="2000" dirty="0" smtClean="0"/>
              <a:t>Support</a:t>
            </a:r>
            <a:endParaRPr lang="en-US" sz="2000" dirty="0"/>
          </a:p>
          <a:p>
            <a:r>
              <a:rPr lang="en-US" sz="2000" dirty="0"/>
              <a:t>Regulatory </a:t>
            </a:r>
            <a:r>
              <a:rPr lang="en-US" sz="2000" dirty="0" smtClean="0"/>
              <a:t>Monitoring</a:t>
            </a:r>
            <a:endParaRPr lang="en-US" sz="2000" dirty="0"/>
          </a:p>
          <a:p>
            <a:r>
              <a:rPr lang="en-US" sz="2000" dirty="0"/>
              <a:t>Regulatory Help </a:t>
            </a:r>
            <a:r>
              <a:rPr lang="en-US" sz="2000" dirty="0" smtClean="0"/>
              <a:t>Desk</a:t>
            </a:r>
            <a:endParaRPr lang="en-US" sz="2000" dirty="0"/>
          </a:p>
          <a:p>
            <a:r>
              <a:rPr lang="en-US" sz="2000" dirty="0"/>
              <a:t>Regulatory </a:t>
            </a:r>
            <a:r>
              <a:rPr lang="en-US" sz="2000" dirty="0" smtClean="0"/>
              <a:t>Reporting</a:t>
            </a:r>
            <a:endParaRPr lang="en-US" sz="2000" dirty="0"/>
          </a:p>
          <a:p>
            <a:r>
              <a:rPr lang="en-US" sz="2000" dirty="0"/>
              <a:t>Process </a:t>
            </a:r>
            <a:r>
              <a:rPr lang="en-US" sz="2000" dirty="0" smtClean="0"/>
              <a:t>Improvement</a:t>
            </a:r>
            <a:endParaRPr lang="en-US" sz="2000" dirty="0"/>
          </a:p>
        </p:txBody>
      </p:sp>
    </p:spTree>
    <p:extLst>
      <p:ext uri="{BB962C8B-B14F-4D97-AF65-F5344CB8AC3E}">
        <p14:creationId xmlns:p14="http://schemas.microsoft.com/office/powerpoint/2010/main" val="39817535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ea typeface="ＭＳ Ｐゴシック" pitchFamily="34" charset="-128"/>
              </a:rPr>
              <a:t>Management</a:t>
            </a:r>
            <a:endParaRPr lang="en-US" dirty="0"/>
          </a:p>
        </p:txBody>
      </p:sp>
      <p:sp>
        <p:nvSpPr>
          <p:cNvPr id="7" name="Content Placeholder 6"/>
          <p:cNvSpPr>
            <a:spLocks noGrp="1"/>
          </p:cNvSpPr>
          <p:nvPr>
            <p:ph idx="1"/>
          </p:nvPr>
        </p:nvSpPr>
        <p:spPr/>
        <p:txBody>
          <a:bodyPr/>
          <a:lstStyle/>
          <a:p>
            <a:pPr marL="0" indent="0">
              <a:buNone/>
            </a:pPr>
            <a:r>
              <a:rPr lang="en-US" b="1" dirty="0" smtClean="0"/>
              <a:t>Where does APO sit?</a:t>
            </a:r>
          </a:p>
          <a:p>
            <a:r>
              <a:rPr lang="en-US" dirty="0" smtClean="0"/>
              <a:t>Must have a specific place for accessibility in the org structure</a:t>
            </a:r>
          </a:p>
          <a:p>
            <a:r>
              <a:rPr lang="en-US" dirty="0"/>
              <a:t>Often in compliance or user experience</a:t>
            </a:r>
          </a:p>
          <a:p>
            <a:r>
              <a:rPr lang="en-US" dirty="0" smtClean="0"/>
              <a:t>We see: </a:t>
            </a:r>
            <a:r>
              <a:rPr lang="en-US" dirty="0"/>
              <a:t> (</a:t>
            </a:r>
            <a:r>
              <a:rPr lang="en-US" dirty="0" err="1"/>
              <a:t>i</a:t>
            </a:r>
            <a:r>
              <a:rPr lang="en-US" dirty="0"/>
              <a:t>) compliance, (ii) </a:t>
            </a:r>
            <a:r>
              <a:rPr lang="en-US" dirty="0" smtClean="0"/>
              <a:t>product or project management </a:t>
            </a:r>
            <a:r>
              <a:rPr lang="en-US" dirty="0"/>
              <a:t>or (iii) </a:t>
            </a:r>
            <a:r>
              <a:rPr lang="en-US" dirty="0" smtClean="0"/>
              <a:t>user experience / design</a:t>
            </a:r>
          </a:p>
          <a:p>
            <a:pPr marL="0" indent="0">
              <a:buNone/>
            </a:pPr>
            <a:r>
              <a:rPr lang="en-US" b="1" dirty="0" smtClean="0"/>
              <a:t>Management Sponsor</a:t>
            </a:r>
          </a:p>
          <a:p>
            <a:r>
              <a:rPr lang="en-US" dirty="0" smtClean="0"/>
              <a:t>Somebody in management has to own accessibility</a:t>
            </a:r>
          </a:p>
          <a:p>
            <a:r>
              <a:rPr lang="en-US" dirty="0" smtClean="0"/>
              <a:t>Signs up for accessibility metrics</a:t>
            </a:r>
          </a:p>
          <a:p>
            <a:r>
              <a:rPr lang="en-US" dirty="0" smtClean="0"/>
              <a:t>Receives </a:t>
            </a:r>
            <a:r>
              <a:rPr lang="en-US" dirty="0"/>
              <a:t>the report of the </a:t>
            </a:r>
            <a:r>
              <a:rPr lang="en-US" dirty="0" smtClean="0"/>
              <a:t>APO</a:t>
            </a:r>
          </a:p>
        </p:txBody>
      </p:sp>
    </p:spTree>
    <p:extLst>
      <p:ext uri="{BB962C8B-B14F-4D97-AF65-F5344CB8AC3E}">
        <p14:creationId xmlns:p14="http://schemas.microsoft.com/office/powerpoint/2010/main" val="14467387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n-US" dirty="0" smtClean="0">
                <a:ea typeface="ＭＳ Ｐゴシック" pitchFamily="34" charset="-128"/>
              </a:rPr>
              <a:t>About SSB BART Group</a:t>
            </a:r>
            <a:endParaRPr lang="en-US" dirty="0" smtClean="0">
              <a:ea typeface="ＭＳ Ｐゴシック" pitchFamily="34" charset="-128"/>
            </a:endParaRPr>
          </a:p>
        </p:txBody>
      </p:sp>
      <p:sp>
        <p:nvSpPr>
          <p:cNvPr id="6147" name="Text Placeholder 3"/>
          <p:cNvSpPr>
            <a:spLocks noGrp="1"/>
          </p:cNvSpPr>
          <p:nvPr>
            <p:ph type="body" sz="half" idx="1"/>
          </p:nvPr>
        </p:nvSpPr>
        <p:spPr/>
        <p:txBody>
          <a:bodyPr/>
          <a:lstStyle/>
          <a:p>
            <a:pPr eaLnBrk="1" hangingPunct="1">
              <a:defRPr/>
            </a:pPr>
            <a:r>
              <a:rPr lang="en-US" sz="2000" dirty="0" smtClean="0">
                <a:ea typeface="ＭＳ Ｐゴシック" pitchFamily="34" charset="-128"/>
              </a:rPr>
              <a:t>Fourteen hundred organizations (</a:t>
            </a:r>
            <a:r>
              <a:rPr lang="en-US" sz="2000" dirty="0" smtClean="0">
                <a:solidFill>
                  <a:srgbClr val="FF6600"/>
                </a:solidFill>
                <a:ea typeface="ＭＳ Ｐゴシック" pitchFamily="34" charset="-128"/>
              </a:rPr>
              <a:t>1452</a:t>
            </a:r>
            <a:r>
              <a:rPr lang="en-US" sz="2000" dirty="0" smtClean="0">
                <a:ea typeface="ＭＳ Ｐゴシック" pitchFamily="34" charset="-128"/>
              </a:rPr>
              <a:t>)</a:t>
            </a:r>
          </a:p>
          <a:p>
            <a:pPr eaLnBrk="1" hangingPunct="1">
              <a:defRPr/>
            </a:pPr>
            <a:r>
              <a:rPr lang="en-US" sz="2000" dirty="0" smtClean="0">
                <a:ea typeface="ＭＳ Ｐゴシック" pitchFamily="34" charset="-128"/>
              </a:rPr>
              <a:t>Fifteen hundred individual accessibility best practices (</a:t>
            </a:r>
            <a:r>
              <a:rPr lang="en-US" sz="2000" dirty="0" smtClean="0">
                <a:solidFill>
                  <a:srgbClr val="FF6600"/>
                </a:solidFill>
                <a:ea typeface="ＭＳ Ｐゴシック" pitchFamily="34" charset="-128"/>
              </a:rPr>
              <a:t>1512</a:t>
            </a:r>
            <a:r>
              <a:rPr lang="en-US" sz="2000" dirty="0" smtClean="0">
                <a:ea typeface="ＭＳ Ｐゴシック" pitchFamily="34" charset="-128"/>
              </a:rPr>
              <a:t>)</a:t>
            </a:r>
          </a:p>
          <a:p>
            <a:pPr eaLnBrk="1" hangingPunct="1">
              <a:defRPr/>
            </a:pPr>
            <a:r>
              <a:rPr lang="en-US" sz="2000" dirty="0" smtClean="0">
                <a:ea typeface="ＭＳ Ｐゴシック" pitchFamily="34" charset="-128"/>
              </a:rPr>
              <a:t>Twenty-three core technology platforms (</a:t>
            </a:r>
            <a:r>
              <a:rPr lang="en-US" sz="2000" dirty="0" smtClean="0">
                <a:solidFill>
                  <a:srgbClr val="FF6600"/>
                </a:solidFill>
                <a:ea typeface="ＭＳ Ｐゴシック" pitchFamily="34" charset="-128"/>
              </a:rPr>
              <a:t>23</a:t>
            </a:r>
            <a:r>
              <a:rPr lang="en-US" sz="2000" dirty="0" smtClean="0">
                <a:ea typeface="ＭＳ Ｐゴシック" pitchFamily="34" charset="-128"/>
              </a:rPr>
              <a:t>)</a:t>
            </a:r>
          </a:p>
          <a:p>
            <a:pPr eaLnBrk="1" hangingPunct="1">
              <a:defRPr/>
            </a:pPr>
            <a:r>
              <a:rPr lang="en-US" sz="2000" dirty="0" smtClean="0">
                <a:ea typeface="ＭＳ Ｐゴシック" pitchFamily="34" charset="-128"/>
              </a:rPr>
              <a:t>Twenty-two thousand audits (</a:t>
            </a:r>
            <a:r>
              <a:rPr lang="en-US" sz="2000" dirty="0" smtClean="0">
                <a:solidFill>
                  <a:srgbClr val="FF6600"/>
                </a:solidFill>
                <a:ea typeface="ＭＳ Ｐゴシック" pitchFamily="34" charset="-128"/>
              </a:rPr>
              <a:t>22,408</a:t>
            </a:r>
            <a:r>
              <a:rPr lang="en-US" sz="2000" dirty="0" smtClean="0">
                <a:ea typeface="ＭＳ Ｐゴシック" pitchFamily="34" charset="-128"/>
              </a:rPr>
              <a:t>)</a:t>
            </a:r>
          </a:p>
          <a:p>
            <a:pPr eaLnBrk="1" hangingPunct="1">
              <a:defRPr/>
            </a:pPr>
            <a:r>
              <a:rPr lang="en-US" sz="2000" dirty="0" smtClean="0"/>
              <a:t>One hundred twenty-one thousand human validated accessibility violations (</a:t>
            </a:r>
            <a:r>
              <a:rPr lang="en-US" sz="2000" dirty="0" smtClean="0">
                <a:solidFill>
                  <a:srgbClr val="FF8000"/>
                </a:solidFill>
              </a:rPr>
              <a:t>121,290</a:t>
            </a:r>
            <a:r>
              <a:rPr lang="en-US" sz="2000" dirty="0" smtClean="0"/>
              <a:t>)</a:t>
            </a:r>
          </a:p>
          <a:p>
            <a:pPr eaLnBrk="1" hangingPunct="1">
              <a:defRPr/>
            </a:pPr>
            <a:r>
              <a:rPr lang="en-US" sz="2000" dirty="0" smtClean="0">
                <a:ea typeface="ＭＳ Ｐゴシック" pitchFamily="34" charset="-128"/>
              </a:rPr>
              <a:t>Fifteen million accessibility violations (</a:t>
            </a:r>
            <a:r>
              <a:rPr lang="en-US" sz="2000" dirty="0" smtClean="0">
                <a:solidFill>
                  <a:srgbClr val="FF6600"/>
                </a:solidFill>
                <a:ea typeface="ＭＳ Ｐゴシック" pitchFamily="34" charset="-128"/>
              </a:rPr>
              <a:t>15,331,444</a:t>
            </a:r>
            <a:r>
              <a:rPr lang="en-US" sz="2000" dirty="0" smtClean="0">
                <a:ea typeface="ＭＳ Ｐゴシック" pitchFamily="34" charset="-128"/>
              </a:rPr>
              <a:t>) </a:t>
            </a:r>
          </a:p>
          <a:p>
            <a:pPr marL="0" indent="0" eaLnBrk="1" hangingPunct="1">
              <a:buFontTx/>
              <a:buNone/>
              <a:defRPr/>
            </a:pPr>
            <a:endParaRPr lang="en-US" sz="1800" dirty="0" smtClean="0">
              <a:solidFill>
                <a:srgbClr val="FF6600"/>
              </a:solidFill>
              <a:ea typeface="ＭＳ Ｐゴシック" pitchFamily="34" charset="-128"/>
            </a:endParaRPr>
          </a:p>
        </p:txBody>
      </p:sp>
      <p:pic>
        <p:nvPicPr>
          <p:cNvPr id="6149" name="Picture 2" descr="Decorative picture of flower"/>
          <p:cNvPicPr>
            <a:picLocks noChangeAspect="1"/>
          </p:cNvPicPr>
          <p:nvPr/>
        </p:nvPicPr>
        <p:blipFill>
          <a:blip r:embed="rId3">
            <a:extLst>
              <a:ext uri="{28A0092B-C50C-407E-A947-70E740481C1C}">
                <a14:useLocalDpi xmlns:a14="http://schemas.microsoft.com/office/drawing/2010/main" val="0"/>
              </a:ext>
            </a:extLst>
          </a:blip>
          <a:srcRect l="21169" t="16656" r="31818" b="7965"/>
          <a:stretch>
            <a:fillRect/>
          </a:stretch>
        </p:blipFill>
        <p:spPr bwMode="auto">
          <a:xfrm>
            <a:off x="4876800" y="1981200"/>
            <a:ext cx="3990975" cy="425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4121457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Accessibility Council</a:t>
            </a:r>
            <a:endParaRPr lang="en-US" dirty="0"/>
          </a:p>
        </p:txBody>
      </p:sp>
      <p:sp>
        <p:nvSpPr>
          <p:cNvPr id="7" name="Content Placeholder 6"/>
          <p:cNvSpPr>
            <a:spLocks noGrp="1"/>
          </p:cNvSpPr>
          <p:nvPr>
            <p:ph idx="1"/>
          </p:nvPr>
        </p:nvSpPr>
        <p:spPr/>
        <p:txBody>
          <a:bodyPr/>
          <a:lstStyle/>
          <a:p>
            <a:pPr marL="0" indent="0">
              <a:buNone/>
            </a:pPr>
            <a:r>
              <a:rPr lang="en-US" dirty="0" smtClean="0"/>
              <a:t>An </a:t>
            </a:r>
            <a:r>
              <a:rPr lang="en-US" dirty="0"/>
              <a:t>interdepartmental team relating to accessibility that represents the various stakeholder areas of the organization that will be impacted by accessibility. </a:t>
            </a:r>
          </a:p>
          <a:p>
            <a:endParaRPr lang="en-US" sz="1200" dirty="0" smtClean="0"/>
          </a:p>
          <a:p>
            <a:r>
              <a:rPr lang="en-US" dirty="0" smtClean="0"/>
              <a:t>Facilitates </a:t>
            </a:r>
            <a:r>
              <a:rPr lang="en-US" dirty="0"/>
              <a:t>progress </a:t>
            </a:r>
            <a:r>
              <a:rPr lang="en-US" dirty="0" smtClean="0"/>
              <a:t>on accessibility organization wide</a:t>
            </a:r>
            <a:endParaRPr lang="en-US" dirty="0"/>
          </a:p>
          <a:p>
            <a:r>
              <a:rPr lang="en-US" dirty="0" smtClean="0"/>
              <a:t>Identifies issues </a:t>
            </a:r>
            <a:r>
              <a:rPr lang="en-US" dirty="0"/>
              <a:t>or challenges </a:t>
            </a:r>
            <a:endParaRPr lang="en-US" dirty="0" smtClean="0"/>
          </a:p>
          <a:p>
            <a:r>
              <a:rPr lang="en-US" dirty="0" smtClean="0"/>
              <a:t>Works </a:t>
            </a:r>
            <a:r>
              <a:rPr lang="en-US" dirty="0"/>
              <a:t>to address </a:t>
            </a:r>
            <a:r>
              <a:rPr lang="en-US" dirty="0" smtClean="0"/>
              <a:t>same</a:t>
            </a:r>
            <a:endParaRPr lang="en-US" dirty="0"/>
          </a:p>
          <a:p>
            <a:r>
              <a:rPr lang="en-US" dirty="0" smtClean="0"/>
              <a:t>Solicits management </a:t>
            </a:r>
            <a:r>
              <a:rPr lang="en-US" dirty="0"/>
              <a:t>in various different </a:t>
            </a:r>
            <a:r>
              <a:rPr lang="en-US" dirty="0" smtClean="0"/>
              <a:t>areas</a:t>
            </a:r>
          </a:p>
          <a:p>
            <a:r>
              <a:rPr lang="en-US" dirty="0" smtClean="0">
                <a:solidFill>
                  <a:srgbClr val="FF0000"/>
                </a:solidFill>
              </a:rPr>
              <a:t>Strong potential to diffuse responsibility</a:t>
            </a:r>
            <a:endParaRPr lang="en-US" dirty="0">
              <a:solidFill>
                <a:srgbClr val="FF0000"/>
              </a:solidFill>
            </a:endParaRPr>
          </a:p>
        </p:txBody>
      </p:sp>
    </p:spTree>
    <p:extLst>
      <p:ext uri="{BB962C8B-B14F-4D97-AF65-F5344CB8AC3E}">
        <p14:creationId xmlns:p14="http://schemas.microsoft.com/office/powerpoint/2010/main" val="39926769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9"/>
          <p:cNvSpPr>
            <a:spLocks noGrp="1" noChangeArrowheads="1"/>
          </p:cNvSpPr>
          <p:nvPr>
            <p:ph type="title"/>
          </p:nvPr>
        </p:nvSpPr>
        <p:spPr/>
        <p:txBody>
          <a:bodyPr/>
          <a:lstStyle/>
          <a:p>
            <a:r>
              <a:rPr lang="en-US" smtClean="0">
                <a:ea typeface="ＭＳ Ｐゴシック" pitchFamily="34" charset="-128"/>
              </a:rPr>
              <a:t>Next Steps</a:t>
            </a:r>
          </a:p>
        </p:txBody>
      </p:sp>
      <p:sp>
        <p:nvSpPr>
          <p:cNvPr id="25603" name="Rectangle 3"/>
          <p:cNvSpPr>
            <a:spLocks noGrp="1" noChangeArrowheads="1"/>
          </p:cNvSpPr>
          <p:nvPr>
            <p:ph type="body" sz="half" idx="1"/>
          </p:nvPr>
        </p:nvSpPr>
        <p:spPr>
          <a:xfrm>
            <a:off x="152400" y="1676400"/>
            <a:ext cx="4191000" cy="4876800"/>
          </a:xfrm>
        </p:spPr>
        <p:txBody>
          <a:bodyPr/>
          <a:lstStyle/>
          <a:p>
            <a:r>
              <a:rPr lang="en-US" sz="2000" dirty="0" smtClean="0">
                <a:ea typeface="ＭＳ Ｐゴシック" pitchFamily="34" charset="-128"/>
              </a:rPr>
              <a:t>Schedule some time to speak with an SSB expert in your industry</a:t>
            </a:r>
          </a:p>
          <a:p>
            <a:r>
              <a:rPr lang="en-US" sz="2000" dirty="0" smtClean="0">
                <a:ea typeface="ＭＳ Ｐゴシック" pitchFamily="34" charset="-128"/>
              </a:rPr>
              <a:t>Sign-up for a webinar covering further topics on Web Accessibility</a:t>
            </a:r>
          </a:p>
          <a:p>
            <a:r>
              <a:rPr lang="en-US" sz="2000" dirty="0" smtClean="0">
                <a:ea typeface="ＭＳ Ｐゴシック" pitchFamily="34" charset="-128"/>
              </a:rPr>
              <a:t>Take one of our online courses covering core Web Accessibility knowledge</a:t>
            </a:r>
          </a:p>
          <a:p>
            <a:r>
              <a:rPr lang="en-US" sz="2000" dirty="0" smtClean="0">
                <a:ea typeface="ＭＳ Ｐゴシック" pitchFamily="34" charset="-128"/>
              </a:rPr>
              <a:t>Sign-up for an online AMP training sessions</a:t>
            </a:r>
          </a:p>
          <a:p>
            <a:r>
              <a:rPr lang="en-US" sz="2000" dirty="0" smtClean="0">
                <a:ea typeface="ＭＳ Ｐゴシック" pitchFamily="34" charset="-128"/>
              </a:rPr>
              <a:t>Contact the industry expert to setup a free trial of AMP</a:t>
            </a:r>
          </a:p>
        </p:txBody>
      </p:sp>
      <p:sp>
        <p:nvSpPr>
          <p:cNvPr id="16388" name="Rectangle 4"/>
          <p:cNvSpPr>
            <a:spLocks noGrp="1" noChangeArrowheads="1"/>
          </p:cNvSpPr>
          <p:nvPr>
            <p:ph sz="half" idx="2"/>
          </p:nvPr>
        </p:nvSpPr>
        <p:spPr>
          <a:xfrm>
            <a:off x="4495800" y="1676400"/>
            <a:ext cx="4495800" cy="4876800"/>
          </a:xfrm>
        </p:spPr>
        <p:txBody>
          <a:bodyPr/>
          <a:lstStyle/>
          <a:p>
            <a:pPr marL="0" indent="0">
              <a:buFontTx/>
              <a:buNone/>
              <a:defRPr/>
            </a:pPr>
            <a:r>
              <a:rPr lang="en-US" sz="2000" b="1" dirty="0" smtClean="0"/>
              <a:t>Point of Contact</a:t>
            </a:r>
          </a:p>
          <a:p>
            <a:pPr marL="0" indent="0">
              <a:buNone/>
              <a:defRPr/>
            </a:pPr>
            <a:r>
              <a:rPr lang="en-US" sz="2000" dirty="0" smtClean="0"/>
              <a:t>Tim Springer</a:t>
            </a:r>
          </a:p>
          <a:p>
            <a:pPr marL="0" indent="0">
              <a:buNone/>
              <a:defRPr/>
            </a:pPr>
            <a:r>
              <a:rPr lang="pt-BR" sz="2000" dirty="0" smtClean="0">
                <a:hlinkClick r:id="rId3"/>
              </a:rPr>
              <a:t>tim.springer@ssbbartgroup.com</a:t>
            </a:r>
            <a:endParaRPr lang="pt-BR" sz="2000" dirty="0"/>
          </a:p>
          <a:p>
            <a:pPr marL="0" indent="0">
              <a:buNone/>
              <a:defRPr/>
            </a:pPr>
            <a:r>
              <a:rPr lang="pt-BR" sz="2000" dirty="0" smtClean="0"/>
              <a:t>(415) 624-2705 (o)</a:t>
            </a:r>
          </a:p>
        </p:txBody>
      </p:sp>
    </p:spTree>
    <p:extLst>
      <p:ext uri="{BB962C8B-B14F-4D97-AF65-F5344CB8AC3E}">
        <p14:creationId xmlns:p14="http://schemas.microsoft.com/office/powerpoint/2010/main" val="64448653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2057400" y="2819400"/>
            <a:ext cx="5105400" cy="3733800"/>
          </a:xfrm>
        </p:spPr>
        <p:txBody>
          <a:bodyPr/>
          <a:lstStyle/>
          <a:p>
            <a:pPr marL="0" indent="0" algn="ctr">
              <a:buNone/>
            </a:pPr>
            <a:r>
              <a:rPr lang="en-US" b="1" dirty="0" smtClean="0"/>
              <a:t>Appendix A </a:t>
            </a:r>
          </a:p>
          <a:p>
            <a:pPr marL="0" indent="0" algn="ctr">
              <a:buNone/>
            </a:pPr>
            <a:r>
              <a:rPr lang="en-US" b="1" dirty="0" smtClean="0"/>
              <a:t>Roles and Responsibilities</a:t>
            </a:r>
          </a:p>
        </p:txBody>
      </p:sp>
      <p:pic>
        <p:nvPicPr>
          <p:cNvPr id="2" name="Picture 3" descr="S S B BART Group, Home of Accessibility On Demand.  Web: http://www.ssbbartgroup.com.  Phone: 800-889-9659"/>
          <p:cNvPicPr>
            <a:picLocks noChangeAspect="1"/>
          </p:cNvPicPr>
          <p:nvPr/>
        </p:nvPicPr>
        <p:blipFill>
          <a:blip r:embed="rId2">
            <a:extLst>
              <a:ext uri="{28A0092B-C50C-407E-A947-70E740481C1C}">
                <a14:useLocalDpi xmlns:a14="http://schemas.microsoft.com/office/drawing/2010/main" val="0"/>
              </a:ext>
            </a:extLst>
          </a:blip>
          <a:srcRect r="-380000" b="-380000"/>
          <a:stretch>
            <a:fillRect/>
          </a:stretch>
        </p:blipFill>
        <p:spPr bwMode="auto">
          <a:xfrm>
            <a:off x="92075" y="92075"/>
            <a:ext cx="44450"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7744527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914400"/>
            <a:ext cx="8153400" cy="457200"/>
          </a:xfrm>
        </p:spPr>
        <p:txBody>
          <a:bodyPr/>
          <a:lstStyle/>
          <a:p>
            <a:r>
              <a:rPr lang="en-US" dirty="0" smtClean="0">
                <a:ea typeface="ＭＳ Ｐゴシック" pitchFamily="34" charset="-128"/>
              </a:rPr>
              <a:t>Product </a:t>
            </a:r>
            <a:r>
              <a:rPr lang="en-US" dirty="0" smtClean="0"/>
              <a:t>or </a:t>
            </a:r>
            <a:r>
              <a:rPr lang="en-US" dirty="0" smtClean="0"/>
              <a:t>Project Manager </a:t>
            </a:r>
            <a:endParaRPr lang="en-US" dirty="0"/>
          </a:p>
        </p:txBody>
      </p:sp>
      <p:sp>
        <p:nvSpPr>
          <p:cNvPr id="8" name="Text Placeholder 7"/>
          <p:cNvSpPr>
            <a:spLocks noGrp="1"/>
          </p:cNvSpPr>
          <p:nvPr>
            <p:ph type="body" sz="quarter" idx="10"/>
          </p:nvPr>
        </p:nvSpPr>
        <p:spPr/>
        <p:txBody>
          <a:bodyPr/>
          <a:lstStyle/>
          <a:p>
            <a:r>
              <a:rPr lang="en-US" dirty="0">
                <a:ea typeface="ＭＳ Ｐゴシック" pitchFamily="34" charset="-128"/>
              </a:rPr>
              <a:t>Roles and Responsibilities</a:t>
            </a:r>
            <a:endParaRPr lang="en-US" dirty="0"/>
          </a:p>
        </p:txBody>
      </p:sp>
      <p:sp>
        <p:nvSpPr>
          <p:cNvPr id="7" name="Content Placeholder 6"/>
          <p:cNvSpPr>
            <a:spLocks noGrp="1"/>
          </p:cNvSpPr>
          <p:nvPr>
            <p:ph idx="1"/>
          </p:nvPr>
        </p:nvSpPr>
        <p:spPr/>
        <p:txBody>
          <a:bodyPr/>
          <a:lstStyle/>
          <a:p>
            <a:r>
              <a:rPr lang="en-US" dirty="0"/>
              <a:t>Assess business needs for accessibility based on market needs and </a:t>
            </a:r>
            <a:r>
              <a:rPr lang="en-US" dirty="0" smtClean="0"/>
              <a:t>risks</a:t>
            </a:r>
            <a:endParaRPr lang="en-US" dirty="0"/>
          </a:p>
          <a:p>
            <a:r>
              <a:rPr lang="en-US" dirty="0"/>
              <a:t>Understand the scope of efforts required to implement compliance and include appropriate time and costs in investment </a:t>
            </a:r>
            <a:r>
              <a:rPr lang="en-US" dirty="0" smtClean="0"/>
              <a:t>plans</a:t>
            </a:r>
            <a:endParaRPr lang="en-US" dirty="0"/>
          </a:p>
          <a:p>
            <a:r>
              <a:rPr lang="en-US" dirty="0"/>
              <a:t>Define accessibility </a:t>
            </a:r>
            <a:r>
              <a:rPr lang="en-US" dirty="0" smtClean="0"/>
              <a:t>investments</a:t>
            </a:r>
            <a:endParaRPr lang="en-US" dirty="0"/>
          </a:p>
          <a:p>
            <a:r>
              <a:rPr lang="en-US" dirty="0"/>
              <a:t>Manage vendor accessibility with Procurement and </a:t>
            </a:r>
            <a:r>
              <a:rPr lang="en-US" dirty="0" smtClean="0"/>
              <a:t>Contracting</a:t>
            </a:r>
            <a:endParaRPr lang="en-US" dirty="0"/>
          </a:p>
          <a:p>
            <a:r>
              <a:rPr lang="en-US" dirty="0"/>
              <a:t>Develop corrective actions or programs for projects, products and procured items that are </a:t>
            </a:r>
            <a:r>
              <a:rPr lang="en-US" dirty="0" smtClean="0"/>
              <a:t>non-compliant</a:t>
            </a:r>
            <a:endParaRPr lang="en-US" dirty="0"/>
          </a:p>
        </p:txBody>
      </p:sp>
    </p:spTree>
    <p:extLst>
      <p:ext uri="{BB962C8B-B14F-4D97-AF65-F5344CB8AC3E}">
        <p14:creationId xmlns:p14="http://schemas.microsoft.com/office/powerpoint/2010/main" val="27291885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Designer</a:t>
            </a:r>
            <a:endParaRPr lang="en-US" dirty="0"/>
          </a:p>
        </p:txBody>
      </p:sp>
      <p:sp>
        <p:nvSpPr>
          <p:cNvPr id="8" name="Text Placeholder 7"/>
          <p:cNvSpPr>
            <a:spLocks noGrp="1"/>
          </p:cNvSpPr>
          <p:nvPr>
            <p:ph type="body" sz="quarter" idx="10"/>
          </p:nvPr>
        </p:nvSpPr>
        <p:spPr/>
        <p:txBody>
          <a:bodyPr/>
          <a:lstStyle/>
          <a:p>
            <a:r>
              <a:rPr lang="en-US" smtClean="0"/>
              <a:t>Roles and Responsibilities</a:t>
            </a:r>
            <a:endParaRPr lang="en-US" dirty="0"/>
          </a:p>
        </p:txBody>
      </p:sp>
      <p:sp>
        <p:nvSpPr>
          <p:cNvPr id="7" name="Content Placeholder 6"/>
          <p:cNvSpPr>
            <a:spLocks noGrp="1"/>
          </p:cNvSpPr>
          <p:nvPr>
            <p:ph idx="1"/>
          </p:nvPr>
        </p:nvSpPr>
        <p:spPr/>
        <p:txBody>
          <a:bodyPr/>
          <a:lstStyle/>
          <a:p>
            <a:r>
              <a:rPr lang="en-US" smtClean="0"/>
              <a:t>Review and training on accessible design requirements</a:t>
            </a:r>
          </a:p>
          <a:p>
            <a:r>
              <a:rPr lang="en-US" smtClean="0"/>
              <a:t>If a library of reusable UI components is maintained, ensure the library components are accessible</a:t>
            </a:r>
          </a:p>
          <a:p>
            <a:r>
              <a:rPr lang="en-US" smtClean="0"/>
              <a:t>Include consideration of accessibility needs in design deliverables </a:t>
            </a:r>
          </a:p>
          <a:p>
            <a:r>
              <a:rPr lang="en-US" smtClean="0"/>
              <a:t>Creation of accessible wireframes, palettes and templates</a:t>
            </a:r>
          </a:p>
          <a:p>
            <a:r>
              <a:rPr lang="en-US" smtClean="0"/>
              <a:t>Coordinate with Accessibility Program Office to validate design assets account for accessibility</a:t>
            </a:r>
            <a:endParaRPr lang="en-US" dirty="0"/>
          </a:p>
        </p:txBody>
      </p:sp>
    </p:spTree>
    <p:extLst>
      <p:ext uri="{BB962C8B-B14F-4D97-AF65-F5344CB8AC3E}">
        <p14:creationId xmlns:p14="http://schemas.microsoft.com/office/powerpoint/2010/main" val="30704281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Developer	</a:t>
            </a:r>
            <a:endParaRPr lang="en-US" dirty="0"/>
          </a:p>
        </p:txBody>
      </p:sp>
      <p:sp>
        <p:nvSpPr>
          <p:cNvPr id="8" name="Text Placeholder 7"/>
          <p:cNvSpPr>
            <a:spLocks noGrp="1"/>
          </p:cNvSpPr>
          <p:nvPr>
            <p:ph type="body" sz="quarter" idx="10"/>
          </p:nvPr>
        </p:nvSpPr>
        <p:spPr/>
        <p:txBody>
          <a:bodyPr/>
          <a:lstStyle/>
          <a:p>
            <a:r>
              <a:rPr lang="en-US" smtClean="0"/>
              <a:t>Roles and Responsibilities</a:t>
            </a:r>
            <a:endParaRPr lang="en-US" dirty="0"/>
          </a:p>
        </p:txBody>
      </p:sp>
      <p:sp>
        <p:nvSpPr>
          <p:cNvPr id="7" name="Content Placeholder 6"/>
          <p:cNvSpPr>
            <a:spLocks noGrp="1"/>
          </p:cNvSpPr>
          <p:nvPr>
            <p:ph idx="1"/>
          </p:nvPr>
        </p:nvSpPr>
        <p:spPr/>
        <p:txBody>
          <a:bodyPr/>
          <a:lstStyle/>
          <a:p>
            <a:r>
              <a:rPr lang="en-US" smtClean="0"/>
              <a:t>Implement user facing components in conformance with organization's Accessibility Standards</a:t>
            </a:r>
          </a:p>
          <a:p>
            <a:r>
              <a:rPr lang="en-US" smtClean="0"/>
              <a:t>Complete training and certification on accessibility requirements</a:t>
            </a:r>
          </a:p>
          <a:p>
            <a:r>
              <a:rPr lang="en-US" smtClean="0"/>
              <a:t>Review reports created by Quality Assurance or Accessibility Program Office and take action to fix open issues</a:t>
            </a:r>
          </a:p>
          <a:p>
            <a:r>
              <a:rPr lang="en-US" smtClean="0"/>
              <a:t>Coordinate with Quality Assurance and Accessibility Program Office to perform regression and unit testing on systems</a:t>
            </a:r>
          </a:p>
          <a:p>
            <a:r>
              <a:rPr lang="en-US" smtClean="0"/>
              <a:t>Consult with Accessibility Program Office on implementation ideas and approaches</a:t>
            </a:r>
          </a:p>
          <a:p>
            <a:r>
              <a:rPr lang="en-US" smtClean="0"/>
              <a:t>Build in accessibility unit tests</a:t>
            </a:r>
          </a:p>
          <a:p>
            <a:endParaRPr lang="en-US" dirty="0"/>
          </a:p>
        </p:txBody>
      </p:sp>
    </p:spTree>
    <p:extLst>
      <p:ext uri="{BB962C8B-B14F-4D97-AF65-F5344CB8AC3E}">
        <p14:creationId xmlns:p14="http://schemas.microsoft.com/office/powerpoint/2010/main" val="26824578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Quality Assurance Specialist</a:t>
            </a:r>
            <a:endParaRPr lang="en-US" dirty="0"/>
          </a:p>
        </p:txBody>
      </p:sp>
      <p:sp>
        <p:nvSpPr>
          <p:cNvPr id="8" name="Text Placeholder 7"/>
          <p:cNvSpPr>
            <a:spLocks noGrp="1"/>
          </p:cNvSpPr>
          <p:nvPr>
            <p:ph type="body" sz="quarter" idx="10"/>
          </p:nvPr>
        </p:nvSpPr>
        <p:spPr/>
        <p:txBody>
          <a:bodyPr/>
          <a:lstStyle/>
          <a:p>
            <a:r>
              <a:rPr lang="en-US" smtClean="0"/>
              <a:t>Roles and Responsibilities</a:t>
            </a:r>
            <a:endParaRPr lang="en-US" dirty="0"/>
          </a:p>
        </p:txBody>
      </p:sp>
      <p:sp>
        <p:nvSpPr>
          <p:cNvPr id="7" name="Content Placeholder 6"/>
          <p:cNvSpPr>
            <a:spLocks noGrp="1"/>
          </p:cNvSpPr>
          <p:nvPr>
            <p:ph idx="1"/>
          </p:nvPr>
        </p:nvSpPr>
        <p:spPr/>
        <p:txBody>
          <a:bodyPr/>
          <a:lstStyle/>
          <a:p>
            <a:r>
              <a:rPr lang="en-US" smtClean="0"/>
              <a:t>Perform limited accessibility testing on systems. </a:t>
            </a:r>
          </a:p>
          <a:p>
            <a:r>
              <a:rPr lang="en-US" smtClean="0"/>
              <a:t>Coordinate with Accessibility Program Office on testing high-risk system. </a:t>
            </a:r>
          </a:p>
          <a:p>
            <a:r>
              <a:rPr lang="en-US" smtClean="0"/>
              <a:t>Review and be familiar with Accessibility testing checklist for each platform</a:t>
            </a:r>
          </a:p>
          <a:p>
            <a:r>
              <a:rPr lang="en-US" smtClean="0"/>
              <a:t>Perform regression testing on fixed items</a:t>
            </a:r>
            <a:endParaRPr lang="en-US" dirty="0"/>
          </a:p>
        </p:txBody>
      </p:sp>
    </p:spTree>
    <p:extLst>
      <p:ext uri="{BB962C8B-B14F-4D97-AF65-F5344CB8AC3E}">
        <p14:creationId xmlns:p14="http://schemas.microsoft.com/office/powerpoint/2010/main" val="28357310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Content Creators</a:t>
            </a:r>
            <a:endParaRPr lang="en-US" dirty="0"/>
          </a:p>
        </p:txBody>
      </p:sp>
      <p:sp>
        <p:nvSpPr>
          <p:cNvPr id="8" name="Text Placeholder 7"/>
          <p:cNvSpPr>
            <a:spLocks noGrp="1"/>
          </p:cNvSpPr>
          <p:nvPr>
            <p:ph type="body" sz="quarter" idx="10"/>
          </p:nvPr>
        </p:nvSpPr>
        <p:spPr/>
        <p:txBody>
          <a:bodyPr/>
          <a:lstStyle/>
          <a:p>
            <a:r>
              <a:rPr lang="en-US" dirty="0">
                <a:ea typeface="ＭＳ Ｐゴシック" pitchFamily="34" charset="-128"/>
              </a:rPr>
              <a:t>Roles and Responsibilities</a:t>
            </a:r>
            <a:endParaRPr lang="en-US" dirty="0"/>
          </a:p>
        </p:txBody>
      </p:sp>
      <p:sp>
        <p:nvSpPr>
          <p:cNvPr id="7" name="Content Placeholder 6"/>
          <p:cNvSpPr>
            <a:spLocks noGrp="1"/>
          </p:cNvSpPr>
          <p:nvPr>
            <p:ph idx="1"/>
          </p:nvPr>
        </p:nvSpPr>
        <p:spPr>
          <a:xfrm>
            <a:off x="152400" y="1752600"/>
            <a:ext cx="8839200" cy="4800600"/>
          </a:xfrm>
        </p:spPr>
        <p:txBody>
          <a:bodyPr/>
          <a:lstStyle/>
          <a:p>
            <a:r>
              <a:rPr lang="en-US" dirty="0"/>
              <a:t>Access to a limited set of requirements for content. </a:t>
            </a:r>
          </a:p>
          <a:p>
            <a:r>
              <a:rPr lang="en-US" dirty="0"/>
              <a:t>Ability to be trained and certified on sub-set of accessibility requirements. </a:t>
            </a:r>
          </a:p>
        </p:txBody>
      </p:sp>
    </p:spTree>
    <p:extLst>
      <p:ext uri="{BB962C8B-B14F-4D97-AF65-F5344CB8AC3E}">
        <p14:creationId xmlns:p14="http://schemas.microsoft.com/office/powerpoint/2010/main" val="33305804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Content Editors</a:t>
            </a:r>
            <a:endParaRPr lang="en-US" dirty="0"/>
          </a:p>
        </p:txBody>
      </p:sp>
      <p:sp>
        <p:nvSpPr>
          <p:cNvPr id="8" name="Text Placeholder 7"/>
          <p:cNvSpPr>
            <a:spLocks noGrp="1"/>
          </p:cNvSpPr>
          <p:nvPr>
            <p:ph type="body" sz="quarter" idx="10"/>
          </p:nvPr>
        </p:nvSpPr>
        <p:spPr/>
        <p:txBody>
          <a:bodyPr/>
          <a:lstStyle/>
          <a:p>
            <a:r>
              <a:rPr lang="en-US" dirty="0">
                <a:ea typeface="ＭＳ Ｐゴシック" pitchFamily="34" charset="-128"/>
              </a:rPr>
              <a:t>Roles and Responsibilities</a:t>
            </a:r>
            <a:endParaRPr lang="en-US" dirty="0"/>
          </a:p>
        </p:txBody>
      </p:sp>
      <p:sp>
        <p:nvSpPr>
          <p:cNvPr id="7" name="Content Placeholder 6"/>
          <p:cNvSpPr>
            <a:spLocks noGrp="1"/>
          </p:cNvSpPr>
          <p:nvPr>
            <p:ph idx="1"/>
          </p:nvPr>
        </p:nvSpPr>
        <p:spPr>
          <a:xfrm>
            <a:off x="152400" y="1752600"/>
            <a:ext cx="8839200" cy="4800600"/>
          </a:xfrm>
        </p:spPr>
        <p:txBody>
          <a:bodyPr/>
          <a:lstStyle/>
          <a:p>
            <a:r>
              <a:rPr lang="en-US" dirty="0"/>
              <a:t>Access to a full set of requirements relevant to the content. </a:t>
            </a:r>
          </a:p>
          <a:p>
            <a:r>
              <a:rPr lang="en-US" dirty="0"/>
              <a:t>Ability to be trained and certified on sub-set of accessibility requirements. </a:t>
            </a:r>
          </a:p>
          <a:p>
            <a:r>
              <a:rPr lang="en-US" dirty="0"/>
              <a:t>Accessible documentation creation specialists. </a:t>
            </a:r>
          </a:p>
        </p:txBody>
      </p:sp>
    </p:spTree>
    <p:extLst>
      <p:ext uri="{BB962C8B-B14F-4D97-AF65-F5344CB8AC3E}">
        <p14:creationId xmlns:p14="http://schemas.microsoft.com/office/powerpoint/2010/main" val="26414395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Documentation</a:t>
            </a:r>
            <a:endParaRPr lang="en-US" dirty="0"/>
          </a:p>
        </p:txBody>
      </p:sp>
      <p:sp>
        <p:nvSpPr>
          <p:cNvPr id="8" name="Text Placeholder 7"/>
          <p:cNvSpPr>
            <a:spLocks noGrp="1"/>
          </p:cNvSpPr>
          <p:nvPr>
            <p:ph type="body" sz="quarter" idx="10"/>
          </p:nvPr>
        </p:nvSpPr>
        <p:spPr/>
        <p:txBody>
          <a:bodyPr/>
          <a:lstStyle/>
          <a:p>
            <a:r>
              <a:rPr lang="en-US" dirty="0"/>
              <a:t>Roles and Responsibilities</a:t>
            </a:r>
          </a:p>
        </p:txBody>
      </p:sp>
      <p:sp>
        <p:nvSpPr>
          <p:cNvPr id="7" name="Content Placeholder 6"/>
          <p:cNvSpPr>
            <a:spLocks noGrp="1"/>
          </p:cNvSpPr>
          <p:nvPr>
            <p:ph idx="1"/>
          </p:nvPr>
        </p:nvSpPr>
        <p:spPr>
          <a:xfrm>
            <a:off x="152400" y="1752600"/>
            <a:ext cx="8839200" cy="4800600"/>
          </a:xfrm>
        </p:spPr>
        <p:txBody>
          <a:bodyPr/>
          <a:lstStyle/>
          <a:p>
            <a:r>
              <a:rPr lang="en-US" dirty="0"/>
              <a:t>Coordinate with Accessibility Program Office to complete testing on accessibility of documentation. </a:t>
            </a:r>
          </a:p>
          <a:p>
            <a:r>
              <a:rPr lang="en-US" dirty="0"/>
              <a:t>For each product or services that is covered develop an Accessibility Features document defining the accessibility features of that document. </a:t>
            </a:r>
          </a:p>
          <a:p>
            <a:r>
              <a:rPr lang="en-US" dirty="0"/>
              <a:t>Ensure new documentation is developed in a fashion that conforms to the Accessibility Policy. </a:t>
            </a:r>
          </a:p>
        </p:txBody>
      </p:sp>
    </p:spTree>
    <p:extLst>
      <p:ext uri="{BB962C8B-B14F-4D97-AF65-F5344CB8AC3E}">
        <p14:creationId xmlns:p14="http://schemas.microsoft.com/office/powerpoint/2010/main" val="31685752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r>
              <a:rPr lang="en-US" dirty="0" smtClean="0"/>
              <a:t>Timothy Stephen Springer</a:t>
            </a:r>
          </a:p>
        </p:txBody>
      </p:sp>
      <p:sp>
        <p:nvSpPr>
          <p:cNvPr id="5123" name="Rectangle 3"/>
          <p:cNvSpPr>
            <a:spLocks noGrp="1" noChangeArrowheads="1"/>
          </p:cNvSpPr>
          <p:nvPr>
            <p:ph type="body" sz="half" idx="1"/>
          </p:nvPr>
        </p:nvSpPr>
        <p:spPr/>
        <p:txBody>
          <a:bodyPr/>
          <a:lstStyle/>
          <a:p>
            <a:r>
              <a:rPr lang="en-US" sz="1800" dirty="0" smtClean="0"/>
              <a:t>Founder of SSB Technologies, CEO SSB BART Group</a:t>
            </a:r>
          </a:p>
          <a:p>
            <a:r>
              <a:rPr lang="en-US" sz="1800" dirty="0" smtClean="0"/>
              <a:t>Fourteen years of experience in web accessibility</a:t>
            </a:r>
          </a:p>
          <a:p>
            <a:r>
              <a:rPr lang="en-US" sz="1800" dirty="0" smtClean="0"/>
              <a:t>Eighteen years of experience in web development consulting</a:t>
            </a:r>
          </a:p>
          <a:p>
            <a:r>
              <a:rPr lang="en-US" sz="1800" dirty="0" smtClean="0"/>
              <a:t>Consulted with hundreds organizations on web accessibility policies and practices</a:t>
            </a:r>
          </a:p>
          <a:p>
            <a:r>
              <a:rPr lang="en-US" sz="1800" dirty="0" smtClean="0"/>
              <a:t>Principal architect of InFocus, AMP and DCQL</a:t>
            </a:r>
          </a:p>
          <a:p>
            <a:r>
              <a:rPr lang="en-US" sz="1800" dirty="0" smtClean="0"/>
              <a:t>BS CS Stanford, AI focus</a:t>
            </a:r>
          </a:p>
          <a:p>
            <a:r>
              <a:rPr lang="en-US" sz="1800" dirty="0" smtClean="0"/>
              <a:t>Two month old child (second, boy) at home – slept well for the first time last night</a:t>
            </a:r>
          </a:p>
        </p:txBody>
      </p:sp>
      <p:pic>
        <p:nvPicPr>
          <p:cNvPr id="5124" name="Picture 6" descr="Photo fo Brad Pitt"/>
          <p:cNvPicPr>
            <a:picLocks noChangeAspect="1" noChangeArrowheads="1"/>
          </p:cNvPicPr>
          <p:nvPr/>
        </p:nvPicPr>
        <p:blipFill>
          <a:blip r:embed="rId3">
            <a:extLst>
              <a:ext uri="{28A0092B-C50C-407E-A947-70E740481C1C}">
                <a14:useLocalDpi xmlns:a14="http://schemas.microsoft.com/office/drawing/2010/main" val="0"/>
              </a:ext>
            </a:extLst>
          </a:blip>
          <a:srcRect l="9201" t="5174" r="9201" b="5174"/>
          <a:stretch>
            <a:fillRect/>
          </a:stretch>
        </p:blipFill>
        <p:spPr bwMode="auto">
          <a:xfrm>
            <a:off x="5407025" y="2008188"/>
            <a:ext cx="3109913" cy="3414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7907215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Support</a:t>
            </a:r>
            <a:endParaRPr lang="en-US" dirty="0"/>
          </a:p>
        </p:txBody>
      </p:sp>
      <p:sp>
        <p:nvSpPr>
          <p:cNvPr id="8" name="Text Placeholder 7"/>
          <p:cNvSpPr>
            <a:spLocks noGrp="1"/>
          </p:cNvSpPr>
          <p:nvPr>
            <p:ph type="body" sz="quarter" idx="10"/>
          </p:nvPr>
        </p:nvSpPr>
        <p:spPr/>
        <p:txBody>
          <a:bodyPr/>
          <a:lstStyle/>
          <a:p>
            <a:r>
              <a:rPr lang="en-US" dirty="0"/>
              <a:t>Roles and Responsibilities</a:t>
            </a:r>
          </a:p>
        </p:txBody>
      </p:sp>
      <p:sp>
        <p:nvSpPr>
          <p:cNvPr id="7" name="Content Placeholder 6"/>
          <p:cNvSpPr>
            <a:spLocks noGrp="1"/>
          </p:cNvSpPr>
          <p:nvPr>
            <p:ph idx="1"/>
          </p:nvPr>
        </p:nvSpPr>
        <p:spPr>
          <a:xfrm>
            <a:off x="152400" y="1676400"/>
            <a:ext cx="8839200" cy="4876800"/>
          </a:xfrm>
        </p:spPr>
        <p:txBody>
          <a:bodyPr/>
          <a:lstStyle/>
          <a:p>
            <a:r>
              <a:rPr lang="en-US" dirty="0"/>
              <a:t>Coordinate with Accessibility Program Office to complete testing on accessibility of support systems and process. </a:t>
            </a:r>
          </a:p>
          <a:p>
            <a:r>
              <a:rPr lang="en-US" dirty="0"/>
              <a:t>Ensure new Support systems conform to the Accessibility Policy. </a:t>
            </a:r>
          </a:p>
          <a:p>
            <a:pPr lvl="1"/>
            <a:r>
              <a:rPr lang="en-US" dirty="0"/>
              <a:t>Coordinate with Procurement and Accessibility Program Office on purchases, products and services. </a:t>
            </a:r>
          </a:p>
          <a:p>
            <a:pPr lvl="1"/>
            <a:r>
              <a:rPr lang="en-US" dirty="0"/>
              <a:t>Coordinate with Development and Accessibility Program Office on internally developed systems. </a:t>
            </a:r>
          </a:p>
        </p:txBody>
      </p:sp>
    </p:spTree>
    <p:extLst>
      <p:ext uri="{BB962C8B-B14F-4D97-AF65-F5344CB8AC3E}">
        <p14:creationId xmlns:p14="http://schemas.microsoft.com/office/powerpoint/2010/main" val="21539638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Human Resources</a:t>
            </a:r>
            <a:endParaRPr lang="en-US" dirty="0"/>
          </a:p>
        </p:txBody>
      </p:sp>
      <p:sp>
        <p:nvSpPr>
          <p:cNvPr id="8" name="Text Placeholder 7"/>
          <p:cNvSpPr>
            <a:spLocks noGrp="1"/>
          </p:cNvSpPr>
          <p:nvPr>
            <p:ph type="body" sz="quarter" idx="10"/>
          </p:nvPr>
        </p:nvSpPr>
        <p:spPr/>
        <p:txBody>
          <a:bodyPr/>
          <a:lstStyle/>
          <a:p>
            <a:r>
              <a:rPr lang="en-US" dirty="0"/>
              <a:t>Roles and Responsibilities</a:t>
            </a:r>
          </a:p>
        </p:txBody>
      </p:sp>
      <p:sp>
        <p:nvSpPr>
          <p:cNvPr id="7" name="Content Placeholder 6"/>
          <p:cNvSpPr>
            <a:spLocks noGrp="1"/>
          </p:cNvSpPr>
          <p:nvPr>
            <p:ph idx="1"/>
          </p:nvPr>
        </p:nvSpPr>
        <p:spPr>
          <a:xfrm>
            <a:off x="152400" y="1752600"/>
            <a:ext cx="8839200" cy="4800600"/>
          </a:xfrm>
        </p:spPr>
        <p:txBody>
          <a:bodyPr/>
          <a:lstStyle/>
          <a:p>
            <a:r>
              <a:rPr lang="en-US" dirty="0"/>
              <a:t>As needed, engaged the human resources department or team responsible for the employee facing policy on accessible ICT. </a:t>
            </a:r>
          </a:p>
          <a:p>
            <a:r>
              <a:rPr lang="en-US" dirty="0"/>
              <a:t>Employees - Who is the point of contact for IT accessibility issues relating to employees? For example, the company intranet is non-compliant and a worker with a visual impairment cannot access information about the company. </a:t>
            </a:r>
          </a:p>
          <a:p>
            <a:r>
              <a:rPr lang="en-US" dirty="0"/>
              <a:t>Job Seekers - Who is the point of contact for IT accessibility issues relating to job seekers? For example, the online application system of job descriptions are inaccessible. </a:t>
            </a:r>
          </a:p>
        </p:txBody>
      </p:sp>
    </p:spTree>
    <p:extLst>
      <p:ext uri="{BB962C8B-B14F-4D97-AF65-F5344CB8AC3E}">
        <p14:creationId xmlns:p14="http://schemas.microsoft.com/office/powerpoint/2010/main" val="22705520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2057400" y="2819400"/>
            <a:ext cx="5105400" cy="3733800"/>
          </a:xfrm>
        </p:spPr>
        <p:txBody>
          <a:bodyPr/>
          <a:lstStyle/>
          <a:p>
            <a:pPr marL="0" indent="0" algn="ctr">
              <a:buNone/>
            </a:pPr>
            <a:r>
              <a:rPr lang="en-US" b="1" dirty="0" smtClean="0"/>
              <a:t>Appendix B </a:t>
            </a:r>
          </a:p>
          <a:p>
            <a:pPr marL="0" indent="0" algn="ctr">
              <a:buNone/>
            </a:pPr>
            <a:r>
              <a:rPr lang="en-US" b="1" dirty="0" smtClean="0"/>
              <a:t>Implementation Plan</a:t>
            </a:r>
          </a:p>
        </p:txBody>
      </p:sp>
      <p:pic>
        <p:nvPicPr>
          <p:cNvPr id="2" name="Picture 3" descr="S S B BART Group, Home of Accessibility On Demand.  Web: http://www.ssbbartgroup.com.  Phone: 800-889-9659"/>
          <p:cNvPicPr>
            <a:picLocks noChangeAspect="1"/>
          </p:cNvPicPr>
          <p:nvPr/>
        </p:nvPicPr>
        <p:blipFill>
          <a:blip r:embed="rId2">
            <a:extLst>
              <a:ext uri="{28A0092B-C50C-407E-A947-70E740481C1C}">
                <a14:useLocalDpi xmlns:a14="http://schemas.microsoft.com/office/drawing/2010/main" val="0"/>
              </a:ext>
            </a:extLst>
          </a:blip>
          <a:srcRect r="-380000" b="-380000"/>
          <a:stretch>
            <a:fillRect/>
          </a:stretch>
        </p:blipFill>
        <p:spPr bwMode="auto">
          <a:xfrm>
            <a:off x="92075" y="92075"/>
            <a:ext cx="44450"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862574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dirty="0" smtClean="0">
                <a:ea typeface="ＭＳ Ｐゴシック" pitchFamily="34" charset="-128"/>
              </a:rPr>
              <a:t>Implementation Plan</a:t>
            </a:r>
          </a:p>
        </p:txBody>
      </p:sp>
      <p:sp>
        <p:nvSpPr>
          <p:cNvPr id="5" name="Text Placeholder 4"/>
          <p:cNvSpPr>
            <a:spLocks noGrp="1"/>
          </p:cNvSpPr>
          <p:nvPr>
            <p:ph type="body" sz="quarter" idx="10"/>
          </p:nvPr>
        </p:nvSpPr>
        <p:spPr/>
        <p:txBody>
          <a:bodyPr/>
          <a:lstStyle/>
          <a:p>
            <a:r>
              <a:rPr lang="en-US" dirty="0" smtClean="0"/>
              <a:t>Activities</a:t>
            </a:r>
            <a:endParaRPr lang="en-US" dirty="0"/>
          </a:p>
        </p:txBody>
      </p:sp>
      <p:sp>
        <p:nvSpPr>
          <p:cNvPr id="30723" name="Text Placeholder 2"/>
          <p:cNvSpPr>
            <a:spLocks noGrp="1"/>
          </p:cNvSpPr>
          <p:nvPr>
            <p:ph type="body" sz="half" idx="1"/>
          </p:nvPr>
        </p:nvSpPr>
        <p:spPr>
          <a:xfrm>
            <a:off x="152400" y="1600200"/>
            <a:ext cx="4343400" cy="4876800"/>
          </a:xfrm>
        </p:spPr>
        <p:txBody>
          <a:bodyPr/>
          <a:lstStyle/>
          <a:p>
            <a:pPr>
              <a:spcBef>
                <a:spcPts val="200"/>
              </a:spcBef>
            </a:pPr>
            <a:r>
              <a:rPr lang="en-US" sz="2000" dirty="0" smtClean="0">
                <a:ea typeface="ＭＳ Ｐゴシック" pitchFamily="34" charset="-128"/>
              </a:rPr>
              <a:t>Define the timeline, milestones, activities and staff required to implement the overall accessibility plan. </a:t>
            </a:r>
          </a:p>
          <a:p>
            <a:pPr>
              <a:spcBef>
                <a:spcPts val="200"/>
              </a:spcBef>
            </a:pPr>
            <a:r>
              <a:rPr lang="en-US" sz="2000" dirty="0" smtClean="0">
                <a:ea typeface="ＭＳ Ｐゴシック" pitchFamily="34" charset="-128"/>
              </a:rPr>
              <a:t>Provide a detailed schedule that defines the individual activities of the work effort and any dependency of groupings amongst activities. For each activity, the plan will identify duration, location, participants, roles and responsibilities, milestones and dependencies amongst activities;</a:t>
            </a:r>
          </a:p>
        </p:txBody>
      </p:sp>
      <p:sp>
        <p:nvSpPr>
          <p:cNvPr id="30724" name="Content Placeholder 3"/>
          <p:cNvSpPr>
            <a:spLocks noGrp="1"/>
          </p:cNvSpPr>
          <p:nvPr>
            <p:ph sz="half" idx="2"/>
          </p:nvPr>
        </p:nvSpPr>
        <p:spPr>
          <a:xfrm>
            <a:off x="4572000" y="1600200"/>
            <a:ext cx="4495800" cy="4876800"/>
          </a:xfrm>
        </p:spPr>
        <p:txBody>
          <a:bodyPr/>
          <a:lstStyle/>
          <a:p>
            <a:pPr>
              <a:spcBef>
                <a:spcPts val="200"/>
              </a:spcBef>
            </a:pPr>
            <a:r>
              <a:rPr lang="en-US" sz="2000" dirty="0" smtClean="0">
                <a:ea typeface="ＭＳ Ｐゴシック" pitchFamily="34" charset="-128"/>
              </a:rPr>
              <a:t>Define staffing requirements and job descriptions for any additional full or partial staff required to successfully implement the plan;</a:t>
            </a:r>
          </a:p>
          <a:p>
            <a:pPr>
              <a:spcBef>
                <a:spcPts val="200"/>
              </a:spcBef>
            </a:pPr>
            <a:r>
              <a:rPr lang="en-US" sz="2000" dirty="0" smtClean="0">
                <a:ea typeface="ＭＳ Ｐゴシック" pitchFamily="34" charset="-128"/>
              </a:rPr>
              <a:t>Define cost estimates for any investments required to implement the plan;</a:t>
            </a:r>
          </a:p>
          <a:p>
            <a:pPr>
              <a:spcBef>
                <a:spcPts val="200"/>
              </a:spcBef>
            </a:pPr>
            <a:r>
              <a:rPr lang="en-US" sz="2000" dirty="0" smtClean="0">
                <a:ea typeface="ＭＳ Ｐゴシック" pitchFamily="34" charset="-128"/>
              </a:rPr>
              <a:t>Define a risk plan outlining potential projects risks and risk mitigation strategies; and</a:t>
            </a:r>
          </a:p>
          <a:p>
            <a:pPr>
              <a:spcBef>
                <a:spcPts val="200"/>
              </a:spcBef>
            </a:pPr>
            <a:r>
              <a:rPr lang="en-US" sz="2000" dirty="0" smtClean="0">
                <a:ea typeface="ＭＳ Ｐゴシック" pitchFamily="34" charset="-128"/>
              </a:rPr>
              <a:t>Define a communication plan outlining the standard communication protocols, e-mail distribution lists and communication escrow polices for the project.</a:t>
            </a:r>
          </a:p>
          <a:p>
            <a:pPr>
              <a:spcBef>
                <a:spcPts val="200"/>
              </a:spcBef>
            </a:pPr>
            <a:endParaRPr lang="en-US" sz="2000" dirty="0" smtClean="0">
              <a:ea typeface="ＭＳ Ｐゴシック" pitchFamily="34" charset="-128"/>
            </a:endParaRPr>
          </a:p>
        </p:txBody>
      </p:sp>
    </p:spTree>
    <p:extLst>
      <p:ext uri="{BB962C8B-B14F-4D97-AF65-F5344CB8AC3E}">
        <p14:creationId xmlns:p14="http://schemas.microsoft.com/office/powerpoint/2010/main" val="172334407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dirty="0" smtClean="0">
                <a:ea typeface="ＭＳ Ｐゴシック" pitchFamily="34" charset="-128"/>
              </a:rPr>
              <a:t>Implementation Plan</a:t>
            </a:r>
          </a:p>
        </p:txBody>
      </p:sp>
      <p:sp>
        <p:nvSpPr>
          <p:cNvPr id="5" name="Text Placeholder 4"/>
          <p:cNvSpPr>
            <a:spLocks noGrp="1"/>
          </p:cNvSpPr>
          <p:nvPr>
            <p:ph type="body" sz="quarter" idx="10"/>
          </p:nvPr>
        </p:nvSpPr>
        <p:spPr/>
        <p:txBody>
          <a:bodyPr/>
          <a:lstStyle/>
          <a:p>
            <a:r>
              <a:rPr lang="en-US" dirty="0" smtClean="0"/>
              <a:t>Activities</a:t>
            </a:r>
            <a:endParaRPr lang="en-US" dirty="0"/>
          </a:p>
        </p:txBody>
      </p:sp>
      <p:sp>
        <p:nvSpPr>
          <p:cNvPr id="31747" name="Text Placeholder 2"/>
          <p:cNvSpPr>
            <a:spLocks noGrp="1"/>
          </p:cNvSpPr>
          <p:nvPr>
            <p:ph type="body" sz="half" idx="1"/>
          </p:nvPr>
        </p:nvSpPr>
        <p:spPr/>
        <p:txBody>
          <a:bodyPr/>
          <a:lstStyle/>
          <a:p>
            <a:r>
              <a:rPr lang="en-US" sz="1600" dirty="0" smtClean="0">
                <a:ea typeface="ＭＳ Ｐゴシック" pitchFamily="34" charset="-128"/>
              </a:rPr>
              <a:t>Allow for changes in the scope of activities at the direction of organization with a focus on ensuring high-risk sites are addressed with appropriate alacrity. </a:t>
            </a:r>
          </a:p>
          <a:p>
            <a:r>
              <a:rPr lang="en-US" sz="1600" dirty="0" smtClean="0">
                <a:ea typeface="ＭＳ Ｐゴシック" pitchFamily="34" charset="-128"/>
              </a:rPr>
              <a:t>Use scenario modeling to explore a variety of different scenarios for addressing accessibility across time and various different sites provided at organization. </a:t>
            </a:r>
          </a:p>
          <a:p>
            <a:pPr lvl="1"/>
            <a:r>
              <a:rPr lang="en-US" sz="1600" dirty="0" smtClean="0">
                <a:ea typeface="ＭＳ Ｐゴシック" pitchFamily="34" charset="-128"/>
              </a:rPr>
              <a:t>(</a:t>
            </a:r>
            <a:r>
              <a:rPr lang="en-US" sz="1600" dirty="0" err="1" smtClean="0">
                <a:ea typeface="ＭＳ Ｐゴシック" pitchFamily="34" charset="-128"/>
              </a:rPr>
              <a:t>i</a:t>
            </a:r>
            <a:r>
              <a:rPr lang="en-US" sz="1600" dirty="0" smtClean="0">
                <a:ea typeface="ＭＳ Ｐゴシック" pitchFamily="34" charset="-128"/>
              </a:rPr>
              <a:t>) various different approaches to the accessibility roll out </a:t>
            </a:r>
          </a:p>
          <a:p>
            <a:pPr lvl="1"/>
            <a:r>
              <a:rPr lang="en-US" sz="1600" dirty="0" smtClean="0">
                <a:ea typeface="ＭＳ Ｐゴシック" pitchFamily="34" charset="-128"/>
              </a:rPr>
              <a:t>(ii) quantify the cost-to-benefit tradeoff between the approaches. </a:t>
            </a:r>
          </a:p>
          <a:p>
            <a:r>
              <a:rPr lang="en-US" sz="1600" dirty="0" smtClean="0">
                <a:ea typeface="ＭＳ Ｐゴシック" pitchFamily="34" charset="-128"/>
              </a:rPr>
              <a:t>Scenario modeling will provide organization with a quantitative model for determining which roll out ensures best value for the institution while providing support for an increasing level of accessibility</a:t>
            </a:r>
          </a:p>
        </p:txBody>
      </p:sp>
      <p:sp>
        <p:nvSpPr>
          <p:cNvPr id="31748" name="Content Placeholder 3"/>
          <p:cNvSpPr>
            <a:spLocks noGrp="1"/>
          </p:cNvSpPr>
          <p:nvPr>
            <p:ph sz="half" idx="2"/>
          </p:nvPr>
        </p:nvSpPr>
        <p:spPr/>
        <p:txBody>
          <a:bodyPr/>
          <a:lstStyle/>
          <a:p>
            <a:r>
              <a:rPr lang="en-US" sz="1600" dirty="0" smtClean="0">
                <a:ea typeface="ＭＳ Ｐゴシック" pitchFamily="34" charset="-128"/>
              </a:rPr>
              <a:t>The various different activities will be prioritized using a risk and prioritization model specific to organization. This model will define (</a:t>
            </a:r>
            <a:r>
              <a:rPr lang="en-US" sz="1600" dirty="0" err="1" smtClean="0">
                <a:ea typeface="ＭＳ Ｐゴシック" pitchFamily="34" charset="-128"/>
              </a:rPr>
              <a:t>i</a:t>
            </a:r>
            <a:r>
              <a:rPr lang="en-US" sz="1600" dirty="0" smtClean="0">
                <a:ea typeface="ＭＳ Ｐゴシック" pitchFamily="34" charset="-128"/>
              </a:rPr>
              <a:t>) what priority should be given to addressing individual portions of the site and (ii) what priority should be assigned to addressing individual accessibility violations. The prioritization model for individual pages, courses and site portions will generally be based on the core use cases for systems and the traffic for individual pages.</a:t>
            </a:r>
          </a:p>
          <a:p>
            <a:endParaRPr lang="en-US" sz="1600" dirty="0" smtClean="0">
              <a:ea typeface="ＭＳ Ｐゴシック" pitchFamily="34" charset="-128"/>
            </a:endParaRPr>
          </a:p>
        </p:txBody>
      </p:sp>
    </p:spTree>
    <p:extLst>
      <p:ext uri="{BB962C8B-B14F-4D97-AF65-F5344CB8AC3E}">
        <p14:creationId xmlns:p14="http://schemas.microsoft.com/office/powerpoint/2010/main" val="241378608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2057400" y="2819400"/>
            <a:ext cx="5105400" cy="3733800"/>
          </a:xfrm>
        </p:spPr>
        <p:txBody>
          <a:bodyPr/>
          <a:lstStyle/>
          <a:p>
            <a:pPr marL="0" indent="0" algn="ctr">
              <a:buNone/>
            </a:pPr>
            <a:r>
              <a:rPr lang="en-US" b="1" dirty="0" smtClean="0"/>
              <a:t>Appendix C </a:t>
            </a:r>
          </a:p>
          <a:p>
            <a:pPr marL="0" indent="0" algn="ctr">
              <a:buNone/>
            </a:pPr>
            <a:r>
              <a:rPr lang="en-US" b="1" dirty="0" smtClean="0"/>
              <a:t>Reference Procurement Language</a:t>
            </a:r>
          </a:p>
        </p:txBody>
      </p:sp>
      <p:pic>
        <p:nvPicPr>
          <p:cNvPr id="2" name="Picture 3" descr="S S B BART Group, Home of Accessibility On Demand.  Web: http://www.ssbbartgroup.com.  Phone: 800-889-9659"/>
          <p:cNvPicPr>
            <a:picLocks noChangeAspect="1"/>
          </p:cNvPicPr>
          <p:nvPr/>
        </p:nvPicPr>
        <p:blipFill>
          <a:blip r:embed="rId2">
            <a:extLst>
              <a:ext uri="{28A0092B-C50C-407E-A947-70E740481C1C}">
                <a14:useLocalDpi xmlns:a14="http://schemas.microsoft.com/office/drawing/2010/main" val="0"/>
              </a:ext>
            </a:extLst>
          </a:blip>
          <a:srcRect r="-380000" b="-380000"/>
          <a:stretch>
            <a:fillRect/>
          </a:stretch>
        </p:blipFill>
        <p:spPr bwMode="auto">
          <a:xfrm>
            <a:off x="92075" y="92075"/>
            <a:ext cx="44450" cy="4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13914173"/>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Reference Documents</a:t>
            </a:r>
            <a:endParaRPr lang="en-US" dirty="0"/>
          </a:p>
        </p:txBody>
      </p:sp>
      <p:sp>
        <p:nvSpPr>
          <p:cNvPr id="7" name="Content Placeholder 6"/>
          <p:cNvSpPr>
            <a:spLocks noGrp="1"/>
          </p:cNvSpPr>
          <p:nvPr>
            <p:ph idx="1"/>
          </p:nvPr>
        </p:nvSpPr>
        <p:spPr>
          <a:xfrm>
            <a:off x="152400" y="1752600"/>
            <a:ext cx="8839200" cy="4800600"/>
          </a:xfrm>
        </p:spPr>
        <p:txBody>
          <a:bodyPr/>
          <a:lstStyle/>
          <a:p>
            <a:r>
              <a:rPr lang="en-US" dirty="0"/>
              <a:t>Government Product/Service Accessibility Template for GPS Navigation </a:t>
            </a:r>
            <a:r>
              <a:rPr lang="en-US" dirty="0" smtClean="0"/>
              <a:t>Device</a:t>
            </a:r>
          </a:p>
          <a:p>
            <a:pPr lvl="1"/>
            <a:r>
              <a:rPr lang="en-US" dirty="0" smtClean="0"/>
              <a:t>GPS-Navigation-Device-GPAT-1.doc</a:t>
            </a:r>
            <a:endParaRPr lang="en-US" dirty="0"/>
          </a:p>
          <a:p>
            <a:r>
              <a:rPr lang="en-US" dirty="0"/>
              <a:t>Solicitation Language for GPS Navigation </a:t>
            </a:r>
            <a:r>
              <a:rPr lang="en-US" dirty="0" smtClean="0"/>
              <a:t>Device</a:t>
            </a:r>
          </a:p>
          <a:p>
            <a:pPr lvl="1"/>
            <a:r>
              <a:rPr lang="en-US" dirty="0" smtClean="0"/>
              <a:t>GPS-Navigation-Device-language-2.doc</a:t>
            </a:r>
            <a:endParaRPr lang="en-US" dirty="0"/>
          </a:p>
        </p:txBody>
      </p:sp>
    </p:spTree>
    <p:extLst>
      <p:ext uri="{BB962C8B-B14F-4D97-AF65-F5344CB8AC3E}">
        <p14:creationId xmlns:p14="http://schemas.microsoft.com/office/powerpoint/2010/main" val="16188657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r>
              <a:rPr lang="en-US" smtClean="0"/>
              <a:t>Agenda</a:t>
            </a:r>
          </a:p>
        </p:txBody>
      </p:sp>
      <p:sp>
        <p:nvSpPr>
          <p:cNvPr id="6147" name="Rectangle 3"/>
          <p:cNvSpPr>
            <a:spLocks noGrp="1" noChangeArrowheads="1"/>
          </p:cNvSpPr>
          <p:nvPr>
            <p:ph type="body" sz="half" idx="1"/>
          </p:nvPr>
        </p:nvSpPr>
        <p:spPr>
          <a:xfrm>
            <a:off x="152400" y="1676400"/>
            <a:ext cx="4724400" cy="4876800"/>
          </a:xfrm>
        </p:spPr>
        <p:txBody>
          <a:bodyPr/>
          <a:lstStyle/>
          <a:p>
            <a:pPr>
              <a:spcBef>
                <a:spcPts val="200"/>
              </a:spcBef>
            </a:pPr>
            <a:r>
              <a:rPr lang="en-US" dirty="0" smtClean="0"/>
              <a:t>Current Reality</a:t>
            </a:r>
          </a:p>
          <a:p>
            <a:pPr>
              <a:spcBef>
                <a:spcPts val="200"/>
              </a:spcBef>
            </a:pPr>
            <a:r>
              <a:rPr lang="en-US" dirty="0" smtClean="0"/>
              <a:t>Accessibility Initiative Phases</a:t>
            </a:r>
          </a:p>
          <a:p>
            <a:pPr lvl="1">
              <a:spcBef>
                <a:spcPts val="200"/>
              </a:spcBef>
            </a:pPr>
            <a:r>
              <a:rPr lang="en-US" dirty="0" smtClean="0"/>
              <a:t>Policy</a:t>
            </a:r>
          </a:p>
          <a:p>
            <a:pPr lvl="1">
              <a:spcBef>
                <a:spcPts val="200"/>
              </a:spcBef>
            </a:pPr>
            <a:r>
              <a:rPr lang="en-US" dirty="0" smtClean="0"/>
              <a:t>Standards</a:t>
            </a:r>
          </a:p>
          <a:p>
            <a:pPr lvl="1">
              <a:spcBef>
                <a:spcPts val="200"/>
              </a:spcBef>
            </a:pPr>
            <a:r>
              <a:rPr lang="en-US" dirty="0" smtClean="0"/>
              <a:t>Procurement and Contracting</a:t>
            </a:r>
          </a:p>
          <a:p>
            <a:pPr lvl="1">
              <a:spcBef>
                <a:spcPts val="200"/>
              </a:spcBef>
            </a:pPr>
            <a:r>
              <a:rPr lang="en-US" dirty="0" smtClean="0"/>
              <a:t>Testing Plan</a:t>
            </a:r>
          </a:p>
          <a:p>
            <a:pPr lvl="1">
              <a:spcBef>
                <a:spcPts val="200"/>
              </a:spcBef>
            </a:pPr>
            <a:r>
              <a:rPr lang="en-US" dirty="0" smtClean="0"/>
              <a:t>Training</a:t>
            </a:r>
          </a:p>
          <a:p>
            <a:pPr lvl="1">
              <a:spcBef>
                <a:spcPts val="200"/>
              </a:spcBef>
            </a:pPr>
            <a:r>
              <a:rPr lang="en-US" dirty="0" smtClean="0"/>
              <a:t>Pilot Project</a:t>
            </a:r>
          </a:p>
          <a:p>
            <a:pPr>
              <a:spcBef>
                <a:spcPts val="200"/>
              </a:spcBef>
            </a:pPr>
            <a:r>
              <a:rPr lang="en-US" dirty="0" smtClean="0"/>
              <a:t>Accessibility Program Office</a:t>
            </a:r>
          </a:p>
          <a:p>
            <a:pPr>
              <a:spcBef>
                <a:spcPts val="200"/>
              </a:spcBef>
            </a:pPr>
            <a:r>
              <a:rPr lang="en-US" dirty="0" smtClean="0"/>
              <a:t>Appendices</a:t>
            </a:r>
          </a:p>
          <a:p>
            <a:pPr lvl="1">
              <a:spcBef>
                <a:spcPts val="200"/>
              </a:spcBef>
            </a:pPr>
            <a:r>
              <a:rPr lang="en-US" dirty="0" smtClean="0"/>
              <a:t>Roles and Responsibilities</a:t>
            </a:r>
          </a:p>
          <a:p>
            <a:pPr lvl="1">
              <a:spcBef>
                <a:spcPts val="200"/>
              </a:spcBef>
            </a:pPr>
            <a:r>
              <a:rPr lang="en-US" dirty="0" smtClean="0"/>
              <a:t>Implementation Plan</a:t>
            </a:r>
            <a:endParaRPr lang="en-US" dirty="0"/>
          </a:p>
        </p:txBody>
      </p:sp>
      <p:pic>
        <p:nvPicPr>
          <p:cNvPr id="6148" name="Picture 10" descr="Page of a day timer representing the agenda."/>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853730" y="2209800"/>
            <a:ext cx="4137870" cy="4009136"/>
          </a:xfrm>
        </p:spPr>
      </p:pic>
    </p:spTree>
    <p:extLst>
      <p:ext uri="{BB962C8B-B14F-4D97-AF65-F5344CB8AC3E}">
        <p14:creationId xmlns:p14="http://schemas.microsoft.com/office/powerpoint/2010/main" val="303257251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Current Reality</a:t>
            </a:r>
            <a:endParaRPr lang="en-US" dirty="0"/>
          </a:p>
        </p:txBody>
      </p:sp>
      <p:sp>
        <p:nvSpPr>
          <p:cNvPr id="4" name="Content Placeholder 3"/>
          <p:cNvSpPr>
            <a:spLocks noGrp="1"/>
          </p:cNvSpPr>
          <p:nvPr>
            <p:ph sz="half" idx="2"/>
          </p:nvPr>
        </p:nvSpPr>
        <p:spPr>
          <a:xfrm>
            <a:off x="228600" y="1600200"/>
            <a:ext cx="4724400" cy="4876800"/>
          </a:xfrm>
        </p:spPr>
        <p:txBody>
          <a:bodyPr/>
          <a:lstStyle/>
          <a:p>
            <a:r>
              <a:rPr lang="en-US" dirty="0" smtClean="0"/>
              <a:t>People with disabilities face profound access challenges</a:t>
            </a:r>
          </a:p>
          <a:p>
            <a:r>
              <a:rPr lang="en-US" dirty="0" smtClean="0"/>
              <a:t>18.7% of population has a disability</a:t>
            </a:r>
          </a:p>
          <a:p>
            <a:r>
              <a:rPr lang="en-US" dirty="0" smtClean="0"/>
              <a:t>12.6% has a severe disability</a:t>
            </a:r>
          </a:p>
          <a:p>
            <a:r>
              <a:rPr lang="en-US" dirty="0" smtClean="0"/>
              <a:t>Rates drastically increase with age</a:t>
            </a:r>
          </a:p>
          <a:p>
            <a:r>
              <a:rPr lang="en-US" dirty="0" smtClean="0"/>
              <a:t>In working age population </a:t>
            </a:r>
          </a:p>
          <a:p>
            <a:pPr lvl="1"/>
            <a:r>
              <a:rPr lang="en-US" dirty="0" smtClean="0"/>
              <a:t>41.1% employment rate (all </a:t>
            </a:r>
            <a:r>
              <a:rPr lang="en-US" dirty="0"/>
              <a:t>d</a:t>
            </a:r>
            <a:r>
              <a:rPr lang="en-US" dirty="0" smtClean="0"/>
              <a:t>isabilities)</a:t>
            </a:r>
          </a:p>
          <a:p>
            <a:pPr lvl="1"/>
            <a:r>
              <a:rPr lang="en-US" dirty="0" smtClean="0"/>
              <a:t>27.5% employment rate (severe </a:t>
            </a:r>
            <a:r>
              <a:rPr lang="en-US" dirty="0"/>
              <a:t>d</a:t>
            </a:r>
            <a:r>
              <a:rPr lang="en-US" dirty="0" smtClean="0"/>
              <a:t>isabilities)</a:t>
            </a:r>
            <a:endParaRPr lang="en-US" dirty="0"/>
          </a:p>
        </p:txBody>
      </p:sp>
      <p:sp>
        <p:nvSpPr>
          <p:cNvPr id="5" name="Text Placeholder 4"/>
          <p:cNvSpPr>
            <a:spLocks noGrp="1"/>
          </p:cNvSpPr>
          <p:nvPr>
            <p:ph type="body" sz="quarter" idx="10"/>
          </p:nvPr>
        </p:nvSpPr>
        <p:spPr/>
        <p:txBody>
          <a:bodyPr/>
          <a:lstStyle/>
          <a:p>
            <a:r>
              <a:rPr lang="en-US" dirty="0"/>
              <a:t>Inaccessible ICT is a </a:t>
            </a:r>
            <a:r>
              <a:rPr lang="en-US" dirty="0" smtClean="0"/>
              <a:t>Huge </a:t>
            </a:r>
            <a:r>
              <a:rPr lang="en-US" dirty="0"/>
              <a:t>B</a:t>
            </a:r>
            <a:r>
              <a:rPr lang="en-US" dirty="0" smtClean="0"/>
              <a:t>arrier</a:t>
            </a:r>
            <a:endParaRPr lang="en-US" dirty="0"/>
          </a:p>
        </p:txBody>
      </p:sp>
      <p:pic>
        <p:nvPicPr>
          <p:cNvPr id="5121" name="Picture 1" descr="Large truck damaged from hitting a barri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5400" y="2682921"/>
            <a:ext cx="3846073" cy="25489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526930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Current Reality</a:t>
            </a:r>
            <a:endParaRPr lang="en-US" dirty="0"/>
          </a:p>
        </p:txBody>
      </p:sp>
      <p:sp>
        <p:nvSpPr>
          <p:cNvPr id="9" name="Text Placeholder 8"/>
          <p:cNvSpPr>
            <a:spLocks noGrp="1"/>
          </p:cNvSpPr>
          <p:nvPr>
            <p:ph type="body" sz="half" idx="1"/>
          </p:nvPr>
        </p:nvSpPr>
        <p:spPr>
          <a:xfrm>
            <a:off x="152400" y="1676400"/>
            <a:ext cx="4876800" cy="4876800"/>
          </a:xfrm>
        </p:spPr>
        <p:txBody>
          <a:bodyPr/>
          <a:lstStyle/>
          <a:p>
            <a:r>
              <a:rPr lang="en-US" sz="2000" dirty="0" smtClean="0"/>
              <a:t>508 promised a huge impact on accessible ICT</a:t>
            </a:r>
          </a:p>
          <a:p>
            <a:pPr lvl="1"/>
            <a:r>
              <a:rPr lang="en-US" sz="2000" dirty="0" smtClean="0"/>
              <a:t>Progress was made but more remains</a:t>
            </a:r>
          </a:p>
          <a:p>
            <a:r>
              <a:rPr lang="en-US" sz="2000" dirty="0" smtClean="0"/>
              <a:t>ADA and related legislation likely to have a far greater impact</a:t>
            </a:r>
          </a:p>
          <a:p>
            <a:r>
              <a:rPr lang="en-US" sz="2000" dirty="0" smtClean="0"/>
              <a:t>Our goals remain the same</a:t>
            </a:r>
          </a:p>
          <a:p>
            <a:pPr lvl="1"/>
            <a:r>
              <a:rPr lang="en-US" sz="2000" dirty="0" smtClean="0"/>
              <a:t>Drastically increase employment of people with disabilities</a:t>
            </a:r>
          </a:p>
          <a:p>
            <a:pPr lvl="1"/>
            <a:r>
              <a:rPr lang="en-US" sz="2000" dirty="0" smtClean="0"/>
              <a:t>Ensure participation in society for people with disabilities</a:t>
            </a:r>
          </a:p>
          <a:p>
            <a:pPr lvl="1"/>
            <a:r>
              <a:rPr lang="en-US" sz="2000" dirty="0" smtClean="0"/>
              <a:t>Fulfill the civil rights of people with disabilities</a:t>
            </a:r>
          </a:p>
        </p:txBody>
      </p:sp>
      <p:sp>
        <p:nvSpPr>
          <p:cNvPr id="11" name="Text Placeholder 10"/>
          <p:cNvSpPr>
            <a:spLocks noGrp="1"/>
          </p:cNvSpPr>
          <p:nvPr>
            <p:ph type="body" sz="quarter" idx="10"/>
          </p:nvPr>
        </p:nvSpPr>
        <p:spPr/>
        <p:txBody>
          <a:bodyPr/>
          <a:lstStyle/>
          <a:p>
            <a:r>
              <a:rPr lang="en-US" dirty="0"/>
              <a:t>The Promise of 508</a:t>
            </a:r>
          </a:p>
        </p:txBody>
      </p:sp>
      <p:pic>
        <p:nvPicPr>
          <p:cNvPr id="6" name="Picture 1" descr="Cargo ship loaded with containers with a section of containers missing causing others to fall ov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6070" y="2819400"/>
            <a:ext cx="3782962" cy="2514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69092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6"/>
          <p:cNvSpPr>
            <a:spLocks noGrp="1" noChangeArrowheads="1"/>
          </p:cNvSpPr>
          <p:nvPr>
            <p:ph type="title"/>
          </p:nvPr>
        </p:nvSpPr>
        <p:spPr/>
        <p:txBody>
          <a:bodyPr/>
          <a:lstStyle/>
          <a:p>
            <a:r>
              <a:rPr lang="en-US" smtClean="0"/>
              <a:t>Accessibility Initiatives Phases</a:t>
            </a:r>
            <a:endParaRPr lang="en-US" dirty="0" smtClean="0"/>
          </a:p>
        </p:txBody>
      </p:sp>
      <p:sp>
        <p:nvSpPr>
          <p:cNvPr id="7" name="Text Placeholder 6"/>
          <p:cNvSpPr>
            <a:spLocks noGrp="1"/>
          </p:cNvSpPr>
          <p:nvPr>
            <p:ph idx="1"/>
          </p:nvPr>
        </p:nvSpPr>
        <p:spPr>
          <a:xfrm>
            <a:off x="152400" y="1752600"/>
            <a:ext cx="8839200" cy="4800600"/>
          </a:xfrm>
        </p:spPr>
        <p:txBody>
          <a:bodyPr/>
          <a:lstStyle/>
          <a:p>
            <a:r>
              <a:rPr lang="en-US" b="1" dirty="0" smtClean="0"/>
              <a:t>Policy</a:t>
            </a:r>
            <a:r>
              <a:rPr lang="en-US" dirty="0" smtClean="0"/>
              <a:t> – Overall approach and structure</a:t>
            </a:r>
          </a:p>
          <a:p>
            <a:r>
              <a:rPr lang="en-US" b="1" dirty="0" smtClean="0"/>
              <a:t>Standards </a:t>
            </a:r>
            <a:r>
              <a:rPr lang="en-US" dirty="0"/>
              <a:t>– Nuts and bolts</a:t>
            </a:r>
          </a:p>
          <a:p>
            <a:r>
              <a:rPr lang="en-US" b="1" dirty="0"/>
              <a:t>Procurement and Contracting</a:t>
            </a:r>
            <a:r>
              <a:rPr lang="en-US" dirty="0"/>
              <a:t> – Buy accessible stuff</a:t>
            </a:r>
          </a:p>
          <a:p>
            <a:r>
              <a:rPr lang="en-US" b="1" dirty="0" smtClean="0"/>
              <a:t>Testing Plan</a:t>
            </a:r>
            <a:r>
              <a:rPr lang="en-US" dirty="0" smtClean="0"/>
              <a:t> -  How do we validate accessibility?</a:t>
            </a:r>
          </a:p>
          <a:p>
            <a:r>
              <a:rPr lang="en-US" b="1" dirty="0" smtClean="0"/>
              <a:t>Training </a:t>
            </a:r>
            <a:r>
              <a:rPr lang="en-US" dirty="0" smtClean="0"/>
              <a:t>–  Who gets trained on what?</a:t>
            </a:r>
          </a:p>
          <a:p>
            <a:r>
              <a:rPr lang="en-US" b="1" dirty="0" smtClean="0"/>
              <a:t>Pilot Project</a:t>
            </a:r>
            <a:r>
              <a:rPr lang="en-US" dirty="0" smtClean="0"/>
              <a:t> – Do one, learn stuff</a:t>
            </a:r>
          </a:p>
          <a:p>
            <a:endParaRPr lang="en-US" dirty="0" smtClean="0"/>
          </a:p>
          <a:p>
            <a:endParaRPr lang="en-US" dirty="0"/>
          </a:p>
        </p:txBody>
      </p:sp>
    </p:spTree>
    <p:extLst>
      <p:ext uri="{BB962C8B-B14F-4D97-AF65-F5344CB8AC3E}">
        <p14:creationId xmlns:p14="http://schemas.microsoft.com/office/powerpoint/2010/main" val="419013154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dirty="0" smtClean="0">
                <a:ea typeface="ＭＳ Ｐゴシック" pitchFamily="34" charset="-128"/>
              </a:rPr>
              <a:t>Enterprise Accessibility Policy</a:t>
            </a:r>
          </a:p>
        </p:txBody>
      </p:sp>
      <p:sp>
        <p:nvSpPr>
          <p:cNvPr id="3" name="Text Placeholder 2"/>
          <p:cNvSpPr>
            <a:spLocks noGrp="1"/>
          </p:cNvSpPr>
          <p:nvPr>
            <p:ph type="body" sz="quarter" idx="10"/>
          </p:nvPr>
        </p:nvSpPr>
        <p:spPr/>
        <p:txBody>
          <a:bodyPr/>
          <a:lstStyle/>
          <a:p>
            <a:r>
              <a:rPr lang="en-US" dirty="0" smtClean="0"/>
              <a:t>Round One</a:t>
            </a:r>
            <a:endParaRPr lang="en-US" dirty="0"/>
          </a:p>
        </p:txBody>
      </p:sp>
      <p:sp>
        <p:nvSpPr>
          <p:cNvPr id="2" name="Content Placeholder 1"/>
          <p:cNvSpPr>
            <a:spLocks noGrp="1"/>
          </p:cNvSpPr>
          <p:nvPr>
            <p:ph idx="1"/>
          </p:nvPr>
        </p:nvSpPr>
        <p:spPr>
          <a:xfrm>
            <a:off x="152400" y="1752600"/>
            <a:ext cx="8839200" cy="4800600"/>
          </a:xfrm>
        </p:spPr>
        <p:txBody>
          <a:bodyPr/>
          <a:lstStyle/>
          <a:p>
            <a:r>
              <a:rPr lang="en-US" sz="2000" b="1" dirty="0" smtClean="0"/>
              <a:t>Technical Standards</a:t>
            </a:r>
            <a:r>
              <a:rPr lang="en-US" sz="2000" dirty="0" smtClean="0"/>
              <a:t> – 508 v. WCAG</a:t>
            </a:r>
          </a:p>
          <a:p>
            <a:r>
              <a:rPr lang="en-US" sz="2000" b="1" dirty="0" smtClean="0"/>
              <a:t>Scope</a:t>
            </a:r>
            <a:r>
              <a:rPr lang="en-US" sz="2000" dirty="0" smtClean="0"/>
              <a:t> – What’s covered?</a:t>
            </a:r>
          </a:p>
          <a:p>
            <a:r>
              <a:rPr lang="en-US" sz="2000" b="1" dirty="0" smtClean="0"/>
              <a:t>Timeline</a:t>
            </a:r>
            <a:r>
              <a:rPr lang="en-US" sz="2000" dirty="0" smtClean="0"/>
              <a:t> – When to conform? (Hint: Now)</a:t>
            </a:r>
          </a:p>
          <a:p>
            <a:r>
              <a:rPr lang="en-US" sz="2000" b="1" dirty="0" smtClean="0"/>
              <a:t>Priority</a:t>
            </a:r>
            <a:r>
              <a:rPr lang="en-US" sz="2000" dirty="0" smtClean="0"/>
              <a:t> – What first? (</a:t>
            </a:r>
            <a:r>
              <a:rPr lang="en-US" sz="2000" dirty="0" smtClean="0">
                <a:solidFill>
                  <a:srgbClr val="FF8000"/>
                </a:solidFill>
              </a:rPr>
              <a:t>Anathema! Heretic!</a:t>
            </a:r>
            <a:r>
              <a:rPr lang="en-US" sz="2000" dirty="0" smtClean="0"/>
              <a:t>)</a:t>
            </a:r>
          </a:p>
          <a:p>
            <a:r>
              <a:rPr lang="en-US" sz="2000" b="1" dirty="0" smtClean="0"/>
              <a:t>Exceptions</a:t>
            </a:r>
            <a:r>
              <a:rPr lang="en-US" sz="2000" dirty="0" smtClean="0"/>
              <a:t> – What and how?</a:t>
            </a:r>
          </a:p>
          <a:p>
            <a:pPr lvl="1"/>
            <a:r>
              <a:rPr lang="en-US" b="1" dirty="0" smtClean="0"/>
              <a:t>Statutory</a:t>
            </a:r>
            <a:r>
              <a:rPr lang="en-US" dirty="0" smtClean="0"/>
              <a:t> - Undue Burden, Substantial or </a:t>
            </a:r>
            <a:r>
              <a:rPr lang="en-US" dirty="0"/>
              <a:t>Fundamental </a:t>
            </a:r>
            <a:r>
              <a:rPr lang="en-US" dirty="0" smtClean="0"/>
              <a:t>Alteration</a:t>
            </a:r>
          </a:p>
          <a:p>
            <a:pPr lvl="1"/>
            <a:r>
              <a:rPr lang="en-US" b="1" dirty="0" smtClean="0"/>
              <a:t>Operational</a:t>
            </a:r>
            <a:r>
              <a:rPr lang="en-US" dirty="0" smtClean="0"/>
              <a:t> - Other User </a:t>
            </a:r>
            <a:r>
              <a:rPr lang="en-US" dirty="0"/>
              <a:t>Provided and Generated </a:t>
            </a:r>
            <a:r>
              <a:rPr lang="en-US" dirty="0" smtClean="0"/>
              <a:t>Content, Linked </a:t>
            </a:r>
            <a:r>
              <a:rPr lang="en-US" dirty="0"/>
              <a:t>Sites and </a:t>
            </a:r>
            <a:r>
              <a:rPr lang="en-US" dirty="0" smtClean="0"/>
              <a:t>Resources, External Content, Live </a:t>
            </a:r>
            <a:r>
              <a:rPr lang="en-US" dirty="0"/>
              <a:t>Content, Short Term </a:t>
            </a:r>
            <a:r>
              <a:rPr lang="en-US" dirty="0" smtClean="0"/>
              <a:t>Content, Orphan Content, Low Traffic Content, Third Party Applications</a:t>
            </a:r>
          </a:p>
          <a:p>
            <a:r>
              <a:rPr lang="en-US" sz="2000" b="1" dirty="0" smtClean="0"/>
              <a:t>Functional Support </a:t>
            </a:r>
            <a:r>
              <a:rPr lang="en-US" sz="2000" dirty="0" smtClean="0"/>
              <a:t>– Level of equivalent access </a:t>
            </a:r>
          </a:p>
        </p:txBody>
      </p:sp>
    </p:spTree>
    <p:extLst>
      <p:ext uri="{BB962C8B-B14F-4D97-AF65-F5344CB8AC3E}">
        <p14:creationId xmlns:p14="http://schemas.microsoft.com/office/powerpoint/2010/main" val="1012186314"/>
      </p:ext>
    </p:extLst>
  </p:cSld>
  <p:clrMapOvr>
    <a:masterClrMapping/>
  </p:clrMapOvr>
  <p:timing>
    <p:tnLst>
      <p:par>
        <p:cTn id="1" dur="indefinite" restart="never" nodeType="tmRoot"/>
      </p:par>
    </p:tnLst>
  </p:timing>
</p:sld>
</file>

<file path=ppt/theme/theme1.xml><?xml version="1.0" encoding="utf-8"?>
<a:theme xmlns:a="http://schemas.openxmlformats.org/drawingml/2006/main" name="20080 New Design Powe#43310">
  <a:themeElements>
    <a:clrScheme name="20080 New Design Powe#43310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0080 New Design Powe#43310">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defRPr>
        </a:defPPr>
      </a:lstStyle>
    </a:lnDef>
  </a:objectDefaults>
  <a:extraClrSchemeLst>
    <a:extraClrScheme>
      <a:clrScheme name="20080 New Design Powe#43310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0080 New Design Powe#43310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0080 New Design Powe#43310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0080 New Design Powe#43310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0080 New Design Powe#43310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0080 New Design Powe#43310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0080 New Design Powe#43310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0080 New Design Powe#43310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0080 New Design Powe#43310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0080 New Design Powe#43310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0080 New Design Powe#43310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0080 New Design Powe#43310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20080 New Design Powe#43310">
  <a:themeElements>
    <a:clrScheme name="20080 New Design Powe#43310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0080 New Design Powe#43310">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defRPr>
        </a:defPPr>
      </a:lstStyle>
    </a:lnDef>
  </a:objectDefaults>
  <a:extraClrSchemeLst>
    <a:extraClrScheme>
      <a:clrScheme name="20080 New Design Powe#43310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0080 New Design Powe#43310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0080 New Design Powe#43310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0080 New Design Powe#43310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0080 New Design Powe#43310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0080 New Design Powe#43310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0080 New Design Powe#43310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0080 New Design Powe#43310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0080 New Design Powe#43310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0080 New Design Powe#43310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0080 New Design Powe#43310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0080 New Design Powe#43310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Production:Client Folder:Catapult:20080 New Design Power Po#43262:20080 New Design Powe#43310.pot</Template>
  <TotalTime>2486</TotalTime>
  <Words>6403</Words>
  <Application>Microsoft Office PowerPoint</Application>
  <PresentationFormat>Letter Paper (8.5x11 in)</PresentationFormat>
  <Paragraphs>887</Paragraphs>
  <Slides>46</Slides>
  <Notes>22</Notes>
  <HiddenSlides>0</HiddenSlides>
  <MMClips>0</MMClips>
  <ScaleCrop>false</ScaleCrop>
  <HeadingPairs>
    <vt:vector size="4" baseType="variant">
      <vt:variant>
        <vt:lpstr>Theme</vt:lpstr>
      </vt:variant>
      <vt:variant>
        <vt:i4>2</vt:i4>
      </vt:variant>
      <vt:variant>
        <vt:lpstr>Slide Titles</vt:lpstr>
      </vt:variant>
      <vt:variant>
        <vt:i4>46</vt:i4>
      </vt:variant>
    </vt:vector>
  </HeadingPairs>
  <TitlesOfParts>
    <vt:vector size="48" baseType="lpstr">
      <vt:lpstr>20080 New Design Powe#43310</vt:lpstr>
      <vt:lpstr>1_20080 New Design Powe#43310</vt:lpstr>
      <vt:lpstr>PowerPoint Presentation</vt:lpstr>
      <vt:lpstr>About SSB BART Group</vt:lpstr>
      <vt:lpstr>About SSB BART Group</vt:lpstr>
      <vt:lpstr>Timothy Stephen Springer</vt:lpstr>
      <vt:lpstr>Agenda</vt:lpstr>
      <vt:lpstr>Current Reality</vt:lpstr>
      <vt:lpstr>Current Reality</vt:lpstr>
      <vt:lpstr>Accessibility Initiatives Phases</vt:lpstr>
      <vt:lpstr>Enterprise Accessibility Policy</vt:lpstr>
      <vt:lpstr>Enterprise Accessibility Policy</vt:lpstr>
      <vt:lpstr>Monitoring Plan</vt:lpstr>
      <vt:lpstr>Other Key Policy Docs</vt:lpstr>
      <vt:lpstr>Technical Standards</vt:lpstr>
      <vt:lpstr>Procurement and Contracting</vt:lpstr>
      <vt:lpstr>Example Compliance Language</vt:lpstr>
      <vt:lpstr>Example Compliance Language</vt:lpstr>
      <vt:lpstr>Accessibility Testing Plan</vt:lpstr>
      <vt:lpstr>Accessibility Testing Plan</vt:lpstr>
      <vt:lpstr>Accessibility Testing Plan</vt:lpstr>
      <vt:lpstr>Accessibility Testing Plan</vt:lpstr>
      <vt:lpstr>Accessibility Testing Plan</vt:lpstr>
      <vt:lpstr>Accessibility Testing Plan</vt:lpstr>
      <vt:lpstr>Accessibility Testing Plan</vt:lpstr>
      <vt:lpstr>Training Plan</vt:lpstr>
      <vt:lpstr>Training Plan</vt:lpstr>
      <vt:lpstr>Training Plan</vt:lpstr>
      <vt:lpstr>Pilot Implementation</vt:lpstr>
      <vt:lpstr>What is an APO?</vt:lpstr>
      <vt:lpstr>Management</vt:lpstr>
      <vt:lpstr>Accessibility Council</vt:lpstr>
      <vt:lpstr>Next Steps</vt:lpstr>
      <vt:lpstr>PowerPoint Presentation</vt:lpstr>
      <vt:lpstr>Product or Project Manager </vt:lpstr>
      <vt:lpstr>Designer</vt:lpstr>
      <vt:lpstr>Developer </vt:lpstr>
      <vt:lpstr>Quality Assurance Specialist</vt:lpstr>
      <vt:lpstr>Content Creators</vt:lpstr>
      <vt:lpstr>Content Editors</vt:lpstr>
      <vt:lpstr>Documentation</vt:lpstr>
      <vt:lpstr>Support</vt:lpstr>
      <vt:lpstr>Human Resources</vt:lpstr>
      <vt:lpstr>PowerPoint Presentation</vt:lpstr>
      <vt:lpstr>Implementation Plan</vt:lpstr>
      <vt:lpstr>Implementation Plan</vt:lpstr>
      <vt:lpstr>PowerPoint Presentation</vt:lpstr>
      <vt:lpstr>Reference Documents</vt:lpstr>
    </vt:vector>
  </TitlesOfParts>
  <Company>ᔩ退穼��</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Visions Marketing</dc:creator>
  <cp:lastModifiedBy>Kim</cp:lastModifiedBy>
  <cp:revision>211</cp:revision>
  <cp:lastPrinted>2013-08-19T19:03:45Z</cp:lastPrinted>
  <dcterms:created xsi:type="dcterms:W3CDTF">2010-03-03T20:28:24Z</dcterms:created>
  <dcterms:modified xsi:type="dcterms:W3CDTF">2013-10-31T12:17:56Z</dcterms:modified>
</cp:coreProperties>
</file>