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66" r:id="rId5"/>
    <p:sldId id="267" r:id="rId6"/>
    <p:sldId id="268" r:id="rId7"/>
    <p:sldId id="269" r:id="rId8"/>
    <p:sldId id="272" r:id="rId9"/>
    <p:sldId id="262" r:id="rId10"/>
    <p:sldId id="263" r:id="rId11"/>
    <p:sldId id="270" r:id="rId12"/>
    <p:sldId id="271" r:id="rId13"/>
    <p:sldId id="264" r:id="rId14"/>
    <p:sldId id="265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A33E2-1E64-4D0E-978E-EE12E65E99FA}" type="datetimeFigureOut">
              <a:rPr lang="en-US" smtClean="0"/>
              <a:t>10/8/2013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AE6D1-19DA-4D8C-A227-F129DDEF6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916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A33E2-1E64-4D0E-978E-EE12E65E99FA}" type="datetimeFigureOut">
              <a:rPr lang="en-US" smtClean="0"/>
              <a:t>10/8/2013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AE6D1-19DA-4D8C-A227-F129DDEF6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731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A33E2-1E64-4D0E-978E-EE12E65E99FA}" type="datetimeFigureOut">
              <a:rPr lang="en-US" smtClean="0"/>
              <a:t>10/8/2013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AE6D1-19DA-4D8C-A227-F129DDEF6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8490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A33E2-1E64-4D0E-978E-EE12E65E99FA}" type="datetimeFigureOut">
              <a:rPr lang="en-US" smtClean="0"/>
              <a:t>10/8/2013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AE6D1-19DA-4D8C-A227-F129DDEF6538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459077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A33E2-1E64-4D0E-978E-EE12E65E99FA}" type="datetimeFigureOut">
              <a:rPr lang="en-US" smtClean="0"/>
              <a:t>10/8/2013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AE6D1-19DA-4D8C-A227-F129DDEF6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7125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A33E2-1E64-4D0E-978E-EE12E65E99FA}" type="datetimeFigureOut">
              <a:rPr lang="en-US" smtClean="0"/>
              <a:t>10/8/2013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AE6D1-19DA-4D8C-A227-F129DDEF6538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154632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A33E2-1E64-4D0E-978E-EE12E65E99FA}" type="datetimeFigureOut">
              <a:rPr lang="en-US" smtClean="0"/>
              <a:t>10/8/2013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AE6D1-19DA-4D8C-A227-F129DDEF6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2124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A33E2-1E64-4D0E-978E-EE12E65E99FA}" type="datetimeFigureOut">
              <a:rPr lang="en-US" smtClean="0"/>
              <a:t>10/8/2013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AE6D1-19DA-4D8C-A227-F129DDEF6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7448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A33E2-1E64-4D0E-978E-EE12E65E99FA}" type="datetimeFigureOut">
              <a:rPr lang="en-US" smtClean="0"/>
              <a:t>10/8/2013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AE6D1-19DA-4D8C-A227-F129DDEF6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202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A33E2-1E64-4D0E-978E-EE12E65E99FA}" type="datetimeFigureOut">
              <a:rPr lang="en-US" smtClean="0"/>
              <a:t>10/8/2013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AE6D1-19DA-4D8C-A227-F129DDEF6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634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A33E2-1E64-4D0E-978E-EE12E65E99FA}" type="datetimeFigureOut">
              <a:rPr lang="en-US" smtClean="0"/>
              <a:t>10/8/2013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AE6D1-19DA-4D8C-A227-F129DDEF6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159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A33E2-1E64-4D0E-978E-EE12E65E99FA}" type="datetimeFigureOut">
              <a:rPr lang="en-US" smtClean="0"/>
              <a:t>10/8/2013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AE6D1-19DA-4D8C-A227-F129DDEF6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214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A33E2-1E64-4D0E-978E-EE12E65E99FA}" type="datetimeFigureOut">
              <a:rPr lang="en-US" smtClean="0"/>
              <a:t>10/8/2013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AE6D1-19DA-4D8C-A227-F129DDEF6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344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A33E2-1E64-4D0E-978E-EE12E65E99FA}" type="datetimeFigureOut">
              <a:rPr lang="en-US" smtClean="0"/>
              <a:t>10/8/2013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AE6D1-19DA-4D8C-A227-F129DDEF6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838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A33E2-1E64-4D0E-978E-EE12E65E99FA}" type="datetimeFigureOut">
              <a:rPr lang="en-US" smtClean="0"/>
              <a:t>10/8/2013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AE6D1-19DA-4D8C-A227-F129DDEF6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265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A33E2-1E64-4D0E-978E-EE12E65E99FA}" type="datetimeFigureOut">
              <a:rPr lang="en-US" smtClean="0"/>
              <a:t>10/8/2013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AE6D1-19DA-4D8C-A227-F129DDEF6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617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A33E2-1E64-4D0E-978E-EE12E65E99FA}" type="datetimeFigureOut">
              <a:rPr lang="en-US" smtClean="0"/>
              <a:t>10/8/2013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AE6D1-19DA-4D8C-A227-F129DDEF6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842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10A33E2-1E64-4D0E-978E-EE12E65E99FA}" type="datetimeFigureOut">
              <a:rPr lang="en-US" smtClean="0"/>
              <a:t>10/8/2013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5EAE6D1-19DA-4D8C-A227-F129DDEF6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6085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raja.sen@Arapahoe.edu" TargetMode="External"/><Relationship Id="rId2" Type="http://schemas.openxmlformats.org/officeDocument/2006/relationships/hyperlink" Target="mailto:lee.Christopher@Arapahoe.edu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Strategies for Accessible Multimedia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Lee Christopher, Director eLearning, Arapahoe Community College</a:t>
            </a:r>
          </a:p>
          <a:p>
            <a:r>
              <a:rPr lang="en-US" dirty="0" smtClean="0"/>
              <a:t>Raj Sen, Instructional Designer, Arapahoe Community College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6855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 at ACC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Captioning (YouTube and Camtasia Studio 8.0)</a:t>
            </a:r>
          </a:p>
          <a:p>
            <a:r>
              <a:rPr lang="en-US" dirty="0" smtClean="0"/>
              <a:t>Transcripts (Infinity Foot Pedal and FTW Transcriber application)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9125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with 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Staff</a:t>
            </a:r>
          </a:p>
          <a:p>
            <a:r>
              <a:rPr lang="en-US" dirty="0" smtClean="0"/>
              <a:t>Tracking of videos </a:t>
            </a:r>
          </a:p>
          <a:p>
            <a:r>
              <a:rPr lang="en-US" dirty="0"/>
              <a:t>T</a:t>
            </a:r>
            <a:r>
              <a:rPr lang="en-US" dirty="0" smtClean="0"/>
              <a:t>ime of completion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287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Hire Work Study Students</a:t>
            </a:r>
          </a:p>
          <a:p>
            <a:r>
              <a:rPr lang="en-US" dirty="0" smtClean="0"/>
              <a:t>Two-week pilot to estimate time to caption a minute of video</a:t>
            </a:r>
          </a:p>
          <a:p>
            <a:r>
              <a:rPr lang="en-US" dirty="0"/>
              <a:t>Design a Caption Estimator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8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Considerations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Audio </a:t>
            </a:r>
            <a:r>
              <a:rPr lang="en-US" dirty="0" smtClean="0"/>
              <a:t>description for videos 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675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962400"/>
            <a:ext cx="8077200" cy="2209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Questions</a:t>
            </a:r>
            <a:r>
              <a:rPr lang="en-US" dirty="0" smtClean="0"/>
              <a:t>??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Contact us:</a:t>
            </a:r>
            <a:br>
              <a:rPr lang="en-US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</a:br>
            <a:r>
              <a:rPr lang="en-US" dirty="0" smtClean="0">
                <a:latin typeface="Adobe Gothic Std B" panose="020B0800000000000000" pitchFamily="34" charset="-128"/>
                <a:ea typeface="Adobe Gothic Std B" panose="020B0800000000000000" pitchFamily="34" charset="-128"/>
                <a:hlinkClick r:id="rId2"/>
              </a:rPr>
              <a:t>lee.Christopher@Arapahoe.edu</a:t>
            </a:r>
            <a:r>
              <a:rPr lang="en-US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/>
            </a:r>
            <a:br>
              <a:rPr lang="en-US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</a:br>
            <a:r>
              <a:rPr lang="en-US" dirty="0" smtClean="0">
                <a:latin typeface="Adobe Gothic Std B" panose="020B0800000000000000" pitchFamily="34" charset="-128"/>
                <a:ea typeface="Adobe Gothic Std B" panose="020B0800000000000000" pitchFamily="34" charset="-128"/>
                <a:hlinkClick r:id="rId3"/>
              </a:rPr>
              <a:t>raja.sen@Arapahoe.edu</a:t>
            </a:r>
            <a:r>
              <a:rPr lang="en-US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endParaRPr lang="en-US" dirty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990600"/>
            <a:ext cx="4048125" cy="2686050"/>
          </a:xfrm>
        </p:spPr>
      </p:pic>
    </p:spTree>
    <p:extLst>
      <p:ext uri="{BB962C8B-B14F-4D97-AF65-F5344CB8AC3E}">
        <p14:creationId xmlns:p14="http://schemas.microsoft.com/office/powerpoint/2010/main" val="3201555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Outcomes of the Session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 about the rise of multimedia at ACC</a:t>
            </a:r>
          </a:p>
          <a:p>
            <a:r>
              <a:rPr lang="en-US" dirty="0" smtClean="0"/>
              <a:t>Learn about the challenges with the rise</a:t>
            </a:r>
          </a:p>
          <a:p>
            <a:r>
              <a:rPr lang="en-US" dirty="0" smtClean="0"/>
              <a:t>Understand the available strategies for captioning and transcribing media content</a:t>
            </a:r>
          </a:p>
          <a:p>
            <a:r>
              <a:rPr lang="en-US" dirty="0" smtClean="0"/>
              <a:t>Learn about </a:t>
            </a:r>
            <a:r>
              <a:rPr lang="en-US" dirty="0" smtClean="0"/>
              <a:t>how we </a:t>
            </a:r>
            <a:r>
              <a:rPr lang="en-US" dirty="0" smtClean="0"/>
              <a:t>implemented at ACC, the challenges we faced and how we overcame them 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040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 smtClean="0"/>
              <a:t>Rise </a:t>
            </a:r>
            <a:r>
              <a:rPr lang="en-US" dirty="0"/>
              <a:t>of </a:t>
            </a:r>
            <a:r>
              <a:rPr lang="en-US" dirty="0" smtClean="0"/>
              <a:t>Multimedia at ACC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990600"/>
            <a:ext cx="4286250" cy="321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916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Problems Associated with the Rise </a:t>
            </a:r>
            <a:r>
              <a:rPr lang="en-US" dirty="0"/>
              <a:t>of </a:t>
            </a:r>
            <a:r>
              <a:rPr lang="en-US" dirty="0" smtClean="0"/>
              <a:t>Multimedia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 </a:t>
            </a:r>
          </a:p>
          <a:p>
            <a:r>
              <a:rPr lang="en-US" dirty="0" smtClean="0"/>
              <a:t>Lack of centralized </a:t>
            </a:r>
            <a:r>
              <a:rPr lang="en-US" dirty="0"/>
              <a:t>l</a:t>
            </a:r>
            <a:r>
              <a:rPr lang="en-US" dirty="0" smtClean="0"/>
              <a:t>ocation of videos</a:t>
            </a:r>
          </a:p>
          <a:p>
            <a:r>
              <a:rPr lang="en-US" dirty="0" smtClean="0"/>
              <a:t>Inconsistent formats</a:t>
            </a:r>
          </a:p>
          <a:p>
            <a:r>
              <a:rPr lang="en-US" dirty="0" smtClean="0"/>
              <a:t>Inability to play across platforms (PC, MAC &amp; Mobile)</a:t>
            </a:r>
          </a:p>
          <a:p>
            <a:r>
              <a:rPr lang="en-US" dirty="0" smtClean="0"/>
              <a:t>Slow loading due to high buffering times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169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Problems Associated with the Rise </a:t>
            </a:r>
            <a:r>
              <a:rPr lang="en-US" dirty="0"/>
              <a:t>of </a:t>
            </a:r>
            <a:r>
              <a:rPr lang="en-US" dirty="0" smtClean="0"/>
              <a:t>Multimedia Continued…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 </a:t>
            </a:r>
          </a:p>
          <a:p>
            <a:pPr marL="0" indent="0">
              <a:buNone/>
            </a:pPr>
            <a:r>
              <a:rPr lang="en-US" b="1" dirty="0" smtClean="0"/>
              <a:t>And most importantly</a:t>
            </a:r>
            <a:r>
              <a:rPr lang="en-US" dirty="0" smtClean="0"/>
              <a:t>…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None of it was </a:t>
            </a:r>
            <a:r>
              <a:rPr lang="en-US" i="1" dirty="0" smtClean="0"/>
              <a:t>accessible</a:t>
            </a:r>
          </a:p>
          <a:p>
            <a:pPr marL="0" indent="0" algn="ctr">
              <a:buNone/>
            </a:pPr>
            <a:r>
              <a:rPr lang="en-US" dirty="0" smtClean="0"/>
              <a:t>AND </a:t>
            </a:r>
          </a:p>
          <a:p>
            <a:pPr marL="0" indent="0" algn="ctr">
              <a:buNone/>
            </a:pPr>
            <a:r>
              <a:rPr lang="en-US" dirty="0" smtClean="0"/>
              <a:t>We were not even thinking about </a:t>
            </a:r>
            <a:r>
              <a:rPr lang="en-US" dirty="0" smtClean="0"/>
              <a:t>accessibility!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18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Eye Opener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685800"/>
            <a:ext cx="381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444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Met with </a:t>
            </a:r>
            <a:r>
              <a:rPr lang="en-US" dirty="0"/>
              <a:t>d</a:t>
            </a:r>
            <a:r>
              <a:rPr lang="en-US" dirty="0" smtClean="0"/>
              <a:t>isability services </a:t>
            </a:r>
          </a:p>
          <a:p>
            <a:r>
              <a:rPr lang="en-US" dirty="0" smtClean="0"/>
              <a:t>Training with disability services</a:t>
            </a:r>
          </a:p>
          <a:p>
            <a:r>
              <a:rPr lang="en-US" dirty="0" smtClean="0"/>
              <a:t>Researched extensively </a:t>
            </a:r>
            <a:r>
              <a:rPr lang="en-US" dirty="0" smtClean="0"/>
              <a:t>Universal </a:t>
            </a:r>
            <a:r>
              <a:rPr lang="en-US" dirty="0" smtClean="0"/>
              <a:t>Design for Learning (UDL) </a:t>
            </a:r>
          </a:p>
          <a:p>
            <a:r>
              <a:rPr lang="en-US" dirty="0" smtClean="0"/>
              <a:t>Self-assessed the scope of UDL in our department</a:t>
            </a:r>
          </a:p>
          <a:p>
            <a:r>
              <a:rPr lang="en-US" dirty="0" smtClean="0"/>
              <a:t>Set up processes for making multimedia accessible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619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Strategies for accessible Multimedia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Closed-captioning for videos</a:t>
            </a:r>
          </a:p>
          <a:p>
            <a:r>
              <a:rPr lang="en-US" dirty="0" smtClean="0"/>
              <a:t>Transcripts for audio lectures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562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Hire third party captioning service</a:t>
            </a:r>
          </a:p>
          <a:p>
            <a:r>
              <a:rPr lang="en-US" dirty="0" smtClean="0"/>
              <a:t>Captioning on YouTube</a:t>
            </a:r>
          </a:p>
          <a:p>
            <a:r>
              <a:rPr lang="en-US" dirty="0" smtClean="0"/>
              <a:t>Captioning using Camtasia Studio 8.0</a:t>
            </a:r>
          </a:p>
          <a:p>
            <a:r>
              <a:rPr lang="en-US" dirty="0" smtClean="0"/>
              <a:t>Speech to text software (Dragon Naturally Speaking) for transcriptions</a:t>
            </a:r>
          </a:p>
          <a:p>
            <a:r>
              <a:rPr lang="en-US" dirty="0" smtClean="0"/>
              <a:t>Transcribing using foot pedals (Infinity USB) and software (FTW Transcriber)</a:t>
            </a:r>
          </a:p>
          <a:p>
            <a:r>
              <a:rPr lang="en-US" dirty="0" smtClean="0"/>
              <a:t>Plain old transcribing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77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155</TotalTime>
  <Words>288</Words>
  <Application>Microsoft Office PowerPoint</Application>
  <PresentationFormat>On-screen Show (4:3)</PresentationFormat>
  <Paragraphs>56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Adobe Gothic Std B</vt:lpstr>
      <vt:lpstr>Century Gothic</vt:lpstr>
      <vt:lpstr>Wingdings 3</vt:lpstr>
      <vt:lpstr>Slice</vt:lpstr>
      <vt:lpstr>Strategies for Accessible Multimedia</vt:lpstr>
      <vt:lpstr>Outcomes of the Session</vt:lpstr>
      <vt:lpstr>The Rise of Multimedia at ACC</vt:lpstr>
      <vt:lpstr>Problems Associated with the Rise of Multimedia</vt:lpstr>
      <vt:lpstr>Problems Associated with the Rise of Multimedia Continued…</vt:lpstr>
      <vt:lpstr>Eye Opener</vt:lpstr>
      <vt:lpstr>Next Steps</vt:lpstr>
      <vt:lpstr>Strategies for accessible Multimedia</vt:lpstr>
      <vt:lpstr>Implementation Options</vt:lpstr>
      <vt:lpstr>Implementation at ACC</vt:lpstr>
      <vt:lpstr>Challenges with Implementation</vt:lpstr>
      <vt:lpstr>Solutions </vt:lpstr>
      <vt:lpstr>Future Considerations</vt:lpstr>
      <vt:lpstr>Questions??  Contact us: lee.Christopher@Arapahoe.edu raja.sen@Arapahoe.edu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Strategies for Accessible Multimedia</dc:title>
  <dc:creator>Testadmin</dc:creator>
  <cp:lastModifiedBy>eLearning</cp:lastModifiedBy>
  <cp:revision>17</cp:revision>
  <dcterms:created xsi:type="dcterms:W3CDTF">2013-08-22T15:30:55Z</dcterms:created>
  <dcterms:modified xsi:type="dcterms:W3CDTF">2013-10-08T19:45:56Z</dcterms:modified>
</cp:coreProperties>
</file>