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33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C8F5-D920-BB4B-933F-7F3EB43C82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Lines_7404.pdf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206" b="61897"/>
          <a:stretch/>
        </p:blipFill>
        <p:spPr>
          <a:xfrm>
            <a:off x="0" y="1582260"/>
            <a:ext cx="774095" cy="1960372"/>
          </a:xfrm>
          <a:prstGeom prst="rect">
            <a:avLst/>
          </a:prstGeom>
        </p:spPr>
      </p:pic>
      <p:pic>
        <p:nvPicPr>
          <p:cNvPr id="8" name="Picture 7" descr="Lines_blk.pdf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5" t="6478" b="22982"/>
          <a:stretch/>
        </p:blipFill>
        <p:spPr>
          <a:xfrm>
            <a:off x="873677" y="1582260"/>
            <a:ext cx="8270323" cy="1960372"/>
          </a:xfrm>
          <a:prstGeom prst="rect">
            <a:avLst/>
          </a:prstGeom>
        </p:spPr>
      </p:pic>
      <p:pic>
        <p:nvPicPr>
          <p:cNvPr id="13" name="Picture 12" descr="PU_sigtab.eps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8"/>
          <a:stretch/>
        </p:blipFill>
        <p:spPr>
          <a:xfrm>
            <a:off x="6935432" y="5830266"/>
            <a:ext cx="1942418" cy="1040186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-1"/>
            <a:ext cx="9144000" cy="13316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Title 14"/>
          <p:cNvSpPr>
            <a:spLocks noGrp="1"/>
          </p:cNvSpPr>
          <p:nvPr>
            <p:ph type="title" hasCustomPrompt="1"/>
          </p:nvPr>
        </p:nvSpPr>
        <p:spPr>
          <a:xfrm>
            <a:off x="1362779" y="1474647"/>
            <a:ext cx="7515071" cy="748782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200" cap="all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62777" y="2182940"/>
            <a:ext cx="7515073" cy="1460826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5200" cap="all" baseline="0">
                <a:solidFill>
                  <a:srgbClr val="A3792C"/>
                </a:solidFill>
                <a:latin typeface="Impact"/>
                <a:cs typeface="Impac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Second Line</a:t>
            </a:r>
            <a:br>
              <a:rPr lang="en-US" dirty="0" smtClean="0"/>
            </a:br>
            <a:r>
              <a:rPr lang="en-US" dirty="0" smtClean="0"/>
              <a:t>Third Line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 hasCustomPrompt="1"/>
          </p:nvPr>
        </p:nvSpPr>
        <p:spPr>
          <a:xfrm>
            <a:off x="1371600" y="3876545"/>
            <a:ext cx="7505700" cy="954143"/>
          </a:xfrm>
        </p:spPr>
        <p:txBody>
          <a:bodyPr>
            <a:noAutofit/>
          </a:bodyPr>
          <a:lstStyle>
            <a:lvl1pPr>
              <a:defRPr sz="2400" cap="all">
                <a:solidFill>
                  <a:schemeClr val="tx1">
                    <a:lumMod val="50000"/>
                    <a:lumOff val="50000"/>
                  </a:schemeClr>
                </a:solidFill>
                <a:latin typeface="Impact"/>
                <a:cs typeface="Impact"/>
              </a:defRPr>
            </a:lvl1pPr>
          </a:lstStyle>
          <a:p>
            <a:pPr lvl="0"/>
            <a:r>
              <a:rPr lang="en-US" dirty="0" smtClean="0"/>
              <a:t>Single-line Subtitle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4" hasCustomPrompt="1"/>
          </p:nvPr>
        </p:nvSpPr>
        <p:spPr>
          <a:xfrm>
            <a:off x="1362776" y="5008928"/>
            <a:ext cx="7514523" cy="311740"/>
          </a:xfrm>
        </p:spPr>
        <p:txBody>
          <a:bodyPr>
            <a:noAutofit/>
          </a:bodyPr>
          <a:lstStyle>
            <a:lvl1pPr>
              <a:defRPr sz="1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Presenter Name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5" hasCustomPrompt="1"/>
          </p:nvPr>
        </p:nvSpPr>
        <p:spPr>
          <a:xfrm>
            <a:off x="1362776" y="5287650"/>
            <a:ext cx="7514524" cy="501116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13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Presenter title</a:t>
            </a:r>
            <a:endParaRPr lang="en-US"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>
          <a:xfrm>
            <a:off x="1362779" y="6356350"/>
            <a:ext cx="20857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3792C"/>
                </a:solidFill>
              </a:defRPr>
            </a:lvl1pPr>
          </a:lstStyle>
          <a:p>
            <a:pPr defTabSz="457200"/>
            <a:r>
              <a:rPr lang="en-US" sz="1400" b="1" dirty="0" smtClean="0">
                <a:latin typeface="Arial"/>
                <a:cs typeface="Arial"/>
              </a:rPr>
              <a:t>Month day, year</a:t>
            </a:r>
            <a:endParaRPr lang="en-US" sz="14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6621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A2BAA2D-A14A-4DD3-9267-51615B1ED7F6}" type="datetimeFigureOut">
              <a:rPr lang="en-US" smtClean="0">
                <a:solidFill>
                  <a:prstClr val="black"/>
                </a:solidFill>
              </a:rPr>
              <a:pPr defTabSz="457200"/>
              <a:t>10/29/2013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0C28-5F4A-4440-9FF6-EE4F7BCB39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21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A2BAA2D-A14A-4DD3-9267-51615B1ED7F6}" type="datetimeFigureOut">
              <a:rPr lang="en-US" smtClean="0">
                <a:solidFill>
                  <a:prstClr val="black"/>
                </a:solidFill>
              </a:rPr>
              <a:pPr defTabSz="457200"/>
              <a:t>10/29/2013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0C28-5F4A-4440-9FF6-EE4F7BCB39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32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212273" y="1905000"/>
            <a:ext cx="7931727" cy="2295144"/>
          </a:xfrm>
          <a:prstGeom prst="rect">
            <a:avLst/>
          </a:prstGeom>
          <a:solidFill>
            <a:srgbClr val="756C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7" descr="Lines_blk.70.pdf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50" r="87164" b="-1"/>
          <a:stretch/>
        </p:blipFill>
        <p:spPr>
          <a:xfrm>
            <a:off x="0" y="1905000"/>
            <a:ext cx="1119909" cy="2295144"/>
          </a:xfrm>
          <a:prstGeom prst="rect">
            <a:avLst/>
          </a:prstGeom>
        </p:spPr>
      </p:pic>
      <p:pic>
        <p:nvPicPr>
          <p:cNvPr id="10" name="Picture 9" descr="PU_sigtab.eps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8"/>
          <a:stretch/>
        </p:blipFill>
        <p:spPr>
          <a:xfrm>
            <a:off x="6935432" y="5830266"/>
            <a:ext cx="1942418" cy="10401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2003092"/>
            <a:ext cx="7772400" cy="744258"/>
          </a:xfrm>
        </p:spPr>
        <p:txBody>
          <a:bodyPr anchor="t">
            <a:noAutofit/>
          </a:bodyPr>
          <a:lstStyle>
            <a:lvl1pPr marL="0" marR="0" indent="0" algn="l" defTabSz="4572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00" b="0" i="0" cap="all">
                <a:solidFill>
                  <a:srgbClr val="D19B23"/>
                </a:solidFill>
              </a:defRPr>
            </a:lvl1pPr>
          </a:lstStyle>
          <a:p>
            <a:pPr>
              <a:lnSpc>
                <a:spcPct val="80000"/>
              </a:lnSpc>
            </a:pPr>
            <a:r>
              <a:rPr lang="en-US" sz="5800" dirty="0" smtClean="0">
                <a:solidFill>
                  <a:srgbClr val="D19B23"/>
                </a:solidFill>
                <a:latin typeface="Impact"/>
                <a:cs typeface="Impact"/>
              </a:rPr>
              <a:t>SECTION TITLE</a:t>
            </a:r>
            <a:endParaRPr lang="en-US" sz="5800" dirty="0">
              <a:solidFill>
                <a:srgbClr val="FFFFFF"/>
              </a:solidFill>
              <a:latin typeface="Impact"/>
              <a:cs typeface="Impac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371600" y="2718002"/>
            <a:ext cx="7772400" cy="1482142"/>
          </a:xfrm>
        </p:spPr>
        <p:txBody>
          <a:bodyPr anchor="t">
            <a:noAutofit/>
          </a:bodyPr>
          <a:lstStyle>
            <a:lvl1pPr marL="0" indent="0" algn="l">
              <a:lnSpc>
                <a:spcPct val="80000"/>
              </a:lnSpc>
              <a:buNone/>
              <a:defRPr sz="5800" b="0" i="0" cap="all">
                <a:solidFill>
                  <a:schemeClr val="bg1">
                    <a:lumMod val="95000"/>
                  </a:schemeClr>
                </a:solidFill>
                <a:latin typeface="Impact"/>
                <a:cs typeface="Impac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sz="5800" dirty="0" smtClean="0">
                <a:solidFill>
                  <a:srgbClr val="FFFFFF"/>
                </a:solidFill>
                <a:latin typeface="Impact"/>
                <a:cs typeface="Impact"/>
              </a:rPr>
              <a:t>SECOND LINE</a:t>
            </a:r>
            <a:br>
              <a:rPr lang="en-US" sz="5800" dirty="0" smtClean="0">
                <a:solidFill>
                  <a:srgbClr val="FFFFFF"/>
                </a:solidFill>
                <a:latin typeface="Impact"/>
                <a:cs typeface="Impact"/>
              </a:rPr>
            </a:br>
            <a:r>
              <a:rPr lang="en-US" sz="5800" dirty="0" smtClean="0">
                <a:solidFill>
                  <a:srgbClr val="FFFFFF"/>
                </a:solidFill>
                <a:latin typeface="Impact"/>
                <a:cs typeface="Impact"/>
              </a:rPr>
              <a:t>THIRD LINE</a:t>
            </a:r>
            <a:endParaRPr lang="en-US" sz="5800" dirty="0">
              <a:solidFill>
                <a:srgbClr val="FFFFFF"/>
              </a:solidFill>
              <a:latin typeface="Impact"/>
              <a:cs typeface="Impact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C8F5-D920-BB4B-933F-7F3EB43C82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-1"/>
            <a:ext cx="9144000" cy="13316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1466850" y="4365879"/>
            <a:ext cx="7506250" cy="136122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6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80C8F5-D920-BB4B-933F-7F3EB43C82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367130" y="925650"/>
            <a:ext cx="8319670" cy="442912"/>
          </a:xfrm>
        </p:spPr>
        <p:txBody>
          <a:bodyPr anchor="t">
            <a:noAutofit/>
          </a:bodyPr>
          <a:lstStyle>
            <a:lvl1pPr marL="0" indent="0">
              <a:buNone/>
              <a:defRPr sz="1800" b="1" cap="all">
                <a:solidFill>
                  <a:srgbClr val="756C66"/>
                </a:solidFill>
                <a:latin typeface="Impact"/>
                <a:cs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2"/>
          </p:nvPr>
        </p:nvSpPr>
        <p:spPr>
          <a:xfrm>
            <a:off x="367130" y="1608139"/>
            <a:ext cx="8326019" cy="4459272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55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7130" y="1600200"/>
            <a:ext cx="4038600" cy="452596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C8F5-D920-BB4B-933F-7F3EB43C82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67130" y="925650"/>
            <a:ext cx="8319670" cy="442912"/>
          </a:xfrm>
        </p:spPr>
        <p:txBody>
          <a:bodyPr anchor="t">
            <a:noAutofit/>
          </a:bodyPr>
          <a:lstStyle>
            <a:lvl1pPr marL="0" indent="0">
              <a:buNone/>
              <a:defRPr sz="1800" b="1" cap="all">
                <a:solidFill>
                  <a:srgbClr val="756C66"/>
                </a:solidFill>
                <a:latin typeface="Impact"/>
                <a:cs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4671604" y="1600373"/>
            <a:ext cx="4015195" cy="452579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35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7130" y="1600200"/>
            <a:ext cx="4038600" cy="452596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C8F5-D920-BB4B-933F-7F3EB43C82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67130" y="925650"/>
            <a:ext cx="8319670" cy="442912"/>
          </a:xfrm>
        </p:spPr>
        <p:txBody>
          <a:bodyPr anchor="t">
            <a:noAutofit/>
          </a:bodyPr>
          <a:lstStyle>
            <a:lvl1pPr marL="0" indent="0">
              <a:buNone/>
              <a:defRPr sz="1800" b="1" cap="all">
                <a:solidFill>
                  <a:srgbClr val="756C66"/>
                </a:solidFill>
                <a:latin typeface="Impact"/>
                <a:cs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308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9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900" y="2174875"/>
            <a:ext cx="4040188" cy="395128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367130" y="925650"/>
            <a:ext cx="8319670" cy="442912"/>
          </a:xfrm>
        </p:spPr>
        <p:txBody>
          <a:bodyPr anchor="t">
            <a:noAutofit/>
          </a:bodyPr>
          <a:lstStyle>
            <a:lvl1pPr marL="0" indent="0">
              <a:buNone/>
              <a:defRPr sz="1800" b="1" cap="all">
                <a:solidFill>
                  <a:srgbClr val="756C66"/>
                </a:solidFill>
                <a:latin typeface="Impact"/>
                <a:cs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fld id="{AB80C8F5-D920-BB4B-933F-7F3EB43C82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67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0C8F5-D920-BB4B-933F-7F3EB43C821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367130" y="925650"/>
            <a:ext cx="8319670" cy="442912"/>
          </a:xfrm>
        </p:spPr>
        <p:txBody>
          <a:bodyPr anchor="t">
            <a:noAutofit/>
          </a:bodyPr>
          <a:lstStyle>
            <a:lvl1pPr marL="0" indent="0">
              <a:buNone/>
              <a:defRPr sz="1800" b="1" cap="all">
                <a:solidFill>
                  <a:srgbClr val="756C66"/>
                </a:solidFill>
                <a:latin typeface="Impact"/>
                <a:cs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775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93347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756C66"/>
                </a:solidFill>
                <a:latin typeface="Arial"/>
                <a:cs typeface="Arial"/>
              </a:defRPr>
            </a:lvl1pPr>
          </a:lstStyle>
          <a:p>
            <a:pPr defTabSz="457200"/>
            <a:fld id="{AB80C8F5-D920-BB4B-933F-7F3EB43C8215}" type="slidenum">
              <a:rPr lang="en-US" smtClean="0"/>
              <a:pPr defTabSz="457200"/>
              <a:t>‹#›</a:t>
            </a:fld>
            <a:endParaRPr lang="en-US" dirty="0" smtClean="0"/>
          </a:p>
        </p:txBody>
      </p:sp>
      <p:sp>
        <p:nvSpPr>
          <p:cNvPr id="6" name="Rectangle 5"/>
          <p:cNvSpPr/>
          <p:nvPr userDrawn="1"/>
        </p:nvSpPr>
        <p:spPr>
          <a:xfrm>
            <a:off x="0" y="-1"/>
            <a:ext cx="9144000" cy="13316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97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A2BAA2D-A14A-4DD3-9267-51615B1ED7F6}" type="datetimeFigureOut">
              <a:rPr lang="en-US" smtClean="0">
                <a:solidFill>
                  <a:prstClr val="black"/>
                </a:solidFill>
              </a:rPr>
              <a:pPr defTabSz="457200"/>
              <a:t>10/29/2013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30C28-5F4A-4440-9FF6-EE4F7BCB39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966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120316"/>
            <a:ext cx="9144000" cy="745316"/>
          </a:xfrm>
          <a:prstGeom prst="rect">
            <a:avLst/>
          </a:prstGeom>
          <a:solidFill>
            <a:srgbClr val="E3AE2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Picture 10" descr="h2_lines_white.pdf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7" t="4635" r="32344" b="70473"/>
          <a:stretch/>
        </p:blipFill>
        <p:spPr>
          <a:xfrm>
            <a:off x="0" y="135881"/>
            <a:ext cx="9144000" cy="729752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0" y="0"/>
            <a:ext cx="9144000" cy="12031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8" descr="PU_sig132.eps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663" y="6157111"/>
            <a:ext cx="1710227" cy="66625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7130" y="265631"/>
            <a:ext cx="8326020" cy="74878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7130" y="1621330"/>
            <a:ext cx="8326020" cy="450171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 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713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pPr defTabSz="457200"/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11/6/2013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367130" y="1535528"/>
            <a:ext cx="8326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6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4400" kern="1200" cap="none">
          <a:solidFill>
            <a:schemeClr val="tx1"/>
          </a:solidFill>
          <a:latin typeface="+mj-lt"/>
          <a:ea typeface="+mj-ea"/>
          <a:cs typeface="Freestyle Script" panose="030804020302050B0404" pitchFamily="66" charset="0"/>
        </a:defRPr>
      </a:lvl1pPr>
    </p:titleStyle>
    <p:bodyStyle>
      <a:lvl1pPr marL="457200" indent="-4572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Wingdings" panose="05000000000000000000" pitchFamily="2" charset="2"/>
        <a:buChar char="v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Lucida Grande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tap.purdue.edu/newsroom/news/itap_assisstive_technology.html" TargetMode="Externa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752600"/>
            <a:ext cx="8077200" cy="2057400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Remote CART and VRI</a:t>
            </a:r>
            <a:br>
              <a:rPr lang="en-US" sz="5400" dirty="0" smtClean="0">
                <a:solidFill>
                  <a:schemeClr val="tx1"/>
                </a:solidFill>
              </a:rPr>
            </a:br>
            <a:r>
              <a:rPr lang="en-US" sz="3600" dirty="0" smtClean="0">
                <a:solidFill>
                  <a:schemeClr val="tx1"/>
                </a:solidFill>
              </a:rPr>
              <a:t>What We Learned on the Road to Success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191000"/>
            <a:ext cx="6400800" cy="1752600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David Schwarte, Dean Brusnighan</a:t>
            </a:r>
          </a:p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Assistive Technology Specialists</a:t>
            </a:r>
          </a:p>
          <a:p>
            <a:pPr algn="l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Purdue University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50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RC Test 2 (Wireless with Laptop)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Introduce wireless internet connection</a:t>
            </a:r>
          </a:p>
          <a:p>
            <a:r>
              <a:rPr lang="en-US" dirty="0" smtClean="0"/>
              <a:t>Larger class size – more wireless users</a:t>
            </a:r>
          </a:p>
          <a:p>
            <a:r>
              <a:rPr lang="en-US" dirty="0" smtClean="0"/>
              <a:t>Used another system’s microphone input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63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RC Test 3 (Wireless with </a:t>
            </a:r>
            <a:r>
              <a:rPr lang="en-US" dirty="0" err="1" smtClean="0"/>
              <a:t>iPad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Introduce </a:t>
            </a:r>
            <a:r>
              <a:rPr lang="en-US" dirty="0" err="1"/>
              <a:t>iPad</a:t>
            </a:r>
            <a:r>
              <a:rPr lang="en-US" dirty="0"/>
              <a:t> </a:t>
            </a:r>
            <a:r>
              <a:rPr lang="en-US" dirty="0" smtClean="0"/>
              <a:t>– more portable</a:t>
            </a:r>
          </a:p>
          <a:p>
            <a:r>
              <a:rPr lang="en-US" dirty="0" smtClean="0"/>
              <a:t>External </a:t>
            </a:r>
            <a:r>
              <a:rPr lang="en-US" dirty="0" err="1" smtClean="0"/>
              <a:t>mic</a:t>
            </a:r>
            <a:r>
              <a:rPr lang="en-US" dirty="0" smtClean="0"/>
              <a:t>: </a:t>
            </a:r>
            <a:r>
              <a:rPr lang="en-US" dirty="0" err="1" smtClean="0"/>
              <a:t>Revolabs</a:t>
            </a:r>
            <a:r>
              <a:rPr lang="en-US" dirty="0" smtClean="0"/>
              <a:t> tabletop wireless USB</a:t>
            </a:r>
          </a:p>
          <a:p>
            <a:r>
              <a:rPr lang="en-US" dirty="0" err="1" smtClean="0"/>
              <a:t>iPad</a:t>
            </a:r>
            <a:r>
              <a:rPr lang="en-US" dirty="0" smtClean="0"/>
              <a:t> camera connection kit</a:t>
            </a:r>
          </a:p>
          <a:p>
            <a:r>
              <a:rPr lang="en-US" dirty="0" smtClean="0"/>
              <a:t>Small class size (about 25)</a:t>
            </a:r>
          </a:p>
          <a:p>
            <a:r>
              <a:rPr lang="en-US" dirty="0" err="1" smtClean="0"/>
              <a:t>Mic</a:t>
            </a:r>
            <a:r>
              <a:rPr lang="en-US" dirty="0" smtClean="0"/>
              <a:t> was moved to meet speaker needs</a:t>
            </a:r>
          </a:p>
          <a:p>
            <a:r>
              <a:rPr lang="en-US" dirty="0" err="1" smtClean="0"/>
              <a:t>Mic</a:t>
            </a:r>
            <a:r>
              <a:rPr lang="en-US" dirty="0" smtClean="0"/>
              <a:t> still in range at 45 feet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11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Vri</a:t>
            </a:r>
            <a:r>
              <a:rPr lang="en-US" dirty="0" smtClean="0">
                <a:solidFill>
                  <a:schemeClr val="tx1"/>
                </a:solidFill>
              </a:rPr>
              <a:t> tests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VRI Test 1 (Wireless with Laptop)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Same laptop</a:t>
            </a:r>
          </a:p>
          <a:p>
            <a:r>
              <a:rPr lang="en-US" dirty="0" smtClean="0"/>
              <a:t>Same </a:t>
            </a:r>
            <a:r>
              <a:rPr lang="en-US" dirty="0" err="1" smtClean="0"/>
              <a:t>Revolabs</a:t>
            </a:r>
            <a:r>
              <a:rPr lang="en-US" dirty="0" smtClean="0"/>
              <a:t> microphone</a:t>
            </a:r>
          </a:p>
          <a:p>
            <a:r>
              <a:rPr lang="en-US" dirty="0" smtClean="0"/>
              <a:t>Logitech webcam to simulate student use</a:t>
            </a:r>
          </a:p>
          <a:p>
            <a:r>
              <a:rPr lang="en-US" dirty="0" smtClean="0"/>
              <a:t>Sought faculty volunteer for classroom test</a:t>
            </a:r>
          </a:p>
          <a:p>
            <a:r>
              <a:rPr lang="en-US" dirty="0" smtClean="0"/>
              <a:t>Small class size (about 25)</a:t>
            </a:r>
          </a:p>
          <a:p>
            <a:r>
              <a:rPr lang="en-US" dirty="0" smtClean="0"/>
              <a:t>Had backup plans if something failed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5171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VRI Test 1 (Results)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Test was successful</a:t>
            </a:r>
          </a:p>
          <a:p>
            <a:r>
              <a:rPr lang="en-US" dirty="0" smtClean="0"/>
              <a:t>Wireless </a:t>
            </a:r>
            <a:r>
              <a:rPr lang="en-US" dirty="0" err="1" smtClean="0"/>
              <a:t>mic</a:t>
            </a:r>
            <a:r>
              <a:rPr lang="en-US" dirty="0" smtClean="0"/>
              <a:t> worked great</a:t>
            </a:r>
          </a:p>
          <a:p>
            <a:r>
              <a:rPr lang="en-US" dirty="0" smtClean="0"/>
              <a:t>Webcam had no pauses or smear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38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VRI Test 2 (Wireless with Laptop)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Same laptop, wireless </a:t>
            </a:r>
            <a:r>
              <a:rPr lang="en-US" dirty="0" err="1" smtClean="0"/>
              <a:t>mic</a:t>
            </a:r>
            <a:r>
              <a:rPr lang="en-US" dirty="0" smtClean="0"/>
              <a:t> and webcam</a:t>
            </a:r>
          </a:p>
          <a:p>
            <a:r>
              <a:rPr lang="en-US" dirty="0" smtClean="0"/>
              <a:t>Introduce more wireless users</a:t>
            </a:r>
          </a:p>
          <a:p>
            <a:pPr lvl="1"/>
            <a:r>
              <a:rPr lang="en-US" dirty="0" smtClean="0"/>
              <a:t> Class size about 100</a:t>
            </a:r>
          </a:p>
          <a:p>
            <a:pPr lvl="0"/>
            <a:r>
              <a:rPr lang="en-US" dirty="0"/>
              <a:t>Visited room before class to determine</a:t>
            </a:r>
          </a:p>
          <a:p>
            <a:pPr lvl="1"/>
            <a:r>
              <a:rPr lang="en-US" dirty="0" smtClean="0"/>
              <a:t> Best </a:t>
            </a:r>
            <a:r>
              <a:rPr lang="en-US" dirty="0"/>
              <a:t>placement for microphone</a:t>
            </a:r>
          </a:p>
          <a:p>
            <a:pPr lvl="1"/>
            <a:r>
              <a:rPr lang="en-US" dirty="0" smtClean="0"/>
              <a:t> Location of power outlets for microphone</a:t>
            </a:r>
            <a:endParaRPr lang="en-US" dirty="0"/>
          </a:p>
          <a:p>
            <a:pPr lvl="1"/>
            <a:r>
              <a:rPr lang="en-US" dirty="0" smtClean="0"/>
              <a:t> Best </a:t>
            </a:r>
            <a:r>
              <a:rPr lang="en-US" dirty="0"/>
              <a:t>placement of laptop for wireless signal </a:t>
            </a:r>
            <a:r>
              <a:rPr lang="en-US" dirty="0" smtClean="0"/>
              <a:t> strength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22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VRI Test 2 (Results)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Test was successful</a:t>
            </a:r>
          </a:p>
          <a:p>
            <a:r>
              <a:rPr lang="en-US" dirty="0" smtClean="0"/>
              <a:t>Webcam had no pauses or smear</a:t>
            </a:r>
          </a:p>
          <a:p>
            <a:r>
              <a:rPr lang="en-US" dirty="0" smtClean="0"/>
              <a:t>Wireless </a:t>
            </a:r>
            <a:r>
              <a:rPr lang="en-US" dirty="0" err="1" smtClean="0"/>
              <a:t>mic</a:t>
            </a:r>
            <a:r>
              <a:rPr lang="en-US" dirty="0" smtClean="0"/>
              <a:t> worked great</a:t>
            </a:r>
          </a:p>
          <a:p>
            <a:pPr lvl="1"/>
            <a:r>
              <a:rPr lang="en-US" dirty="0" smtClean="0"/>
              <a:t> Professor roamed</a:t>
            </a:r>
          </a:p>
          <a:p>
            <a:pPr lvl="1"/>
            <a:r>
              <a:rPr lang="en-US" dirty="0" smtClean="0"/>
              <a:t> Student questions</a:t>
            </a:r>
          </a:p>
        </p:txBody>
      </p:sp>
    </p:spTree>
    <p:extLst>
      <p:ext uri="{BB962C8B-B14F-4D97-AF65-F5344CB8AC3E}">
        <p14:creationId xmlns:p14="http://schemas.microsoft.com/office/powerpoint/2010/main" val="396137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VRI Test 3 (Wireless with iPad3)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iPad</a:t>
            </a:r>
            <a:r>
              <a:rPr lang="en-US" dirty="0" smtClean="0"/>
              <a:t> 3 replaced laptop and webcam</a:t>
            </a:r>
          </a:p>
          <a:p>
            <a:r>
              <a:rPr lang="en-US" dirty="0" smtClean="0"/>
              <a:t>Same wireless </a:t>
            </a:r>
            <a:r>
              <a:rPr lang="en-US" dirty="0" err="1" smtClean="0"/>
              <a:t>mic</a:t>
            </a:r>
            <a:r>
              <a:rPr lang="en-US" dirty="0" smtClean="0"/>
              <a:t>, same placement</a:t>
            </a:r>
          </a:p>
          <a:p>
            <a:r>
              <a:rPr lang="en-US" dirty="0" smtClean="0"/>
              <a:t>We sat in same location</a:t>
            </a:r>
          </a:p>
          <a:p>
            <a:pPr lvl="1"/>
            <a:r>
              <a:rPr lang="en-US" dirty="0" smtClean="0"/>
              <a:t> Wireless signal strength</a:t>
            </a:r>
          </a:p>
          <a:p>
            <a:pPr lvl="1"/>
            <a:r>
              <a:rPr lang="en-US" dirty="0" smtClean="0"/>
              <a:t> Electrical outlet for </a:t>
            </a:r>
            <a:r>
              <a:rPr lang="en-US" dirty="0" err="1" smtClean="0"/>
              <a:t>mic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61540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VRI Test 3 (Results)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Test was successful</a:t>
            </a:r>
          </a:p>
          <a:p>
            <a:r>
              <a:rPr lang="en-US" dirty="0" smtClean="0"/>
              <a:t>Interpreter </a:t>
            </a:r>
            <a:r>
              <a:rPr lang="en-US" dirty="0"/>
              <a:t>raved about </a:t>
            </a:r>
            <a:r>
              <a:rPr lang="en-US" dirty="0" smtClean="0"/>
              <a:t>microphone quality again</a:t>
            </a:r>
          </a:p>
          <a:p>
            <a:pPr lvl="1"/>
            <a:r>
              <a:rPr lang="en-US" dirty="0" smtClean="0"/>
              <a:t>“I </a:t>
            </a:r>
            <a:r>
              <a:rPr lang="en-US" dirty="0"/>
              <a:t>can hear just as awesomely as I did in the previous two tests.”</a:t>
            </a:r>
          </a:p>
          <a:p>
            <a:r>
              <a:rPr lang="en-US" dirty="0" smtClean="0"/>
              <a:t>Video generally clear, a few drops/freezes/smear</a:t>
            </a:r>
          </a:p>
          <a:p>
            <a:pPr lvl="1"/>
            <a:r>
              <a:rPr lang="en-US" dirty="0" smtClean="0"/>
              <a:t>Interpreters perspective: not out of line with typical</a:t>
            </a:r>
          </a:p>
          <a:p>
            <a:pPr lvl="1"/>
            <a:r>
              <a:rPr lang="en-US" dirty="0" smtClean="0"/>
              <a:t>Would this hinder learning: discuss with student before using</a:t>
            </a:r>
          </a:p>
        </p:txBody>
      </p:sp>
    </p:spTree>
    <p:extLst>
      <p:ext uri="{BB962C8B-B14F-4D97-AF65-F5344CB8AC3E}">
        <p14:creationId xmlns:p14="http://schemas.microsoft.com/office/powerpoint/2010/main" val="206578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Accomplished all testing goals</a:t>
            </a:r>
          </a:p>
          <a:p>
            <a:r>
              <a:rPr lang="en-US" dirty="0" smtClean="0"/>
              <a:t>Loaned </a:t>
            </a:r>
            <a:r>
              <a:rPr lang="en-US" dirty="0" err="1" smtClean="0"/>
              <a:t>iPad</a:t>
            </a:r>
            <a:r>
              <a:rPr lang="en-US" dirty="0" smtClean="0"/>
              <a:t> and wireless </a:t>
            </a:r>
            <a:r>
              <a:rPr lang="en-US" dirty="0" err="1" smtClean="0"/>
              <a:t>mic</a:t>
            </a:r>
            <a:r>
              <a:rPr lang="en-US" dirty="0" smtClean="0"/>
              <a:t> to student (Fall 2012)</a:t>
            </a:r>
          </a:p>
          <a:p>
            <a:r>
              <a:rPr lang="en-US" dirty="0" smtClean="0"/>
              <a:t>Student compared standard CART with remote CART (</a:t>
            </a:r>
            <a:r>
              <a:rPr lang="en-US" dirty="0" err="1" smtClean="0"/>
              <a:t>iPad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 Standard: stenographer and equipment can draw a lot of attention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83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</a:p>
          <a:p>
            <a:r>
              <a:rPr lang="en-US" dirty="0" smtClean="0"/>
              <a:t>Problem-Solving Approach</a:t>
            </a:r>
          </a:p>
          <a:p>
            <a:r>
              <a:rPr lang="en-US" dirty="0" smtClean="0"/>
              <a:t>Remote CART tests</a:t>
            </a:r>
          </a:p>
          <a:p>
            <a:r>
              <a:rPr lang="en-US" dirty="0" smtClean="0"/>
              <a:t>VRI tests</a:t>
            </a:r>
          </a:p>
          <a:p>
            <a:r>
              <a:rPr lang="en-US" dirty="0" smtClean="0"/>
              <a:t>Summary </a:t>
            </a:r>
          </a:p>
          <a:p>
            <a:r>
              <a:rPr lang="en-US" dirty="0" smtClean="0"/>
              <a:t>Next Steps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12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“</a:t>
            </a:r>
            <a:r>
              <a:rPr lang="en-US" dirty="0"/>
              <a:t>I enjoy the new remote CART as it is easy for me to bring into class and relatively easy to set up… Additionally, the use of the </a:t>
            </a:r>
            <a:r>
              <a:rPr lang="en-US" dirty="0" err="1"/>
              <a:t>iPad</a:t>
            </a:r>
            <a:r>
              <a:rPr lang="en-US" dirty="0"/>
              <a:t> itself instead of a laptop creates a smaller footprint and can be easier to use in class in conjunction with taking notes, as well as eliminating excess attention drawn to my desk</a:t>
            </a:r>
            <a:r>
              <a:rPr lang="en-US" dirty="0" smtClean="0"/>
              <a:t>.”</a:t>
            </a:r>
          </a:p>
          <a:p>
            <a:r>
              <a:rPr lang="en-US" u="sng" dirty="0">
                <a:hlinkClick r:id="rId2"/>
              </a:rPr>
              <a:t>http://www.itap.purdue.edu/newsroom/news/itap_assisstive_technology.html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87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(3)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Our experience with testing helps us problem-solve with student situations</a:t>
            </a:r>
          </a:p>
          <a:p>
            <a:r>
              <a:rPr lang="en-US" dirty="0" smtClean="0"/>
              <a:t>Success is being able to improve our service to students, not that our service is perfect.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49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Improve training for each new user</a:t>
            </a:r>
            <a:endParaRPr lang="en-US" dirty="0"/>
          </a:p>
          <a:p>
            <a:r>
              <a:rPr lang="en-US" dirty="0"/>
              <a:t>Meet with Purdue Networking </a:t>
            </a:r>
            <a:r>
              <a:rPr lang="en-US" dirty="0" smtClean="0"/>
              <a:t>staff</a:t>
            </a:r>
          </a:p>
          <a:p>
            <a:r>
              <a:rPr lang="en-US" dirty="0" smtClean="0"/>
              <a:t>Begin testing </a:t>
            </a:r>
            <a:r>
              <a:rPr lang="en-US" dirty="0"/>
              <a:t>with Android </a:t>
            </a:r>
            <a:r>
              <a:rPr lang="en-US" dirty="0" smtClean="0"/>
              <a:t>tablet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14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Background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69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Remote CART?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Communication Access Real-time Translation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15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VRI?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Video Remote Interpreting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90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Did We Get Involved?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Indiana Vocational Rehabilitation</a:t>
            </a:r>
          </a:p>
          <a:p>
            <a:r>
              <a:rPr lang="en-US" dirty="0" smtClean="0"/>
              <a:t>Challenges specific to our large campus</a:t>
            </a:r>
          </a:p>
          <a:p>
            <a:pPr lvl="1"/>
            <a:r>
              <a:rPr lang="en-US" dirty="0" smtClean="0"/>
              <a:t> Large lecture halls</a:t>
            </a:r>
          </a:p>
          <a:p>
            <a:pPr lvl="1"/>
            <a:r>
              <a:rPr lang="en-US" dirty="0" smtClean="0"/>
              <a:t> 10-minute passing period</a:t>
            </a:r>
          </a:p>
          <a:p>
            <a:pPr lvl="1"/>
            <a:r>
              <a:rPr lang="en-US" dirty="0" smtClean="0"/>
              <a:t> Power and networking considerations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40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Problem-Solving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Maximize chances for success</a:t>
            </a:r>
          </a:p>
          <a:p>
            <a:r>
              <a:rPr lang="en-US" dirty="0" smtClean="0"/>
              <a:t>Begin with most reliable components</a:t>
            </a:r>
          </a:p>
          <a:p>
            <a:r>
              <a:rPr lang="en-US" dirty="0" smtClean="0"/>
              <a:t>With success, add one new component</a:t>
            </a:r>
          </a:p>
          <a:p>
            <a:r>
              <a:rPr lang="en-US" dirty="0" smtClean="0"/>
              <a:t>Don’t put student success at risk</a:t>
            </a:r>
          </a:p>
          <a:p>
            <a:r>
              <a:rPr lang="en-US" dirty="0" smtClean="0"/>
              <a:t>Contract with provider who can help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28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Remote cart (RC) tests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58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RC Test 1 (Wired with Laptop)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Hardware change – use a faster laptop</a:t>
            </a:r>
          </a:p>
          <a:p>
            <a:r>
              <a:rPr lang="en-US" dirty="0" smtClean="0"/>
              <a:t>Wired internet connection</a:t>
            </a:r>
          </a:p>
          <a:p>
            <a:r>
              <a:rPr lang="en-US" dirty="0" smtClean="0"/>
              <a:t>Wired microphone</a:t>
            </a:r>
          </a:p>
          <a:p>
            <a:r>
              <a:rPr lang="en-US" dirty="0" smtClean="0"/>
              <a:t>Small class size (about 25)</a:t>
            </a:r>
          </a:p>
          <a:p>
            <a:r>
              <a:rPr lang="en-US" dirty="0" smtClean="0"/>
              <a:t>Alternative Communication Services was our vendor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1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</TotalTime>
  <Words>595</Words>
  <Application>Microsoft Office PowerPoint</Application>
  <PresentationFormat>On-screen Show (4:3)</PresentationFormat>
  <Paragraphs>100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1_Office Theme</vt:lpstr>
      <vt:lpstr>Remote CART and VRI What We Learned on the Road to Success</vt:lpstr>
      <vt:lpstr>Agenda</vt:lpstr>
      <vt:lpstr>Background</vt:lpstr>
      <vt:lpstr>What is Remote CART?</vt:lpstr>
      <vt:lpstr>What is VRI?</vt:lpstr>
      <vt:lpstr>Why Did We Get Involved?</vt:lpstr>
      <vt:lpstr>Problem-Solving Approach</vt:lpstr>
      <vt:lpstr>Remote cart (RC) tests</vt:lpstr>
      <vt:lpstr>RC Test 1 (Wired with Laptop)</vt:lpstr>
      <vt:lpstr>RC Test 2 (Wireless with Laptop)</vt:lpstr>
      <vt:lpstr>RC Test 3 (Wireless with iPad)</vt:lpstr>
      <vt:lpstr>Vri tests</vt:lpstr>
      <vt:lpstr>VRI Test 1 (Wireless with Laptop)</vt:lpstr>
      <vt:lpstr>VRI Test 1 (Results)</vt:lpstr>
      <vt:lpstr>VRI Test 2 (Wireless with Laptop)</vt:lpstr>
      <vt:lpstr>VRI Test 2 (Results)</vt:lpstr>
      <vt:lpstr>VRI Test 3 (Wireless with iPad3)</vt:lpstr>
      <vt:lpstr>VRI Test 3 (Results)</vt:lpstr>
      <vt:lpstr>Summary</vt:lpstr>
      <vt:lpstr>Summary (2)</vt:lpstr>
      <vt:lpstr>Summary (3)</vt:lpstr>
      <vt:lpstr>Next Steps</vt:lpstr>
    </vt:vector>
  </TitlesOfParts>
  <Company>Purdue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Remote CART and VRI What We Learned</dc:title>
  <dc:creator>Dean Brusnighan</dc:creator>
  <cp:lastModifiedBy>Dean Brusnighan</cp:lastModifiedBy>
  <cp:revision>31</cp:revision>
  <dcterms:created xsi:type="dcterms:W3CDTF">2013-09-29T21:53:03Z</dcterms:created>
  <dcterms:modified xsi:type="dcterms:W3CDTF">2013-10-29T15:09:42Z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