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4" r:id="rId1"/>
  </p:sldMasterIdLst>
  <p:notesMasterIdLst>
    <p:notesMasterId r:id="rId19"/>
  </p:notesMasterIdLst>
  <p:sldIdLst>
    <p:sldId id="285" r:id="rId2"/>
    <p:sldId id="259" r:id="rId3"/>
    <p:sldId id="258" r:id="rId4"/>
    <p:sldId id="262" r:id="rId5"/>
    <p:sldId id="265" r:id="rId6"/>
    <p:sldId id="287" r:id="rId7"/>
    <p:sldId id="263" r:id="rId8"/>
    <p:sldId id="266" r:id="rId9"/>
    <p:sldId id="288" r:id="rId10"/>
    <p:sldId id="272" r:id="rId11"/>
    <p:sldId id="268" r:id="rId12"/>
    <p:sldId id="286" r:id="rId13"/>
    <p:sldId id="275" r:id="rId14"/>
    <p:sldId id="289" r:id="rId15"/>
    <p:sldId id="277" r:id="rId16"/>
    <p:sldId id="284" r:id="rId17"/>
    <p:sldId id="274" r:id="rId18"/>
  </p:sldIdLst>
  <p:sldSz cx="9144000" cy="6858000" type="screen4x3"/>
  <p:notesSz cx="6858000" cy="9144000"/>
  <p:embeddedFontLst>
    <p:embeddedFont>
      <p:font typeface="Calibri" panose="020F0502020204030204" pitchFamily="34" charset="0"/>
      <p:regular r:id="rId20"/>
      <p:bold r:id="rId21"/>
      <p:italic r:id="rId22"/>
      <p:boldItalic r:id="rId23"/>
    </p:embeddedFont>
  </p:embeddedFontLst>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2479" autoAdjust="0"/>
  </p:normalViewPr>
  <p:slideViewPr>
    <p:cSldViewPr>
      <p:cViewPr>
        <p:scale>
          <a:sx n="94" d="100"/>
          <a:sy n="94" d="100"/>
        </p:scale>
        <p:origin x="-1037" y="278"/>
      </p:cViewPr>
      <p:guideLst>
        <p:guide orient="horz" pos="2160"/>
        <p:guide pos="2880"/>
      </p:guideLst>
    </p:cSldViewPr>
  </p:slideViewPr>
  <p:outlineViewPr>
    <p:cViewPr>
      <p:scale>
        <a:sx n="33" d="100"/>
        <a:sy n="33" d="100"/>
      </p:scale>
      <p:origin x="0" y="126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n-US" sz="2800" dirty="0" smtClean="0"/>
              <a:t>Unaided Awareness in Qatar : Assistive Equipment/Aids</a:t>
            </a:r>
            <a:r>
              <a:rPr lang="en-US" sz="2800" baseline="0" dirty="0" smtClean="0"/>
              <a:t>  but general high use of internet and mobile technologies</a:t>
            </a:r>
            <a:endParaRPr lang="en-US" sz="2800" dirty="0"/>
          </a:p>
        </c:rich>
      </c:tx>
      <c:layout/>
      <c:overlay val="0"/>
    </c:title>
    <c:autoTitleDeleted val="0"/>
    <c:plotArea>
      <c:layout>
        <c:manualLayout>
          <c:layoutTarget val="inner"/>
          <c:xMode val="edge"/>
          <c:yMode val="edge"/>
          <c:x val="5.6629702537182802E-2"/>
          <c:y val="0.19454579560517199"/>
          <c:w val="0.72114698162729596"/>
          <c:h val="0.67497613759668096"/>
        </c:manualLayout>
      </c:layout>
      <c:barChart>
        <c:barDir val="col"/>
        <c:grouping val="clustered"/>
        <c:varyColors val="0"/>
        <c:ser>
          <c:idx val="0"/>
          <c:order val="0"/>
          <c:tx>
            <c:strRef>
              <c:f>Sheet1!$B$1</c:f>
              <c:strCache>
                <c:ptCount val="1"/>
                <c:pt idx="0">
                  <c:v>Visual Aid</c:v>
                </c:pt>
              </c:strCache>
            </c:strRef>
          </c:tx>
          <c:invertIfNegative val="0"/>
          <c:dLbls>
            <c:numFmt formatCode="#,##0" sourceLinked="0"/>
            <c:txPr>
              <a:bodyPr/>
              <a:lstStyle/>
              <a:p>
                <a:pPr algn="ctr">
                  <a:defRPr lang="en-US" sz="1200" b="0" i="0" u="none" strike="noStrike" kern="1200" baseline="0">
                    <a:solidFill>
                      <a:prstClr val="black"/>
                    </a:solidFill>
                    <a:latin typeface="+mn-lt"/>
                    <a:ea typeface="+mn-ea"/>
                    <a:cs typeface="+mn-cs"/>
                  </a:defRPr>
                </a:pPr>
                <a:endParaRPr lang="en-US"/>
              </a:p>
            </c:txPr>
            <c:showLegendKey val="0"/>
            <c:showVal val="1"/>
            <c:showCatName val="0"/>
            <c:showSerName val="0"/>
            <c:showPercent val="0"/>
            <c:showBubbleSize val="0"/>
            <c:showLeaderLines val="0"/>
          </c:dLbls>
          <c:cat>
            <c:strRef>
              <c:f>Sheet1!$A$2:$A$6</c:f>
              <c:strCache>
                <c:ptCount val="5"/>
                <c:pt idx="0">
                  <c:v>Overall</c:v>
                </c:pt>
                <c:pt idx="1">
                  <c:v>Visually Disabled</c:v>
                </c:pt>
                <c:pt idx="2">
                  <c:v>Hearing Disabled</c:v>
                </c:pt>
                <c:pt idx="3">
                  <c:v>Physically Disabled</c:v>
                </c:pt>
                <c:pt idx="4">
                  <c:v>Learning Disabled</c:v>
                </c:pt>
              </c:strCache>
            </c:strRef>
          </c:cat>
          <c:val>
            <c:numRef>
              <c:f>Sheet1!$B$2:$B$6</c:f>
              <c:numCache>
                <c:formatCode>General</c:formatCode>
                <c:ptCount val="5"/>
                <c:pt idx="0">
                  <c:v>22.3</c:v>
                </c:pt>
                <c:pt idx="1">
                  <c:v>80.8</c:v>
                </c:pt>
                <c:pt idx="2">
                  <c:v>4.0999999999999996</c:v>
                </c:pt>
                <c:pt idx="3">
                  <c:v>8</c:v>
                </c:pt>
                <c:pt idx="4">
                  <c:v>8.4</c:v>
                </c:pt>
              </c:numCache>
            </c:numRef>
          </c:val>
        </c:ser>
        <c:ser>
          <c:idx val="1"/>
          <c:order val="1"/>
          <c:tx>
            <c:strRef>
              <c:f>Sheet1!$C$1</c:f>
              <c:strCache>
                <c:ptCount val="1"/>
                <c:pt idx="0">
                  <c:v>Hearing Aid</c:v>
                </c:pt>
              </c:strCache>
            </c:strRef>
          </c:tx>
          <c:invertIfNegative val="0"/>
          <c:dLbls>
            <c:numFmt formatCode="#,##0" sourceLinked="0"/>
            <c:txPr>
              <a:bodyPr/>
              <a:lstStyle/>
              <a:p>
                <a:pPr algn="ctr">
                  <a:defRPr lang="en-US" sz="1200" b="0" i="0" u="none" strike="noStrike" kern="1200" baseline="0">
                    <a:solidFill>
                      <a:prstClr val="black"/>
                    </a:solidFill>
                    <a:latin typeface="+mn-lt"/>
                    <a:ea typeface="+mn-ea"/>
                    <a:cs typeface="+mn-cs"/>
                  </a:defRPr>
                </a:pPr>
                <a:endParaRPr lang="en-US"/>
              </a:p>
            </c:txPr>
            <c:showLegendKey val="0"/>
            <c:showVal val="1"/>
            <c:showCatName val="0"/>
            <c:showSerName val="0"/>
            <c:showPercent val="0"/>
            <c:showBubbleSize val="0"/>
            <c:showLeaderLines val="0"/>
          </c:dLbls>
          <c:cat>
            <c:strRef>
              <c:f>Sheet1!$A$2:$A$6</c:f>
              <c:strCache>
                <c:ptCount val="5"/>
                <c:pt idx="0">
                  <c:v>Overall</c:v>
                </c:pt>
                <c:pt idx="1">
                  <c:v>Visually Disabled</c:v>
                </c:pt>
                <c:pt idx="2">
                  <c:v>Hearing Disabled</c:v>
                </c:pt>
                <c:pt idx="3">
                  <c:v>Physically Disabled</c:v>
                </c:pt>
                <c:pt idx="4">
                  <c:v>Learning Disabled</c:v>
                </c:pt>
              </c:strCache>
            </c:strRef>
          </c:cat>
          <c:val>
            <c:numRef>
              <c:f>Sheet1!$C$2:$C$6</c:f>
              <c:numCache>
                <c:formatCode>General</c:formatCode>
                <c:ptCount val="5"/>
                <c:pt idx="0">
                  <c:v>18.5</c:v>
                </c:pt>
                <c:pt idx="1">
                  <c:v>3.8</c:v>
                </c:pt>
                <c:pt idx="2">
                  <c:v>77.599999999999994</c:v>
                </c:pt>
                <c:pt idx="3">
                  <c:v>5.7</c:v>
                </c:pt>
                <c:pt idx="4">
                  <c:v>14.3</c:v>
                </c:pt>
              </c:numCache>
            </c:numRef>
          </c:val>
        </c:ser>
        <c:ser>
          <c:idx val="2"/>
          <c:order val="2"/>
          <c:tx>
            <c:strRef>
              <c:f>Sheet1!$D$1</c:f>
              <c:strCache>
                <c:ptCount val="1"/>
                <c:pt idx="0">
                  <c:v>Aid for physical disability</c:v>
                </c:pt>
              </c:strCache>
            </c:strRef>
          </c:tx>
          <c:invertIfNegative val="0"/>
          <c:dLbls>
            <c:numFmt formatCode="#,##0" sourceLinked="0"/>
            <c:txPr>
              <a:bodyPr/>
              <a:lstStyle/>
              <a:p>
                <a:pPr>
                  <a:defRPr sz="1200"/>
                </a:pPr>
                <a:endParaRPr lang="en-US"/>
              </a:p>
            </c:txPr>
            <c:showLegendKey val="0"/>
            <c:showVal val="1"/>
            <c:showCatName val="0"/>
            <c:showSerName val="0"/>
            <c:showPercent val="0"/>
            <c:showBubbleSize val="0"/>
            <c:showLeaderLines val="0"/>
          </c:dLbls>
          <c:cat>
            <c:strRef>
              <c:f>Sheet1!$A$2:$A$6</c:f>
              <c:strCache>
                <c:ptCount val="5"/>
                <c:pt idx="0">
                  <c:v>Overall</c:v>
                </c:pt>
                <c:pt idx="1">
                  <c:v>Visually Disabled</c:v>
                </c:pt>
                <c:pt idx="2">
                  <c:v>Hearing Disabled</c:v>
                </c:pt>
                <c:pt idx="3">
                  <c:v>Physically Disabled</c:v>
                </c:pt>
                <c:pt idx="4">
                  <c:v>Learning Disabled</c:v>
                </c:pt>
              </c:strCache>
            </c:strRef>
          </c:cat>
          <c:val>
            <c:numRef>
              <c:f>Sheet1!$D$2:$D$6</c:f>
              <c:numCache>
                <c:formatCode>General</c:formatCode>
                <c:ptCount val="5"/>
                <c:pt idx="0">
                  <c:v>31.8</c:v>
                </c:pt>
                <c:pt idx="1">
                  <c:v>9.6</c:v>
                </c:pt>
                <c:pt idx="2">
                  <c:v>18.399999999999999</c:v>
                </c:pt>
                <c:pt idx="3">
                  <c:v>70.099999999999994</c:v>
                </c:pt>
                <c:pt idx="4">
                  <c:v>31.9</c:v>
                </c:pt>
              </c:numCache>
            </c:numRef>
          </c:val>
        </c:ser>
        <c:ser>
          <c:idx val="3"/>
          <c:order val="3"/>
          <c:tx>
            <c:strRef>
              <c:f>Sheet1!$E$1</c:f>
              <c:strCache>
                <c:ptCount val="1"/>
                <c:pt idx="0">
                  <c:v>Aid for Learning disability</c:v>
                </c:pt>
              </c:strCache>
            </c:strRef>
          </c:tx>
          <c:invertIfNegative val="0"/>
          <c:dLbls>
            <c:numFmt formatCode="#,##0" sourceLinked="0"/>
            <c:txPr>
              <a:bodyPr/>
              <a:lstStyle/>
              <a:p>
                <a:pPr algn="ctr">
                  <a:defRPr lang="en-US" sz="1200" b="0" i="0" u="none" strike="noStrike" kern="1200" baseline="0">
                    <a:solidFill>
                      <a:prstClr val="black"/>
                    </a:solidFill>
                    <a:latin typeface="+mn-lt"/>
                    <a:ea typeface="+mn-ea"/>
                    <a:cs typeface="+mn-cs"/>
                  </a:defRPr>
                </a:pPr>
                <a:endParaRPr lang="en-US"/>
              </a:p>
            </c:txPr>
            <c:showLegendKey val="0"/>
            <c:showVal val="1"/>
            <c:showCatName val="0"/>
            <c:showSerName val="0"/>
            <c:showPercent val="0"/>
            <c:showBubbleSize val="0"/>
            <c:showLeaderLines val="0"/>
          </c:dLbls>
          <c:cat>
            <c:strRef>
              <c:f>Sheet1!$A$2:$A$6</c:f>
              <c:strCache>
                <c:ptCount val="5"/>
                <c:pt idx="0">
                  <c:v>Overall</c:v>
                </c:pt>
                <c:pt idx="1">
                  <c:v>Visually Disabled</c:v>
                </c:pt>
                <c:pt idx="2">
                  <c:v>Hearing Disabled</c:v>
                </c:pt>
                <c:pt idx="3">
                  <c:v>Physically Disabled</c:v>
                </c:pt>
                <c:pt idx="4">
                  <c:v>Learning Disabled</c:v>
                </c:pt>
              </c:strCache>
            </c:strRef>
          </c:cat>
          <c:val>
            <c:numRef>
              <c:f>Sheet1!$E$2:$E$6</c:f>
              <c:numCache>
                <c:formatCode>General</c:formatCode>
                <c:ptCount val="5"/>
                <c:pt idx="0">
                  <c:v>4.7</c:v>
                </c:pt>
                <c:pt idx="1">
                  <c:v>1.9</c:v>
                </c:pt>
                <c:pt idx="2">
                  <c:v>4.0999999999999996</c:v>
                </c:pt>
                <c:pt idx="3">
                  <c:v>4.5999999999999996</c:v>
                </c:pt>
                <c:pt idx="4">
                  <c:v>5.9</c:v>
                </c:pt>
              </c:numCache>
            </c:numRef>
          </c:val>
        </c:ser>
        <c:dLbls>
          <c:showLegendKey val="0"/>
          <c:showVal val="0"/>
          <c:showCatName val="0"/>
          <c:showSerName val="0"/>
          <c:showPercent val="0"/>
          <c:showBubbleSize val="0"/>
        </c:dLbls>
        <c:gapWidth val="150"/>
        <c:axId val="168255488"/>
        <c:axId val="168257024"/>
      </c:barChart>
      <c:catAx>
        <c:axId val="168255488"/>
        <c:scaling>
          <c:orientation val="minMax"/>
        </c:scaling>
        <c:delete val="0"/>
        <c:axPos val="b"/>
        <c:majorTickMark val="out"/>
        <c:minorTickMark val="none"/>
        <c:tickLblPos val="nextTo"/>
        <c:txPr>
          <a:bodyPr/>
          <a:lstStyle/>
          <a:p>
            <a:pPr>
              <a:defRPr sz="1400"/>
            </a:pPr>
            <a:endParaRPr lang="en-US"/>
          </a:p>
        </c:txPr>
        <c:crossAx val="168257024"/>
        <c:crosses val="autoZero"/>
        <c:auto val="1"/>
        <c:lblAlgn val="ctr"/>
        <c:lblOffset val="100"/>
        <c:noMultiLvlLbl val="0"/>
      </c:catAx>
      <c:valAx>
        <c:axId val="168257024"/>
        <c:scaling>
          <c:orientation val="minMax"/>
          <c:max val="100"/>
        </c:scaling>
        <c:delete val="0"/>
        <c:axPos val="l"/>
        <c:numFmt formatCode="General" sourceLinked="1"/>
        <c:majorTickMark val="out"/>
        <c:minorTickMark val="none"/>
        <c:tickLblPos val="nextTo"/>
        <c:txPr>
          <a:bodyPr/>
          <a:lstStyle/>
          <a:p>
            <a:pPr>
              <a:defRPr sz="1400"/>
            </a:pPr>
            <a:endParaRPr lang="en-US"/>
          </a:p>
        </c:txPr>
        <c:crossAx val="168255488"/>
        <c:crosses val="autoZero"/>
        <c:crossBetween val="between"/>
      </c:valAx>
    </c:plotArea>
    <c:legend>
      <c:legendPos val="r"/>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180C02-3CD6-144C-8899-63251EAEDC75}" type="doc">
      <dgm:prSet loTypeId="urn:microsoft.com/office/officeart/2005/8/layout/cycle1" loCatId="" qsTypeId="urn:microsoft.com/office/officeart/2005/8/quickstyle/simple4" qsCatId="simple" csTypeId="urn:microsoft.com/office/officeart/2005/8/colors/accent1_2" csCatId="accent1" phldr="1"/>
      <dgm:spPr/>
      <dgm:t>
        <a:bodyPr/>
        <a:lstStyle/>
        <a:p>
          <a:endParaRPr lang="en-US"/>
        </a:p>
      </dgm:t>
    </dgm:pt>
    <dgm:pt modelId="{6E8F3F0E-3B05-6E48-90AE-549F48FF633A}">
      <dgm:prSet phldrT="[Text]"/>
      <dgm:spPr/>
      <dgm:t>
        <a:bodyPr/>
        <a:lstStyle/>
        <a:p>
          <a:r>
            <a:rPr lang="en-US" b="1" dirty="0" smtClean="0">
              <a:solidFill>
                <a:srgbClr val="800000"/>
              </a:solidFill>
            </a:rPr>
            <a:t>Discover</a:t>
          </a:r>
          <a:endParaRPr lang="en-US" b="1" dirty="0">
            <a:solidFill>
              <a:srgbClr val="800000"/>
            </a:solidFill>
          </a:endParaRPr>
        </a:p>
      </dgm:t>
    </dgm:pt>
    <dgm:pt modelId="{DDDE6368-17FA-9543-9FEC-D546503B4CD1}" type="parTrans" cxnId="{E3626B01-0F77-1843-A578-1A8344101899}">
      <dgm:prSet/>
      <dgm:spPr/>
      <dgm:t>
        <a:bodyPr/>
        <a:lstStyle/>
        <a:p>
          <a:endParaRPr lang="en-US"/>
        </a:p>
      </dgm:t>
    </dgm:pt>
    <dgm:pt modelId="{5DCCA955-0D80-C64A-B733-0E321F35D7FC}" type="sibTrans" cxnId="{E3626B01-0F77-1843-A578-1A8344101899}">
      <dgm:prSet/>
      <dgm:spPr/>
      <dgm:t>
        <a:bodyPr/>
        <a:lstStyle/>
        <a:p>
          <a:endParaRPr lang="en-US"/>
        </a:p>
      </dgm:t>
    </dgm:pt>
    <dgm:pt modelId="{D6F02C8C-C4DF-E742-B433-1EB925E9445E}">
      <dgm:prSet phldrT="[Text]"/>
      <dgm:spPr/>
      <dgm:t>
        <a:bodyPr/>
        <a:lstStyle/>
        <a:p>
          <a:r>
            <a:rPr lang="en-US" b="1" dirty="0" smtClean="0">
              <a:solidFill>
                <a:srgbClr val="800000"/>
              </a:solidFill>
            </a:rPr>
            <a:t>Create</a:t>
          </a:r>
          <a:endParaRPr lang="en-US" b="1" dirty="0">
            <a:solidFill>
              <a:srgbClr val="800000"/>
            </a:solidFill>
          </a:endParaRPr>
        </a:p>
      </dgm:t>
    </dgm:pt>
    <dgm:pt modelId="{4D6517C7-2507-6749-AFD1-F39E6F37D4A5}" type="parTrans" cxnId="{CAD1E938-4812-CA43-B46C-00A09404711D}">
      <dgm:prSet/>
      <dgm:spPr/>
      <dgm:t>
        <a:bodyPr/>
        <a:lstStyle/>
        <a:p>
          <a:endParaRPr lang="en-US"/>
        </a:p>
      </dgm:t>
    </dgm:pt>
    <dgm:pt modelId="{4822C1A6-7C72-6444-B088-D75167A23ADB}" type="sibTrans" cxnId="{CAD1E938-4812-CA43-B46C-00A09404711D}">
      <dgm:prSet/>
      <dgm:spPr/>
      <dgm:t>
        <a:bodyPr/>
        <a:lstStyle/>
        <a:p>
          <a:endParaRPr lang="en-US"/>
        </a:p>
      </dgm:t>
    </dgm:pt>
    <dgm:pt modelId="{8B23F9FD-9E46-F043-8833-BA897F259C67}">
      <dgm:prSet phldrT="[Text]"/>
      <dgm:spPr/>
      <dgm:t>
        <a:bodyPr/>
        <a:lstStyle/>
        <a:p>
          <a:r>
            <a:rPr lang="en-US" b="1" dirty="0" smtClean="0">
              <a:solidFill>
                <a:srgbClr val="800000"/>
              </a:solidFill>
            </a:rPr>
            <a:t>Translate</a:t>
          </a:r>
          <a:endParaRPr lang="en-US" b="1" dirty="0">
            <a:solidFill>
              <a:srgbClr val="800000"/>
            </a:solidFill>
          </a:endParaRPr>
        </a:p>
      </dgm:t>
    </dgm:pt>
    <dgm:pt modelId="{1BF37943-9FD6-DD44-A55C-E218A5CA3EFA}" type="parTrans" cxnId="{0869CFEB-543B-8B4F-9878-DBD0D98274B6}">
      <dgm:prSet/>
      <dgm:spPr/>
      <dgm:t>
        <a:bodyPr/>
        <a:lstStyle/>
        <a:p>
          <a:endParaRPr lang="en-US"/>
        </a:p>
      </dgm:t>
    </dgm:pt>
    <dgm:pt modelId="{F708E421-9F88-2942-91E0-357C26E9021A}" type="sibTrans" cxnId="{0869CFEB-543B-8B4F-9878-DBD0D98274B6}">
      <dgm:prSet/>
      <dgm:spPr/>
      <dgm:t>
        <a:bodyPr/>
        <a:lstStyle/>
        <a:p>
          <a:endParaRPr lang="en-US"/>
        </a:p>
      </dgm:t>
    </dgm:pt>
    <dgm:pt modelId="{2CA3312D-760A-4E4E-9E67-8835903B6806}">
      <dgm:prSet phldrT="[Text]"/>
      <dgm:spPr/>
      <dgm:t>
        <a:bodyPr/>
        <a:lstStyle/>
        <a:p>
          <a:r>
            <a:rPr lang="en-US" b="1" dirty="0" smtClean="0">
              <a:solidFill>
                <a:srgbClr val="800000"/>
              </a:solidFill>
            </a:rPr>
            <a:t>Develop</a:t>
          </a:r>
          <a:endParaRPr lang="en-US" b="1" dirty="0">
            <a:solidFill>
              <a:srgbClr val="800000"/>
            </a:solidFill>
          </a:endParaRPr>
        </a:p>
      </dgm:t>
    </dgm:pt>
    <dgm:pt modelId="{87DD3563-F4FB-C34D-AC9D-94E00B368095}" type="parTrans" cxnId="{C1C1930B-E771-9841-B687-C0421849987E}">
      <dgm:prSet/>
      <dgm:spPr/>
      <dgm:t>
        <a:bodyPr/>
        <a:lstStyle/>
        <a:p>
          <a:endParaRPr lang="en-US"/>
        </a:p>
      </dgm:t>
    </dgm:pt>
    <dgm:pt modelId="{D1F9D33B-A291-AB40-B148-3F30E38D38A6}" type="sibTrans" cxnId="{C1C1930B-E771-9841-B687-C0421849987E}">
      <dgm:prSet/>
      <dgm:spPr/>
      <dgm:t>
        <a:bodyPr/>
        <a:lstStyle/>
        <a:p>
          <a:endParaRPr lang="en-US"/>
        </a:p>
      </dgm:t>
    </dgm:pt>
    <dgm:pt modelId="{5174F0EB-E4C3-FF46-94C7-2CB4124ACA4B}">
      <dgm:prSet phldrT="[Text]"/>
      <dgm:spPr/>
      <dgm:t>
        <a:bodyPr/>
        <a:lstStyle/>
        <a:p>
          <a:r>
            <a:rPr lang="en-US" b="1" dirty="0" smtClean="0">
              <a:solidFill>
                <a:srgbClr val="800000"/>
              </a:solidFill>
            </a:rPr>
            <a:t>Test</a:t>
          </a:r>
          <a:endParaRPr lang="en-US" b="1" dirty="0">
            <a:solidFill>
              <a:srgbClr val="800000"/>
            </a:solidFill>
          </a:endParaRPr>
        </a:p>
      </dgm:t>
    </dgm:pt>
    <dgm:pt modelId="{31D3336A-FB99-A249-913D-AAC962C984FF}" type="parTrans" cxnId="{680DD935-A18B-5E4D-B8F0-6232D392110A}">
      <dgm:prSet/>
      <dgm:spPr/>
      <dgm:t>
        <a:bodyPr/>
        <a:lstStyle/>
        <a:p>
          <a:endParaRPr lang="en-US"/>
        </a:p>
      </dgm:t>
    </dgm:pt>
    <dgm:pt modelId="{F6C12968-7212-C946-A0A1-C9763A3666DE}" type="sibTrans" cxnId="{680DD935-A18B-5E4D-B8F0-6232D392110A}">
      <dgm:prSet/>
      <dgm:spPr/>
      <dgm:t>
        <a:bodyPr/>
        <a:lstStyle/>
        <a:p>
          <a:endParaRPr lang="en-US"/>
        </a:p>
      </dgm:t>
    </dgm:pt>
    <dgm:pt modelId="{3ECAA5F0-41A5-D04F-AC99-E087C3EAE30A}" type="pres">
      <dgm:prSet presAssocID="{CC180C02-3CD6-144C-8899-63251EAEDC75}" presName="cycle" presStyleCnt="0">
        <dgm:presLayoutVars>
          <dgm:dir/>
          <dgm:resizeHandles val="exact"/>
        </dgm:presLayoutVars>
      </dgm:prSet>
      <dgm:spPr/>
      <dgm:t>
        <a:bodyPr/>
        <a:lstStyle/>
        <a:p>
          <a:endParaRPr lang="en-GB"/>
        </a:p>
      </dgm:t>
    </dgm:pt>
    <dgm:pt modelId="{8C51CD3A-4B2C-E84A-BFE5-37598BA333AF}" type="pres">
      <dgm:prSet presAssocID="{6E8F3F0E-3B05-6E48-90AE-549F48FF633A}" presName="dummy" presStyleCnt="0"/>
      <dgm:spPr/>
    </dgm:pt>
    <dgm:pt modelId="{ADEF699D-BFFA-E44C-9991-2C37C369D265}" type="pres">
      <dgm:prSet presAssocID="{6E8F3F0E-3B05-6E48-90AE-549F48FF633A}" presName="node" presStyleLbl="revTx" presStyleIdx="0" presStyleCnt="5">
        <dgm:presLayoutVars>
          <dgm:bulletEnabled val="1"/>
        </dgm:presLayoutVars>
      </dgm:prSet>
      <dgm:spPr/>
      <dgm:t>
        <a:bodyPr/>
        <a:lstStyle/>
        <a:p>
          <a:endParaRPr lang="en-GB"/>
        </a:p>
      </dgm:t>
    </dgm:pt>
    <dgm:pt modelId="{62BC8939-9423-644C-B2BA-01CBAE63199B}" type="pres">
      <dgm:prSet presAssocID="{5DCCA955-0D80-C64A-B733-0E321F35D7FC}" presName="sibTrans" presStyleLbl="node1" presStyleIdx="0" presStyleCnt="5"/>
      <dgm:spPr/>
      <dgm:t>
        <a:bodyPr/>
        <a:lstStyle/>
        <a:p>
          <a:endParaRPr lang="en-GB"/>
        </a:p>
      </dgm:t>
    </dgm:pt>
    <dgm:pt modelId="{F71CDCA4-97AB-224E-94A4-FAFC90F8E29C}" type="pres">
      <dgm:prSet presAssocID="{D6F02C8C-C4DF-E742-B433-1EB925E9445E}" presName="dummy" presStyleCnt="0"/>
      <dgm:spPr/>
    </dgm:pt>
    <dgm:pt modelId="{5B5F88E2-20EE-7F44-9241-13D42DCE7AFC}" type="pres">
      <dgm:prSet presAssocID="{D6F02C8C-C4DF-E742-B433-1EB925E9445E}" presName="node" presStyleLbl="revTx" presStyleIdx="1" presStyleCnt="5">
        <dgm:presLayoutVars>
          <dgm:bulletEnabled val="1"/>
        </dgm:presLayoutVars>
      </dgm:prSet>
      <dgm:spPr/>
      <dgm:t>
        <a:bodyPr/>
        <a:lstStyle/>
        <a:p>
          <a:endParaRPr lang="en-GB"/>
        </a:p>
      </dgm:t>
    </dgm:pt>
    <dgm:pt modelId="{6A670E51-45E5-AD4D-96FF-C1FD67E075AF}" type="pres">
      <dgm:prSet presAssocID="{4822C1A6-7C72-6444-B088-D75167A23ADB}" presName="sibTrans" presStyleLbl="node1" presStyleIdx="1" presStyleCnt="5"/>
      <dgm:spPr/>
      <dgm:t>
        <a:bodyPr/>
        <a:lstStyle/>
        <a:p>
          <a:endParaRPr lang="en-GB"/>
        </a:p>
      </dgm:t>
    </dgm:pt>
    <dgm:pt modelId="{485C4F00-464B-CD45-A6A9-00E220F860FD}" type="pres">
      <dgm:prSet presAssocID="{8B23F9FD-9E46-F043-8833-BA897F259C67}" presName="dummy" presStyleCnt="0"/>
      <dgm:spPr/>
    </dgm:pt>
    <dgm:pt modelId="{B220C2B3-EE70-8D41-8F02-2195D1DF611A}" type="pres">
      <dgm:prSet presAssocID="{8B23F9FD-9E46-F043-8833-BA897F259C67}" presName="node" presStyleLbl="revTx" presStyleIdx="2" presStyleCnt="5">
        <dgm:presLayoutVars>
          <dgm:bulletEnabled val="1"/>
        </dgm:presLayoutVars>
      </dgm:prSet>
      <dgm:spPr/>
      <dgm:t>
        <a:bodyPr/>
        <a:lstStyle/>
        <a:p>
          <a:endParaRPr lang="en-GB"/>
        </a:p>
      </dgm:t>
    </dgm:pt>
    <dgm:pt modelId="{76DB6734-A94C-2D41-9CA0-530856F93A04}" type="pres">
      <dgm:prSet presAssocID="{F708E421-9F88-2942-91E0-357C26E9021A}" presName="sibTrans" presStyleLbl="node1" presStyleIdx="2" presStyleCnt="5"/>
      <dgm:spPr/>
      <dgm:t>
        <a:bodyPr/>
        <a:lstStyle/>
        <a:p>
          <a:endParaRPr lang="en-GB"/>
        </a:p>
      </dgm:t>
    </dgm:pt>
    <dgm:pt modelId="{0FB6B869-91F0-A34A-9092-D4AB726CFD22}" type="pres">
      <dgm:prSet presAssocID="{2CA3312D-760A-4E4E-9E67-8835903B6806}" presName="dummy" presStyleCnt="0"/>
      <dgm:spPr/>
    </dgm:pt>
    <dgm:pt modelId="{44FBD2B9-6643-D54F-8ADB-E892C0509F48}" type="pres">
      <dgm:prSet presAssocID="{2CA3312D-760A-4E4E-9E67-8835903B6806}" presName="node" presStyleLbl="revTx" presStyleIdx="3" presStyleCnt="5">
        <dgm:presLayoutVars>
          <dgm:bulletEnabled val="1"/>
        </dgm:presLayoutVars>
      </dgm:prSet>
      <dgm:spPr/>
      <dgm:t>
        <a:bodyPr/>
        <a:lstStyle/>
        <a:p>
          <a:endParaRPr lang="en-GB"/>
        </a:p>
      </dgm:t>
    </dgm:pt>
    <dgm:pt modelId="{D333C3E1-5C0B-1445-B8DC-25C11B33D472}" type="pres">
      <dgm:prSet presAssocID="{D1F9D33B-A291-AB40-B148-3F30E38D38A6}" presName="sibTrans" presStyleLbl="node1" presStyleIdx="3" presStyleCnt="5"/>
      <dgm:spPr/>
      <dgm:t>
        <a:bodyPr/>
        <a:lstStyle/>
        <a:p>
          <a:endParaRPr lang="en-GB"/>
        </a:p>
      </dgm:t>
    </dgm:pt>
    <dgm:pt modelId="{1B6DFDED-8CA5-2D45-A0A1-EEF36036E569}" type="pres">
      <dgm:prSet presAssocID="{5174F0EB-E4C3-FF46-94C7-2CB4124ACA4B}" presName="dummy" presStyleCnt="0"/>
      <dgm:spPr/>
    </dgm:pt>
    <dgm:pt modelId="{0BB7BEE1-420F-FE41-8A18-F2B55A9853A4}" type="pres">
      <dgm:prSet presAssocID="{5174F0EB-E4C3-FF46-94C7-2CB4124ACA4B}" presName="node" presStyleLbl="revTx" presStyleIdx="4" presStyleCnt="5">
        <dgm:presLayoutVars>
          <dgm:bulletEnabled val="1"/>
        </dgm:presLayoutVars>
      </dgm:prSet>
      <dgm:spPr/>
      <dgm:t>
        <a:bodyPr/>
        <a:lstStyle/>
        <a:p>
          <a:endParaRPr lang="en-GB"/>
        </a:p>
      </dgm:t>
    </dgm:pt>
    <dgm:pt modelId="{3589ED7C-8EBC-FC4C-BA15-52262C70A4D8}" type="pres">
      <dgm:prSet presAssocID="{F6C12968-7212-C946-A0A1-C9763A3666DE}" presName="sibTrans" presStyleLbl="node1" presStyleIdx="4" presStyleCnt="5"/>
      <dgm:spPr/>
      <dgm:t>
        <a:bodyPr/>
        <a:lstStyle/>
        <a:p>
          <a:endParaRPr lang="en-GB"/>
        </a:p>
      </dgm:t>
    </dgm:pt>
  </dgm:ptLst>
  <dgm:cxnLst>
    <dgm:cxn modelId="{680DD935-A18B-5E4D-B8F0-6232D392110A}" srcId="{CC180C02-3CD6-144C-8899-63251EAEDC75}" destId="{5174F0EB-E4C3-FF46-94C7-2CB4124ACA4B}" srcOrd="4" destOrd="0" parTransId="{31D3336A-FB99-A249-913D-AAC962C984FF}" sibTransId="{F6C12968-7212-C946-A0A1-C9763A3666DE}"/>
    <dgm:cxn modelId="{E60FA026-5039-4724-AB71-C726719F3406}" type="presOf" srcId="{F708E421-9F88-2942-91E0-357C26E9021A}" destId="{76DB6734-A94C-2D41-9CA0-530856F93A04}" srcOrd="0" destOrd="0" presId="urn:microsoft.com/office/officeart/2005/8/layout/cycle1"/>
    <dgm:cxn modelId="{0869CFEB-543B-8B4F-9878-DBD0D98274B6}" srcId="{CC180C02-3CD6-144C-8899-63251EAEDC75}" destId="{8B23F9FD-9E46-F043-8833-BA897F259C67}" srcOrd="2" destOrd="0" parTransId="{1BF37943-9FD6-DD44-A55C-E218A5CA3EFA}" sibTransId="{F708E421-9F88-2942-91E0-357C26E9021A}"/>
    <dgm:cxn modelId="{E565B0EE-ED85-446F-B250-F8E31652FA1A}" type="presOf" srcId="{D6F02C8C-C4DF-E742-B433-1EB925E9445E}" destId="{5B5F88E2-20EE-7F44-9241-13D42DCE7AFC}" srcOrd="0" destOrd="0" presId="urn:microsoft.com/office/officeart/2005/8/layout/cycle1"/>
    <dgm:cxn modelId="{CAD1E938-4812-CA43-B46C-00A09404711D}" srcId="{CC180C02-3CD6-144C-8899-63251EAEDC75}" destId="{D6F02C8C-C4DF-E742-B433-1EB925E9445E}" srcOrd="1" destOrd="0" parTransId="{4D6517C7-2507-6749-AFD1-F39E6F37D4A5}" sibTransId="{4822C1A6-7C72-6444-B088-D75167A23ADB}"/>
    <dgm:cxn modelId="{80BD571B-924B-4BE2-A792-A4857A176E83}" type="presOf" srcId="{6E8F3F0E-3B05-6E48-90AE-549F48FF633A}" destId="{ADEF699D-BFFA-E44C-9991-2C37C369D265}" srcOrd="0" destOrd="0" presId="urn:microsoft.com/office/officeart/2005/8/layout/cycle1"/>
    <dgm:cxn modelId="{AF96FDA0-CAFD-452A-9A16-BE4DE566A2A3}" type="presOf" srcId="{8B23F9FD-9E46-F043-8833-BA897F259C67}" destId="{B220C2B3-EE70-8D41-8F02-2195D1DF611A}" srcOrd="0" destOrd="0" presId="urn:microsoft.com/office/officeart/2005/8/layout/cycle1"/>
    <dgm:cxn modelId="{24AA86EE-48F9-4BD9-A980-63C3053784E3}" type="presOf" srcId="{5174F0EB-E4C3-FF46-94C7-2CB4124ACA4B}" destId="{0BB7BEE1-420F-FE41-8A18-F2B55A9853A4}" srcOrd="0" destOrd="0" presId="urn:microsoft.com/office/officeart/2005/8/layout/cycle1"/>
    <dgm:cxn modelId="{C1C1930B-E771-9841-B687-C0421849987E}" srcId="{CC180C02-3CD6-144C-8899-63251EAEDC75}" destId="{2CA3312D-760A-4E4E-9E67-8835903B6806}" srcOrd="3" destOrd="0" parTransId="{87DD3563-F4FB-C34D-AC9D-94E00B368095}" sibTransId="{D1F9D33B-A291-AB40-B148-3F30E38D38A6}"/>
    <dgm:cxn modelId="{EEC79306-685B-43FC-AC7D-28830C05F203}" type="presOf" srcId="{CC180C02-3CD6-144C-8899-63251EAEDC75}" destId="{3ECAA5F0-41A5-D04F-AC99-E087C3EAE30A}" srcOrd="0" destOrd="0" presId="urn:microsoft.com/office/officeart/2005/8/layout/cycle1"/>
    <dgm:cxn modelId="{4F303846-AE2B-44F7-994D-7CA5F48278B4}" type="presOf" srcId="{2CA3312D-760A-4E4E-9E67-8835903B6806}" destId="{44FBD2B9-6643-D54F-8ADB-E892C0509F48}" srcOrd="0" destOrd="0" presId="urn:microsoft.com/office/officeart/2005/8/layout/cycle1"/>
    <dgm:cxn modelId="{6109366D-AEBF-4024-A05F-AA489D94A445}" type="presOf" srcId="{F6C12968-7212-C946-A0A1-C9763A3666DE}" destId="{3589ED7C-8EBC-FC4C-BA15-52262C70A4D8}" srcOrd="0" destOrd="0" presId="urn:microsoft.com/office/officeart/2005/8/layout/cycle1"/>
    <dgm:cxn modelId="{3C2E5F88-87C1-488D-B01B-484AF4D1E003}" type="presOf" srcId="{5DCCA955-0D80-C64A-B733-0E321F35D7FC}" destId="{62BC8939-9423-644C-B2BA-01CBAE63199B}" srcOrd="0" destOrd="0" presId="urn:microsoft.com/office/officeart/2005/8/layout/cycle1"/>
    <dgm:cxn modelId="{E3626B01-0F77-1843-A578-1A8344101899}" srcId="{CC180C02-3CD6-144C-8899-63251EAEDC75}" destId="{6E8F3F0E-3B05-6E48-90AE-549F48FF633A}" srcOrd="0" destOrd="0" parTransId="{DDDE6368-17FA-9543-9FEC-D546503B4CD1}" sibTransId="{5DCCA955-0D80-C64A-B733-0E321F35D7FC}"/>
    <dgm:cxn modelId="{1FFEBBF8-3F5D-4B88-8554-85960F1F2551}" type="presOf" srcId="{D1F9D33B-A291-AB40-B148-3F30E38D38A6}" destId="{D333C3E1-5C0B-1445-B8DC-25C11B33D472}" srcOrd="0" destOrd="0" presId="urn:microsoft.com/office/officeart/2005/8/layout/cycle1"/>
    <dgm:cxn modelId="{CB8E15EC-4B4C-4DC8-B7F0-B77794C37814}" type="presOf" srcId="{4822C1A6-7C72-6444-B088-D75167A23ADB}" destId="{6A670E51-45E5-AD4D-96FF-C1FD67E075AF}" srcOrd="0" destOrd="0" presId="urn:microsoft.com/office/officeart/2005/8/layout/cycle1"/>
    <dgm:cxn modelId="{70A841B7-DB62-4F98-B686-93F23B913ECF}" type="presParOf" srcId="{3ECAA5F0-41A5-D04F-AC99-E087C3EAE30A}" destId="{8C51CD3A-4B2C-E84A-BFE5-37598BA333AF}" srcOrd="0" destOrd="0" presId="urn:microsoft.com/office/officeart/2005/8/layout/cycle1"/>
    <dgm:cxn modelId="{A88EE40C-D44F-4988-9AED-2D200C820300}" type="presParOf" srcId="{3ECAA5F0-41A5-D04F-AC99-E087C3EAE30A}" destId="{ADEF699D-BFFA-E44C-9991-2C37C369D265}" srcOrd="1" destOrd="0" presId="urn:microsoft.com/office/officeart/2005/8/layout/cycle1"/>
    <dgm:cxn modelId="{8320B38E-F60E-45A4-89EC-204441D8A229}" type="presParOf" srcId="{3ECAA5F0-41A5-D04F-AC99-E087C3EAE30A}" destId="{62BC8939-9423-644C-B2BA-01CBAE63199B}" srcOrd="2" destOrd="0" presId="urn:microsoft.com/office/officeart/2005/8/layout/cycle1"/>
    <dgm:cxn modelId="{B78899FD-8419-4629-BF14-90F195C230DF}" type="presParOf" srcId="{3ECAA5F0-41A5-D04F-AC99-E087C3EAE30A}" destId="{F71CDCA4-97AB-224E-94A4-FAFC90F8E29C}" srcOrd="3" destOrd="0" presId="urn:microsoft.com/office/officeart/2005/8/layout/cycle1"/>
    <dgm:cxn modelId="{632BAF32-6BE3-4300-A025-1008318134E7}" type="presParOf" srcId="{3ECAA5F0-41A5-D04F-AC99-E087C3EAE30A}" destId="{5B5F88E2-20EE-7F44-9241-13D42DCE7AFC}" srcOrd="4" destOrd="0" presId="urn:microsoft.com/office/officeart/2005/8/layout/cycle1"/>
    <dgm:cxn modelId="{B824C417-F57D-4B2A-9A65-45CC04249C27}" type="presParOf" srcId="{3ECAA5F0-41A5-D04F-AC99-E087C3EAE30A}" destId="{6A670E51-45E5-AD4D-96FF-C1FD67E075AF}" srcOrd="5" destOrd="0" presId="urn:microsoft.com/office/officeart/2005/8/layout/cycle1"/>
    <dgm:cxn modelId="{5D93FEC7-2085-4002-A629-BFD78102E193}" type="presParOf" srcId="{3ECAA5F0-41A5-D04F-AC99-E087C3EAE30A}" destId="{485C4F00-464B-CD45-A6A9-00E220F860FD}" srcOrd="6" destOrd="0" presId="urn:microsoft.com/office/officeart/2005/8/layout/cycle1"/>
    <dgm:cxn modelId="{D4CFF8BE-70BD-46F9-AAB2-8ACD9C96D735}" type="presParOf" srcId="{3ECAA5F0-41A5-D04F-AC99-E087C3EAE30A}" destId="{B220C2B3-EE70-8D41-8F02-2195D1DF611A}" srcOrd="7" destOrd="0" presId="urn:microsoft.com/office/officeart/2005/8/layout/cycle1"/>
    <dgm:cxn modelId="{A61EF80B-9C89-4E70-AD14-D113A9F7D2FA}" type="presParOf" srcId="{3ECAA5F0-41A5-D04F-AC99-E087C3EAE30A}" destId="{76DB6734-A94C-2D41-9CA0-530856F93A04}" srcOrd="8" destOrd="0" presId="urn:microsoft.com/office/officeart/2005/8/layout/cycle1"/>
    <dgm:cxn modelId="{61DF7D94-F668-4700-876E-0C07C65D27C6}" type="presParOf" srcId="{3ECAA5F0-41A5-D04F-AC99-E087C3EAE30A}" destId="{0FB6B869-91F0-A34A-9092-D4AB726CFD22}" srcOrd="9" destOrd="0" presId="urn:microsoft.com/office/officeart/2005/8/layout/cycle1"/>
    <dgm:cxn modelId="{5E4005BF-C74C-41B2-BDE1-E0991631FCFC}" type="presParOf" srcId="{3ECAA5F0-41A5-D04F-AC99-E087C3EAE30A}" destId="{44FBD2B9-6643-D54F-8ADB-E892C0509F48}" srcOrd="10" destOrd="0" presId="urn:microsoft.com/office/officeart/2005/8/layout/cycle1"/>
    <dgm:cxn modelId="{0C65E49C-FB53-4978-A88C-690954FD6425}" type="presParOf" srcId="{3ECAA5F0-41A5-D04F-AC99-E087C3EAE30A}" destId="{D333C3E1-5C0B-1445-B8DC-25C11B33D472}" srcOrd="11" destOrd="0" presId="urn:microsoft.com/office/officeart/2005/8/layout/cycle1"/>
    <dgm:cxn modelId="{6F4BB36B-6CEF-458E-8467-61A79B49F0FE}" type="presParOf" srcId="{3ECAA5F0-41A5-D04F-AC99-E087C3EAE30A}" destId="{1B6DFDED-8CA5-2D45-A0A1-EEF36036E569}" srcOrd="12" destOrd="0" presId="urn:microsoft.com/office/officeart/2005/8/layout/cycle1"/>
    <dgm:cxn modelId="{5CC708A7-E23B-4051-AE86-4060A018745E}" type="presParOf" srcId="{3ECAA5F0-41A5-D04F-AC99-E087C3EAE30A}" destId="{0BB7BEE1-420F-FE41-8A18-F2B55A9853A4}" srcOrd="13" destOrd="0" presId="urn:microsoft.com/office/officeart/2005/8/layout/cycle1"/>
    <dgm:cxn modelId="{442C48D6-24A1-4C9B-8CC8-CE07965D2AF6}" type="presParOf" srcId="{3ECAA5F0-41A5-D04F-AC99-E087C3EAE30A}" destId="{3589ED7C-8EBC-FC4C-BA15-52262C70A4D8}"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4F11A2-A3E0-2A4B-B48A-87DF70BBD221}" type="doc">
      <dgm:prSet loTypeId="urn:microsoft.com/office/officeart/2005/8/layout/cycle8" loCatId="" qsTypeId="urn:microsoft.com/office/officeart/2005/8/quickstyle/simple4" qsCatId="simple" csTypeId="urn:microsoft.com/office/officeart/2005/8/colors/accent1_2" csCatId="accent1" phldr="1"/>
      <dgm:spPr/>
    </dgm:pt>
    <dgm:pt modelId="{BE69FED5-DD07-3D4B-9026-E99EA03272D8}">
      <dgm:prSet phldrT="[Text]" custT="1"/>
      <dgm:spPr/>
      <dgm:t>
        <a:bodyPr/>
        <a:lstStyle/>
        <a:p>
          <a:r>
            <a:rPr lang="en-US" sz="1600" b="1" dirty="0" smtClean="0"/>
            <a:t>Cultural Context </a:t>
          </a:r>
          <a:r>
            <a:rPr lang="en-US" sz="1400" dirty="0" smtClean="0"/>
            <a:t>Dimensions Appropriateness Environment Demographics</a:t>
          </a:r>
          <a:endParaRPr lang="en-US" sz="1400" dirty="0"/>
        </a:p>
      </dgm:t>
    </dgm:pt>
    <dgm:pt modelId="{F2703E6F-3866-CA45-B8C5-0D8485F8479F}" type="parTrans" cxnId="{2E7327D5-000E-184E-9AC0-B8AA868AA60B}">
      <dgm:prSet/>
      <dgm:spPr/>
      <dgm:t>
        <a:bodyPr/>
        <a:lstStyle/>
        <a:p>
          <a:endParaRPr lang="en-US"/>
        </a:p>
      </dgm:t>
    </dgm:pt>
    <dgm:pt modelId="{5C488AF7-3F9F-EA44-A2C1-455F5646F3F8}" type="sibTrans" cxnId="{2E7327D5-000E-184E-9AC0-B8AA868AA60B}">
      <dgm:prSet/>
      <dgm:spPr/>
      <dgm:t>
        <a:bodyPr/>
        <a:lstStyle/>
        <a:p>
          <a:endParaRPr lang="en-US"/>
        </a:p>
      </dgm:t>
    </dgm:pt>
    <dgm:pt modelId="{5F69744A-38A0-D44A-83B2-C88D20E79DFF}">
      <dgm:prSet phldrT="[Text]"/>
      <dgm:spPr/>
      <dgm:t>
        <a:bodyPr/>
        <a:lstStyle/>
        <a:p>
          <a:r>
            <a:rPr lang="en-US" b="1" dirty="0" smtClean="0"/>
            <a:t>Individual Needs  </a:t>
          </a:r>
          <a:r>
            <a:rPr lang="en-US" dirty="0" smtClean="0"/>
            <a:t>Activity     Skills</a:t>
          </a:r>
          <a:endParaRPr lang="en-US" dirty="0"/>
        </a:p>
      </dgm:t>
    </dgm:pt>
    <dgm:pt modelId="{BAB630D9-5FF2-7747-B8B1-5FD4B91B5DC0}" type="parTrans" cxnId="{462842A3-FBD9-2E4D-A9E4-504BD9930D86}">
      <dgm:prSet/>
      <dgm:spPr/>
      <dgm:t>
        <a:bodyPr/>
        <a:lstStyle/>
        <a:p>
          <a:endParaRPr lang="en-US"/>
        </a:p>
      </dgm:t>
    </dgm:pt>
    <dgm:pt modelId="{858470F8-6A74-324C-A154-D08FD9ADF964}" type="sibTrans" cxnId="{462842A3-FBD9-2E4D-A9E4-504BD9930D86}">
      <dgm:prSet/>
      <dgm:spPr/>
      <dgm:t>
        <a:bodyPr/>
        <a:lstStyle/>
        <a:p>
          <a:endParaRPr lang="en-US"/>
        </a:p>
      </dgm:t>
    </dgm:pt>
    <dgm:pt modelId="{BAF36D20-D114-4C4B-9D47-70248DA4215F}">
      <dgm:prSet phldrT="[Text]" custT="1"/>
      <dgm:spPr/>
      <dgm:t>
        <a:bodyPr/>
        <a:lstStyle/>
        <a:p>
          <a:r>
            <a:rPr lang="en-US" sz="1600" b="1" dirty="0" smtClean="0"/>
            <a:t>Language </a:t>
          </a:r>
          <a:r>
            <a:rPr lang="en-US" sz="1500" dirty="0" smtClean="0"/>
            <a:t>                Impact on Design Translation Technical</a:t>
          </a:r>
          <a:endParaRPr lang="en-US" sz="1500" dirty="0"/>
        </a:p>
      </dgm:t>
    </dgm:pt>
    <dgm:pt modelId="{6B544B12-5196-864B-A16A-889A077AA836}" type="parTrans" cxnId="{BF44B4B5-B0D3-4D41-A96B-EA8583DBAE76}">
      <dgm:prSet/>
      <dgm:spPr/>
      <dgm:t>
        <a:bodyPr/>
        <a:lstStyle/>
        <a:p>
          <a:endParaRPr lang="en-US"/>
        </a:p>
      </dgm:t>
    </dgm:pt>
    <dgm:pt modelId="{0E3DB819-E405-9743-B122-EECE6EBB9948}" type="sibTrans" cxnId="{BF44B4B5-B0D3-4D41-A96B-EA8583DBAE76}">
      <dgm:prSet/>
      <dgm:spPr/>
      <dgm:t>
        <a:bodyPr/>
        <a:lstStyle/>
        <a:p>
          <a:endParaRPr lang="en-US"/>
        </a:p>
      </dgm:t>
    </dgm:pt>
    <dgm:pt modelId="{438D5D08-BC04-FF4A-AD67-DBA2A6527FD5}" type="pres">
      <dgm:prSet presAssocID="{BD4F11A2-A3E0-2A4B-B48A-87DF70BBD221}" presName="compositeShape" presStyleCnt="0">
        <dgm:presLayoutVars>
          <dgm:chMax val="7"/>
          <dgm:dir/>
          <dgm:resizeHandles val="exact"/>
        </dgm:presLayoutVars>
      </dgm:prSet>
      <dgm:spPr/>
    </dgm:pt>
    <dgm:pt modelId="{1EE9F8C5-E7B2-5B42-8E35-9821B5B98AEF}" type="pres">
      <dgm:prSet presAssocID="{BD4F11A2-A3E0-2A4B-B48A-87DF70BBD221}" presName="wedge1" presStyleLbl="node1" presStyleIdx="0" presStyleCnt="3"/>
      <dgm:spPr/>
      <dgm:t>
        <a:bodyPr/>
        <a:lstStyle/>
        <a:p>
          <a:endParaRPr lang="en-US"/>
        </a:p>
      </dgm:t>
    </dgm:pt>
    <dgm:pt modelId="{E6D0B395-84F1-214E-B864-CD5408352FDE}" type="pres">
      <dgm:prSet presAssocID="{BD4F11A2-A3E0-2A4B-B48A-87DF70BBD221}" presName="dummy1a" presStyleCnt="0"/>
      <dgm:spPr/>
    </dgm:pt>
    <dgm:pt modelId="{75D86591-43EB-AB42-91DF-9A0D453123FD}" type="pres">
      <dgm:prSet presAssocID="{BD4F11A2-A3E0-2A4B-B48A-87DF70BBD221}" presName="dummy1b" presStyleCnt="0"/>
      <dgm:spPr/>
    </dgm:pt>
    <dgm:pt modelId="{A6658D7E-3373-294D-8C68-898A9D5A2088}" type="pres">
      <dgm:prSet presAssocID="{BD4F11A2-A3E0-2A4B-B48A-87DF70BBD221}" presName="wedge1Tx" presStyleLbl="node1" presStyleIdx="0" presStyleCnt="3">
        <dgm:presLayoutVars>
          <dgm:chMax val="0"/>
          <dgm:chPref val="0"/>
          <dgm:bulletEnabled val="1"/>
        </dgm:presLayoutVars>
      </dgm:prSet>
      <dgm:spPr/>
      <dgm:t>
        <a:bodyPr/>
        <a:lstStyle/>
        <a:p>
          <a:endParaRPr lang="en-US"/>
        </a:p>
      </dgm:t>
    </dgm:pt>
    <dgm:pt modelId="{C8345723-6BA7-2843-B1B4-EBFEABBDE4F3}" type="pres">
      <dgm:prSet presAssocID="{BD4F11A2-A3E0-2A4B-B48A-87DF70BBD221}" presName="wedge2" presStyleLbl="node1" presStyleIdx="1" presStyleCnt="3"/>
      <dgm:spPr/>
      <dgm:t>
        <a:bodyPr/>
        <a:lstStyle/>
        <a:p>
          <a:endParaRPr lang="en-US"/>
        </a:p>
      </dgm:t>
    </dgm:pt>
    <dgm:pt modelId="{A736F4A5-28E3-BD40-B0F2-0735B118AD7E}" type="pres">
      <dgm:prSet presAssocID="{BD4F11A2-A3E0-2A4B-B48A-87DF70BBD221}" presName="dummy2a" presStyleCnt="0"/>
      <dgm:spPr/>
    </dgm:pt>
    <dgm:pt modelId="{51B441F4-A6BA-BA4D-9FA0-F82D3D88BE74}" type="pres">
      <dgm:prSet presAssocID="{BD4F11A2-A3E0-2A4B-B48A-87DF70BBD221}" presName="dummy2b" presStyleCnt="0"/>
      <dgm:spPr/>
    </dgm:pt>
    <dgm:pt modelId="{EBE3EA9A-979D-6E4F-8252-092940B3A4B2}" type="pres">
      <dgm:prSet presAssocID="{BD4F11A2-A3E0-2A4B-B48A-87DF70BBD221}" presName="wedge2Tx" presStyleLbl="node1" presStyleIdx="1" presStyleCnt="3">
        <dgm:presLayoutVars>
          <dgm:chMax val="0"/>
          <dgm:chPref val="0"/>
          <dgm:bulletEnabled val="1"/>
        </dgm:presLayoutVars>
      </dgm:prSet>
      <dgm:spPr/>
      <dgm:t>
        <a:bodyPr/>
        <a:lstStyle/>
        <a:p>
          <a:endParaRPr lang="en-US"/>
        </a:p>
      </dgm:t>
    </dgm:pt>
    <dgm:pt modelId="{FC898CE9-6BDF-2F4B-9EE2-4CE1AF6FFAC2}" type="pres">
      <dgm:prSet presAssocID="{BD4F11A2-A3E0-2A4B-B48A-87DF70BBD221}" presName="wedge3" presStyleLbl="node1" presStyleIdx="2" presStyleCnt="3"/>
      <dgm:spPr/>
      <dgm:t>
        <a:bodyPr/>
        <a:lstStyle/>
        <a:p>
          <a:endParaRPr lang="en-US"/>
        </a:p>
      </dgm:t>
    </dgm:pt>
    <dgm:pt modelId="{F16A5826-8C41-B44A-A371-04B14BDCE05A}" type="pres">
      <dgm:prSet presAssocID="{BD4F11A2-A3E0-2A4B-B48A-87DF70BBD221}" presName="dummy3a" presStyleCnt="0"/>
      <dgm:spPr/>
    </dgm:pt>
    <dgm:pt modelId="{C2F94BE8-285A-CF41-8438-7BE9501BFDF0}" type="pres">
      <dgm:prSet presAssocID="{BD4F11A2-A3E0-2A4B-B48A-87DF70BBD221}" presName="dummy3b" presStyleCnt="0"/>
      <dgm:spPr/>
    </dgm:pt>
    <dgm:pt modelId="{A717C7C2-03E0-A14A-AA73-46A0C6EBC264}" type="pres">
      <dgm:prSet presAssocID="{BD4F11A2-A3E0-2A4B-B48A-87DF70BBD221}" presName="wedge3Tx" presStyleLbl="node1" presStyleIdx="2" presStyleCnt="3">
        <dgm:presLayoutVars>
          <dgm:chMax val="0"/>
          <dgm:chPref val="0"/>
          <dgm:bulletEnabled val="1"/>
        </dgm:presLayoutVars>
      </dgm:prSet>
      <dgm:spPr/>
      <dgm:t>
        <a:bodyPr/>
        <a:lstStyle/>
        <a:p>
          <a:endParaRPr lang="en-US"/>
        </a:p>
      </dgm:t>
    </dgm:pt>
    <dgm:pt modelId="{138A7970-A161-1141-9007-BD01AB6D5B0A}" type="pres">
      <dgm:prSet presAssocID="{5C488AF7-3F9F-EA44-A2C1-455F5646F3F8}" presName="arrowWedge1" presStyleLbl="fgSibTrans2D1" presStyleIdx="0" presStyleCnt="3"/>
      <dgm:spPr/>
    </dgm:pt>
    <dgm:pt modelId="{372EA391-FC98-D64B-A12C-15BA28116460}" type="pres">
      <dgm:prSet presAssocID="{0E3DB819-E405-9743-B122-EECE6EBB9948}" presName="arrowWedge2" presStyleLbl="fgSibTrans2D1" presStyleIdx="1" presStyleCnt="3"/>
      <dgm:spPr/>
    </dgm:pt>
    <dgm:pt modelId="{3B1B4FD6-C03C-A74C-9BA9-A29508C91917}" type="pres">
      <dgm:prSet presAssocID="{858470F8-6A74-324C-A154-D08FD9ADF964}" presName="arrowWedge3" presStyleLbl="fgSibTrans2D1" presStyleIdx="2" presStyleCnt="3"/>
      <dgm:spPr/>
    </dgm:pt>
  </dgm:ptLst>
  <dgm:cxnLst>
    <dgm:cxn modelId="{306FE945-25E7-43AE-9255-52BC29854B30}" type="presOf" srcId="{BE69FED5-DD07-3D4B-9026-E99EA03272D8}" destId="{1EE9F8C5-E7B2-5B42-8E35-9821B5B98AEF}" srcOrd="0" destOrd="0" presId="urn:microsoft.com/office/officeart/2005/8/layout/cycle8"/>
    <dgm:cxn modelId="{462842A3-FBD9-2E4D-A9E4-504BD9930D86}" srcId="{BD4F11A2-A3E0-2A4B-B48A-87DF70BBD221}" destId="{5F69744A-38A0-D44A-83B2-C88D20E79DFF}" srcOrd="2" destOrd="0" parTransId="{BAB630D9-5FF2-7747-B8B1-5FD4B91B5DC0}" sibTransId="{858470F8-6A74-324C-A154-D08FD9ADF964}"/>
    <dgm:cxn modelId="{A7DA49BA-FFF5-4406-9A4C-74A0BB56AAA7}" type="presOf" srcId="{5F69744A-38A0-D44A-83B2-C88D20E79DFF}" destId="{A717C7C2-03E0-A14A-AA73-46A0C6EBC264}" srcOrd="1" destOrd="0" presId="urn:microsoft.com/office/officeart/2005/8/layout/cycle8"/>
    <dgm:cxn modelId="{2E7327D5-000E-184E-9AC0-B8AA868AA60B}" srcId="{BD4F11A2-A3E0-2A4B-B48A-87DF70BBD221}" destId="{BE69FED5-DD07-3D4B-9026-E99EA03272D8}" srcOrd="0" destOrd="0" parTransId="{F2703E6F-3866-CA45-B8C5-0D8485F8479F}" sibTransId="{5C488AF7-3F9F-EA44-A2C1-455F5646F3F8}"/>
    <dgm:cxn modelId="{C04AD308-ED4D-4F13-B90A-09917E16CE3E}" type="presOf" srcId="{5F69744A-38A0-D44A-83B2-C88D20E79DFF}" destId="{FC898CE9-6BDF-2F4B-9EE2-4CE1AF6FFAC2}" srcOrd="0" destOrd="0" presId="urn:microsoft.com/office/officeart/2005/8/layout/cycle8"/>
    <dgm:cxn modelId="{0322BE08-D480-44FF-AEDF-AC7CDEE53E5E}" type="presOf" srcId="{BE69FED5-DD07-3D4B-9026-E99EA03272D8}" destId="{A6658D7E-3373-294D-8C68-898A9D5A2088}" srcOrd="1" destOrd="0" presId="urn:microsoft.com/office/officeart/2005/8/layout/cycle8"/>
    <dgm:cxn modelId="{BF44B4B5-B0D3-4D41-A96B-EA8583DBAE76}" srcId="{BD4F11A2-A3E0-2A4B-B48A-87DF70BBD221}" destId="{BAF36D20-D114-4C4B-9D47-70248DA4215F}" srcOrd="1" destOrd="0" parTransId="{6B544B12-5196-864B-A16A-889A077AA836}" sibTransId="{0E3DB819-E405-9743-B122-EECE6EBB9948}"/>
    <dgm:cxn modelId="{09D25D47-98B7-4EF5-9F1F-BB6D6DF7C3B2}" type="presOf" srcId="{BD4F11A2-A3E0-2A4B-B48A-87DF70BBD221}" destId="{438D5D08-BC04-FF4A-AD67-DBA2A6527FD5}" srcOrd="0" destOrd="0" presId="urn:microsoft.com/office/officeart/2005/8/layout/cycle8"/>
    <dgm:cxn modelId="{CE3BA287-C663-4BFB-89A0-3A36E810D419}" type="presOf" srcId="{BAF36D20-D114-4C4B-9D47-70248DA4215F}" destId="{EBE3EA9A-979D-6E4F-8252-092940B3A4B2}" srcOrd="1" destOrd="0" presId="urn:microsoft.com/office/officeart/2005/8/layout/cycle8"/>
    <dgm:cxn modelId="{2D8D62D1-148D-406C-948E-5D0556DFECC8}" type="presOf" srcId="{BAF36D20-D114-4C4B-9D47-70248DA4215F}" destId="{C8345723-6BA7-2843-B1B4-EBFEABBDE4F3}" srcOrd="0" destOrd="0" presId="urn:microsoft.com/office/officeart/2005/8/layout/cycle8"/>
    <dgm:cxn modelId="{606257B7-A5D5-4BBF-907C-5A1C813BF7A8}" type="presParOf" srcId="{438D5D08-BC04-FF4A-AD67-DBA2A6527FD5}" destId="{1EE9F8C5-E7B2-5B42-8E35-9821B5B98AEF}" srcOrd="0" destOrd="0" presId="urn:microsoft.com/office/officeart/2005/8/layout/cycle8"/>
    <dgm:cxn modelId="{ED3D32F8-835E-4E04-A0D5-5E33F626FA66}" type="presParOf" srcId="{438D5D08-BC04-FF4A-AD67-DBA2A6527FD5}" destId="{E6D0B395-84F1-214E-B864-CD5408352FDE}" srcOrd="1" destOrd="0" presId="urn:microsoft.com/office/officeart/2005/8/layout/cycle8"/>
    <dgm:cxn modelId="{1AF48AD1-7F63-4223-A9F3-69ADFF60D8A7}" type="presParOf" srcId="{438D5D08-BC04-FF4A-AD67-DBA2A6527FD5}" destId="{75D86591-43EB-AB42-91DF-9A0D453123FD}" srcOrd="2" destOrd="0" presId="urn:microsoft.com/office/officeart/2005/8/layout/cycle8"/>
    <dgm:cxn modelId="{5F975BE0-FA5B-474C-9E3F-D1763873E894}" type="presParOf" srcId="{438D5D08-BC04-FF4A-AD67-DBA2A6527FD5}" destId="{A6658D7E-3373-294D-8C68-898A9D5A2088}" srcOrd="3" destOrd="0" presId="urn:microsoft.com/office/officeart/2005/8/layout/cycle8"/>
    <dgm:cxn modelId="{71CA4375-B6AF-48BE-BBB5-971D3FDF867E}" type="presParOf" srcId="{438D5D08-BC04-FF4A-AD67-DBA2A6527FD5}" destId="{C8345723-6BA7-2843-B1B4-EBFEABBDE4F3}" srcOrd="4" destOrd="0" presId="urn:microsoft.com/office/officeart/2005/8/layout/cycle8"/>
    <dgm:cxn modelId="{F4332385-CEC3-4EA0-AA56-BAD041CD4CCF}" type="presParOf" srcId="{438D5D08-BC04-FF4A-AD67-DBA2A6527FD5}" destId="{A736F4A5-28E3-BD40-B0F2-0735B118AD7E}" srcOrd="5" destOrd="0" presId="urn:microsoft.com/office/officeart/2005/8/layout/cycle8"/>
    <dgm:cxn modelId="{9E573FBE-A7ED-4BCC-A8C0-32948D57754B}" type="presParOf" srcId="{438D5D08-BC04-FF4A-AD67-DBA2A6527FD5}" destId="{51B441F4-A6BA-BA4D-9FA0-F82D3D88BE74}" srcOrd="6" destOrd="0" presId="urn:microsoft.com/office/officeart/2005/8/layout/cycle8"/>
    <dgm:cxn modelId="{0BC633AD-2AD5-440F-B19F-38B706E3624C}" type="presParOf" srcId="{438D5D08-BC04-FF4A-AD67-DBA2A6527FD5}" destId="{EBE3EA9A-979D-6E4F-8252-092940B3A4B2}" srcOrd="7" destOrd="0" presId="urn:microsoft.com/office/officeart/2005/8/layout/cycle8"/>
    <dgm:cxn modelId="{8CEAC497-F8F9-4F1E-8210-59CB985B76EB}" type="presParOf" srcId="{438D5D08-BC04-FF4A-AD67-DBA2A6527FD5}" destId="{FC898CE9-6BDF-2F4B-9EE2-4CE1AF6FFAC2}" srcOrd="8" destOrd="0" presId="urn:microsoft.com/office/officeart/2005/8/layout/cycle8"/>
    <dgm:cxn modelId="{ECE0C381-B4B6-4772-BDBE-8EBD66B6E946}" type="presParOf" srcId="{438D5D08-BC04-FF4A-AD67-DBA2A6527FD5}" destId="{F16A5826-8C41-B44A-A371-04B14BDCE05A}" srcOrd="9" destOrd="0" presId="urn:microsoft.com/office/officeart/2005/8/layout/cycle8"/>
    <dgm:cxn modelId="{CAA02C7E-F288-4A1B-8A35-62273D074E17}" type="presParOf" srcId="{438D5D08-BC04-FF4A-AD67-DBA2A6527FD5}" destId="{C2F94BE8-285A-CF41-8438-7BE9501BFDF0}" srcOrd="10" destOrd="0" presId="urn:microsoft.com/office/officeart/2005/8/layout/cycle8"/>
    <dgm:cxn modelId="{D068E883-F5C4-433A-BEA8-7C05E43D856E}" type="presParOf" srcId="{438D5D08-BC04-FF4A-AD67-DBA2A6527FD5}" destId="{A717C7C2-03E0-A14A-AA73-46A0C6EBC264}" srcOrd="11" destOrd="0" presId="urn:microsoft.com/office/officeart/2005/8/layout/cycle8"/>
    <dgm:cxn modelId="{35224E48-97C0-4D45-870F-FBF86D6BE5AC}" type="presParOf" srcId="{438D5D08-BC04-FF4A-AD67-DBA2A6527FD5}" destId="{138A7970-A161-1141-9007-BD01AB6D5B0A}" srcOrd="12" destOrd="0" presId="urn:microsoft.com/office/officeart/2005/8/layout/cycle8"/>
    <dgm:cxn modelId="{C7260EFC-BB3E-4247-819B-90C3C0DBB88E}" type="presParOf" srcId="{438D5D08-BC04-FF4A-AD67-DBA2A6527FD5}" destId="{372EA391-FC98-D64B-A12C-15BA28116460}" srcOrd="13" destOrd="0" presId="urn:microsoft.com/office/officeart/2005/8/layout/cycle8"/>
    <dgm:cxn modelId="{3229EA4B-538C-4DB3-80E6-B712EC99774B}" type="presParOf" srcId="{438D5D08-BC04-FF4A-AD67-DBA2A6527FD5}" destId="{3B1B4FD6-C03C-A74C-9BA9-A29508C91917}" srcOrd="14" destOrd="0" presId="urn:microsoft.com/office/officeart/2005/8/layout/cycle8"/>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F699D-BFFA-E44C-9991-2C37C369D265}">
      <dsp:nvSpPr>
        <dsp:cNvPr id="0" name=""/>
        <dsp:cNvSpPr/>
      </dsp:nvSpPr>
      <dsp:spPr>
        <a:xfrm>
          <a:off x="5961588" y="46888"/>
          <a:ext cx="1620179" cy="1620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800000"/>
              </a:solidFill>
            </a:rPr>
            <a:t>Discover</a:t>
          </a:r>
          <a:endParaRPr lang="en-US" sz="3200" b="1" kern="1200" dirty="0">
            <a:solidFill>
              <a:srgbClr val="800000"/>
            </a:solidFill>
          </a:endParaRPr>
        </a:p>
      </dsp:txBody>
      <dsp:txXfrm>
        <a:off x="5961588" y="46888"/>
        <a:ext cx="1620179" cy="1620179"/>
      </dsp:txXfrm>
    </dsp:sp>
    <dsp:sp modelId="{62BC8939-9423-644C-B2BA-01CBAE63199B}">
      <dsp:nvSpPr>
        <dsp:cNvPr id="0" name=""/>
        <dsp:cNvSpPr/>
      </dsp:nvSpPr>
      <dsp:spPr>
        <a:xfrm>
          <a:off x="2142172" y="-965"/>
          <a:ext cx="6084807" cy="6084807"/>
        </a:xfrm>
        <a:prstGeom prst="circularArrow">
          <a:avLst>
            <a:gd name="adj1" fmla="val 5192"/>
            <a:gd name="adj2" fmla="val 335333"/>
            <a:gd name="adj3" fmla="val 21295605"/>
            <a:gd name="adj4" fmla="val 19764168"/>
            <a:gd name="adj5" fmla="val 6058"/>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B5F88E2-20EE-7F44-9241-13D42DCE7AFC}">
      <dsp:nvSpPr>
        <dsp:cNvPr id="0" name=""/>
        <dsp:cNvSpPr/>
      </dsp:nvSpPr>
      <dsp:spPr>
        <a:xfrm>
          <a:off x="6942472" y="3065737"/>
          <a:ext cx="1620179" cy="1620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800000"/>
              </a:solidFill>
            </a:rPr>
            <a:t>Create</a:t>
          </a:r>
          <a:endParaRPr lang="en-US" sz="3200" b="1" kern="1200" dirty="0">
            <a:solidFill>
              <a:srgbClr val="800000"/>
            </a:solidFill>
          </a:endParaRPr>
        </a:p>
      </dsp:txBody>
      <dsp:txXfrm>
        <a:off x="6942472" y="3065737"/>
        <a:ext cx="1620179" cy="1620179"/>
      </dsp:txXfrm>
    </dsp:sp>
    <dsp:sp modelId="{6A670E51-45E5-AD4D-96FF-C1FD67E075AF}">
      <dsp:nvSpPr>
        <dsp:cNvPr id="0" name=""/>
        <dsp:cNvSpPr/>
      </dsp:nvSpPr>
      <dsp:spPr>
        <a:xfrm>
          <a:off x="2142172" y="-965"/>
          <a:ext cx="6084807" cy="6084807"/>
        </a:xfrm>
        <a:prstGeom prst="circularArrow">
          <a:avLst>
            <a:gd name="adj1" fmla="val 5192"/>
            <a:gd name="adj2" fmla="val 335333"/>
            <a:gd name="adj3" fmla="val 4017147"/>
            <a:gd name="adj4" fmla="val 2251184"/>
            <a:gd name="adj5" fmla="val 6058"/>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220C2B3-EE70-8D41-8F02-2195D1DF611A}">
      <dsp:nvSpPr>
        <dsp:cNvPr id="0" name=""/>
        <dsp:cNvSpPr/>
      </dsp:nvSpPr>
      <dsp:spPr>
        <a:xfrm>
          <a:off x="4374486" y="4931488"/>
          <a:ext cx="1620179" cy="1620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800000"/>
              </a:solidFill>
            </a:rPr>
            <a:t>Translate</a:t>
          </a:r>
          <a:endParaRPr lang="en-US" sz="3200" b="1" kern="1200" dirty="0">
            <a:solidFill>
              <a:srgbClr val="800000"/>
            </a:solidFill>
          </a:endParaRPr>
        </a:p>
      </dsp:txBody>
      <dsp:txXfrm>
        <a:off x="4374486" y="4931488"/>
        <a:ext cx="1620179" cy="1620179"/>
      </dsp:txXfrm>
    </dsp:sp>
    <dsp:sp modelId="{76DB6734-A94C-2D41-9CA0-530856F93A04}">
      <dsp:nvSpPr>
        <dsp:cNvPr id="0" name=""/>
        <dsp:cNvSpPr/>
      </dsp:nvSpPr>
      <dsp:spPr>
        <a:xfrm>
          <a:off x="2142172" y="-965"/>
          <a:ext cx="6084807" cy="6084807"/>
        </a:xfrm>
        <a:prstGeom prst="circularArrow">
          <a:avLst>
            <a:gd name="adj1" fmla="val 5192"/>
            <a:gd name="adj2" fmla="val 335333"/>
            <a:gd name="adj3" fmla="val 8213483"/>
            <a:gd name="adj4" fmla="val 6447520"/>
            <a:gd name="adj5" fmla="val 6058"/>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4FBD2B9-6643-D54F-8ADB-E892C0509F48}">
      <dsp:nvSpPr>
        <dsp:cNvPr id="0" name=""/>
        <dsp:cNvSpPr/>
      </dsp:nvSpPr>
      <dsp:spPr>
        <a:xfrm>
          <a:off x="1806499" y="3065737"/>
          <a:ext cx="1620179" cy="1620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800000"/>
              </a:solidFill>
            </a:rPr>
            <a:t>Develop</a:t>
          </a:r>
          <a:endParaRPr lang="en-US" sz="3200" b="1" kern="1200" dirty="0">
            <a:solidFill>
              <a:srgbClr val="800000"/>
            </a:solidFill>
          </a:endParaRPr>
        </a:p>
      </dsp:txBody>
      <dsp:txXfrm>
        <a:off x="1806499" y="3065737"/>
        <a:ext cx="1620179" cy="1620179"/>
      </dsp:txXfrm>
    </dsp:sp>
    <dsp:sp modelId="{D333C3E1-5C0B-1445-B8DC-25C11B33D472}">
      <dsp:nvSpPr>
        <dsp:cNvPr id="0" name=""/>
        <dsp:cNvSpPr/>
      </dsp:nvSpPr>
      <dsp:spPr>
        <a:xfrm>
          <a:off x="2142172" y="-965"/>
          <a:ext cx="6084807" cy="6084807"/>
        </a:xfrm>
        <a:prstGeom prst="circularArrow">
          <a:avLst>
            <a:gd name="adj1" fmla="val 5192"/>
            <a:gd name="adj2" fmla="val 335333"/>
            <a:gd name="adj3" fmla="val 12300499"/>
            <a:gd name="adj4" fmla="val 10769062"/>
            <a:gd name="adj5" fmla="val 6058"/>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BB7BEE1-420F-FE41-8A18-F2B55A9853A4}">
      <dsp:nvSpPr>
        <dsp:cNvPr id="0" name=""/>
        <dsp:cNvSpPr/>
      </dsp:nvSpPr>
      <dsp:spPr>
        <a:xfrm>
          <a:off x="2787383" y="46888"/>
          <a:ext cx="1620179" cy="1620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800000"/>
              </a:solidFill>
            </a:rPr>
            <a:t>Test</a:t>
          </a:r>
          <a:endParaRPr lang="en-US" sz="3200" b="1" kern="1200" dirty="0">
            <a:solidFill>
              <a:srgbClr val="800000"/>
            </a:solidFill>
          </a:endParaRPr>
        </a:p>
      </dsp:txBody>
      <dsp:txXfrm>
        <a:off x="2787383" y="46888"/>
        <a:ext cx="1620179" cy="1620179"/>
      </dsp:txXfrm>
    </dsp:sp>
    <dsp:sp modelId="{3589ED7C-8EBC-FC4C-BA15-52262C70A4D8}">
      <dsp:nvSpPr>
        <dsp:cNvPr id="0" name=""/>
        <dsp:cNvSpPr/>
      </dsp:nvSpPr>
      <dsp:spPr>
        <a:xfrm>
          <a:off x="2142172" y="-965"/>
          <a:ext cx="6084807" cy="6084807"/>
        </a:xfrm>
        <a:prstGeom prst="circularArrow">
          <a:avLst>
            <a:gd name="adj1" fmla="val 5192"/>
            <a:gd name="adj2" fmla="val 335333"/>
            <a:gd name="adj3" fmla="val 16868128"/>
            <a:gd name="adj4" fmla="val 15196539"/>
            <a:gd name="adj5" fmla="val 6058"/>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9F8C5-E7B2-5B42-8E35-9821B5B98AEF}">
      <dsp:nvSpPr>
        <dsp:cNvPr id="0" name=""/>
        <dsp:cNvSpPr/>
      </dsp:nvSpPr>
      <dsp:spPr>
        <a:xfrm>
          <a:off x="2292194" y="294187"/>
          <a:ext cx="3801808" cy="3801808"/>
        </a:xfrm>
        <a:prstGeom prst="pie">
          <a:avLst>
            <a:gd name="adj1" fmla="val 16200000"/>
            <a:gd name="adj2" fmla="val 18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Cultural Context </a:t>
          </a:r>
          <a:r>
            <a:rPr lang="en-US" sz="1400" kern="1200" dirty="0" smtClean="0"/>
            <a:t>Dimensions Appropriateness Environment Demographics</a:t>
          </a:r>
          <a:endParaRPr lang="en-US" sz="1400" kern="1200" dirty="0"/>
        </a:p>
      </dsp:txBody>
      <dsp:txXfrm>
        <a:off x="4295838" y="1099809"/>
        <a:ext cx="1357788" cy="1131490"/>
      </dsp:txXfrm>
    </dsp:sp>
    <dsp:sp modelId="{C8345723-6BA7-2843-B1B4-EBFEABBDE4F3}">
      <dsp:nvSpPr>
        <dsp:cNvPr id="0" name=""/>
        <dsp:cNvSpPr/>
      </dsp:nvSpPr>
      <dsp:spPr>
        <a:xfrm>
          <a:off x="2213895" y="429966"/>
          <a:ext cx="3801808" cy="3801808"/>
        </a:xfrm>
        <a:prstGeom prst="pie">
          <a:avLst>
            <a:gd name="adj1" fmla="val 1800000"/>
            <a:gd name="adj2" fmla="val 90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Language </a:t>
          </a:r>
          <a:r>
            <a:rPr lang="en-US" sz="1500" kern="1200" dirty="0" smtClean="0"/>
            <a:t>                Impact on Design Translation Technical</a:t>
          </a:r>
          <a:endParaRPr lang="en-US" sz="1500" kern="1200" dirty="0"/>
        </a:p>
      </dsp:txBody>
      <dsp:txXfrm>
        <a:off x="3119088" y="2896616"/>
        <a:ext cx="2036683" cy="995711"/>
      </dsp:txXfrm>
    </dsp:sp>
    <dsp:sp modelId="{FC898CE9-6BDF-2F4B-9EE2-4CE1AF6FFAC2}">
      <dsp:nvSpPr>
        <dsp:cNvPr id="0" name=""/>
        <dsp:cNvSpPr/>
      </dsp:nvSpPr>
      <dsp:spPr>
        <a:xfrm>
          <a:off x="2135596" y="294187"/>
          <a:ext cx="3801808" cy="3801808"/>
        </a:xfrm>
        <a:prstGeom prst="pie">
          <a:avLst>
            <a:gd name="adj1" fmla="val 90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Individual Needs  </a:t>
          </a:r>
          <a:r>
            <a:rPr lang="en-US" sz="1900" kern="1200" dirty="0" smtClean="0"/>
            <a:t>Activity     Skills</a:t>
          </a:r>
          <a:endParaRPr lang="en-US" sz="1900" kern="1200" dirty="0"/>
        </a:p>
      </dsp:txBody>
      <dsp:txXfrm>
        <a:off x="2575972" y="1099809"/>
        <a:ext cx="1357788" cy="1131490"/>
      </dsp:txXfrm>
    </dsp:sp>
    <dsp:sp modelId="{138A7970-A161-1141-9007-BD01AB6D5B0A}">
      <dsp:nvSpPr>
        <dsp:cNvPr id="0" name=""/>
        <dsp:cNvSpPr/>
      </dsp:nvSpPr>
      <dsp:spPr>
        <a:xfrm>
          <a:off x="2057158" y="58837"/>
          <a:ext cx="4272509" cy="4272509"/>
        </a:xfrm>
        <a:prstGeom prst="circularArrow">
          <a:avLst>
            <a:gd name="adj1" fmla="val 5085"/>
            <a:gd name="adj2" fmla="val 327528"/>
            <a:gd name="adj3" fmla="val 1472472"/>
            <a:gd name="adj4" fmla="val 16199432"/>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72EA391-FC98-D64B-A12C-15BA28116460}">
      <dsp:nvSpPr>
        <dsp:cNvPr id="0" name=""/>
        <dsp:cNvSpPr/>
      </dsp:nvSpPr>
      <dsp:spPr>
        <a:xfrm>
          <a:off x="1978545" y="194376"/>
          <a:ext cx="4272509" cy="4272509"/>
        </a:xfrm>
        <a:prstGeom prst="circularArrow">
          <a:avLst>
            <a:gd name="adj1" fmla="val 5085"/>
            <a:gd name="adj2" fmla="val 327528"/>
            <a:gd name="adj3" fmla="val 8671970"/>
            <a:gd name="adj4" fmla="val 1800502"/>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B1B4FD6-C03C-A74C-9BA9-A29508C91917}">
      <dsp:nvSpPr>
        <dsp:cNvPr id="0" name=""/>
        <dsp:cNvSpPr/>
      </dsp:nvSpPr>
      <dsp:spPr>
        <a:xfrm>
          <a:off x="1899932" y="58837"/>
          <a:ext cx="4272509" cy="4272509"/>
        </a:xfrm>
        <a:prstGeom prst="circularArrow">
          <a:avLst>
            <a:gd name="adj1" fmla="val 5085"/>
            <a:gd name="adj2" fmla="val 327528"/>
            <a:gd name="adj3" fmla="val 15873039"/>
            <a:gd name="adj4" fmla="val 9000000"/>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0A6732-5E39-4F16-A234-1740FF349593}" type="datetimeFigureOut">
              <a:rPr lang="en-GB" smtClean="0"/>
              <a:pPr/>
              <a:t>09/10/2013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E495DF-4EA5-45C3-B1BF-2FD6F37BE5F6}" type="slidenum">
              <a:rPr lang="en-GB" smtClean="0"/>
              <a:pPr/>
              <a:t>‹#›</a:t>
            </a:fld>
            <a:endParaRPr lang="en-GB" dirty="0"/>
          </a:p>
        </p:txBody>
      </p:sp>
    </p:spTree>
    <p:extLst>
      <p:ext uri="{BB962C8B-B14F-4D97-AF65-F5344CB8AC3E}">
        <p14:creationId xmlns:p14="http://schemas.microsoft.com/office/powerpoint/2010/main" val="2951046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paper discusses the research undertaken and challenges met when localising an open source browser-based toolbar in an environment and language not known to the developers.  It shows how a framework can be created, based on an inclusive design process that results in a set of criteria to support the development of this type of technology in other linguistic settings and cultures.  The resulting toolbar offered Arabic speaking web surfers the chance to personalise webpages, providing additional accessibility options when using their chosen browser.  The criteria used encompassed a journey of discovery, translation in its widest sense, creation and development including the need for localised guidance materials to aid sustainability and future development.</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1</a:t>
            </a:fld>
            <a:endParaRPr lang="en-GB" dirty="0"/>
          </a:p>
        </p:txBody>
      </p:sp>
    </p:spTree>
    <p:extLst>
      <p:ext uri="{BB962C8B-B14F-4D97-AF65-F5344CB8AC3E}">
        <p14:creationId xmlns:p14="http://schemas.microsoft.com/office/powerpoint/2010/main" val="1846502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12</a:t>
            </a:fld>
            <a:endParaRPr lang="en-GB" dirty="0"/>
          </a:p>
        </p:txBody>
      </p:sp>
    </p:spTree>
    <p:extLst>
      <p:ext uri="{BB962C8B-B14F-4D97-AF65-F5344CB8AC3E}">
        <p14:creationId xmlns:p14="http://schemas.microsoft.com/office/powerpoint/2010/main" val="1153043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13</a:t>
            </a:fld>
            <a:endParaRPr lang="en-GB" dirty="0"/>
          </a:p>
        </p:txBody>
      </p:sp>
    </p:spTree>
    <p:extLst>
      <p:ext uri="{BB962C8B-B14F-4D97-AF65-F5344CB8AC3E}">
        <p14:creationId xmlns:p14="http://schemas.microsoft.com/office/powerpoint/2010/main" val="1554270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15</a:t>
            </a:fld>
            <a:endParaRPr lang="en-GB" dirty="0"/>
          </a:p>
        </p:txBody>
      </p:sp>
    </p:spTree>
    <p:extLst>
      <p:ext uri="{BB962C8B-B14F-4D97-AF65-F5344CB8AC3E}">
        <p14:creationId xmlns:p14="http://schemas.microsoft.com/office/powerpoint/2010/main" val="1891005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17</a:t>
            </a:fld>
            <a:endParaRPr lang="en-GB" dirty="0"/>
          </a:p>
        </p:txBody>
      </p:sp>
    </p:spTree>
    <p:extLst>
      <p:ext uri="{BB962C8B-B14F-4D97-AF65-F5344CB8AC3E}">
        <p14:creationId xmlns:p14="http://schemas.microsoft.com/office/powerpoint/2010/main" val="2213173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Need – Discover – gain understanding –translate –Requirements</a:t>
            </a:r>
          </a:p>
          <a:p>
            <a:r>
              <a:rPr lang="en-GB" dirty="0" smtClean="0"/>
              <a:t>Start</a:t>
            </a:r>
            <a:r>
              <a:rPr lang="en-GB" baseline="0" dirty="0" smtClean="0"/>
              <a:t> to create – based on the concepts – develop and offer solutions. </a:t>
            </a:r>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2</a:t>
            </a:fld>
            <a:endParaRPr lang="en-GB" dirty="0"/>
          </a:p>
        </p:txBody>
      </p:sp>
    </p:spTree>
    <p:extLst>
      <p:ext uri="{BB962C8B-B14F-4D97-AF65-F5344CB8AC3E}">
        <p14:creationId xmlns:p14="http://schemas.microsoft.com/office/powerpoint/2010/main" val="357393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Gloablisation</a:t>
            </a:r>
            <a:r>
              <a:rPr lang="en-GB" baseline="0" dirty="0" smtClean="0"/>
              <a:t> and Internationalisation.  Graphs showing a rise in international student numbers</a:t>
            </a:r>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3</a:t>
            </a:fld>
            <a:endParaRPr lang="en-GB" dirty="0"/>
          </a:p>
        </p:txBody>
      </p:sp>
    </p:spTree>
    <p:extLst>
      <p:ext uri="{BB962C8B-B14F-4D97-AF65-F5344CB8AC3E}">
        <p14:creationId xmlns:p14="http://schemas.microsoft.com/office/powerpoint/2010/main" val="3963105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4</a:t>
            </a:fld>
            <a:endParaRPr lang="en-GB" dirty="0"/>
          </a:p>
        </p:txBody>
      </p:sp>
    </p:spTree>
    <p:extLst>
      <p:ext uri="{BB962C8B-B14F-4D97-AF65-F5344CB8AC3E}">
        <p14:creationId xmlns:p14="http://schemas.microsoft.com/office/powerpoint/2010/main" val="2969058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Entry level – first step to more advanced solutions</a:t>
            </a:r>
            <a:endParaRPr lang="en-GB" dirty="0" smtClean="0"/>
          </a:p>
          <a:p>
            <a:r>
              <a:rPr lang="en-US" dirty="0" smtClean="0"/>
              <a:t>	Stimulus to  more complex solutions  </a:t>
            </a:r>
            <a:endParaRPr lang="en-GB" dirty="0" smtClean="0"/>
          </a:p>
          <a:p>
            <a:r>
              <a:rPr lang="en-US" dirty="0" smtClean="0"/>
              <a:t>	Stimulus to innovation </a:t>
            </a:r>
            <a:endParaRPr lang="en-GB" dirty="0" smtClean="0"/>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A7D693C5-9331-8941-979B-B3B1E98FBD5C}" type="slidenum">
              <a:rPr lang="en-US" smtClean="0"/>
              <a:pPr/>
              <a:t>5</a:t>
            </a:fld>
            <a:endParaRPr lang="en-US" dirty="0"/>
          </a:p>
        </p:txBody>
      </p:sp>
    </p:spTree>
    <p:extLst>
      <p:ext uri="{BB962C8B-B14F-4D97-AF65-F5344CB8AC3E}">
        <p14:creationId xmlns:p14="http://schemas.microsoft.com/office/powerpoint/2010/main" val="1951813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7</a:t>
            </a:fld>
            <a:endParaRPr lang="en-GB" dirty="0"/>
          </a:p>
        </p:txBody>
      </p:sp>
    </p:spTree>
    <p:extLst>
      <p:ext uri="{BB962C8B-B14F-4D97-AF65-F5344CB8AC3E}">
        <p14:creationId xmlns:p14="http://schemas.microsoft.com/office/powerpoint/2010/main" val="1858274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8</a:t>
            </a:fld>
            <a:endParaRPr lang="en-GB" dirty="0"/>
          </a:p>
        </p:txBody>
      </p:sp>
    </p:spTree>
    <p:extLst>
      <p:ext uri="{BB962C8B-B14F-4D97-AF65-F5344CB8AC3E}">
        <p14:creationId xmlns:p14="http://schemas.microsoft.com/office/powerpoint/2010/main" val="655655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smtClean="0">
                <a:solidFill>
                  <a:schemeClr val="tx1"/>
                </a:solidFill>
                <a:latin typeface="+mn-lt"/>
                <a:ea typeface="+mn-ea"/>
                <a:cs typeface="+mn-cs"/>
              </a:rPr>
              <a:t>“... codebases that are more modular or have more option value increase developers’ incentives to join and to remain involved in an open source development effort; and decrease the amount of free-riding in equilibrium.’</a:t>
            </a:r>
          </a:p>
          <a:p>
            <a:endParaRPr lang="en-US" sz="1200" b="0" i="1"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Architecture of Participation:</a:t>
            </a:r>
          </a:p>
          <a:p>
            <a:r>
              <a:rPr lang="en-US" sz="1200" b="0" i="0" u="none" strike="noStrike" kern="1200" baseline="0" dirty="0" smtClean="0">
                <a:solidFill>
                  <a:schemeClr val="tx1"/>
                </a:solidFill>
                <a:latin typeface="+mn-lt"/>
                <a:ea typeface="+mn-ea"/>
                <a:cs typeface="+mn-cs"/>
              </a:rPr>
              <a:t>Does Code Architecture Mitigate Free Riding in the</a:t>
            </a:r>
          </a:p>
          <a:p>
            <a:r>
              <a:rPr lang="en-US" sz="1200" b="0" i="0" u="none" strike="noStrike" kern="1200" baseline="0" dirty="0" smtClean="0">
                <a:solidFill>
                  <a:schemeClr val="tx1"/>
                </a:solidFill>
                <a:latin typeface="+mn-lt"/>
                <a:ea typeface="+mn-ea"/>
                <a:cs typeface="+mn-cs"/>
              </a:rPr>
              <a:t>Open Source Development Model</a:t>
            </a:r>
          </a:p>
          <a:p>
            <a:r>
              <a:rPr lang="en-US" sz="1200" b="0" i="0" u="none" strike="noStrike" kern="1200" baseline="0" dirty="0" smtClean="0">
                <a:solidFill>
                  <a:schemeClr val="tx1"/>
                </a:solidFill>
                <a:latin typeface="+mn-lt"/>
                <a:ea typeface="+mn-ea"/>
                <a:cs typeface="+mn-cs"/>
              </a:rPr>
              <a:t>Baldwin and Clark, 2005</a:t>
            </a:r>
          </a:p>
          <a:p>
            <a:r>
              <a:rPr lang="en-US" sz="1200" b="0" i="0" u="none" strike="noStrike" kern="1200" baseline="0" dirty="0" smtClean="0">
                <a:solidFill>
                  <a:schemeClr val="tx1"/>
                </a:solidFill>
                <a:latin typeface="+mn-lt"/>
                <a:ea typeface="+mn-ea"/>
                <a:cs typeface="+mn-cs"/>
              </a:rPr>
              <a:t>http://www.people.hbs.edu/cbaldwin/DR2/BaldwinArchPartAll.pdf</a:t>
            </a:r>
            <a:endParaRPr lang="en-US" dirty="0"/>
          </a:p>
        </p:txBody>
      </p:sp>
      <p:sp>
        <p:nvSpPr>
          <p:cNvPr id="4" name="Slide Number Placeholder 3"/>
          <p:cNvSpPr>
            <a:spLocks noGrp="1"/>
          </p:cNvSpPr>
          <p:nvPr>
            <p:ph type="sldNum" sz="quarter" idx="10"/>
          </p:nvPr>
        </p:nvSpPr>
        <p:spPr/>
        <p:txBody>
          <a:bodyPr/>
          <a:lstStyle/>
          <a:p>
            <a:fld id="{A7D693C5-9331-8941-979B-B3B1E98FBD5C}" type="slidenum">
              <a:rPr lang="en-US" smtClean="0"/>
              <a:pPr/>
              <a:t>10</a:t>
            </a:fld>
            <a:endParaRPr lang="en-US" dirty="0"/>
          </a:p>
        </p:txBody>
      </p:sp>
    </p:spTree>
    <p:extLst>
      <p:ext uri="{BB962C8B-B14F-4D97-AF65-F5344CB8AC3E}">
        <p14:creationId xmlns:p14="http://schemas.microsoft.com/office/powerpoint/2010/main" val="3857793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E495DF-4EA5-45C3-B1BF-2FD6F37BE5F6}" type="slidenum">
              <a:rPr lang="en-GB" smtClean="0"/>
              <a:pPr/>
              <a:t>11</a:t>
            </a:fld>
            <a:endParaRPr lang="en-GB" dirty="0"/>
          </a:p>
        </p:txBody>
      </p:sp>
    </p:spTree>
    <p:extLst>
      <p:ext uri="{BB962C8B-B14F-4D97-AF65-F5344CB8AC3E}">
        <p14:creationId xmlns:p14="http://schemas.microsoft.com/office/powerpoint/2010/main" val="584375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6"/>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5" name="Slide Number Placeholder 7"/>
          <p:cNvSpPr>
            <a:spLocks noGrp="1"/>
          </p:cNvSpPr>
          <p:nvPr>
            <p:ph type="sldNum" sz="quarter" idx="11"/>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
        <p:nvSpPr>
          <p:cNvPr id="6" name="Footer Placeholder 8"/>
          <p:cNvSpPr>
            <a:spLocks noGrp="1"/>
          </p:cNvSpPr>
          <p:nvPr>
            <p:ph type="ftr" sz="quarter" idx="12"/>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Tree>
    <p:extLst>
      <p:ext uri="{BB962C8B-B14F-4D97-AF65-F5344CB8AC3E}">
        <p14:creationId xmlns:p14="http://schemas.microsoft.com/office/powerpoint/2010/main" val="1839431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6" name="Slide Number Placeholder 5"/>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212334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6" name="Slide Number Placeholder 5"/>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255542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5"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6" name="Slide Number Placeholder 5"/>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276101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3"/>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 name="Oval 4"/>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Oval 5"/>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8" name="Footer Placeholder 4"/>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9" name="Slide Number Placeholder 5"/>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1700939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4"/>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6" name="Footer Placeholder 5"/>
          <p:cNvSpPr>
            <a:spLocks noGrp="1"/>
          </p:cNvSpPr>
          <p:nvPr>
            <p:ph type="ftr" sz="quarter" idx="15"/>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7" name="Slide Number Placeholder 6"/>
          <p:cNvSpPr>
            <a:spLocks noGrp="1"/>
          </p:cNvSpPr>
          <p:nvPr>
            <p:ph type="sldNum" sz="quarter" idx="16"/>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291787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5"/>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8" name="Footer Placeholder 7"/>
          <p:cNvSpPr>
            <a:spLocks noGrp="1"/>
          </p:cNvSpPr>
          <p:nvPr>
            <p:ph type="ftr" sz="quarter" idx="16"/>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9" name="Slide Number Placeholder 8"/>
          <p:cNvSpPr>
            <a:spLocks noGrp="1"/>
          </p:cNvSpPr>
          <p:nvPr>
            <p:ph type="sldNum" sz="quarter" idx="17"/>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862589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4" name="Footer Placeholder 3"/>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5" name="Slide Number Placeholder 4"/>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1315686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3" name="Footer Placeholder 2"/>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4" name="Slide Number Placeholder 3"/>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699170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6" name="Footer Placeholder 5"/>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7" name="Slide Number Placeholder 6"/>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1255185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362700" y="6356350"/>
            <a:ext cx="2085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9F037351-24CD-4910-9834-87026A9A9F75}" type="datetimeFigureOut">
              <a:rPr lang="en-GB" smtClean="0"/>
              <a:pPr/>
              <a:t>09/10/2013</a:t>
            </a:fld>
            <a:endParaRPr lang="en-GB" dirty="0"/>
          </a:p>
        </p:txBody>
      </p:sp>
      <p:sp>
        <p:nvSpPr>
          <p:cNvPr id="6" name="Footer Placeholder 5"/>
          <p:cNvSpPr>
            <a:spLocks noGrp="1"/>
          </p:cNvSpPr>
          <p:nvPr>
            <p:ph type="ftr" sz="quarter" idx="11"/>
          </p:nvPr>
        </p:nvSpPr>
        <p:spPr>
          <a:xfrm>
            <a:off x="658813" y="6356350"/>
            <a:ext cx="2847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endParaRPr lang="en-GB" dirty="0"/>
          </a:p>
        </p:txBody>
      </p:sp>
      <p:sp>
        <p:nvSpPr>
          <p:cNvPr id="7" name="Slide Number Placeholder 6"/>
          <p:cNvSpPr>
            <a:spLocks noGrp="1"/>
          </p:cNvSpPr>
          <p:nvPr>
            <p:ph type="sldNum" sz="quarter" idx="12"/>
          </p:nvPr>
        </p:nvSpPr>
        <p:spPr>
          <a:xfrm>
            <a:off x="8543925" y="6356350"/>
            <a:ext cx="561975"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fld id="{DE9F99B1-759C-4E64-8AEF-5A32CE1E9B1E}" type="slidenum">
              <a:rPr lang="en-GB" smtClean="0"/>
              <a:pPr/>
              <a:t>‹#›</a:t>
            </a:fld>
            <a:endParaRPr lang="en-GB" dirty="0"/>
          </a:p>
        </p:txBody>
      </p:sp>
    </p:spTree>
    <p:extLst>
      <p:ext uri="{BB962C8B-B14F-4D97-AF65-F5344CB8AC3E}">
        <p14:creationId xmlns:p14="http://schemas.microsoft.com/office/powerpoint/2010/main" val="2546965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fontAlgn="base" hangingPunct="1">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1" fontAlgn="base" hangingPunct="1">
        <a:lnSpc>
          <a:spcPts val="5800"/>
        </a:lnSpc>
        <a:spcBef>
          <a:spcPct val="0"/>
        </a:spcBef>
        <a:spcAft>
          <a:spcPct val="0"/>
        </a:spcAft>
        <a:defRPr sz="5400">
          <a:solidFill>
            <a:schemeClr val="tx2"/>
          </a:solidFill>
          <a:latin typeface="Calibri" pitchFamily="34" charset="0"/>
        </a:defRPr>
      </a:lvl2pPr>
      <a:lvl3pPr algn="ctr" rtl="0" eaLnBrk="1" fontAlgn="base" hangingPunct="1">
        <a:lnSpc>
          <a:spcPts val="5800"/>
        </a:lnSpc>
        <a:spcBef>
          <a:spcPct val="0"/>
        </a:spcBef>
        <a:spcAft>
          <a:spcPct val="0"/>
        </a:spcAft>
        <a:defRPr sz="5400">
          <a:solidFill>
            <a:schemeClr val="tx2"/>
          </a:solidFill>
          <a:latin typeface="Calibri" pitchFamily="34" charset="0"/>
        </a:defRPr>
      </a:lvl3pPr>
      <a:lvl4pPr algn="ctr" rtl="0" eaLnBrk="1" fontAlgn="base" hangingPunct="1">
        <a:lnSpc>
          <a:spcPts val="5800"/>
        </a:lnSpc>
        <a:spcBef>
          <a:spcPct val="0"/>
        </a:spcBef>
        <a:spcAft>
          <a:spcPct val="0"/>
        </a:spcAft>
        <a:defRPr sz="5400">
          <a:solidFill>
            <a:schemeClr val="tx2"/>
          </a:solidFill>
          <a:latin typeface="Calibri" pitchFamily="34" charset="0"/>
        </a:defRPr>
      </a:lvl4pPr>
      <a:lvl5pPr algn="ctr" rtl="0" eaLnBrk="1" fontAlgn="base" hangingPunct="1">
        <a:lnSpc>
          <a:spcPts val="5800"/>
        </a:lnSpc>
        <a:spcBef>
          <a:spcPct val="0"/>
        </a:spcBef>
        <a:spcAft>
          <a:spcPct val="0"/>
        </a:spcAft>
        <a:defRPr sz="5400">
          <a:solidFill>
            <a:schemeClr val="tx2"/>
          </a:solidFill>
          <a:latin typeface="Calibri" pitchFamily="34" charset="0"/>
        </a:defRPr>
      </a:lvl5pPr>
      <a:lvl6pPr marL="457200" algn="ctr" rtl="0" eaLnBrk="1" fontAlgn="base" hangingPunct="1">
        <a:lnSpc>
          <a:spcPts val="5800"/>
        </a:lnSpc>
        <a:spcBef>
          <a:spcPct val="0"/>
        </a:spcBef>
        <a:spcAft>
          <a:spcPct val="0"/>
        </a:spcAft>
        <a:defRPr sz="5400">
          <a:solidFill>
            <a:schemeClr val="tx2"/>
          </a:solidFill>
          <a:latin typeface="Calibri" pitchFamily="34" charset="0"/>
        </a:defRPr>
      </a:lvl6pPr>
      <a:lvl7pPr marL="914400" algn="ctr" rtl="0" eaLnBrk="1" fontAlgn="base" hangingPunct="1">
        <a:lnSpc>
          <a:spcPts val="5800"/>
        </a:lnSpc>
        <a:spcBef>
          <a:spcPct val="0"/>
        </a:spcBef>
        <a:spcAft>
          <a:spcPct val="0"/>
        </a:spcAft>
        <a:defRPr sz="5400">
          <a:solidFill>
            <a:schemeClr val="tx2"/>
          </a:solidFill>
          <a:latin typeface="Calibri" pitchFamily="34" charset="0"/>
        </a:defRPr>
      </a:lvl7pPr>
      <a:lvl8pPr marL="1371600" algn="ctr" rtl="0" eaLnBrk="1" fontAlgn="base" hangingPunct="1">
        <a:lnSpc>
          <a:spcPts val="5800"/>
        </a:lnSpc>
        <a:spcBef>
          <a:spcPct val="0"/>
        </a:spcBef>
        <a:spcAft>
          <a:spcPct val="0"/>
        </a:spcAft>
        <a:defRPr sz="5400">
          <a:solidFill>
            <a:schemeClr val="tx2"/>
          </a:solidFill>
          <a:latin typeface="Calibri" pitchFamily="34" charset="0"/>
        </a:defRPr>
      </a:lvl8pPr>
      <a:lvl9pPr marL="1828800" algn="ctr" rtl="0" eaLnBrk="1" fontAlgn="base" hangingPunct="1">
        <a:lnSpc>
          <a:spcPts val="5800"/>
        </a:lnSpc>
        <a:spcBef>
          <a:spcPct val="0"/>
        </a:spcBef>
        <a:spcAft>
          <a:spcPct val="0"/>
        </a:spcAft>
        <a:defRPr sz="5400">
          <a:solidFill>
            <a:schemeClr val="tx2"/>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2400" kern="1200">
          <a:solidFill>
            <a:srgbClr val="000000"/>
          </a:solidFill>
          <a:latin typeface="+mj-lt"/>
          <a:ea typeface="+mn-ea"/>
          <a:cs typeface="+mn-cs"/>
        </a:defRPr>
      </a:lvl1pPr>
      <a:lvl2pPr marL="742950" indent="-285750" algn="l" rtl="0" eaLnBrk="1" fontAlgn="base" hangingPunct="1">
        <a:spcBef>
          <a:spcPct val="20000"/>
        </a:spcBef>
        <a:spcAft>
          <a:spcPct val="0"/>
        </a:spcAft>
        <a:buFont typeface="Courier New" pitchFamily="49" charset="0"/>
        <a:buChar char="o"/>
        <a:defRPr sz="1600" kern="1200">
          <a:solidFill>
            <a:srgbClr val="000000"/>
          </a:solidFill>
          <a:latin typeface="+mj-lt"/>
          <a:ea typeface="+mn-ea"/>
          <a:cs typeface="+mn-cs"/>
        </a:defRPr>
      </a:lvl2pPr>
      <a:lvl3pPr marL="1143000" indent="-228600" algn="l" rtl="0" eaLnBrk="1" fontAlgn="base" hangingPunct="1">
        <a:spcBef>
          <a:spcPct val="20000"/>
        </a:spcBef>
        <a:spcAft>
          <a:spcPct val="0"/>
        </a:spcAft>
        <a:buFont typeface="Arial" pitchFamily="34" charset="0"/>
        <a:buChar char="•"/>
        <a:defRPr sz="1600" kern="1200">
          <a:solidFill>
            <a:srgbClr val="000000"/>
          </a:solidFill>
          <a:latin typeface="+mj-lt"/>
          <a:ea typeface="+mn-ea"/>
          <a:cs typeface="+mn-cs"/>
        </a:defRPr>
      </a:lvl3pPr>
      <a:lvl4pPr marL="1600200" indent="-228600" algn="l" rtl="0" eaLnBrk="1" fontAlgn="base" hangingPunct="1">
        <a:spcBef>
          <a:spcPct val="20000"/>
        </a:spcBef>
        <a:spcAft>
          <a:spcPct val="0"/>
        </a:spcAft>
        <a:buFont typeface="Courier New" pitchFamily="49" charset="0"/>
        <a:buChar char="o"/>
        <a:defRPr sz="1600" kern="1200">
          <a:solidFill>
            <a:srgbClr val="000000"/>
          </a:solidFill>
          <a:latin typeface="+mj-lt"/>
          <a:ea typeface="+mn-ea"/>
          <a:cs typeface="+mn-cs"/>
        </a:defRPr>
      </a:lvl4pPr>
      <a:lvl5pPr marL="2057400" indent="-228600" algn="l" rtl="0" eaLnBrk="1" fontAlgn="base" hangingPunct="1">
        <a:spcBef>
          <a:spcPct val="20000"/>
        </a:spcBef>
        <a:spcAft>
          <a:spcPct val="0"/>
        </a:spcAft>
        <a:buFont typeface="Arial" pitchFamily="34" charset="0"/>
        <a:buChar char="•"/>
        <a:defRPr sz="1600" kern="1200">
          <a:solidFill>
            <a:srgbClr val="000000"/>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hyperlink" Target="http://access.ecs.soton.ac.uk/blog/atba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3.png"/><Relationship Id="rId4" Type="http://schemas.openxmlformats.org/officeDocument/2006/relationships/hyperlink" Target="http://www.atbar.org/"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4.png"/><Relationship Id="rId4" Type="http://schemas.openxmlformats.org/officeDocument/2006/relationships/hyperlink" Target="https://ar.atbar.org/desktop-atbar/"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xml"/><Relationship Id="rId7" Type="http://schemas.openxmlformats.org/officeDocument/2006/relationships/notesSlide" Target="../notesSlides/notesSlide11.xml"/><Relationship Id="rId12"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tags" Target="../tags/tag14.xml"/><Relationship Id="rId10" Type="http://schemas.openxmlformats.org/officeDocument/2006/relationships/image" Target="../media/image17.png"/><Relationship Id="rId4" Type="http://schemas.openxmlformats.org/officeDocument/2006/relationships/tags" Target="../tags/tag13.xm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ithub.com/AccessAtECS/ATBa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llt.msu.edu/vol7num2/thorne" TargetMode="External"/><Relationship Id="rId2" Type="http://schemas.openxmlformats.org/officeDocument/2006/relationships/hyperlink" Target="http://llt.msu.edu/vol5num1/furstenberg" TargetMode="External"/><Relationship Id="rId1" Type="http://schemas.openxmlformats.org/officeDocument/2006/relationships/slideLayout" Target="../slideLayouts/slideLayout2.xml"/><Relationship Id="rId6" Type="http://schemas.openxmlformats.org/officeDocument/2006/relationships/hyperlink" Target="http://jcmc.indiana.edu/vol11/issue1/wuertz.html" TargetMode="External"/><Relationship Id="rId5" Type="http://schemas.openxmlformats.org/officeDocument/2006/relationships/hyperlink" Target="http://maltepe.academia.edu/SelvaEesoz/Papers/563123/Cultures_in_cyberspace_interpersonal_communication_in_a_computer-mediated_Envrionment" TargetMode="External"/><Relationship Id="rId4" Type="http://schemas.openxmlformats.org/officeDocument/2006/relationships/hyperlink" Target="http://dx.doi.org/10.1080/14708477.2012.722101"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ead@ecs.soton.ac.u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chart" Target="../charts/chart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hyperlink" Target="http://localisation.atbar.org/addressing-design/" TargetMode="External"/><Relationship Id="rId7" Type="http://schemas.openxmlformats.org/officeDocument/2006/relationships/hyperlink" Target="http://localisation.atbar.org/" TargetMode="External"/><Relationship Id="rId2" Type="http://schemas.openxmlformats.org/officeDocument/2006/relationships/hyperlink" Target="http://localisation.atbar.org/cultural-nuances/" TargetMode="External"/><Relationship Id="rId1" Type="http://schemas.openxmlformats.org/officeDocument/2006/relationships/slideLayout" Target="../slideLayouts/slideLayout2.xml"/><Relationship Id="rId6" Type="http://schemas.openxmlformats.org/officeDocument/2006/relationships/hyperlink" Target="http://localisation.atbar.org/need/" TargetMode="External"/><Relationship Id="rId5" Type="http://schemas.openxmlformats.org/officeDocument/2006/relationships/hyperlink" Target="http://localisation.atbar.org/technical-issues/" TargetMode="External"/><Relationship Id="rId4" Type="http://schemas.openxmlformats.org/officeDocument/2006/relationships/hyperlink" Target="http://localisation.atbar.org/language-issue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youtu.be/yp3Y-VSyqT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Subtitle 2"/>
          <p:cNvSpPr>
            <a:spLocks noGrp="1"/>
          </p:cNvSpPr>
          <p:nvPr>
            <p:ph type="subTitle" idx="1"/>
          </p:nvPr>
        </p:nvSpPr>
        <p:spPr>
          <a:xfrm>
            <a:off x="1403648" y="4869160"/>
            <a:ext cx="6400800" cy="1752600"/>
          </a:xfrm>
        </p:spPr>
        <p:txBody>
          <a:bodyPr/>
          <a:lstStyle/>
          <a:p>
            <a:r>
              <a:rPr lang="en-GB" b="1" dirty="0" smtClean="0">
                <a:solidFill>
                  <a:schemeClr val="tx1"/>
                </a:solidFill>
              </a:rPr>
              <a:t>E.A Draffan</a:t>
            </a:r>
            <a:endParaRPr lang="en-GB" b="1" dirty="0">
              <a:solidFill>
                <a:schemeClr val="tx1"/>
              </a:solidFill>
            </a:endParaRPr>
          </a:p>
        </p:txBody>
      </p:sp>
      <p:sp>
        <p:nvSpPr>
          <p:cNvPr id="4" name="AutoShape 5" descr="data:image/jpeg;base64,/9j/4AAQSkZJRgABAQAAAQABAAD/2wCEAAkGBhQSEREQExQWFBQVFR4XFxgXGSEYHBQiHiQYHxocHx8iHSYeHB0jIh4cHzshJyouLSwvGh4yODc2NTItMDIBCQoKBQUFDQUFDSkYEhgpKSkpKSkpKSkpKSkpKSkpKSkpKSkpKSkpKSkpKSkpKSkpKSkpKSkpKSkpKSkpKSkpKf/AABEIADAA4AMBIgACEQEDEQH/xAAcAAACAwEBAQEAAAAAAAAAAAAGBwAEBQMCAQj/xABHEAACAQIEAwUDBwcJCQAAAAABAgMEEQAFEiEGEzEHFCJBUTJhsggVNHF0gaEjNTZCcnOxM1KCg5GSs8HDFiQlJkNUYmTC/8QAFAEBAAAAAAAAAAAAAAAAAAAAAP/EABQRAQAAAAAAAAAAAAAAAAAAAAD/2gAMAwEAAhEDEQA/AHfLKFBZiABuSTYD78cKTM4pbiORJLddDBrf2E4VHCI+f62snrCXpqdgsNNchPEXszgHxGy+fmfQY2+K+yKnaJpsvTutXGNUZiJQORvpIB2v0uPd5YBi4mPMRuAT6Y9YCYmJiYCYmJiYCY8u4AJJAA6k7AYr0mZRyvKiMGaFtEgH6rEBrH32IP34WfyhYF7lTvbxCfTf3FHJHvFwD92AaiSBgGBBBFwRuCMA/AX5j/o1Hxy4IuDx/wAPofs0XwLjOpuEZYYpaWGoVKaRnIUxapIhISXVH1hbXY2LKdN/PAChyycvTVdISaimyymZY72WpVucJI295Cix8iBizmmfR1iVVRHcBsonup2aNg3iRh5Mp2wb0ORiKYyqfB3eOBUt7IjMhBvffZ7Wt5YyazgCJpq6eNuW1ZTNDILXF225gFxvbqPOw9+AxBCaaXJsxHsSwR0c/oA6qYX/AL403P8AOGKnHI5lHVVftiWsgiQescUoTSL7eJzIffqGDXMOF1my85ezG3JWMOBYgqBpcC/UEBrXxwz3g8T0UdDHJyhG0RViuv8AkirC4ut723N/M4Aa4vo448tkZaM0t6qnDJZCZAJI97IxBuCVte56Ys8KjmV+YNTXpoVhWIwMNDLLuRNyuiDTYX21292NjNuGaiqiaGapjI1xOuiArYxurm95WJvpA6i2/XHXM+EuZVrWxStDIY2hm0i/OQ30+Y0uh3Db26WIwAxwpPHBLT0lbTNBXKrKk/tJW7HWeZ+sW9sq+4NrYzKLKIX4Z7w8aNMlHLpkIuy2aQix6jc3wcnhqaWSmapnWUUzcxAsXLLvpKh3OthsGPhUAEm/uxxpeCtGUnKube8Lxc3R/PLG+nV5X6XwFROBqeoy1Y0jWGSWCJhIgswdQGR/fZj99zicGVslewq500PTBqbRsRzRtUSC3lsFHoNfrgry6k5UUUV9WhFS9rX0gC9vLpjL4fyVaCKo1ygq88tQzEaAgc6iD4jsvrgMziibnZhQ5c1xDIks8oBI53L0hYzbqt21EeekDpfHDOoVoa/Lmp1EcdVK1PNEgsj+Esj6RsGQqRcDcNY42MwyxK5KWrhlKSR/laeYLfZxYgqbakdeo2PTcHEh4cd6iOrqZFlkhDCFUQxpEWsHaxdmZiABcnYXsPPACnZXl8T01I7UVnUOwqSE8RDMBY6uZe2248sMnGTwrkXcqSGl18zlgjVp03uzN0ubdfXGtgJiYmJgEBxDw7X5FVyVtGSaZ2J1AalCkk8uVfIC+zfiDg34P7baWq0RVA7tMdrk3iY+5/K/o1vrwxI5FkQMCGVluD1DA9PuIwpu1/s3plpZcwgQQyRkF1XZJASAfD0Db3uPvwDA4z4rjy6keqkGq3hRR+ux9ke4eZPkAcDPDuR11dTrWVVfPTtMuuOGm0xrEp9m91YsSLHc+eFXxZm0s+S5SZCWCPUR3JJ1aNIQn1IW4+7H6NysqYYSvs8tdP1WFvwwC5yDjSqosy+aMxfnByO71FgpbVfRqtsb+z7mFtwccE4jqxxMKE1DtTi5EZCgbxlrGwBIB9cZXbqg7/lrJ/KlbbddpE0fiWx1b9MB9X+jgGrxG7rSVLRuY3WJ2VhYlSoJGxBB6YWfZ9xFW1eU5nK9U/OQnRIVDFAI1YhRsBfffyvfDM4k+h1X7iT4Wwpux38z5t/T/wAEYCv2Q5FV1NLPLDmElKOedSrGsmttKEuSxvc3t92Nzt5gKZZSIzlys6gu3VvBJcm21z12x0+T19AqPtJ+CPH35Qn0Cn+0j4JMB2ynIszq6KlK1i0EQp4xGkScx3AVQGkckWv10r0v64zODOL66lzU5RXyc/XsjnqDbUhBsCVYC1juDhkcH/QKH7NF8C4VnEP6W0n9X8EmAOOJpa6euioaWQU8PJ5s84TU4uzKqLfwgnT/ABPuI5x7TVuVQJXU+YVEwWRVkjqNLq2rYEWUW3sLe/rjZ4i7QXFd82ZfAs9XbxtIdMcQA1WYjdrA3tta46k2wMdq2S1gy56isqxIRJHaGGMRwqSbXJN3ci5tcj6sBq8fcZTnJqXMaaVoHlaO4UA+2DqG4PQjYjHzh/L80zGhppTX90UxAqUTmSzdfHIxK6b/AM1eg64H+Kf0Uy/9qL+L4ZPZn+aaD9wuAXmR8b5lRV8mVVJFZI3hhJNvEwujFrA8si5INyLbY2+IuFs5ET1SZmWlVS5gjj5cewuVQ3JJ9NQ3xgcR/pbS/XF8D4dU/st9RwC24M49mrsprZGbRU00bflFUeLwF0bSQRc2IItbbbGL2eV2bZpTSf76IUEp1zFQ8pOlCERdlRR1v1OrFHsg/Nmdfuv9KTBF8nr6BUfaT8EeAys8zXNcjmilmqTXUkjafGLH1I/8Htcg3INji9215o8uWU9RBMRTTMt0AtzQwLKWa97C3s269emNntzA+aZL9edFb69Q/wAr4AOIlYcK5dq/7ja/p+Xt+GAP+A+GasQUMzZjK0PKR+QI0UWKghNe7aR09TbFSt4tqcyzF8toJeRDBc1FQAGY2Nisd7gb+G/uY9BuX8IX+baK3Xusdv7gthbfJ5YXzG/t3jJ9f+rf8cBs8Y5fX5ZD3+lrpqhIrGaGp0yBl6EghVIt5j7wfLE4q47efJBmVHK0Dh1VgNJKksFdDcHpe4It5YN+K0VqGsDeyaeS9/TQ2EDkZf8A2czK/sd6h0/X+T1//OAP+FYM1zGggfvvdY9J/KBebNOdTeJjsEXyAG+18UOH+La/L81TK6+XvKSlVRz1Gu+hgbA2JGkqb2/iadkn5nov2G+J8BXaQP8AmLKf6n/FkwGxw9UZnlSCkmpGrqdCeVLTsC6L5KUaxNvL06XOPHE/zhnKCijpJKGmZg0s1QRqYDcKEUk9bHrvYbjfDPxMAHZ32awzZWmWIdAiAMTnchxfxN66rm/7RxjcJ5/X0NOtFV5fUzGEaI5afTIsij2QbsLWFhf0HQYZWJgFtkvCFTW5iM2zBBCIrCmp9QYra9mcja4JLW8yfK29TtJ4Lq1roc4y9dcqadcfmStwCASAylTpIvfzGGpiYBf0ue5nXo1O2X9zRkZZJZXvcFSLIlgbk23OwF8ZnY7wvUQ0lbTVdO8KzHYsV3umhgACTta9+hvhp4mAT/A1NX5LJUUj0U1VA8mpJYNJ3sFvYke0AtwSLEHrjT7XMqq66gpkjpXMvO1tGpVuWArgamuBfxDYX89za+GbiYDJ4UiZaKkR1ZHSBEZW2KlVAI/tGF3nfDtU3EkFatPI1OhQNIALbKwJ63IBI3t64bWJgE7nWQV2X51JmVLTNVxTXLKp38QGpT5rYgEGxGL/ABlFmWZ5dODRd3UaGSIuJJpSGUk7AKoAvt1Jw08TAKHiDhmrfh2iohTSGoR01RgqSApckk6rDYj34Pez+jeLLaOGVGjkjiCMrdQRfBDiYBR55w3VPxJBWrTyGnRow0gAtspBPW9gT6euGtVvaNzYtZTsouTt0A9cdsTAJvs64eqaTLs4SpgeEvCWXVazWjkBtYnp/njn2NZ1JTZfIy00tSjVTBuTYungiKnSSLqdxe+23rhp8VfQaz7PL8DYAvk9/QKgf+yfgjwHjiDKa7PJoYZKd6GhibWxlI5sp6bKCbEC4F9he9zsMEfaDwP3vLO504CNDpaFTsDoFgl/K6ki/wBWDLEwC84Hz+uSngopstmEkSiMSFlWKy7Bma5IsPJQ17bYzK7g+ryvMmzHL4u8QTX50CkKy6jdtN+o1eIem46b4a2JgFxxPmldmULUNNQz0yzDTLPU6UEa/rAKrEsT0uPfjzxdwOYMj+bqSN5n1oTpAu7agzubmwvY/gMMnEwAt2ZUMkGWU0E0bRSRhlZW6jxMfIkEWOBLjzIamXO6Cpip5Xhg5XMdQLCzsxt4rmwIw1sT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7" descr="data:image/jpeg;base64,/9j/4AAQSkZJRgABAQAAAQABAAD/2wCEAAkGBhQSEREQExQWFBQVFR4XFxgXGSEYHBQiHiQYHxocHx8iHSYeHB0jIh4cHzshJyouLSwvGh4yODc2NTItMDIBCQoKBQUFDQUFDSkYEhgpKSkpKSkpKSkpKSkpKSkpKSkpKSkpKSkpKSkpKSkpKSkpKSkpKSkpKSkpKSkpKSkpKf/AABEIADAA4AMBIgACEQEDEQH/xAAcAAACAwEBAQEAAAAAAAAAAAAGBwAEBQMCAQj/xABHEAACAQIEAwUDBwcJCQAAAAABAgMEEQAFEiEGEzEHFCJBUTJhsggVNHF0gaEjNTZCcnOxM1KCg5GSs8HDFiQlJkNUYmTC/8QAFAEBAAAAAAAAAAAAAAAAAAAAAP/EABQRAQAAAAAAAAAAAAAAAAAAAAD/2gAMAwEAAhEDEQA/AHfLKFBZiABuSTYD78cKTM4pbiORJLddDBrf2E4VHCI+f62snrCXpqdgsNNchPEXszgHxGy+fmfQY2+K+yKnaJpsvTutXGNUZiJQORvpIB2v0uPd5YBi4mPMRuAT6Y9YCYmJiYCYmJiYCY8u4AJJAA6k7AYr0mZRyvKiMGaFtEgH6rEBrH32IP34WfyhYF7lTvbxCfTf3FHJHvFwD92AaiSBgGBBBFwRuCMA/AX5j/o1Hxy4IuDx/wAPofs0XwLjOpuEZYYpaWGoVKaRnIUxapIhISXVH1hbXY2LKdN/PAChyycvTVdISaimyymZY72WpVucJI295Cix8iBizmmfR1iVVRHcBsonup2aNg3iRh5Mp2wb0ORiKYyqfB3eOBUt7IjMhBvffZ7Wt5YyazgCJpq6eNuW1ZTNDILXF225gFxvbqPOw9+AxBCaaXJsxHsSwR0c/oA6qYX/AL403P8AOGKnHI5lHVVftiWsgiQescUoTSL7eJzIffqGDXMOF1my85ezG3JWMOBYgqBpcC/UEBrXxwz3g8T0UdDHJyhG0RViuv8AkirC4ut723N/M4Aa4vo448tkZaM0t6qnDJZCZAJI97IxBuCVte56Ys8KjmV+YNTXpoVhWIwMNDLLuRNyuiDTYX21292NjNuGaiqiaGapjI1xOuiArYxurm95WJvpA6i2/XHXM+EuZVrWxStDIY2hm0i/OQ30+Y0uh3Db26WIwAxwpPHBLT0lbTNBXKrKk/tJW7HWeZ+sW9sq+4NrYzKLKIX4Z7w8aNMlHLpkIuy2aQix6jc3wcnhqaWSmapnWUUzcxAsXLLvpKh3OthsGPhUAEm/uxxpeCtGUnKube8Lxc3R/PLG+nV5X6XwFROBqeoy1Y0jWGSWCJhIgswdQGR/fZj99zicGVslewq500PTBqbRsRzRtUSC3lsFHoNfrgry6k5UUUV9WhFS9rX0gC9vLpjL4fyVaCKo1ygq88tQzEaAgc6iD4jsvrgMziibnZhQ5c1xDIks8oBI53L0hYzbqt21EeekDpfHDOoVoa/Lmp1EcdVK1PNEgsj+Esj6RsGQqRcDcNY42MwyxK5KWrhlKSR/laeYLfZxYgqbakdeo2PTcHEh4cd6iOrqZFlkhDCFUQxpEWsHaxdmZiABcnYXsPPACnZXl8T01I7UVnUOwqSE8RDMBY6uZe2248sMnGTwrkXcqSGl18zlgjVp03uzN0ubdfXGtgJiYmJgEBxDw7X5FVyVtGSaZ2J1AalCkk8uVfIC+zfiDg34P7baWq0RVA7tMdrk3iY+5/K/o1vrwxI5FkQMCGVluD1DA9PuIwpu1/s3plpZcwgQQyRkF1XZJASAfD0Db3uPvwDA4z4rjy6keqkGq3hRR+ux9ke4eZPkAcDPDuR11dTrWVVfPTtMuuOGm0xrEp9m91YsSLHc+eFXxZm0s+S5SZCWCPUR3JJ1aNIQn1IW4+7H6NysqYYSvs8tdP1WFvwwC5yDjSqosy+aMxfnByO71FgpbVfRqtsb+z7mFtwccE4jqxxMKE1DtTi5EZCgbxlrGwBIB9cZXbqg7/lrJ/KlbbddpE0fiWx1b9MB9X+jgGrxG7rSVLRuY3WJ2VhYlSoJGxBB6YWfZ9xFW1eU5nK9U/OQnRIVDFAI1YhRsBfffyvfDM4k+h1X7iT4Wwpux38z5t/T/wAEYCv2Q5FV1NLPLDmElKOedSrGsmttKEuSxvc3t92Nzt5gKZZSIzlys6gu3VvBJcm21z12x0+T19AqPtJ+CPH35Qn0Cn+0j4JMB2ynIszq6KlK1i0EQp4xGkScx3AVQGkckWv10r0v64zODOL66lzU5RXyc/XsjnqDbUhBsCVYC1juDhkcH/QKH7NF8C4VnEP6W0n9X8EmAOOJpa6euioaWQU8PJ5s84TU4uzKqLfwgnT/ABPuI5x7TVuVQJXU+YVEwWRVkjqNLq2rYEWUW3sLe/rjZ4i7QXFd82ZfAs9XbxtIdMcQA1WYjdrA3tta46k2wMdq2S1gy56isqxIRJHaGGMRwqSbXJN3ci5tcj6sBq8fcZTnJqXMaaVoHlaO4UA+2DqG4PQjYjHzh/L80zGhppTX90UxAqUTmSzdfHIxK6b/AM1eg64H+Kf0Uy/9qL+L4ZPZn+aaD9wuAXmR8b5lRV8mVVJFZI3hhJNvEwujFrA8si5INyLbY2+IuFs5ET1SZmWlVS5gjj5cewuVQ3JJ9NQ3xgcR/pbS/XF8D4dU/st9RwC24M49mrsprZGbRU00bflFUeLwF0bSQRc2IItbbbGL2eV2bZpTSf76IUEp1zFQ8pOlCERdlRR1v1OrFHsg/Nmdfuv9KTBF8nr6BUfaT8EeAys8zXNcjmilmqTXUkjafGLH1I/8Htcg3INji9215o8uWU9RBMRTTMt0AtzQwLKWa97C3s269emNntzA+aZL9edFb69Q/wAr4AOIlYcK5dq/7ja/p+Xt+GAP+A+GasQUMzZjK0PKR+QI0UWKghNe7aR09TbFSt4tqcyzF8toJeRDBc1FQAGY2Nisd7gb+G/uY9BuX8IX+baK3Xusdv7gthbfJ5YXzG/t3jJ9f+rf8cBs8Y5fX5ZD3+lrpqhIrGaGp0yBl6EghVIt5j7wfLE4q47efJBmVHK0Dh1VgNJKksFdDcHpe4It5YN+K0VqGsDeyaeS9/TQ2EDkZf8A2czK/sd6h0/X+T1//OAP+FYM1zGggfvvdY9J/KBebNOdTeJjsEXyAG+18UOH+La/L81TK6+XvKSlVRz1Gu+hgbA2JGkqb2/iadkn5nov2G+J8BXaQP8AmLKf6n/FkwGxw9UZnlSCkmpGrqdCeVLTsC6L5KUaxNvL06XOPHE/zhnKCijpJKGmZg0s1QRqYDcKEUk9bHrvYbjfDPxMAHZ32awzZWmWIdAiAMTnchxfxN66rm/7RxjcJ5/X0NOtFV5fUzGEaI5afTIsij2QbsLWFhf0HQYZWJgFtkvCFTW5iM2zBBCIrCmp9QYra9mcja4JLW8yfK29TtJ4Lq1roc4y9dcqadcfmStwCASAylTpIvfzGGpiYBf0ue5nXo1O2X9zRkZZJZXvcFSLIlgbk23OwF8ZnY7wvUQ0lbTVdO8KzHYsV3umhgACTta9+hvhp4mAT/A1NX5LJUUj0U1VA8mpJYNJ3sFvYke0AtwSLEHrjT7XMqq66gpkjpXMvO1tGpVuWArgamuBfxDYX89za+GbiYDJ4UiZaKkR1ZHSBEZW2KlVAI/tGF3nfDtU3EkFatPI1OhQNIALbKwJ63IBI3t64bWJgE7nWQV2X51JmVLTNVxTXLKp38QGpT5rYgEGxGL/ABlFmWZ5dODRd3UaGSIuJJpSGUk7AKoAvt1Jw08TAKHiDhmrfh2iohTSGoR01RgqSApckk6rDYj34Pez+jeLLaOGVGjkjiCMrdQRfBDiYBR55w3VPxJBWrTyGnRow0gAtspBPW9gT6euGtVvaNzYtZTsouTt0A9cdsTAJvs64eqaTLs4SpgeEvCWXVazWjkBtYnp/njn2NZ1JTZfIy00tSjVTBuTYungiKnSSLqdxe+23rhp8VfQaz7PL8DYAvk9/QKgf+yfgjwHjiDKa7PJoYZKd6GhibWxlI5sp6bKCbEC4F9he9zsMEfaDwP3vLO504CNDpaFTsDoFgl/K6ki/wBWDLEwC84Hz+uSngopstmEkSiMSFlWKy7Bma5IsPJQ17bYzK7g+ryvMmzHL4u8QTX50CkKy6jdtN+o1eIem46b4a2JgFxxPmldmULUNNQz0yzDTLPU6UEa/rAKrEsT0uPfjzxdwOYMj+bqSN5n1oTpAu7agzubmwvY/gMMnEwAt2ZUMkGWU0E0bRSRhlZW6jxMfIkEWOBLjzIamXO6Cpip5Xhg5XMdQLCzsxt4rmwIw1sTA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35" name="Picture 11" title="University of Southampton Logo"/>
          <p:cNvPicPr>
            <a:picLocks noChangeAspect="1" noChangeArrowheads="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15795" y="5805265"/>
            <a:ext cx="3335373" cy="7147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title="Mada logo"/>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575" y="5714952"/>
            <a:ext cx="3171825" cy="895350"/>
          </a:xfrm>
          <a:prstGeom prst="rect">
            <a:avLst/>
          </a:prstGeom>
        </p:spPr>
      </p:pic>
      <p:sp>
        <p:nvSpPr>
          <p:cNvPr id="2" name="Title 1"/>
          <p:cNvSpPr>
            <a:spLocks noGrp="1"/>
          </p:cNvSpPr>
          <p:nvPr>
            <p:ph type="ctrTitle"/>
          </p:nvPr>
        </p:nvSpPr>
        <p:spPr>
          <a:xfrm>
            <a:off x="664076" y="692696"/>
            <a:ext cx="7772400" cy="4267200"/>
          </a:xfrm>
        </p:spPr>
        <p:txBody>
          <a:bodyPr>
            <a:noAutofit/>
          </a:bodyPr>
          <a:lstStyle/>
          <a:p>
            <a:r>
              <a:rPr lang="en-US" sz="6000" dirty="0" smtClean="0">
                <a:effectLst/>
              </a:rPr>
              <a:t>Framework for </a:t>
            </a:r>
            <a:r>
              <a:rPr lang="en-US" sz="6000" dirty="0" err="1" smtClean="0">
                <a:effectLst/>
              </a:rPr>
              <a:t>Localisation</a:t>
            </a:r>
            <a:r>
              <a:rPr lang="en-US" sz="6000" dirty="0" smtClean="0">
                <a:effectLst/>
              </a:rPr>
              <a:t> of AT and Online Technologies for Ease of Access</a:t>
            </a:r>
            <a:endParaRPr lang="en-GB" sz="6000" dirty="0">
              <a:effectLst/>
            </a:endParaRPr>
          </a:p>
        </p:txBody>
      </p:sp>
    </p:spTree>
    <p:extLst>
      <p:ext uri="{BB962C8B-B14F-4D97-AF65-F5344CB8AC3E}">
        <p14:creationId xmlns:p14="http://schemas.microsoft.com/office/powerpoint/2010/main" val="2976859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24744"/>
          </a:xfrm>
        </p:spPr>
        <p:txBody>
          <a:bodyPr/>
          <a:lstStyle/>
          <a:p>
            <a:r>
              <a:rPr lang="en-US" dirty="0" smtClean="0"/>
              <a:t>Develop</a:t>
            </a:r>
            <a:endParaRPr lang="en-US" dirty="0"/>
          </a:p>
        </p:txBody>
      </p:sp>
      <p:sp>
        <p:nvSpPr>
          <p:cNvPr id="11" name="Content Placeholder 10"/>
          <p:cNvSpPr>
            <a:spLocks noGrp="1"/>
          </p:cNvSpPr>
          <p:nvPr>
            <p:ph idx="1"/>
          </p:nvPr>
        </p:nvSpPr>
        <p:spPr>
          <a:xfrm>
            <a:off x="457200" y="1268760"/>
            <a:ext cx="8229600" cy="4857403"/>
          </a:xfrm>
        </p:spPr>
        <p:txBody>
          <a:bodyPr>
            <a:noAutofit/>
          </a:bodyPr>
          <a:lstStyle/>
          <a:p>
            <a:r>
              <a:rPr lang="en-US" sz="3200" dirty="0" smtClean="0"/>
              <a:t>Open Source – Free but must be licensed appropriately</a:t>
            </a:r>
          </a:p>
          <a:p>
            <a:r>
              <a:rPr lang="en-US" sz="3200" dirty="0" smtClean="0"/>
              <a:t>Main developer and small contributions from others </a:t>
            </a:r>
          </a:p>
          <a:p>
            <a:r>
              <a:rPr lang="en-US" sz="3200" dirty="0" smtClean="0"/>
              <a:t>Make it possible to add small amounts of code  to help a project  e.g. ATbar plugins</a:t>
            </a:r>
          </a:p>
          <a:p>
            <a:r>
              <a:rPr lang="en-US" sz="3200" dirty="0" smtClean="0"/>
              <a:t>Need to have agreement about the code that will be accepted</a:t>
            </a:r>
          </a:p>
          <a:p>
            <a:r>
              <a:rPr lang="en-US" sz="3200" dirty="0" smtClean="0"/>
              <a:t>Open, online </a:t>
            </a:r>
            <a:r>
              <a:rPr lang="en-US" sz="3200" dirty="0"/>
              <a:t>communication </a:t>
            </a:r>
            <a:r>
              <a:rPr lang="en-US" sz="3200" dirty="0">
                <a:hlinkClick r:id="rId3"/>
              </a:rPr>
              <a:t>http://access.ecs.soton.ac.uk/blog/atbar</a:t>
            </a:r>
            <a:r>
              <a:rPr lang="en-US" sz="3200" dirty="0" smtClean="0">
                <a:hlinkClick r:id="rId3"/>
              </a:rPr>
              <a:t>/</a:t>
            </a:r>
            <a:r>
              <a:rPr lang="en-US" sz="3200" dirty="0" smtClean="0"/>
              <a:t> </a:t>
            </a:r>
            <a:endParaRPr lang="en-US" sz="3200" dirty="0"/>
          </a:p>
        </p:txBody>
      </p:sp>
    </p:spTree>
    <p:extLst>
      <p:ext uri="{BB962C8B-B14F-4D97-AF65-F5344CB8AC3E}">
        <p14:creationId xmlns:p14="http://schemas.microsoft.com/office/powerpoint/2010/main" val="3147872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Arabic </a:t>
            </a:r>
            <a:r>
              <a:rPr lang="en-GB" dirty="0" err="1" smtClean="0"/>
              <a:t>ATbar</a:t>
            </a:r>
            <a:r>
              <a:rPr lang="en-GB" dirty="0" smtClean="0"/>
              <a:t> – AT Challenges</a:t>
            </a:r>
            <a:endParaRPr lang="en-GB" dirty="0"/>
          </a:p>
        </p:txBody>
      </p:sp>
      <p:sp>
        <p:nvSpPr>
          <p:cNvPr id="3" name="Content Placeholder 2"/>
          <p:cNvSpPr>
            <a:spLocks noGrp="1"/>
          </p:cNvSpPr>
          <p:nvPr>
            <p:ph sz="half" idx="2"/>
          </p:nvPr>
        </p:nvSpPr>
        <p:spPr/>
        <p:txBody>
          <a:bodyPr/>
          <a:lstStyle/>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smtClean="0"/>
          </a:p>
          <a:p>
            <a:endParaRPr lang="en-GB" dirty="0"/>
          </a:p>
          <a:p>
            <a:pPr marL="0" indent="0">
              <a:buNone/>
            </a:pPr>
            <a:r>
              <a:rPr lang="en-GB" sz="2800" dirty="0" smtClean="0">
                <a:hlinkClick r:id="rId4"/>
              </a:rPr>
              <a:t>www.atbar.org</a:t>
            </a:r>
            <a:r>
              <a:rPr lang="en-GB" dirty="0" smtClean="0"/>
              <a:t> </a:t>
            </a:r>
            <a:endParaRPr lang="en-GB" dirty="0"/>
          </a:p>
        </p:txBody>
      </p:sp>
      <p:sp>
        <p:nvSpPr>
          <p:cNvPr id="4" name="Content Placeholder 3"/>
          <p:cNvSpPr>
            <a:spLocks noGrp="1"/>
          </p:cNvSpPr>
          <p:nvPr>
            <p:ph sz="quarter" idx="13"/>
          </p:nvPr>
        </p:nvSpPr>
        <p:spPr>
          <a:xfrm>
            <a:off x="365760" y="1600200"/>
            <a:ext cx="8526720" cy="4526280"/>
          </a:xfrm>
        </p:spPr>
        <p:txBody>
          <a:bodyPr/>
          <a:lstStyle/>
          <a:p>
            <a:r>
              <a:rPr lang="en-US" sz="2800" dirty="0" smtClean="0"/>
              <a:t>Voices</a:t>
            </a:r>
          </a:p>
          <a:p>
            <a:r>
              <a:rPr lang="en-US" sz="2800" dirty="0" smtClean="0"/>
              <a:t>Bi-lateral text, font sizing</a:t>
            </a:r>
          </a:p>
          <a:p>
            <a:r>
              <a:rPr lang="en-US" sz="2800" dirty="0" smtClean="0"/>
              <a:t>Layout</a:t>
            </a:r>
          </a:p>
          <a:p>
            <a:r>
              <a:rPr lang="en-US" sz="2800" dirty="0" smtClean="0"/>
              <a:t>Images</a:t>
            </a:r>
          </a:p>
          <a:p>
            <a:r>
              <a:rPr lang="en-US" sz="2800" dirty="0" smtClean="0"/>
              <a:t>Language used in help files</a:t>
            </a:r>
          </a:p>
          <a:p>
            <a:r>
              <a:rPr lang="en-US" sz="2800" dirty="0" smtClean="0"/>
              <a:t>Testing</a:t>
            </a:r>
          </a:p>
          <a:p>
            <a:r>
              <a:rPr lang="en-US" sz="2800" dirty="0" smtClean="0"/>
              <a:t>Communication with users</a:t>
            </a:r>
          </a:p>
          <a:p>
            <a:r>
              <a:rPr lang="en-US" sz="2800" dirty="0" smtClean="0"/>
              <a:t>Ongoing Feedback</a:t>
            </a:r>
          </a:p>
          <a:p>
            <a:r>
              <a:rPr lang="en-US" sz="2800" dirty="0" smtClean="0"/>
              <a:t>Maintenance</a:t>
            </a:r>
          </a:p>
          <a:p>
            <a:endParaRPr lang="en-US" dirty="0"/>
          </a:p>
        </p:txBody>
      </p:sp>
      <p:pic>
        <p:nvPicPr>
          <p:cNvPr id="7171" name="Picture 3" descr="Screen grab of Mada site"/>
          <p:cNvPicPr>
            <a:picLocks noChangeAspect="1" noChangeArrowheads="1"/>
          </p:cNvPicPr>
          <p:nvPr>
            <p:custDataLst>
              <p:tags r:id="rId1"/>
            </p:custDataLst>
          </p:nvPr>
        </p:nvPicPr>
        <p:blipFill rotWithShape="1">
          <a:blip r:embed="rId5" cstate="print">
            <a:extLst>
              <a:ext uri="{28A0092B-C50C-407E-A947-70E740481C1C}">
                <a14:useLocalDpi xmlns:a14="http://schemas.microsoft.com/office/drawing/2010/main" val="0"/>
              </a:ext>
            </a:extLst>
          </a:blip>
          <a:srcRect l="8265" r="12602" b="10000"/>
          <a:stretch/>
        </p:blipFill>
        <p:spPr bwMode="auto">
          <a:xfrm>
            <a:off x="4716016" y="3573016"/>
            <a:ext cx="4211092" cy="2993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480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Desktop ATbar for Windows</a:t>
            </a:r>
            <a:endParaRPr lang="en-GB" dirty="0"/>
          </a:p>
        </p:txBody>
      </p:sp>
      <p:sp>
        <p:nvSpPr>
          <p:cNvPr id="3" name="Content Placeholder 2"/>
          <p:cNvSpPr>
            <a:spLocks noGrp="1"/>
          </p:cNvSpPr>
          <p:nvPr>
            <p:ph idx="1"/>
          </p:nvPr>
        </p:nvSpPr>
        <p:spPr/>
        <p:txBody>
          <a:bodyPr/>
          <a:lstStyle/>
          <a:p>
            <a:r>
              <a:rPr lang="en-GB" sz="3600" dirty="0" smtClean="0"/>
              <a:t>Text to Speech and Screen Reading </a:t>
            </a:r>
          </a:p>
          <a:p>
            <a:r>
              <a:rPr lang="en-GB" sz="3600" dirty="0" smtClean="0"/>
              <a:t>Coloured Overlay and Ruler</a:t>
            </a:r>
          </a:p>
          <a:p>
            <a:r>
              <a:rPr lang="en-GB" sz="3600" dirty="0" smtClean="0"/>
              <a:t>Onscreen Keyboard</a:t>
            </a:r>
          </a:p>
          <a:p>
            <a:r>
              <a:rPr lang="en-GB" sz="3600" dirty="0" smtClean="0"/>
              <a:t>Magnification</a:t>
            </a:r>
          </a:p>
          <a:p>
            <a:endParaRPr lang="en-GB" sz="3600" dirty="0"/>
          </a:p>
          <a:p>
            <a:endParaRPr lang="en-GB" sz="3600" dirty="0" smtClean="0"/>
          </a:p>
          <a:p>
            <a:endParaRPr lang="en-GB" sz="3600" dirty="0"/>
          </a:p>
          <a:p>
            <a:pPr marL="0" indent="0">
              <a:buNone/>
            </a:pPr>
            <a:r>
              <a:rPr lang="en-GB" sz="2800" dirty="0" smtClean="0"/>
              <a:t>Available </a:t>
            </a:r>
            <a:r>
              <a:rPr lang="en-GB" sz="2800" dirty="0"/>
              <a:t>from </a:t>
            </a:r>
            <a:r>
              <a:rPr lang="en-GB" sz="2800" dirty="0">
                <a:hlinkClick r:id="rId4"/>
              </a:rPr>
              <a:t>https://ar.atbar.org/desktop-atbar</a:t>
            </a:r>
            <a:r>
              <a:rPr lang="en-GB" sz="2800" dirty="0" smtClean="0">
                <a:hlinkClick r:id="rId4"/>
              </a:rPr>
              <a:t>/</a:t>
            </a:r>
            <a:r>
              <a:rPr lang="en-GB" sz="2800" dirty="0" smtClean="0"/>
              <a:t> </a:t>
            </a:r>
          </a:p>
          <a:p>
            <a:pPr marL="0" indent="0">
              <a:buNone/>
            </a:pPr>
            <a:endParaRPr lang="en-GB" sz="2800" dirty="0"/>
          </a:p>
        </p:txBody>
      </p:sp>
      <p:pic>
        <p:nvPicPr>
          <p:cNvPr id="4" name="Picture 2" descr="Desktop ATbar " title="ATbar desktop screen grab."/>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1228725" y="4293096"/>
            <a:ext cx="6463710"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569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screen grab of github website"/>
          <p:cNvPicPr>
            <a:picLocks noChangeAspect="1" noChangeArrowheads="1"/>
          </p:cNvPicPr>
          <p:nvPr>
            <p:custDataLst>
              <p:tags r:id="rId1"/>
            </p:custDataLst>
          </p:nvPr>
        </p:nvPicPr>
        <p:blipFill rotWithShape="1">
          <a:blip r:embed="rId8" cstate="print">
            <a:extLst>
              <a:ext uri="{28A0092B-C50C-407E-A947-70E740481C1C}">
                <a14:useLocalDpi xmlns:a14="http://schemas.microsoft.com/office/drawing/2010/main" val="0"/>
              </a:ext>
            </a:extLst>
          </a:blip>
          <a:srcRect l="12500" t="10387" r="13725" b="4903"/>
          <a:stretch/>
        </p:blipFill>
        <p:spPr bwMode="auto">
          <a:xfrm rot="606269">
            <a:off x="4646645" y="288437"/>
            <a:ext cx="4497355" cy="3227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screen grab of ATbar wiki"/>
          <p:cNvPicPr>
            <a:picLocks noChangeAspect="1" noChangeArrowheads="1"/>
          </p:cNvPicPr>
          <p:nvPr>
            <p:custDataLst>
              <p:tags r:id="rId2"/>
            </p:custDataLst>
          </p:nvPr>
        </p:nvPicPr>
        <p:blipFill>
          <a:blip r:embed="rId9" cstate="print">
            <a:extLst>
              <a:ext uri="{28A0092B-C50C-407E-A947-70E740481C1C}">
                <a14:useLocalDpi xmlns:a14="http://schemas.microsoft.com/office/drawing/2010/main" val="0"/>
              </a:ext>
            </a:extLst>
          </a:blip>
          <a:srcRect/>
          <a:stretch>
            <a:fillRect/>
          </a:stretch>
        </p:blipFill>
        <p:spPr bwMode="auto">
          <a:xfrm rot="1189976">
            <a:off x="4080858" y="2991267"/>
            <a:ext cx="4727848" cy="2954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784818" y="5044"/>
            <a:ext cx="8229600" cy="1052736"/>
          </a:xfrm>
        </p:spPr>
        <p:txBody>
          <a:bodyPr/>
          <a:lstStyle/>
          <a:p>
            <a:r>
              <a:rPr lang="en-GB" dirty="0" smtClean="0"/>
              <a:t>Documentation</a:t>
            </a:r>
            <a:endParaRPr lang="en-GB" dirty="0"/>
          </a:p>
        </p:txBody>
      </p:sp>
      <p:pic>
        <p:nvPicPr>
          <p:cNvPr id="2050" name="Picture 2" descr="screen grab of Atbar wiki"/>
          <p:cNvPicPr>
            <a:picLocks noChangeAspect="1" noChangeArrowheads="1"/>
          </p:cNvPicPr>
          <p:nvPr>
            <p:custDataLst>
              <p:tags r:id="rId3"/>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rot="20448380">
            <a:off x="490615" y="2692664"/>
            <a:ext cx="4667672" cy="2917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screen grab of twitter"/>
          <p:cNvPicPr>
            <a:picLocks noChangeAspect="1" noChangeArrowheads="1"/>
          </p:cNvPicPr>
          <p:nvPr>
            <p:custDataLst>
              <p:tags r:id="rId4"/>
            </p:custDataLst>
          </p:nvPr>
        </p:nvPicPr>
        <p:blipFill rotWithShape="1">
          <a:blip r:embed="rId11" cstate="print">
            <a:extLst>
              <a:ext uri="{28A0092B-C50C-407E-A947-70E740481C1C}">
                <a14:useLocalDpi xmlns:a14="http://schemas.microsoft.com/office/drawing/2010/main" val="0"/>
              </a:ext>
            </a:extLst>
          </a:blip>
          <a:srcRect l="30867" t="16926" r="30868" b="51898"/>
          <a:stretch/>
        </p:blipFill>
        <p:spPr bwMode="auto">
          <a:xfrm rot="191157">
            <a:off x="860776" y="1294617"/>
            <a:ext cx="2795864" cy="1423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screen grab of ATbar blog"/>
          <p:cNvPicPr>
            <a:picLocks noChangeAspect="1" noChangeArrowheads="1"/>
          </p:cNvPicPr>
          <p:nvPr>
            <p:custDataLst>
              <p:tags r:id="rId5"/>
            </p:custDataLst>
          </p:nvPr>
        </p:nvPicPr>
        <p:blipFill rotWithShape="1">
          <a:blip r:embed="rId12" cstate="print">
            <a:extLst>
              <a:ext uri="{28A0092B-C50C-407E-A947-70E740481C1C}">
                <a14:useLocalDpi xmlns:a14="http://schemas.microsoft.com/office/drawing/2010/main" val="0"/>
              </a:ext>
            </a:extLst>
          </a:blip>
          <a:srcRect l="6837" t="5000" r="7602"/>
          <a:stretch/>
        </p:blipFill>
        <p:spPr bwMode="auto">
          <a:xfrm>
            <a:off x="2716715" y="3822734"/>
            <a:ext cx="4384509" cy="3042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0" y="1600200"/>
            <a:ext cx="8686800" cy="5265153"/>
          </a:xfrm>
        </p:spPr>
        <p:txBody>
          <a:bodyPr/>
          <a:lstStyle/>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smtClean="0"/>
          </a:p>
          <a:p>
            <a:pPr marL="0" indent="0">
              <a:buNone/>
            </a:pPr>
            <a:r>
              <a:rPr lang="en-GB" sz="3200" dirty="0" smtClean="0"/>
              <a:t>www.arbar.org</a:t>
            </a:r>
            <a:endParaRPr lang="en-GB" sz="3200" dirty="0"/>
          </a:p>
        </p:txBody>
      </p:sp>
    </p:spTree>
    <p:extLst>
      <p:ext uri="{BB962C8B-B14F-4D97-AF65-F5344CB8AC3E}">
        <p14:creationId xmlns:p14="http://schemas.microsoft.com/office/powerpoint/2010/main" val="1374790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ATBar</a:t>
            </a:r>
            <a:r>
              <a:rPr lang="en-US" dirty="0" smtClean="0"/>
              <a:t> and </a:t>
            </a:r>
            <a:r>
              <a:rPr lang="en-US" smtClean="0"/>
              <a:t>the MOOC!</a:t>
            </a:r>
            <a:endParaRPr lang="en-US"/>
          </a:p>
        </p:txBody>
      </p:sp>
      <p:sp>
        <p:nvSpPr>
          <p:cNvPr id="3" name="Content Placeholder 2"/>
          <p:cNvSpPr>
            <a:spLocks noGrp="1"/>
          </p:cNvSpPr>
          <p:nvPr>
            <p:ph idx="1"/>
          </p:nvPr>
        </p:nvSpPr>
        <p:spPr/>
        <p:txBody>
          <a:bodyPr/>
          <a:lstStyle/>
          <a:p>
            <a:endParaRPr lang="en-US" dirty="0"/>
          </a:p>
        </p:txBody>
      </p:sp>
      <p:pic>
        <p:nvPicPr>
          <p:cNvPr id="1026" name="Picture 2" title="southampton web page for MOOC"/>
          <p:cNvPicPr>
            <a:picLocks noChangeAspect="1" noChangeArrowheads="1"/>
          </p:cNvPicPr>
          <p:nvPr/>
        </p:nvPicPr>
        <p:blipFill rotWithShape="1">
          <a:blip r:embed="rId2">
            <a:extLst>
              <a:ext uri="{28A0092B-C50C-407E-A947-70E740481C1C}">
                <a14:useLocalDpi xmlns:a14="http://schemas.microsoft.com/office/drawing/2010/main" val="0"/>
              </a:ext>
            </a:extLst>
          </a:blip>
          <a:srcRect l="25155" t="2124" r="26194"/>
          <a:stretch/>
        </p:blipFill>
        <p:spPr bwMode="auto">
          <a:xfrm>
            <a:off x="2267744" y="1412776"/>
            <a:ext cx="4237626" cy="4795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2544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40768"/>
          </a:xfrm>
        </p:spPr>
        <p:txBody>
          <a:bodyPr/>
          <a:lstStyle/>
          <a:p>
            <a:r>
              <a:rPr lang="en-US" dirty="0" smtClean="0"/>
              <a:t>Solutions</a:t>
            </a:r>
            <a:endParaRPr lang="en-US" dirty="0"/>
          </a:p>
        </p:txBody>
      </p:sp>
      <p:sp>
        <p:nvSpPr>
          <p:cNvPr id="3" name="Content Placeholder 2"/>
          <p:cNvSpPr>
            <a:spLocks noGrp="1"/>
          </p:cNvSpPr>
          <p:nvPr>
            <p:ph idx="1"/>
          </p:nvPr>
        </p:nvSpPr>
        <p:spPr>
          <a:xfrm>
            <a:off x="0" y="1700808"/>
            <a:ext cx="9144000" cy="5157192"/>
          </a:xfrm>
        </p:spPr>
        <p:txBody>
          <a:bodyPr>
            <a:normAutofit lnSpcReduction="10000"/>
          </a:bodyPr>
          <a:lstStyle/>
          <a:p>
            <a:pPr>
              <a:lnSpc>
                <a:spcPct val="9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600" dirty="0" smtClean="0"/>
              <a:t>Collaborative </a:t>
            </a:r>
            <a:r>
              <a:rPr lang="en-GB" sz="3600" dirty="0"/>
              <a:t>working</a:t>
            </a:r>
          </a:p>
          <a:p>
            <a:pPr>
              <a:lnSpc>
                <a:spcPct val="9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600" dirty="0" smtClean="0"/>
              <a:t>Good code - it is open source</a:t>
            </a:r>
            <a:r>
              <a:rPr lang="en-GB" sz="3600" dirty="0"/>
              <a:t>! </a:t>
            </a:r>
            <a:r>
              <a:rPr lang="en-GB" sz="3600" dirty="0">
                <a:hlinkClick r:id="rId3"/>
              </a:rPr>
              <a:t>https://github.com/AccessAtECS/</a:t>
            </a:r>
            <a:r>
              <a:rPr lang="en-GB" sz="3600" dirty="0" smtClean="0">
                <a:hlinkClick r:id="rId3"/>
              </a:rPr>
              <a:t>ATBar</a:t>
            </a:r>
            <a:r>
              <a:rPr lang="en-GB" sz="3600" dirty="0" smtClean="0"/>
              <a:t> </a:t>
            </a:r>
            <a:endParaRPr lang="en-GB" sz="3600" dirty="0"/>
          </a:p>
          <a:p>
            <a:pPr>
              <a:lnSpc>
                <a:spcPct val="9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600" dirty="0"/>
              <a:t>Problems shared </a:t>
            </a:r>
            <a:r>
              <a:rPr lang="en-US" sz="3600" dirty="0"/>
              <a:t>–</a:t>
            </a:r>
            <a:r>
              <a:rPr lang="en-GB" sz="3600" dirty="0"/>
              <a:t> bug tracking, issues raised, comments made, new ideas</a:t>
            </a:r>
            <a:r>
              <a:rPr lang="en-GB" sz="3600" dirty="0" smtClean="0"/>
              <a:t>.</a:t>
            </a:r>
          </a:p>
          <a:p>
            <a:pPr>
              <a:lnSpc>
                <a:spcPct val="9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600" dirty="0" smtClean="0"/>
              <a:t>Social media – wikis for documentation, tweets and blogs for news</a:t>
            </a:r>
          </a:p>
          <a:p>
            <a:pPr>
              <a:lnSpc>
                <a:spcPct val="9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600" dirty="0" smtClean="0"/>
              <a:t>Multiple </a:t>
            </a:r>
            <a:r>
              <a:rPr lang="en-GB" sz="3600" dirty="0"/>
              <a:t>means of representation, expression and engagement to accommodate individual differences.  </a:t>
            </a:r>
          </a:p>
        </p:txBody>
      </p:sp>
    </p:spTree>
    <p:extLst>
      <p:ext uri="{BB962C8B-B14F-4D97-AF65-F5344CB8AC3E}">
        <p14:creationId xmlns:p14="http://schemas.microsoft.com/office/powerpoint/2010/main" val="2211241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lstStyle/>
          <a:p>
            <a:r>
              <a:rPr lang="en-GB" dirty="0" smtClean="0"/>
              <a:t>References</a:t>
            </a:r>
            <a:endParaRPr lang="en-GB" dirty="0"/>
          </a:p>
        </p:txBody>
      </p:sp>
      <p:sp>
        <p:nvSpPr>
          <p:cNvPr id="3" name="Content Placeholder 2"/>
          <p:cNvSpPr>
            <a:spLocks noGrp="1"/>
          </p:cNvSpPr>
          <p:nvPr>
            <p:ph idx="1"/>
          </p:nvPr>
        </p:nvSpPr>
        <p:spPr>
          <a:xfrm>
            <a:off x="467544" y="980728"/>
            <a:ext cx="8229600" cy="5472608"/>
          </a:xfrm>
        </p:spPr>
        <p:txBody>
          <a:bodyPr>
            <a:noAutofit/>
          </a:bodyPr>
          <a:lstStyle/>
          <a:p>
            <a:r>
              <a:rPr lang="en-GB" sz="1800" dirty="0" smtClean="0"/>
              <a:t>Furstenberg et al., (2001). Giving a virtual voice to the silent language of culture: The CULTURA project </a:t>
            </a:r>
            <a:r>
              <a:rPr lang="en-GB" sz="1800" dirty="0" smtClean="0">
                <a:hlinkClick r:id="rId2"/>
              </a:rPr>
              <a:t>http://llt.msu.edu/vol5num1/furstenberg</a:t>
            </a:r>
            <a:r>
              <a:rPr lang="en-GB" sz="1800" dirty="0" smtClean="0"/>
              <a:t> </a:t>
            </a:r>
          </a:p>
          <a:p>
            <a:r>
              <a:rPr lang="en-GB" sz="1800" dirty="0" smtClean="0"/>
              <a:t>LeDoux, J. (2002). Synaptic self: How our brains become who we are. New York: Penguin.</a:t>
            </a:r>
          </a:p>
          <a:p>
            <a:r>
              <a:rPr lang="en-GB" sz="1800" baseline="0" dirty="0" smtClean="0"/>
              <a:t>Thorne, S.L., (2003a). Artefacts and cultures-of-use in intercultural</a:t>
            </a:r>
            <a:r>
              <a:rPr lang="en-GB" sz="1800" dirty="0" smtClean="0"/>
              <a:t> communication </a:t>
            </a:r>
            <a:r>
              <a:rPr lang="en-GB" sz="1800" dirty="0" smtClean="0">
                <a:hlinkClick r:id="rId3"/>
              </a:rPr>
              <a:t>http://llt.msu.edu/vol7num2/thorne</a:t>
            </a:r>
            <a:r>
              <a:rPr lang="en-GB" sz="1800" dirty="0" smtClean="0"/>
              <a:t> </a:t>
            </a:r>
          </a:p>
          <a:p>
            <a:r>
              <a:rPr lang="en-GB" sz="1800" dirty="0" smtClean="0"/>
              <a:t>Crystal, D. (2001) Language and the Internet (Cambridge: Cambridge University Press)</a:t>
            </a:r>
          </a:p>
          <a:p>
            <a:r>
              <a:rPr lang="en-GB" sz="1800" dirty="0" smtClean="0"/>
              <a:t>O’Dowd, R. (2001) In search of a truly global network: hhtp://callej.org/journal/3-1/o_dowd.html</a:t>
            </a:r>
          </a:p>
          <a:p>
            <a:r>
              <a:rPr lang="en-GB" sz="1800" dirty="0" smtClean="0"/>
              <a:t>Marcoccia, M. (2012) The internet, intercultural communication and cultural variation. Language and Intercultural Communication, 12:4, 353-36 </a:t>
            </a:r>
            <a:r>
              <a:rPr lang="en-GB" sz="1800" dirty="0" smtClean="0">
                <a:hlinkClick r:id="rId4"/>
              </a:rPr>
              <a:t>http://dx.doi.org/10.1080/14708477.2012.722101</a:t>
            </a:r>
            <a:r>
              <a:rPr lang="en-GB" sz="1800" dirty="0" smtClean="0"/>
              <a:t> </a:t>
            </a:r>
          </a:p>
          <a:p>
            <a:r>
              <a:rPr lang="en-GB" sz="1800" dirty="0" smtClean="0"/>
              <a:t>Ersoz, S. (2009) Cultures in Cyberspace: Interpersonal communication in a computer-</a:t>
            </a:r>
            <a:r>
              <a:rPr lang="en-GB" sz="1700" dirty="0" smtClean="0"/>
              <a:t>mediated</a:t>
            </a:r>
            <a:r>
              <a:rPr lang="en-GB" sz="1800" dirty="0" smtClean="0"/>
              <a:t> environment </a:t>
            </a:r>
            <a:r>
              <a:rPr lang="en-GB" sz="1800" dirty="0" smtClean="0">
                <a:hlinkClick r:id="rId5"/>
              </a:rPr>
              <a:t>http://maltepe.academia.edu/SelvaEesoz/Papers/563123/Cultures_in_cyberspace_interpersonal_communication_in_a_computer-mediated_Envrionment</a:t>
            </a:r>
            <a:endParaRPr lang="en-GB" sz="1800" dirty="0" smtClean="0"/>
          </a:p>
          <a:p>
            <a:r>
              <a:rPr lang="en-GB" sz="1800" dirty="0"/>
              <a:t>Würtz, E. (2005). A cross-cultural analysis of websites from high-context cultures and low-context cultures. </a:t>
            </a:r>
            <a:r>
              <a:rPr lang="en-GB" sz="1800" i="1" dirty="0"/>
              <a:t>Journal of Computer-Mediated Communication, 11</a:t>
            </a:r>
            <a:r>
              <a:rPr lang="en-GB" sz="1800" dirty="0"/>
              <a:t>(1), article 13.</a:t>
            </a:r>
            <a:r>
              <a:rPr lang="en-GB" sz="1800" u="sng" dirty="0">
                <a:hlinkClick r:id="rId6"/>
              </a:rPr>
              <a:t>http://jcmc.indiana.edu/vol11/issue1/wuertz.html</a:t>
            </a:r>
            <a:r>
              <a:rPr lang="en-GB" sz="1800" dirty="0" smtClean="0"/>
              <a:t> </a:t>
            </a:r>
          </a:p>
          <a:p>
            <a:endParaRPr lang="en-GB" sz="1800" dirty="0"/>
          </a:p>
        </p:txBody>
      </p:sp>
    </p:spTree>
    <p:extLst>
      <p:ext uri="{BB962C8B-B14F-4D97-AF65-F5344CB8AC3E}">
        <p14:creationId xmlns:p14="http://schemas.microsoft.com/office/powerpoint/2010/main" val="1047824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sp>
        <p:nvSpPr>
          <p:cNvPr id="4" name="Subtitle 2"/>
          <p:cNvSpPr>
            <a:spLocks noGrp="1"/>
          </p:cNvSpPr>
          <p:nvPr>
            <p:ph idx="1"/>
          </p:nvPr>
        </p:nvSpPr>
        <p:spPr/>
        <p:txBody>
          <a:bodyPr>
            <a:normAutofit lnSpcReduction="10000"/>
          </a:bodyPr>
          <a:lstStyle/>
          <a:p>
            <a:pPr marL="0" indent="0">
              <a:buNone/>
            </a:pPr>
            <a:r>
              <a:rPr lang="en-US" sz="3200" dirty="0" smtClean="0"/>
              <a:t>David Banes</a:t>
            </a:r>
          </a:p>
          <a:p>
            <a:pPr marL="0" indent="0">
              <a:buNone/>
            </a:pPr>
            <a:r>
              <a:rPr lang="en-US" sz="3200" dirty="0" smtClean="0"/>
              <a:t>Mada Center</a:t>
            </a:r>
            <a:endParaRPr lang="en-US" sz="3200" dirty="0"/>
          </a:p>
          <a:p>
            <a:pPr marL="0" indent="0">
              <a:buNone/>
            </a:pPr>
            <a:r>
              <a:rPr lang="en-US" sz="3200" dirty="0"/>
              <a:t>http://mada.org.qa/en/</a:t>
            </a:r>
          </a:p>
          <a:p>
            <a:pPr marL="0" indent="0">
              <a:buNone/>
            </a:pPr>
            <a:endParaRPr lang="en-US" sz="3200" dirty="0" smtClean="0"/>
          </a:p>
          <a:p>
            <a:pPr marL="0" indent="0">
              <a:buNone/>
            </a:pPr>
            <a:r>
              <a:rPr lang="en-US" sz="3200" dirty="0" smtClean="0"/>
              <a:t>E.A. Draffan</a:t>
            </a:r>
          </a:p>
          <a:p>
            <a:pPr marL="0" indent="0">
              <a:buNone/>
            </a:pPr>
            <a:r>
              <a:rPr lang="en-US" sz="3200" dirty="0" smtClean="0">
                <a:hlinkClick r:id="rId3"/>
              </a:rPr>
              <a:t>ead@ecs.soton.ac.uk</a:t>
            </a:r>
            <a:r>
              <a:rPr lang="en-US" sz="3200" dirty="0" smtClean="0"/>
              <a:t> </a:t>
            </a:r>
          </a:p>
          <a:p>
            <a:pPr marL="0" indent="0">
              <a:buNone/>
            </a:pPr>
            <a:r>
              <a:rPr lang="en-US" sz="3200" dirty="0" smtClean="0"/>
              <a:t>ECS Accessibility Team             </a:t>
            </a:r>
          </a:p>
          <a:p>
            <a:pPr marL="0" indent="0">
              <a:buNone/>
            </a:pPr>
            <a:r>
              <a:rPr lang="en-US" sz="3200" dirty="0" smtClean="0"/>
              <a:t>http://access.ecs.soton.ac.uk</a:t>
            </a:r>
            <a:endParaRPr lang="en-US" sz="3200" dirty="0"/>
          </a:p>
        </p:txBody>
      </p:sp>
    </p:spTree>
    <p:extLst>
      <p:ext uri="{BB962C8B-B14F-4D97-AF65-F5344CB8AC3E}">
        <p14:creationId xmlns:p14="http://schemas.microsoft.com/office/powerpoint/2010/main" val="2542484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title="A model of an inclusive design process"/>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707043"/>
            <a:ext cx="8208912" cy="611039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052736"/>
          </a:xfrm>
        </p:spPr>
        <p:txBody>
          <a:bodyPr/>
          <a:lstStyle/>
          <a:p>
            <a:r>
              <a:rPr lang="en-GB" dirty="0" smtClean="0"/>
              <a:t>The Journey</a:t>
            </a:r>
            <a:endParaRPr lang="en-GB" dirty="0"/>
          </a:p>
        </p:txBody>
      </p:sp>
      <p:pic>
        <p:nvPicPr>
          <p:cNvPr id="6" name="Picture 5" title="ATba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960" y="1052736"/>
            <a:ext cx="7268590" cy="990738"/>
          </a:xfrm>
          <a:prstGeom prst="rect">
            <a:avLst/>
          </a:prstGeom>
        </p:spPr>
      </p:pic>
      <p:pic>
        <p:nvPicPr>
          <p:cNvPr id="8" name="Picture 7" title="ATbar in Arabic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29457"/>
            <a:ext cx="3726180" cy="2887980"/>
          </a:xfrm>
          <a:prstGeom prst="rect">
            <a:avLst/>
          </a:prstGeom>
        </p:spPr>
      </p:pic>
      <p:sp>
        <p:nvSpPr>
          <p:cNvPr id="5" name="Content Placeholder 4"/>
          <p:cNvSpPr>
            <a:spLocks noGrp="1"/>
          </p:cNvSpPr>
          <p:nvPr>
            <p:ph idx="1"/>
          </p:nvPr>
        </p:nvSpPr>
        <p:spPr>
          <a:xfrm>
            <a:off x="914400" y="6381328"/>
            <a:ext cx="8229600" cy="436109"/>
          </a:xfrm>
        </p:spPr>
        <p:txBody>
          <a:bodyPr/>
          <a:lstStyle/>
          <a:p>
            <a:pPr marL="0" indent="0" algn="r">
              <a:buNone/>
            </a:pPr>
            <a:r>
              <a:rPr lang="en-GB" sz="1800" dirty="0"/>
              <a:t>http://www-edc.eng.cam.ac.uk/betterdesign/process/</a:t>
            </a:r>
          </a:p>
        </p:txBody>
      </p:sp>
    </p:spTree>
    <p:extLst>
      <p:ext uri="{BB962C8B-B14F-4D97-AF65-F5344CB8AC3E}">
        <p14:creationId xmlns:p14="http://schemas.microsoft.com/office/powerpoint/2010/main" val="37135664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15416"/>
            <a:ext cx="8229600" cy="1600200"/>
          </a:xfrm>
        </p:spPr>
        <p:txBody>
          <a:bodyPr/>
          <a:lstStyle/>
          <a:p>
            <a:pPr algn="l"/>
            <a:r>
              <a:rPr lang="en-GB" dirty="0" smtClean="0"/>
              <a:t>The Need</a:t>
            </a:r>
            <a:endParaRPr lang="en-US" dirty="0"/>
          </a:p>
        </p:txBody>
      </p:sp>
      <p:pic>
        <p:nvPicPr>
          <p:cNvPr id="10" name="Content Placeholder 9" title="Rise in international students"/>
          <p:cNvPicPr>
            <a:picLocks noGrp="1" noChangeAspect="1"/>
          </p:cNvPicPr>
          <p:nvPr>
            <p:ph sz="half" idx="2"/>
          </p:nvPr>
        </p:nvPicPr>
        <p:blipFill rotWithShape="1">
          <a:blip r:embed="rId3"/>
          <a:srcRect l="101" r="101"/>
          <a:stretch/>
        </p:blipFill>
        <p:spPr>
          <a:xfrm>
            <a:off x="5091694" y="0"/>
            <a:ext cx="4038600" cy="4525963"/>
          </a:xfrm>
        </p:spPr>
      </p:pic>
      <p:sp>
        <p:nvSpPr>
          <p:cNvPr id="18" name="Content Placeholder 17"/>
          <p:cNvSpPr>
            <a:spLocks noGrp="1"/>
          </p:cNvSpPr>
          <p:nvPr>
            <p:ph sz="quarter" idx="13"/>
          </p:nvPr>
        </p:nvSpPr>
        <p:spPr/>
        <p:txBody>
          <a:bodyPr/>
          <a:lstStyle/>
          <a:p>
            <a:r>
              <a:rPr lang="en-US" sz="3200" dirty="0" err="1" smtClean="0"/>
              <a:t>Globalisation</a:t>
            </a:r>
            <a:endParaRPr lang="en-US" sz="3200" dirty="0" smtClean="0"/>
          </a:p>
          <a:p>
            <a:r>
              <a:rPr lang="en-US" sz="3200" dirty="0" err="1" smtClean="0"/>
              <a:t>Internationalisation</a:t>
            </a:r>
            <a:endParaRPr lang="en-US" sz="3200" dirty="0" smtClean="0"/>
          </a:p>
          <a:p>
            <a:r>
              <a:rPr lang="en-US" sz="3200" dirty="0" err="1" smtClean="0"/>
              <a:t>Localisation</a:t>
            </a:r>
            <a:endParaRPr lang="en-US" sz="3200" dirty="0" smtClean="0"/>
          </a:p>
          <a:p>
            <a:r>
              <a:rPr lang="en-US" sz="3200" dirty="0" smtClean="0"/>
              <a:t>Case Study – Qatar/UK</a:t>
            </a:r>
            <a:endParaRPr lang="en-US" sz="3200" dirty="0"/>
          </a:p>
        </p:txBody>
      </p:sp>
      <p:pic>
        <p:nvPicPr>
          <p:cNvPr id="13" name="Picture 12" descr="Screen Shot 2013-10-01 at 12.03.5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4293096"/>
            <a:ext cx="8586853" cy="2564904"/>
          </a:xfrm>
          <a:prstGeom prst="rect">
            <a:avLst/>
          </a:prstGeom>
        </p:spPr>
      </p:pic>
    </p:spTree>
    <p:extLst>
      <p:ext uri="{BB962C8B-B14F-4D97-AF65-F5344CB8AC3E}">
        <p14:creationId xmlns:p14="http://schemas.microsoft.com/office/powerpoint/2010/main" val="2799261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052736"/>
          </a:xfrm>
        </p:spPr>
        <p:txBody>
          <a:bodyPr>
            <a:normAutofit/>
          </a:bodyPr>
          <a:lstStyle/>
          <a:p>
            <a:r>
              <a:rPr lang="en-GB" dirty="0" smtClean="0"/>
              <a:t>Discover</a:t>
            </a:r>
            <a:endParaRPr lang="en-US" dirty="0"/>
          </a:p>
        </p:txBody>
      </p:sp>
      <p:graphicFrame>
        <p:nvGraphicFramePr>
          <p:cNvPr id="7" name="Content Placeholder 6" descr="Graph showing those with learning disabilities are the least aware of AT compared to VI, hearing or physically disabled. " title="Graph showing those with learning disabilities are the least aware of AT compared to VI, hearing or physically disabled. "/>
          <p:cNvGraphicFramePr>
            <a:graphicFrameLocks noGrp="1"/>
          </p:cNvGraphicFramePr>
          <p:nvPr>
            <p:ph idx="1"/>
            <p:custDataLst>
              <p:tags r:id="rId1"/>
            </p:custDataLst>
            <p:extLst>
              <p:ext uri="{D42A27DB-BD31-4B8C-83A1-F6EECF244321}">
                <p14:modId xmlns:p14="http://schemas.microsoft.com/office/powerpoint/2010/main" val="3011314594"/>
              </p:ext>
            </p:extLst>
          </p:nvPr>
        </p:nvGraphicFramePr>
        <p:xfrm>
          <a:off x="0" y="1196752"/>
          <a:ext cx="9144000" cy="4824535"/>
        </p:xfrm>
        <a:graphic>
          <a:graphicData uri="http://schemas.openxmlformats.org/drawingml/2006/chart">
            <c:chart xmlns:c="http://schemas.openxmlformats.org/drawingml/2006/chart" xmlns:r="http://schemas.openxmlformats.org/officeDocument/2006/relationships" r:id="rId6"/>
          </a:graphicData>
        </a:graphic>
      </p:graphicFrame>
      <p:sp>
        <p:nvSpPr>
          <p:cNvPr id="8" name="Rectangle 7" descr="Those with Learning difficulties appeared to be those who were most unaware of how AT could help"/>
          <p:cNvSpPr/>
          <p:nvPr>
            <p:custDataLst>
              <p:tags r:id="rId2"/>
            </p:custDataLst>
          </p:nvPr>
        </p:nvSpPr>
        <p:spPr>
          <a:xfrm>
            <a:off x="0" y="6131496"/>
            <a:ext cx="914400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Those with learning difficulties appeared to be those who were most unaware of how AT could help. </a:t>
            </a:r>
            <a:endParaRPr lang="en-US" sz="2800" dirty="0">
              <a:solidFill>
                <a:schemeClr val="tx1"/>
              </a:solidFill>
            </a:endParaRPr>
          </a:p>
        </p:txBody>
      </p:sp>
      <p:sp>
        <p:nvSpPr>
          <p:cNvPr id="10" name="Rectangle 9"/>
          <p:cNvSpPr/>
          <p:nvPr>
            <p:custDataLst>
              <p:tags r:id="rId3"/>
            </p:custDataLst>
          </p:nvPr>
        </p:nvSpPr>
        <p:spPr>
          <a:xfrm>
            <a:off x="6552728" y="4946684"/>
            <a:ext cx="432048"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0" y="5744289"/>
            <a:ext cx="1043608" cy="276999"/>
          </a:xfrm>
          <a:prstGeom prst="rect">
            <a:avLst/>
          </a:prstGeom>
          <a:noFill/>
        </p:spPr>
        <p:txBody>
          <a:bodyPr wrap="square" rtlCol="0">
            <a:spAutoFit/>
          </a:bodyPr>
          <a:lstStyle/>
          <a:p>
            <a:r>
              <a:rPr lang="en-GB" sz="1200" i="1" dirty="0" smtClean="0"/>
              <a:t>Base:</a:t>
            </a:r>
            <a:endParaRPr lang="en-US" sz="1200" i="1" dirty="0"/>
          </a:p>
        </p:txBody>
      </p:sp>
      <p:sp>
        <p:nvSpPr>
          <p:cNvPr id="12" name="TextBox 11"/>
          <p:cNvSpPr txBox="1"/>
          <p:nvPr/>
        </p:nvSpPr>
        <p:spPr>
          <a:xfrm>
            <a:off x="899592" y="5714325"/>
            <a:ext cx="1043608" cy="276999"/>
          </a:xfrm>
          <a:prstGeom prst="rect">
            <a:avLst/>
          </a:prstGeom>
          <a:noFill/>
        </p:spPr>
        <p:txBody>
          <a:bodyPr wrap="square" rtlCol="0">
            <a:spAutoFit/>
          </a:bodyPr>
          <a:lstStyle/>
          <a:p>
            <a:pPr algn="ctr"/>
            <a:r>
              <a:rPr lang="en-GB" sz="1200" i="1" dirty="0" smtClean="0"/>
              <a:t>211</a:t>
            </a:r>
            <a:endParaRPr lang="en-US" sz="1200" i="1" dirty="0"/>
          </a:p>
        </p:txBody>
      </p:sp>
      <p:sp>
        <p:nvSpPr>
          <p:cNvPr id="13" name="TextBox 12"/>
          <p:cNvSpPr txBox="1"/>
          <p:nvPr/>
        </p:nvSpPr>
        <p:spPr>
          <a:xfrm>
            <a:off x="1907704" y="5714326"/>
            <a:ext cx="1043608" cy="276999"/>
          </a:xfrm>
          <a:prstGeom prst="rect">
            <a:avLst/>
          </a:prstGeom>
          <a:noFill/>
        </p:spPr>
        <p:txBody>
          <a:bodyPr wrap="square" rtlCol="0">
            <a:spAutoFit/>
          </a:bodyPr>
          <a:lstStyle/>
          <a:p>
            <a:pPr algn="ctr"/>
            <a:r>
              <a:rPr lang="en-GB" sz="1200" i="1" dirty="0" smtClean="0"/>
              <a:t>52</a:t>
            </a:r>
            <a:endParaRPr lang="en-US" sz="1200" i="1" dirty="0"/>
          </a:p>
        </p:txBody>
      </p:sp>
      <p:sp>
        <p:nvSpPr>
          <p:cNvPr id="14" name="TextBox 13"/>
          <p:cNvSpPr txBox="1"/>
          <p:nvPr/>
        </p:nvSpPr>
        <p:spPr>
          <a:xfrm>
            <a:off x="2880320" y="5714327"/>
            <a:ext cx="1043608" cy="276999"/>
          </a:xfrm>
          <a:prstGeom prst="rect">
            <a:avLst/>
          </a:prstGeom>
          <a:noFill/>
        </p:spPr>
        <p:txBody>
          <a:bodyPr wrap="square" rtlCol="0">
            <a:spAutoFit/>
          </a:bodyPr>
          <a:lstStyle/>
          <a:p>
            <a:pPr algn="ctr"/>
            <a:r>
              <a:rPr lang="en-GB" sz="1200" i="1" dirty="0" smtClean="0"/>
              <a:t>49</a:t>
            </a:r>
            <a:endParaRPr lang="en-US" sz="1200" i="1" dirty="0"/>
          </a:p>
        </p:txBody>
      </p:sp>
      <p:sp>
        <p:nvSpPr>
          <p:cNvPr id="15" name="TextBox 14"/>
          <p:cNvSpPr txBox="1"/>
          <p:nvPr/>
        </p:nvSpPr>
        <p:spPr>
          <a:xfrm>
            <a:off x="4050196" y="5714328"/>
            <a:ext cx="1043608" cy="276999"/>
          </a:xfrm>
          <a:prstGeom prst="rect">
            <a:avLst/>
          </a:prstGeom>
          <a:noFill/>
        </p:spPr>
        <p:txBody>
          <a:bodyPr wrap="square" rtlCol="0">
            <a:spAutoFit/>
          </a:bodyPr>
          <a:lstStyle/>
          <a:p>
            <a:pPr algn="ctr"/>
            <a:r>
              <a:rPr lang="en-GB" sz="1200" i="1" dirty="0" smtClean="0"/>
              <a:t>87</a:t>
            </a:r>
            <a:endParaRPr lang="en-US" sz="1200" i="1" dirty="0"/>
          </a:p>
        </p:txBody>
      </p:sp>
      <p:sp>
        <p:nvSpPr>
          <p:cNvPr id="16" name="TextBox 15"/>
          <p:cNvSpPr txBox="1"/>
          <p:nvPr/>
        </p:nvSpPr>
        <p:spPr>
          <a:xfrm>
            <a:off x="5219727" y="5727739"/>
            <a:ext cx="1043608" cy="276999"/>
          </a:xfrm>
          <a:prstGeom prst="rect">
            <a:avLst/>
          </a:prstGeom>
          <a:noFill/>
        </p:spPr>
        <p:txBody>
          <a:bodyPr wrap="square" rtlCol="0">
            <a:spAutoFit/>
          </a:bodyPr>
          <a:lstStyle/>
          <a:p>
            <a:pPr algn="ctr"/>
            <a:r>
              <a:rPr lang="en-GB" sz="1200" i="1" dirty="0" smtClean="0"/>
              <a:t>119</a:t>
            </a:r>
            <a:endParaRPr lang="en-US" sz="1200" i="1" dirty="0"/>
          </a:p>
        </p:txBody>
      </p:sp>
      <p:sp>
        <p:nvSpPr>
          <p:cNvPr id="17" name="TextBox 16"/>
          <p:cNvSpPr txBox="1"/>
          <p:nvPr/>
        </p:nvSpPr>
        <p:spPr>
          <a:xfrm>
            <a:off x="6768752" y="4653136"/>
            <a:ext cx="1043608" cy="276999"/>
          </a:xfrm>
          <a:prstGeom prst="rect">
            <a:avLst/>
          </a:prstGeom>
          <a:noFill/>
        </p:spPr>
        <p:txBody>
          <a:bodyPr wrap="square" rtlCol="0">
            <a:spAutoFit/>
          </a:bodyPr>
          <a:lstStyle/>
          <a:p>
            <a:r>
              <a:rPr lang="en-GB" sz="1200" i="1" dirty="0" smtClean="0"/>
              <a:t>% figures</a:t>
            </a:r>
            <a:endParaRPr lang="en-US" sz="1200" i="1" dirty="0"/>
          </a:p>
        </p:txBody>
      </p:sp>
    </p:spTree>
    <p:extLst>
      <p:ext uri="{BB962C8B-B14F-4D97-AF65-F5344CB8AC3E}">
        <p14:creationId xmlns:p14="http://schemas.microsoft.com/office/powerpoint/2010/main" val="4078259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10945"/>
            <a:ext cx="8229600" cy="836712"/>
          </a:xfrm>
        </p:spPr>
        <p:txBody>
          <a:bodyPr/>
          <a:lstStyle/>
          <a:p>
            <a:r>
              <a:rPr lang="en-US" dirty="0" smtClean="0"/>
              <a:t>    Translate</a:t>
            </a:r>
            <a:endParaRPr lang="en-US" dirty="0"/>
          </a:p>
        </p:txBody>
      </p:sp>
      <p:sp>
        <p:nvSpPr>
          <p:cNvPr id="3" name="Content Placeholder 2"/>
          <p:cNvSpPr>
            <a:spLocks noGrp="1"/>
          </p:cNvSpPr>
          <p:nvPr>
            <p:ph idx="1"/>
          </p:nvPr>
        </p:nvSpPr>
        <p:spPr>
          <a:xfrm>
            <a:off x="2744474" y="5445224"/>
            <a:ext cx="3661403" cy="980728"/>
          </a:xfrm>
        </p:spPr>
        <p:txBody>
          <a:bodyPr>
            <a:noAutofit/>
          </a:bodyPr>
          <a:lstStyle/>
          <a:p>
            <a:pPr marL="0" indent="0" algn="ctr">
              <a:buNone/>
            </a:pPr>
            <a:r>
              <a:rPr lang="en-GB" sz="2800" dirty="0" smtClean="0"/>
              <a:t>   Starting with simple ideas</a:t>
            </a:r>
            <a:endParaRPr lang="en-GB" sz="2800" dirty="0"/>
          </a:p>
        </p:txBody>
      </p:sp>
      <p:sp>
        <p:nvSpPr>
          <p:cNvPr id="5" name="AutoShape 9" descr="data:image/jpeg;base64,/9j/4AAQSkZJRgABAQAAAQABAAD/2wCEAAkGBhMSERUTExQWFRMWFBgYFxcYFRUWHBcXGhUYFBcWFRQXGyYeFxojGhUUIC8gIycpLCwsFh4xNTAqNSYrLCkBCQoKDgwOGg8PGikkHyQqKS0sLDUsKio1LS4sLikqNS4sMi80LCosLCktNSksNSwsLTUpKSosLSwsLSwpLCksLP/AABEIAOEA4QMBIgACEQEDEQH/xAAcAAEAAwEBAQEBAAAAAAAAAAAABQYHBAMCAQj/xABDEAABAwICBwQHBQYFBQEAAAABAAIRAwQFIQYSMUFRYXETIoGRBzJSobHB0RRCcrLwIzNiksLxFXOCouElQ1NjZCT/xAAaAQEAAwEBAQAAAAAAAAAAAAAAAwQFAQIG/8QANREAAgEDAQQHBgUFAAAAAAAAAAECAwQRIQUSMUFRcYGRscHwExQjYaHRIjI0cuFSYrLC8f/aAAwDAQACEQMRAD8Aw1ERAEREAREQBERAERfTaZOQElAfKLupYW7a4ho8102tlSJiZ/XAfragIlIW2aG+h9tzSFV8MYZjISfAH4r10z9GDbSkHUtR4OUOOqR9fNAYdCQrDdUarCf2OXIl3wK5m3VI5VGBp6EfI5ICGRWD/A6bxNN09DPuE/AKPr4Q9uyD5f296Aj0X06mRtyXygCIiAIiIAiIgCIiAIiIAiIgCIiAIiIAv2F+LttLURrv2SQ0e0Rtng0bz4dAPi2stYS7ut47z0Hz2BSmG2jqhikyRvOcf6iM3dBkuyywR1Yt1578HVaIJaNkD7o3AdTyUtidjWpM1Qzs6QEareH8R2nxUbqQi91vUmjQqTi5Ri8EFd2oGUh7hvOTG/hY3aep816WYpsOs4l7hyDWjo0LlcHHYCfBctQu4Fe8oiw0Xyz9Jt1SbqUqmq3cOHSNi68OvbnEakPqsk73VC34rNA8rrt3v+7KBFh0roVLZ5YH03c2u1lU7jE6rsnOkcNVv0XRdsefWmVGGQeYRBn3Sa8GWhwPEAj4KXtcccIFxTLhs1o1XjxiH9CuG3xMjJ2fNSDbgOEGCCunDqr2NKo3unbskRPCPZPKYPuUDfYc6md5HSCN2Y+f9lNWdMMExrMkiDwOcSPGCpW7stcMcwlzHZAmC5rtmo72gdkHbHSQKIiksTw3V77fVnvD2SdkcWndwzBUagCIiAIiIAiIgCIiAIiIAiIgCIv0BAdWHWfaPzMNaC57vZaNp67hzIUva0hUmq5sUxDWMnIicm8YAEk7yQvNtqWW9OmP3ly4OJ4U2mGjoT3vBTVCg0EZdxrSGDjqxLiOZdKA79HLt4uG1taDORG3hkNgEfBXXT7SdzKVNmRD6DHGWtObs5BiQs0w7EQCwb5+ZVm9J9WDQ529H8iwryjCd5Syun6G1aPFvKXNZx9CY0Xw+2Fk6vXp681A31ojukyNyitK9DaT6JuLR2tTB7zfvMO7WA3c10WNx/0WoeFZv5HKvaG6XOoViHd6m7uvadjmnIgqpCNffqVqcnmMuHJovS9niNOfPu4Lu6+niVHsiHQQtV9E+GUKlQ9rTD4E5qD080cZReKtLOlVbrMPI7jzBkeSlvRW7Or/AJNT8q0q18/dfbUuJlxs0qzg+GG0WrTTQGncZ21MNyz1S0jynJZdi/o0umSeydl/CfjC6MS0mrU6rgHEQekQvuj6T7pmQqO8yR78lEvf/wAycX2NfcncbSLcJPh8mvN+BRL2wdScWuBBHJeVGsW9FI6Q49Uu6pqVTLzAJy3Zbl1aG4D9quGUzsc4DzIHzWn7V06W/V0wtTO9iqlbcpcDnssSOqWwIPHopPD8RLWubEtdtExBGwjmrBp7oTTsnjs5cwgEExz2xltBVTbWh7SOR8iltcQuKaqQ4M8V6LpPD15krXqNeNeJdEVG7A9p9aPLWndPIKr4rh5pVNXa0jWY72mnYeu0HmCrk4sLnB0QdV3DcWnPyK7sY0PNbB/tdMhzqFVwcBtFMxPhJnxVggMyRfsL8QBERAEREAREQBERAEREAXTh1p2tVlP2nAeG/wB0rmU9ojR/aufHqsPmRH1QEtd283JOxrGsY3kNpjwI81z4peydVuQGXXID+laLpJog2hh1O5J79TVJHUSPcAswvLoRAH98voPNAeGHgmq3qFfPSdTJbbH/AOal7hHyVBw+5AqgniPitC9IjppWZA22zfzOCyLvS7pPr8DZtP00z7wxh/wWr/ms/K5USyB1XloaXNc0wQCS2HTq78onLqtAw+f8FrbM6jPg5ZnSeQ8kOgg5ZbDK5s9ZlV/d5IbQeIwfy8kalhFZl9hr6bm9+gO0aAT6pyeATMZwV5ejaoQ+u0ANAo1Mhybvccz5r49GBD6rwIHaU3sc2IAJYcwPZJGzcZHBdGg9HVr3I2/sav5VlXPwlWpLho12mjRxUjGpzw/rnzTfaUDGbwuqODxOe37w6HeOR9yj2WzOLiOgb75PwXfiUiq9rm7TvG/qMwOi5qQaDmHA725bdka20eRK+mo/kXUfPXSaqy62eF5ZtAa5ogGQc5zB49HNV29DtjF0ah2U2uefBp+ZCqWIVqhAYBDNuqBAnid7jzK0P0e25o2d1Wd/4tTxeY+SobWk1bOPTp36FrZ0N6o+rHfp5nVp7U7TD6NQ5kGo0/zSPmsiLzOfgtdqVRWwmpxp1gfBzSPiFkd168bFFsf8NOVPok/uT7WglJNcNfHPg0TNqGg555NI66wmBvyBVv0N0jNP7RbuE0a1N+szbmBMjnEhUS1rRJ3k5E57BGXifcrBos2a0+y0+/L9dFtmKUnE7Tsqr2bmuMHi3a0+IIXKpzS621K/SW/ykgf7NRQaAIiIAiIgCIiAIiIAiIgCtOiLBqPO9ztQfyOcqsrVo80/ZKjmiXU67HgcREOH8pKA0PTHGn3FpTojLsgIHhEHpEeCyW7rGSBlx+n64q/YnX1m67DIds6nf7sxy86Xi9FoMjb8eZ5oDnw098bNo27Vq2lVJjqVkKmX7FvlrOWQ2bj2jeq0r0g1iLezIy//ADN/M5ZF5+po9b8DYs/01T1yZcMcs7enhdQUHaze4T1g/wDKwasXEmOK1XR+samD3I2w6nz3lZdcUoJ1hvOa7YP4lX93kjxfRxTh65RZdPRPfvZeMBkgnMZbOPzVx0OqBt3c6w1gGVTE7QN3kqf6JLc/baZzid8cD8pVvwIjt753s0avWDAHxWRtPHtai/tXizVsVm3w+a85HjePwu4dDi+k/wAKjfqqvpNh9tRLXUavaGc+7A1QBDpOcnPLlzVRxOtNQ5kZ9QvC4quOqJmGjI5bc9nQha1rYypNSU3jo9amddXsJb0N3z8s/UumJ6S0alBjG0wHt2nirI+47LBgfV7WqfJrfqVluHAvqtaRvGyCtV0ssHNsbWg0SQwvIGXrmR7gvG05qVSlTf8AVnuPezYPclJesJvxweGiFXXw28bOcMPSHn6rK78EPcZ37wFrehmEVGWl2xzSNegSP9Jn5rI8SaW1XDmVzZ+FcVkulP6IbQTdKLfT/rE/KNUjdI5fRXfRpoFPWHrOIHTOACOOZKq2DW4Jnfw/44q129MhzXjIszqDiDkB1AJdPILbMMgdPqUVZ4wfNsf0Kpq4ekF37Rv4W/F6p6AIiIAiIgCIiAIiIAiIgCuOgrpp3DN8NcPf9FTlYtBr3Uug07HtLfH1h8I8UBasQsYb2lM6sjWLfunLMxuO1Ue+quc4lzc+RnwWj4nbEWzxuaYHQkEfGPBUK6pbeiA8sGoF9VrWgkkiAATJOQWkekPDz9jtQQ4ObRgiCIh7to8VmtneOpP12GCHSNxBGzorldekutVtjSqar5bGs4Akcw45g5LJvKNaVanOCTSZrWdalGlKEnjP2a0LD6O7PWw+4YTkTT/MVHabaHUqVNrqZBLhP1XPoFphQosqUaxc1tQDvNiWkGQYOStjLGxeA83UsGcFrtbjAGYKrQufdKtXfi/xPK0b5Itzoq5pxw9Fjk3yS5Z6OZB+jzCza0q12/IMY4Nne9whoHHaSuzRC4D23juNqf6QoTTvTJr2ihQGpRbsA3ni7iSpT0f0i6zuCJc40NUAAznU4BUbinN0Z3FVYcnHToWS1SqwU1Sjyx4/y3245GW4jSLqxAG10e9c9zScXEjZOW7LcrPd6P1mVHONN2QJ2T095ChqlAjbI8P+F9LRqwlFYZ8/c0KkJtyi+J36DYe6pdMbGZcB5mFr+Nadto3Rouax1Np1QC0GAIBz6qleibDh25ruMMpAvceAGfxhVzTDFRUrvfO1xPmZWNVowu71xlqor6s04y9hbJta/f8AhfU3y2x+1uAGUoLnMcNgH3Tlkv560qYBXfGWatXovvybultzcPfl81A6c2+rdVBsGuevrEL3a01RvZwXBxXmRVYp2u8ueH/kvsc2h9sal1Tptzc5wHIAnfwC1PSjAWWtbs2GZb3jxJE/XzWbaKXXYVW1GiC3MHmFdauKPrjtXmXGcz4hbxj8jO9N7mazRwpsB6xP9SrSkMeuu0rvduJy6bB7oUehwIiIAiIgCIiAIiIAiIgC9basWPa5uTmkEdQZC8kQH9A6IU6d9QfT2GrSlh4O2wfGVmuL4UaVSox4hzSRnyJ+YC9/RjpIaVQU5gtOuz+pvz81cvSPaU67m3LMtdoDxwdESuAyS8ABdGcmVyvqZKavcOg+MfMeYULWEP1Tu+K6Dn1ypSzvnFsSVGVm717WL8yOK40melJrgdtQzKsuDaTVbJrKlF2q1wMDKdoBBBHezBz6Ktas5ccvkuzFafe4QSByAAaBHQBeKlONSO7JZR6hUlB5iX+z9KVV1MmqG1GjaXMDmjIkAkgEExx6L5raT4ZcNPaUHU3Qc6bsp/A7JUbsgWagdrBwEgDV1XgO2jYTIBnfKhNdZ0tlUM5hmL+TwX4bRnFYaXh4Yz2ml09LKFvh76VIntaj+9lEMb6onfJP6ynPLq71yTzXPrlfitW9rGhlri3lkFzdyr4zp6/4XD0b3mreUZOXaN/MF0ekCyP26sOD3fEkfJVTCrlzKgc3aDkrJieJvuKjqjzNR5AmAJOUmAoXbS97VZcMYJVcR929m+Pr+Tkptg6o2BTuM3f2e0jY4t1R1OZ8lyYVZh1Qey3M8wPqfiq7phjXbVtVp7jMhzO8/rgFomcQD3SZXyiIAiIgCIiAIiIAiIgCIiAIiID1tbhzHte0w5pkHotZwbGW3VvI2xDm8Hbx8wshUto7jjraqHZlhyeOI4jmEBb8Qsto/XEHw+qo+IA67idocQfNaqy3bcNDqZB1hIjfP681m2kli6ncPY4asGYPPd5ygIx7wQvmi+CCkJGfJAStBw1mnmPiF24p65/EfiFD2vrADLMfFTuK0jrn8TkB4YaJj8Y+aiH04KmsMpnL8XyKjOxJM/IoDxdSIX6ylK6mUZ2jJddO13oBYWsDW8lJ29DzOQ5Dj1MnzK+6dvAAPKef8PIb10Xd622Z2joNR37tp/ORwG5AeWPYkLaj2Tf3rx3v4W8Op+p4KhudOa9ry7dUcXOMkmSTzXggCIiAIiIAiIgCIiAIiIAiIgCIiAIiICyaI6Uutnhrj+zJn8B9ocuPn1t3pHtGXjWXLIFVrP2kbHj2hHgfNZarhofjh/cPMxmyeH3mdIk+CAq1S3cP7rqwiy7SqxhyDnAe9Sek2E9jUlvqOzb8x1HzCibSqWuBB2FAduO4Wbe5dTBnVdtHLerrh2j77ypqsEvkyPHaqPil6X1NYySc+K0rQXSEW1yHnZ3veuM7FZOKroo+3qBjxB1vkorSnRv7NV7PaQAT4iVfdI8ebdVhUaIExHMBVDHbg1apc7bs8sl1cDrK7TtCrBoxgHb1msc4MafWcYyAE/JcTGxtXXcYn2FIva2TsE7JPx2IeT5xivStZJIe/PUbugfedy2KhYjiL6zy95kn9ZDcOS+sSvXPcS4lxJzJ3/QclxIAiIgCIiAIiIAiIgCIiAIiIAiIgCIiAIiIAvazuDTe142tIPkV4ogNOxK0FxbZbdrTz3eY+KztvdMHLP8AWSvOAXmtZA7S0avl3R7tXzVfr4BVr1Sabcic3nutDt/e3nMGBJ5LzKUYrMnhBLJx4tVpS3sSXd0axIjvRmByV30Tw0XFyym54ZIOZyA7oUdZ+jcBhfVrZDaGAZTs7zs/9q9r+kylk0v2bdk5RuHRVo3dKplQecfIk3HHiWTEKFO0rOaHCq1ri4kHI5SQD4Qq3iWLMqVHPY3VaTIbMxyleuF2ja3dJeA4EEzmBBzzady+auiQ/wC1XDjweI/3NJ94C67qnB7snjsG5J6o8aFxny/W5e+lJDbQn+Jsdc/lK4fsNWg8Cq0s4ExDh/CQYd4Jp9VDKVKk1wcC4uDm5ggAau3r7lZjJSWUyMo5K/ERdAREQBERAEREAREQBERAEREAREQBERAEREAREQF29G9RtWobV+yo5pB5AjXAO4kAZ9VftJaVFrQ5h1aLXQ0DIxJBy3Cdu85kysbwDE3W9xTqtglrswdhB7pB6glaVXvRcsd2UOZrFzmT325ZjV35yctqzLyG9JZ4Y9dpNT0RaMEx5jbStTZTa0loIO0kg7TxVC0irOLieKt+jV1atpuaXgujYTB8iqxjxD3nUaXcABPuCzrHCnNbr7SSotE8nboReupv1uDTt6Ffl5ibH1e+wAz6ze6V0aIth3eYQIMyCNx49V6XVjbvrZvEz6rZc49GNkqWth1VmL4HqGd0u1lhtC4sSyoBUZ918QWuGzPjntHjvnAdL7mbgsBltKWA8TJJPv8ActMxfSg0mmiGEMDfV1hrvM5NLWzqN45znlGax6/uzVqOqO9Z7i4xkMzMAbgrWzqbp7yzp69d3ZFWeXk50RFqkAREQBERAEREAREQBERAEREAREQBERAEREAREQE5oThDbq+oUXmGOcS7mGtLyPHVjxVmxfDfst9Upj1NaWEb2OzaQfGPAqnaPOIuqEPNM9swa42tl4Bd4AlaZjtqBVDKmq5oc4MeN2clrh90742cOWLfTlCutdHF6dvEtUUnF9ZE1L1zXd5rKgPttE+YhSmC4JSrODuy1XD2ajgPKJ96j7y1Y4wHfBSmCUKlPNrp6tWdVqONPMHh9qLEYpy/EjtudHqdKXdmCf43F/xVVvcRqBxbTIYDupiPeFaLtz3A6zvKAoQVWU3bgTvPeJ6ALxb1ajX43vM5UUV+VYPLCMODS19Q755yMwSVnuIPBqPI2F7iOmsYWiXt21lCs94Mdm4NHFzhqt1o2ZnZ/ZZo4ra2fvScpv5Iq1eCR+IiLUIAiIgCIiAIiIAiIgCIiAIiIAiIgCIiAIiIAiIgPqntWs49Tpte3Ufr0Xxme9BgFpc77wcDIdt2g8TkoKnsAx1zSKb+9T3ct8DiOSoXtCVTEovhnTpzjwwTUpqOj5lsuWt1hABjjqn4wVZMBxjUbApW55mmJ/OqzWrB2qWjLcYP0IVt0ZxC6DYpskcRRBPnqBfN3a+Fqu94L0eJ932JVHtOTWj/ANdHV98FUutW7xgEnfu/mecx0V20huK5YTX7SODixg/lG1UZr3PdDQGtn1juHEA5LtiluN4Xeea3JHxpJdGnYuZE9q9rS4CA0N/aao6wDzVAVk0txRri2hTMspkkuP3nmAT7o81W19NZU9yll8W8+uwo1XmQREVwjCIiAIiIAiIgCIiAIiIAiIgCIiAIiIAiIgCIiAL6pvIII2hfKIC3YVirXUtUO1Xg5CY/l4q7aG4leOPZtqPg9foVja7bTGa9L91Vq0/wVHt/KVlXWzlWi1HGvSsliFbd4m16S4dVYwvqv1jzDjHi4wFluKY/tAdJ5bAeJO9Qt5i9ar+9q1Kn46j3/mJXIVyy2d7CPxGm+rB2rX3+CwHFfiItYrBERAEREAREQBERAEREAREQBERAEREAREQBERAEREAREQBERAEREAREQBERAEREAREQBERAEREAREQ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26" name="Picture 2" descr="assistive technology triangl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8599" y="620687"/>
            <a:ext cx="5493153" cy="3863541"/>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Light bulb idea image"/>
          <p:cNvPicPr>
            <a:picLocks noChangeAspect="1" noChangeArrowheads="1"/>
          </p:cNvPicPr>
          <p:nvPr>
            <p:custDataLst>
              <p:tags r:id="rId1"/>
            </p:custDataLst>
          </p:nvPr>
        </p:nvPicPr>
        <p:blipFill>
          <a:blip r:embed="rId6" cstate="email">
            <a:extLst>
              <a:ext uri="{28A0092B-C50C-407E-A947-70E740481C1C}">
                <a14:useLocalDpi xmlns:a14="http://schemas.microsoft.com/office/drawing/2010/main" val="0"/>
              </a:ext>
            </a:extLst>
          </a:blip>
          <a:srcRect/>
          <a:stretch>
            <a:fillRect/>
          </a:stretch>
        </p:blipFill>
        <p:spPr bwMode="auto">
          <a:xfrm>
            <a:off x="6372200" y="4482225"/>
            <a:ext cx="2763199" cy="24031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ssistive Technologies gathered in a group e.g. keyboard stickers, mice etc"/>
          <p:cNvPicPr>
            <a:picLocks noChangeAspect="1"/>
          </p:cNvPicPr>
          <p:nvPr>
            <p:custDataLst>
              <p:tags r:id="rId2"/>
            </p:custDataLst>
          </p:nvPr>
        </p:nvPicPr>
        <p:blipFill>
          <a:blip r:embed="rId7" cstate="print"/>
          <a:stretch>
            <a:fillRect/>
          </a:stretch>
        </p:blipFill>
        <p:spPr>
          <a:xfrm>
            <a:off x="-7763" y="4484229"/>
            <a:ext cx="3220145" cy="2405171"/>
          </a:xfrm>
          <a:prstGeom prst="rect">
            <a:avLst/>
          </a:prstGeom>
        </p:spPr>
      </p:pic>
    </p:spTree>
    <p:extLst>
      <p:ext uri="{BB962C8B-B14F-4D97-AF65-F5344CB8AC3E}">
        <p14:creationId xmlns:p14="http://schemas.microsoft.com/office/powerpoint/2010/main" val="2203871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Understanding</a:t>
            </a:r>
            <a:endParaRPr lang="en-GB" dirty="0"/>
          </a:p>
        </p:txBody>
      </p:sp>
      <p:sp>
        <p:nvSpPr>
          <p:cNvPr id="3" name="Content Placeholder 2"/>
          <p:cNvSpPr>
            <a:spLocks noGrp="1"/>
          </p:cNvSpPr>
          <p:nvPr>
            <p:ph idx="1"/>
          </p:nvPr>
        </p:nvSpPr>
        <p:spPr>
          <a:xfrm>
            <a:off x="395536" y="1556792"/>
            <a:ext cx="8229600" cy="5112568"/>
          </a:xfrm>
        </p:spPr>
        <p:txBody>
          <a:bodyPr/>
          <a:lstStyle/>
          <a:p>
            <a:r>
              <a:rPr lang="en-GB" sz="2800" b="1" dirty="0" smtClean="0">
                <a:hlinkClick r:id="rId2"/>
              </a:rPr>
              <a:t>Cultural </a:t>
            </a:r>
            <a:r>
              <a:rPr lang="en-GB" sz="2800" b="1" dirty="0">
                <a:hlinkClick r:id="rId2"/>
              </a:rPr>
              <a:t>Nuances</a:t>
            </a:r>
            <a:r>
              <a:rPr lang="en-GB" sz="2800" dirty="0"/>
              <a:t> </a:t>
            </a:r>
            <a:endParaRPr lang="en-GB" sz="2800" dirty="0" smtClean="0"/>
          </a:p>
          <a:p>
            <a:pPr lvl="1"/>
            <a:r>
              <a:rPr lang="en-GB" sz="2400" dirty="0"/>
              <a:t>National Cultural Dimensions</a:t>
            </a:r>
          </a:p>
          <a:p>
            <a:pPr lvl="1"/>
            <a:r>
              <a:rPr lang="en-GB" sz="2400" dirty="0"/>
              <a:t>Cultural Appropriateness</a:t>
            </a:r>
          </a:p>
          <a:p>
            <a:r>
              <a:rPr lang="en-GB" sz="2800" b="1" dirty="0">
                <a:hlinkClick r:id="rId3"/>
              </a:rPr>
              <a:t>Addressing Design</a:t>
            </a:r>
            <a:r>
              <a:rPr lang="en-GB" sz="2800" b="1" dirty="0"/>
              <a:t> </a:t>
            </a:r>
          </a:p>
          <a:p>
            <a:r>
              <a:rPr lang="en-GB" sz="2800" b="1" dirty="0">
                <a:hlinkClick r:id="rId4"/>
              </a:rPr>
              <a:t>Language</a:t>
            </a:r>
            <a:r>
              <a:rPr lang="en-GB" sz="2800" b="1" dirty="0"/>
              <a:t> </a:t>
            </a:r>
          </a:p>
          <a:p>
            <a:pPr lvl="1"/>
            <a:r>
              <a:rPr lang="en-GB" sz="2400" dirty="0"/>
              <a:t>Language impact on Layout</a:t>
            </a:r>
          </a:p>
          <a:p>
            <a:pPr lvl="1"/>
            <a:r>
              <a:rPr lang="en-GB" sz="2400" dirty="0"/>
              <a:t>Translation options</a:t>
            </a:r>
          </a:p>
          <a:p>
            <a:r>
              <a:rPr lang="en-GB" sz="2800" b="1" dirty="0">
                <a:hlinkClick r:id="rId5"/>
              </a:rPr>
              <a:t>Technical Issues</a:t>
            </a:r>
            <a:r>
              <a:rPr lang="en-GB" sz="2800" b="1" dirty="0"/>
              <a:t> </a:t>
            </a:r>
          </a:p>
          <a:p>
            <a:r>
              <a:rPr lang="en-GB" sz="2800" b="1" dirty="0">
                <a:hlinkClick r:id="rId6"/>
              </a:rPr>
              <a:t>Individual Needs</a:t>
            </a:r>
            <a:r>
              <a:rPr lang="en-GB" sz="2800" b="1" dirty="0"/>
              <a:t> </a:t>
            </a:r>
            <a:endParaRPr lang="en-GB" sz="2800" b="1" dirty="0" smtClean="0"/>
          </a:p>
          <a:p>
            <a:pPr marL="0" indent="0">
              <a:buNone/>
            </a:pPr>
            <a:r>
              <a:rPr lang="en-GB" sz="4000" dirty="0">
                <a:solidFill>
                  <a:srgbClr val="FF0000"/>
                </a:solidFill>
                <a:hlinkClick r:id="rId7"/>
              </a:rPr>
              <a:t>http://localisation.atbar.org/</a:t>
            </a:r>
            <a:endParaRPr lang="en-GB" sz="4000" b="1" dirty="0">
              <a:solidFill>
                <a:srgbClr val="FF0000"/>
              </a:solidFill>
            </a:endParaRPr>
          </a:p>
        </p:txBody>
      </p:sp>
    </p:spTree>
    <p:extLst>
      <p:ext uri="{BB962C8B-B14F-4D97-AF65-F5344CB8AC3E}">
        <p14:creationId xmlns:p14="http://schemas.microsoft.com/office/powerpoint/2010/main" val="3766227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24744"/>
          </a:xfrm>
        </p:spPr>
        <p:txBody>
          <a:bodyPr/>
          <a:lstStyle/>
          <a:p>
            <a:r>
              <a:rPr lang="en-GB" dirty="0" smtClean="0"/>
              <a:t>Requirements</a:t>
            </a:r>
            <a:endParaRPr lang="en-GB" dirty="0"/>
          </a:p>
        </p:txBody>
      </p:sp>
      <p:sp>
        <p:nvSpPr>
          <p:cNvPr id="3" name="Content Placeholder 2"/>
          <p:cNvSpPr>
            <a:spLocks noGrp="1"/>
          </p:cNvSpPr>
          <p:nvPr>
            <p:ph idx="1"/>
          </p:nvPr>
        </p:nvSpPr>
        <p:spPr>
          <a:xfrm>
            <a:off x="0" y="1403850"/>
            <a:ext cx="9144000" cy="5472608"/>
          </a:xfrm>
        </p:spPr>
        <p:txBody>
          <a:bodyPr/>
          <a:lstStyle/>
          <a:p>
            <a:r>
              <a:rPr lang="en-US" sz="3000" dirty="0" smtClean="0"/>
              <a:t>Free Arabic voice for text to speech and screen reading </a:t>
            </a:r>
            <a:endParaRPr lang="en-US" sz="3000" dirty="0"/>
          </a:p>
          <a:p>
            <a:r>
              <a:rPr lang="en-US" sz="3000" dirty="0" smtClean="0"/>
              <a:t>Spell checking and word </a:t>
            </a:r>
            <a:r>
              <a:rPr lang="en-US" sz="3000" dirty="0"/>
              <a:t>p</a:t>
            </a:r>
            <a:r>
              <a:rPr lang="en-US" sz="3000" dirty="0" smtClean="0"/>
              <a:t>rediction corpus expansion</a:t>
            </a:r>
            <a:endParaRPr lang="en-US" sz="3000" dirty="0"/>
          </a:p>
          <a:p>
            <a:r>
              <a:rPr lang="en-US" sz="3000" dirty="0"/>
              <a:t>Accessible Arabic digital content </a:t>
            </a:r>
            <a:r>
              <a:rPr lang="en-US" sz="3000" dirty="0" smtClean="0"/>
              <a:t>needs to be increased in amount available and quality.</a:t>
            </a:r>
          </a:p>
          <a:p>
            <a:r>
              <a:rPr lang="en-US" sz="3000" dirty="0" smtClean="0"/>
              <a:t>Optical Character Recognition work to be done</a:t>
            </a:r>
            <a:endParaRPr lang="en-US" sz="3000" dirty="0"/>
          </a:p>
          <a:p>
            <a:r>
              <a:rPr lang="en-US" sz="3000" dirty="0"/>
              <a:t>Speech Recognition improvements</a:t>
            </a:r>
          </a:p>
          <a:p>
            <a:r>
              <a:rPr lang="en-US" sz="3000" dirty="0"/>
              <a:t>AAC symbol systems to fit the culture and the language</a:t>
            </a:r>
          </a:p>
          <a:p>
            <a:r>
              <a:rPr lang="en-US" sz="3000" dirty="0" smtClean="0"/>
              <a:t>Community </a:t>
            </a:r>
            <a:r>
              <a:rPr lang="en-US" sz="3000" dirty="0"/>
              <a:t>Support for </a:t>
            </a:r>
            <a:r>
              <a:rPr lang="en-US" sz="3000" dirty="0" smtClean="0"/>
              <a:t>translation</a:t>
            </a:r>
            <a:endParaRPr lang="en-US" sz="3000" dirty="0"/>
          </a:p>
          <a:p>
            <a:r>
              <a:rPr lang="en-US" sz="3000" dirty="0" smtClean="0"/>
              <a:t>Dissemination </a:t>
            </a:r>
            <a:r>
              <a:rPr lang="en-US" sz="3000" dirty="0"/>
              <a:t>of information and </a:t>
            </a:r>
            <a:r>
              <a:rPr lang="en-US" sz="3000" dirty="0" smtClean="0"/>
              <a:t>resources that come out of research</a:t>
            </a:r>
          </a:p>
        </p:txBody>
      </p:sp>
    </p:spTree>
    <p:extLst>
      <p:ext uri="{BB962C8B-B14F-4D97-AF65-F5344CB8AC3E}">
        <p14:creationId xmlns:p14="http://schemas.microsoft.com/office/powerpoint/2010/main" val="3795481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39815"/>
            <a:ext cx="8229600" cy="836712"/>
          </a:xfrm>
        </p:spPr>
        <p:txBody>
          <a:bodyPr/>
          <a:lstStyle/>
          <a:p>
            <a:r>
              <a:rPr lang="en-GB" dirty="0" smtClean="0"/>
              <a:t>Create</a:t>
            </a:r>
            <a:endParaRPr lang="en-GB" dirty="0"/>
          </a:p>
        </p:txBody>
      </p:sp>
      <p:sp>
        <p:nvSpPr>
          <p:cNvPr id="3" name="Content Placeholder 2"/>
          <p:cNvSpPr>
            <a:spLocks noGrp="1"/>
          </p:cNvSpPr>
          <p:nvPr>
            <p:ph idx="1"/>
          </p:nvPr>
        </p:nvSpPr>
        <p:spPr/>
        <p:txBody>
          <a:bodyPr/>
          <a:lstStyle/>
          <a:p>
            <a:pPr marL="0" indent="0">
              <a:buNone/>
            </a:pPr>
            <a:r>
              <a:rPr lang="en-GB" dirty="0" smtClean="0"/>
              <a:t>			</a:t>
            </a:r>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smtClean="0"/>
          </a:p>
          <a:p>
            <a:pPr marL="0" indent="0">
              <a:buNone/>
            </a:pPr>
            <a:endParaRPr lang="en-GB" dirty="0"/>
          </a:p>
          <a:p>
            <a:pPr marL="0" indent="0">
              <a:buNone/>
            </a:pPr>
            <a:endParaRPr lang="en-GB" dirty="0" smtClean="0"/>
          </a:p>
          <a:p>
            <a:pPr marL="0" indent="0">
              <a:buNone/>
            </a:pPr>
            <a:r>
              <a:rPr lang="en-GB" dirty="0">
                <a:hlinkClick r:id="rId3"/>
              </a:rPr>
              <a:t>http://youtu.be/yp3Y-VSyqT4</a:t>
            </a:r>
            <a:endParaRPr lang="en-GB" dirty="0"/>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8961" y="1175919"/>
            <a:ext cx="6762750"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0186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943838600"/>
              </p:ext>
            </p:extLst>
          </p:nvPr>
        </p:nvGraphicFramePr>
        <p:xfrm>
          <a:off x="-612576" y="908720"/>
          <a:ext cx="10369152"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0"/>
            <a:ext cx="8229600" cy="692696"/>
          </a:xfrm>
        </p:spPr>
        <p:txBody>
          <a:bodyPr>
            <a:normAutofit fontScale="90000"/>
          </a:bodyPr>
          <a:lstStyle/>
          <a:p>
            <a:r>
              <a:rPr lang="en-US" dirty="0" smtClean="0"/>
              <a:t>AT </a:t>
            </a:r>
            <a:r>
              <a:rPr lang="en-US" dirty="0" err="1" smtClean="0"/>
              <a:t>Localisation</a:t>
            </a:r>
            <a:r>
              <a:rPr lang="en-US" dirty="0" smtClean="0"/>
              <a:t> Framework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27186799"/>
              </p:ext>
            </p:extLst>
          </p:nvPr>
        </p:nvGraphicFramePr>
        <p:xfrm>
          <a:off x="470712" y="169477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p:cNvSpPr txBox="1"/>
          <p:nvPr/>
        </p:nvSpPr>
        <p:spPr>
          <a:xfrm>
            <a:off x="7308304" y="2636912"/>
            <a:ext cx="1710775" cy="553998"/>
          </a:xfrm>
          <a:prstGeom prst="rect">
            <a:avLst/>
          </a:prstGeom>
          <a:noFill/>
        </p:spPr>
        <p:txBody>
          <a:bodyPr wrap="none" rtlCol="0">
            <a:spAutoFit/>
          </a:bodyPr>
          <a:lstStyle/>
          <a:p>
            <a:r>
              <a:rPr lang="en-US" sz="3000" dirty="0" smtClean="0"/>
              <a:t>Designers</a:t>
            </a:r>
            <a:endParaRPr lang="en-US" sz="3000" dirty="0"/>
          </a:p>
        </p:txBody>
      </p:sp>
      <p:sp>
        <p:nvSpPr>
          <p:cNvPr id="9" name="TextBox 8"/>
          <p:cNvSpPr txBox="1"/>
          <p:nvPr/>
        </p:nvSpPr>
        <p:spPr>
          <a:xfrm>
            <a:off x="6660232" y="6093296"/>
            <a:ext cx="1538139" cy="553998"/>
          </a:xfrm>
          <a:prstGeom prst="rect">
            <a:avLst/>
          </a:prstGeom>
          <a:noFill/>
        </p:spPr>
        <p:txBody>
          <a:bodyPr wrap="none" rtlCol="0">
            <a:spAutoFit/>
          </a:bodyPr>
          <a:lstStyle/>
          <a:p>
            <a:r>
              <a:rPr lang="en-US" sz="3000" dirty="0" smtClean="0"/>
              <a:t>Linguists</a:t>
            </a:r>
            <a:endParaRPr lang="en-US" sz="3000" dirty="0"/>
          </a:p>
        </p:txBody>
      </p:sp>
      <p:sp>
        <p:nvSpPr>
          <p:cNvPr id="10" name="TextBox 9"/>
          <p:cNvSpPr txBox="1"/>
          <p:nvPr/>
        </p:nvSpPr>
        <p:spPr>
          <a:xfrm>
            <a:off x="251520" y="6093296"/>
            <a:ext cx="1947280" cy="553998"/>
          </a:xfrm>
          <a:prstGeom prst="rect">
            <a:avLst/>
          </a:prstGeom>
          <a:noFill/>
        </p:spPr>
        <p:txBody>
          <a:bodyPr wrap="none" rtlCol="0">
            <a:spAutoFit/>
          </a:bodyPr>
          <a:lstStyle/>
          <a:p>
            <a:r>
              <a:rPr lang="en-US" sz="3000" dirty="0" smtClean="0"/>
              <a:t>Developers</a:t>
            </a:r>
            <a:endParaRPr lang="en-US" sz="3000" dirty="0"/>
          </a:p>
        </p:txBody>
      </p:sp>
      <p:sp>
        <p:nvSpPr>
          <p:cNvPr id="11" name="TextBox 10"/>
          <p:cNvSpPr txBox="1"/>
          <p:nvPr/>
        </p:nvSpPr>
        <p:spPr>
          <a:xfrm>
            <a:off x="2411760" y="548680"/>
            <a:ext cx="3965937" cy="553998"/>
          </a:xfrm>
          <a:prstGeom prst="rect">
            <a:avLst/>
          </a:prstGeom>
          <a:noFill/>
        </p:spPr>
        <p:txBody>
          <a:bodyPr wrap="none" rtlCol="0">
            <a:spAutoFit/>
          </a:bodyPr>
          <a:lstStyle/>
          <a:p>
            <a:r>
              <a:rPr lang="en-US" sz="3000" dirty="0" smtClean="0"/>
              <a:t>Visionary / User /Owner</a:t>
            </a:r>
            <a:endParaRPr lang="en-US" sz="3000" dirty="0"/>
          </a:p>
        </p:txBody>
      </p:sp>
      <p:sp>
        <p:nvSpPr>
          <p:cNvPr id="12" name="TextBox 11"/>
          <p:cNvSpPr txBox="1"/>
          <p:nvPr/>
        </p:nvSpPr>
        <p:spPr>
          <a:xfrm>
            <a:off x="539552" y="2636912"/>
            <a:ext cx="1057989" cy="553998"/>
          </a:xfrm>
          <a:prstGeom prst="rect">
            <a:avLst/>
          </a:prstGeom>
          <a:noFill/>
        </p:spPr>
        <p:txBody>
          <a:bodyPr wrap="none" rtlCol="0">
            <a:spAutoFit/>
          </a:bodyPr>
          <a:lstStyle/>
          <a:p>
            <a:r>
              <a:rPr lang="en-US" sz="3000" dirty="0" smtClean="0"/>
              <a:t>Users</a:t>
            </a:r>
            <a:endParaRPr lang="en-US" sz="3000" dirty="0"/>
          </a:p>
        </p:txBody>
      </p:sp>
    </p:spTree>
    <p:extLst>
      <p:ext uri="{BB962C8B-B14F-4D97-AF65-F5344CB8AC3E}">
        <p14:creationId xmlns:p14="http://schemas.microsoft.com/office/powerpoint/2010/main" val="19537088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UTHOR_TEXT" val="E.A. Draffan and David Banes"/>
  <p:tag name="DATE_TEXT" val="17/12/2012"/>
  <p:tag name="TITLE_TEXT" val="Global Inclusive Design for All. "/>
</p:tagLst>
</file>

<file path=ppt/tags/tag10.xml><?xml version="1.0" encoding="utf-8"?>
<p:tagLst xmlns:a="http://schemas.openxmlformats.org/drawingml/2006/main" xmlns:r="http://schemas.openxmlformats.org/officeDocument/2006/relationships" xmlns:p="http://schemas.openxmlformats.org/presentationml/2006/main">
  <p:tag name="ALT" val="screen grab of github website"/>
  <p:tag name="ALT_NULL" val="0"/>
  <p:tag name="LONGDESC_NULL" val="1"/>
</p:tagLst>
</file>

<file path=ppt/tags/tag11.xml><?xml version="1.0" encoding="utf-8"?>
<p:tagLst xmlns:a="http://schemas.openxmlformats.org/drawingml/2006/main" xmlns:r="http://schemas.openxmlformats.org/officeDocument/2006/relationships" xmlns:p="http://schemas.openxmlformats.org/presentationml/2006/main">
  <p:tag name="ALT" val="screen grab of ATbar wiki"/>
  <p:tag name="ALT_NULL" val="0"/>
  <p:tag name="LONGDESC_NULL" val="1"/>
</p:tagLst>
</file>

<file path=ppt/tags/tag12.xml><?xml version="1.0" encoding="utf-8"?>
<p:tagLst xmlns:a="http://schemas.openxmlformats.org/drawingml/2006/main" xmlns:r="http://schemas.openxmlformats.org/officeDocument/2006/relationships" xmlns:p="http://schemas.openxmlformats.org/presentationml/2006/main">
  <p:tag name="ALT" val="screen grab of Atbar wiki"/>
  <p:tag name="ALT_NULL" val="0"/>
  <p:tag name="LONGDESC_NULL" val="1"/>
</p:tagLst>
</file>

<file path=ppt/tags/tag13.xml><?xml version="1.0" encoding="utf-8"?>
<p:tagLst xmlns:a="http://schemas.openxmlformats.org/drawingml/2006/main" xmlns:r="http://schemas.openxmlformats.org/officeDocument/2006/relationships" xmlns:p="http://schemas.openxmlformats.org/presentationml/2006/main">
  <p:tag name="ALT" val="screen grab of twitter"/>
  <p:tag name="ALT_NULL" val="0"/>
  <p:tag name="LONGDESC_NULL" val="1"/>
</p:tagLst>
</file>

<file path=ppt/tags/tag14.xml><?xml version="1.0" encoding="utf-8"?>
<p:tagLst xmlns:a="http://schemas.openxmlformats.org/drawingml/2006/main" xmlns:r="http://schemas.openxmlformats.org/officeDocument/2006/relationships" xmlns:p="http://schemas.openxmlformats.org/presentationml/2006/main">
  <p:tag name="ALT" val="screen grab of ATbar blog"/>
  <p:tag name="ALT_NULL" val="0"/>
  <p:tag name="LONGDESC_NULL" val="1"/>
</p:tagLst>
</file>

<file path=ppt/tags/tag2.xml><?xml version="1.0" encoding="utf-8"?>
<p:tagLst xmlns:a="http://schemas.openxmlformats.org/drawingml/2006/main" xmlns:r="http://schemas.openxmlformats.org/officeDocument/2006/relationships" xmlns:p="http://schemas.openxmlformats.org/presentationml/2006/main">
  <p:tag name="ALT" val="University of Southampton Logo"/>
  <p:tag name="ALT_NULL" val="0"/>
  <p:tag name="LONGDESC_NULL" val="1"/>
</p:tagLst>
</file>

<file path=ppt/tags/tag3.xml><?xml version="1.0" encoding="utf-8"?>
<p:tagLst xmlns:a="http://schemas.openxmlformats.org/drawingml/2006/main" xmlns:r="http://schemas.openxmlformats.org/officeDocument/2006/relationships" xmlns:p="http://schemas.openxmlformats.org/presentationml/2006/main">
  <p:tag name="ALT" val="Graph showing those with learning disabilities are the least aware of AT compared to VI, hearing or physically disabled. "/>
  <p:tag name="ALT_NULL" val="0"/>
  <p:tag name="LONGDESC_NULL" val="1"/>
</p:tagLst>
</file>

<file path=ppt/tags/tag4.xml><?xml version="1.0" encoding="utf-8"?>
<p:tagLst xmlns:a="http://schemas.openxmlformats.org/drawingml/2006/main" xmlns:r="http://schemas.openxmlformats.org/officeDocument/2006/relationships" xmlns:p="http://schemas.openxmlformats.org/presentationml/2006/main">
  <p:tag name="ALT" val="Those with Learning difficulties appeared to be those who were most unaware of how AT could help"/>
  <p:tag name="ALT_NULL" val="0"/>
  <p:tag name="LONGDESC_NULL" val="1"/>
</p:tagLst>
</file>

<file path=ppt/tags/tag5.xml><?xml version="1.0" encoding="utf-8"?>
<p:tagLst xmlns:a="http://schemas.openxmlformats.org/drawingml/2006/main" xmlns:r="http://schemas.openxmlformats.org/officeDocument/2006/relationships" xmlns:p="http://schemas.openxmlformats.org/presentationml/2006/main">
  <p:tag name="ALT_NULL" val="1"/>
  <p:tag name="LONGDESC_NULL" val="1"/>
</p:tagLst>
</file>

<file path=ppt/tags/tag6.xml><?xml version="1.0" encoding="utf-8"?>
<p:tagLst xmlns:a="http://schemas.openxmlformats.org/drawingml/2006/main" xmlns:r="http://schemas.openxmlformats.org/officeDocument/2006/relationships" xmlns:p="http://schemas.openxmlformats.org/presentationml/2006/main">
  <p:tag name="ALT" val="Light bulb idea image"/>
  <p:tag name="ALT_NULL" val="0"/>
  <p:tag name="LONG" val="http://www.inclusive-solutions.com/images/lightbulb_idea%5b1%5d.jpg"/>
  <p:tag name="LONGDESC_NULL" val="0"/>
</p:tagLst>
</file>

<file path=ppt/tags/tag7.xml><?xml version="1.0" encoding="utf-8"?>
<p:tagLst xmlns:a="http://schemas.openxmlformats.org/drawingml/2006/main" xmlns:r="http://schemas.openxmlformats.org/officeDocument/2006/relationships" xmlns:p="http://schemas.openxmlformats.org/presentationml/2006/main">
  <p:tag name="ALT" val="Assistive Technologies gathered in a group e.g. keyboard stickers, mice etc"/>
  <p:tag name="ALT_NULL" val="0"/>
  <p:tag name="LONGDESC_NULL" val="1"/>
</p:tagLst>
</file>

<file path=ppt/tags/tag8.xml><?xml version="1.0" encoding="utf-8"?>
<p:tagLst xmlns:a="http://schemas.openxmlformats.org/drawingml/2006/main" xmlns:r="http://schemas.openxmlformats.org/officeDocument/2006/relationships" xmlns:p="http://schemas.openxmlformats.org/presentationml/2006/main">
  <p:tag name="ALT" val="Screen grab of Mada site"/>
  <p:tag name="ALT_NULL" val="0"/>
  <p:tag name="LONGDESC_NULL" val="1"/>
</p:tagLst>
</file>

<file path=ppt/tags/tag9.xml><?xml version="1.0" encoding="utf-8"?>
<p:tagLst xmlns:a="http://schemas.openxmlformats.org/drawingml/2006/main" xmlns:r="http://schemas.openxmlformats.org/officeDocument/2006/relationships" xmlns:p="http://schemas.openxmlformats.org/presentationml/2006/main">
  <p:tag name="ALT" val="Desktop ATbar "/>
  <p:tag name="ALT_NULL" val="0"/>
  <p:tag name="LONGDESC_NULL"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ccess">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Access</Template>
  <TotalTime>4150</TotalTime>
  <Words>765</Words>
  <Application>Microsoft Office PowerPoint</Application>
  <PresentationFormat>On-screen Show (4:3)</PresentationFormat>
  <Paragraphs>167</Paragraphs>
  <Slides>17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Courier New</vt:lpstr>
      <vt:lpstr>Access</vt:lpstr>
      <vt:lpstr>Framework for Localisation of AT and Online Technologies for Ease of Access</vt:lpstr>
      <vt:lpstr>The Journey</vt:lpstr>
      <vt:lpstr>The Need</vt:lpstr>
      <vt:lpstr>Discover</vt:lpstr>
      <vt:lpstr>    Translate</vt:lpstr>
      <vt:lpstr>Understanding</vt:lpstr>
      <vt:lpstr>Requirements</vt:lpstr>
      <vt:lpstr>Create</vt:lpstr>
      <vt:lpstr>AT Localisation Framework </vt:lpstr>
      <vt:lpstr>Develop</vt:lpstr>
      <vt:lpstr>Arabic ATbar – AT Challenges</vt:lpstr>
      <vt:lpstr>Desktop ATbar for Windows</vt:lpstr>
      <vt:lpstr>Documentation</vt:lpstr>
      <vt:lpstr>ATBar and the MOOC!</vt:lpstr>
      <vt:lpstr>Solutions</vt:lpstr>
      <vt:lpstr>References</vt:lpstr>
      <vt:lpstr>Thank You</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Inclusive Design for All, Beyond Accessible Design – ATBar</dc:title>
  <dc:creator>E.A. Draffan</dc:creator>
  <cp:lastModifiedBy>ead</cp:lastModifiedBy>
  <cp:revision>59</cp:revision>
  <dcterms:created xsi:type="dcterms:W3CDTF">2012-12-11T05:39:50Z</dcterms:created>
  <dcterms:modified xsi:type="dcterms:W3CDTF">2013-10-09T08:53:56Z</dcterms:modified>
</cp:coreProperties>
</file>