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6"/>
  </p:notesMasterIdLst>
  <p:handoutMasterIdLst>
    <p:handoutMasterId r:id="rId17"/>
  </p:handoutMasterIdLst>
  <p:sldIdLst>
    <p:sldId id="257" r:id="rId3"/>
    <p:sldId id="302" r:id="rId4"/>
    <p:sldId id="260" r:id="rId5"/>
    <p:sldId id="304" r:id="rId6"/>
    <p:sldId id="305" r:id="rId7"/>
    <p:sldId id="307" r:id="rId8"/>
    <p:sldId id="301" r:id="rId9"/>
    <p:sldId id="308" r:id="rId10"/>
    <p:sldId id="309" r:id="rId11"/>
    <p:sldId id="310" r:id="rId12"/>
    <p:sldId id="311" r:id="rId13"/>
    <p:sldId id="312" r:id="rId14"/>
    <p:sldId id="296" r:id="rId15"/>
  </p:sldIdLst>
  <p:sldSz cx="9144000" cy="6858000" type="screen4x3"/>
  <p:notesSz cx="7315200" cy="96012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84" charset="0"/>
        <a:ea typeface="ＭＳ Ｐゴシック" pitchFamily="84" charset="-128"/>
        <a:cs typeface="ＭＳ Ｐゴシック" pitchFamily="84" charset="-128"/>
      </a:defRPr>
    </a:lvl9pPr>
  </p:defaultTextStyle>
  <p:extLst>
    <p:ext uri="{521415D9-36F7-43E2-AB2F-B90AF26B5E84}">
      <p14:sectionLst xmlns:p14="http://schemas.microsoft.com/office/powerpoint/2010/main">
        <p14:section name="Main" id="{19758A52-0A17-4E17-90ED-61940CC30BC5}">
          <p14:sldIdLst>
            <p14:sldId id="257"/>
            <p14:sldId id="302"/>
          </p14:sldIdLst>
        </p14:section>
        <p14:section name="Design" id="{A31913C1-4A6B-408A-89C7-7D929F3374BE}">
          <p14:sldIdLst>
            <p14:sldId id="260"/>
            <p14:sldId id="304"/>
            <p14:sldId id="305"/>
            <p14:sldId id="307"/>
          </p14:sldIdLst>
        </p14:section>
        <p14:section name="Build" id="{D1136708-59F4-4C74-A9B0-E2AC349DF5B0}">
          <p14:sldIdLst>
            <p14:sldId id="301"/>
            <p14:sldId id="308"/>
            <p14:sldId id="309"/>
          </p14:sldIdLst>
        </p14:section>
        <p14:section name="Develop" id="{D4849A8B-6CB1-4D5F-B3FE-3297264CF43B}">
          <p14:sldIdLst>
            <p14:sldId id="310"/>
            <p14:sldId id="311"/>
          </p14:sldIdLst>
        </p14:section>
        <p14:section name="Conclusion" id="{DC13A3E4-485D-4A48-BBD4-6941593D7906}">
          <p14:sldIdLst>
            <p14:sldId id="312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96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699502D-59BA-43B5-B47D-3C05A5B3BDC1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0CED2EF-3A42-425F-B8EF-FFB9EEFE40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850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7FC87F2-4502-4011-8BDB-DF807D0C32F2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D75A8C-68D6-461E-AEBF-5A0BA1278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678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ＭＳ Ｐゴシック" pitchFamily="84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B1442B-99C2-4B62-BACA-F518F7F11999}" type="slidenum">
              <a:rPr lang="en-US">
                <a:solidFill>
                  <a:srgbClr val="000000"/>
                </a:solidFill>
                <a:ea typeface="ＭＳ Ｐゴシック" pitchFamily="84" charset="-128"/>
                <a:cs typeface="ＭＳ Ｐゴシック" pitchFamily="8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solidFill>
                <a:srgbClr val="000000"/>
              </a:solidFill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17411" name="Notes Placeholder 4"/>
          <p:cNvSpPr>
            <a:spLocks noGrp="1"/>
          </p:cNvSpPr>
          <p:nvPr/>
        </p:nvSpPr>
        <p:spPr bwMode="auto">
          <a:xfrm>
            <a:off x="731838" y="4560888"/>
            <a:ext cx="5851525" cy="4319587"/>
          </a:xfrm>
          <a:prstGeom prst="rect">
            <a:avLst/>
          </a:prstGeom>
        </p:spPr>
        <p:txBody>
          <a:bodyPr lIns="96661" tIns="48331" rIns="96661" bIns="48331">
            <a:prstTxWarp prst="textNoShape">
              <a:avLst/>
            </a:prstTxWarp>
          </a:bodyPr>
          <a:lstStyle/>
          <a:p>
            <a:endParaRPr lang="en-US" sz="1200">
              <a:latin typeface="Calibri" pitchFamily="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696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B1442B-99C2-4B62-BACA-F518F7F11999}" type="slidenum">
              <a:rPr lang="en-US">
                <a:solidFill>
                  <a:srgbClr val="000000"/>
                </a:solidFill>
                <a:ea typeface="ＭＳ Ｐゴシック" pitchFamily="84" charset="-128"/>
                <a:cs typeface="ＭＳ Ｐゴシック" pitchFamily="8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solidFill>
                <a:srgbClr val="000000"/>
              </a:solidFill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17411" name="Notes Placeholder 4"/>
          <p:cNvSpPr>
            <a:spLocks noGrp="1"/>
          </p:cNvSpPr>
          <p:nvPr/>
        </p:nvSpPr>
        <p:spPr bwMode="auto">
          <a:xfrm>
            <a:off x="731838" y="4560888"/>
            <a:ext cx="5851525" cy="4319587"/>
          </a:xfrm>
          <a:prstGeom prst="rect">
            <a:avLst/>
          </a:prstGeom>
        </p:spPr>
        <p:txBody>
          <a:bodyPr lIns="96661" tIns="48331" rIns="96661" bIns="48331">
            <a:prstTxWarp prst="textNoShape">
              <a:avLst/>
            </a:prstTxWarp>
          </a:bodyPr>
          <a:lstStyle/>
          <a:p>
            <a:endParaRPr lang="en-US" sz="1200">
              <a:latin typeface="Calibri" pitchFamily="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43938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B1442B-99C2-4B62-BACA-F518F7F11999}" type="slidenum">
              <a:rPr lang="en-US">
                <a:solidFill>
                  <a:srgbClr val="000000"/>
                </a:solidFill>
                <a:ea typeface="ＭＳ Ｐゴシック" pitchFamily="84" charset="-128"/>
                <a:cs typeface="ＭＳ Ｐゴシック" pitchFamily="8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solidFill>
                <a:srgbClr val="000000"/>
              </a:solidFill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17411" name="Notes Placeholder 4"/>
          <p:cNvSpPr>
            <a:spLocks noGrp="1"/>
          </p:cNvSpPr>
          <p:nvPr/>
        </p:nvSpPr>
        <p:spPr bwMode="auto">
          <a:xfrm>
            <a:off x="731838" y="4560888"/>
            <a:ext cx="5851525" cy="4319587"/>
          </a:xfrm>
          <a:prstGeom prst="rect">
            <a:avLst/>
          </a:prstGeom>
        </p:spPr>
        <p:txBody>
          <a:bodyPr lIns="96661" tIns="48331" rIns="96661" bIns="48331">
            <a:prstTxWarp prst="textNoShape">
              <a:avLst/>
            </a:prstTxWarp>
          </a:bodyPr>
          <a:lstStyle/>
          <a:p>
            <a:endParaRPr lang="en-US" sz="1200">
              <a:latin typeface="Calibri" pitchFamily="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470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B1442B-99C2-4B62-BACA-F518F7F11999}" type="slidenum">
              <a:rPr lang="en-US">
                <a:solidFill>
                  <a:srgbClr val="000000"/>
                </a:solidFill>
                <a:ea typeface="ＭＳ Ｐゴシック" pitchFamily="84" charset="-128"/>
                <a:cs typeface="ＭＳ Ｐゴシック" pitchFamily="8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solidFill>
                <a:srgbClr val="000000"/>
              </a:solidFill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17411" name="Notes Placeholder 4"/>
          <p:cNvSpPr>
            <a:spLocks noGrp="1"/>
          </p:cNvSpPr>
          <p:nvPr/>
        </p:nvSpPr>
        <p:spPr bwMode="auto">
          <a:xfrm>
            <a:off x="731838" y="4560888"/>
            <a:ext cx="5851525" cy="4319587"/>
          </a:xfrm>
          <a:prstGeom prst="rect">
            <a:avLst/>
          </a:prstGeom>
        </p:spPr>
        <p:txBody>
          <a:bodyPr lIns="96661" tIns="48331" rIns="96661" bIns="48331">
            <a:prstTxWarp prst="textNoShape">
              <a:avLst/>
            </a:prstTxWarp>
          </a:bodyPr>
          <a:lstStyle/>
          <a:p>
            <a:endParaRPr lang="en-US" sz="1200">
              <a:latin typeface="Calibri" pitchFamily="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0687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B1442B-99C2-4B62-BACA-F518F7F11999}" type="slidenum">
              <a:rPr lang="en-US">
                <a:solidFill>
                  <a:srgbClr val="000000"/>
                </a:solidFill>
                <a:ea typeface="ＭＳ Ｐゴシック" pitchFamily="84" charset="-128"/>
                <a:cs typeface="ＭＳ Ｐゴシック" pitchFamily="8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solidFill>
                <a:srgbClr val="000000"/>
              </a:solidFill>
              <a:ea typeface="ＭＳ Ｐゴシック" pitchFamily="84" charset="-128"/>
              <a:cs typeface="ＭＳ Ｐゴシック" pitchFamily="84" charset="-128"/>
            </a:endParaRPr>
          </a:p>
        </p:txBody>
      </p:sp>
      <p:sp>
        <p:nvSpPr>
          <p:cNvPr id="17411" name="Notes Placeholder 4"/>
          <p:cNvSpPr>
            <a:spLocks noGrp="1"/>
          </p:cNvSpPr>
          <p:nvPr/>
        </p:nvSpPr>
        <p:spPr bwMode="auto">
          <a:xfrm>
            <a:off x="731838" y="4560888"/>
            <a:ext cx="5851525" cy="4319587"/>
          </a:xfrm>
          <a:prstGeom prst="rect">
            <a:avLst/>
          </a:prstGeom>
        </p:spPr>
        <p:txBody>
          <a:bodyPr lIns="96661" tIns="48331" rIns="96661" bIns="48331">
            <a:prstTxWarp prst="textNoShape">
              <a:avLst/>
            </a:prstTxWarp>
          </a:bodyPr>
          <a:lstStyle/>
          <a:p>
            <a:endParaRPr lang="en-US" sz="1200">
              <a:latin typeface="Calibri" pitchFamily="8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105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2565400" y="3432175"/>
            <a:ext cx="3968750" cy="0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9" descr="dvry-cp-cmyk_logo1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976563" y="2444750"/>
            <a:ext cx="3186112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 userDrawn="1"/>
        </p:nvCxnSpPr>
        <p:spPr>
          <a:xfrm>
            <a:off x="638175" y="6010275"/>
            <a:ext cx="8051800" cy="1588"/>
          </a:xfrm>
          <a:prstGeom prst="line">
            <a:avLst/>
          </a:prstGeom>
          <a:ln cap="rnd">
            <a:prstDash val="sysDot"/>
            <a:rou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175" y="3541359"/>
            <a:ext cx="7862888" cy="615773"/>
          </a:xfrm>
        </p:spPr>
        <p:txBody>
          <a:bodyPr/>
          <a:lstStyle>
            <a:lvl1pPr algn="ctr">
              <a:defRPr sz="2400" i="0">
                <a:solidFill>
                  <a:srgbClr val="D59F0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73675" y="6010275"/>
            <a:ext cx="3870325" cy="577850"/>
          </a:xfrm>
        </p:spPr>
        <p:txBody>
          <a:bodyPr/>
          <a:lstStyle>
            <a:lvl1pPr marL="0" indent="0" algn="l">
              <a:buNone/>
              <a:defRPr sz="1800" i="0">
                <a:solidFill>
                  <a:schemeClr val="accent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E0315-3430-460B-9367-1386B3A6DB6B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  <p:grpSp>
        <p:nvGrpSpPr>
          <p:cNvPr id="8" name="Group 7"/>
          <p:cNvGrpSpPr>
            <a:grpSpLocks/>
          </p:cNvGrpSpPr>
          <p:nvPr userDrawn="1"/>
        </p:nvGrpSpPr>
        <p:grpSpPr bwMode="auto">
          <a:xfrm>
            <a:off x="239713" y="796925"/>
            <a:ext cx="8450262" cy="619125"/>
            <a:chOff x="239476" y="6048374"/>
            <a:chExt cx="8450499" cy="619125"/>
          </a:xfrm>
        </p:grpSpPr>
        <p:sp>
          <p:nvSpPr>
            <p:cNvPr id="9" name="Rectangle 8"/>
            <p:cNvSpPr/>
            <p:nvPr userDrawn="1"/>
          </p:nvSpPr>
          <p:spPr>
            <a:xfrm>
              <a:off x="460144" y="6048374"/>
              <a:ext cx="8229831" cy="619125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0" name="Pentagon 9"/>
            <p:cNvSpPr/>
            <p:nvPr userDrawn="1"/>
          </p:nvSpPr>
          <p:spPr>
            <a:xfrm>
              <a:off x="239476" y="6086474"/>
              <a:ext cx="398473" cy="250825"/>
            </a:xfrm>
            <a:prstGeom prst="homePlate">
              <a:avLst>
                <a:gd name="adj" fmla="val 158955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9688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8F1FB-0761-4EA1-831A-F7B5773663EF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150951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3F0D8-CB41-49D2-9B4B-65E89B8D5B87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  <p:grpSp>
        <p:nvGrpSpPr>
          <p:cNvPr id="6" name="Group 7"/>
          <p:cNvGrpSpPr>
            <a:grpSpLocks/>
          </p:cNvGrpSpPr>
          <p:nvPr userDrawn="1"/>
        </p:nvGrpSpPr>
        <p:grpSpPr bwMode="auto">
          <a:xfrm>
            <a:off x="239713" y="796925"/>
            <a:ext cx="8450262" cy="619125"/>
            <a:chOff x="239476" y="6048374"/>
            <a:chExt cx="8450499" cy="619125"/>
          </a:xfrm>
        </p:grpSpPr>
        <p:sp>
          <p:nvSpPr>
            <p:cNvPr id="7" name="Rectangle 6"/>
            <p:cNvSpPr/>
            <p:nvPr userDrawn="1"/>
          </p:nvSpPr>
          <p:spPr>
            <a:xfrm>
              <a:off x="460144" y="6048374"/>
              <a:ext cx="8229831" cy="619125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8" name="Pentagon 7"/>
            <p:cNvSpPr/>
            <p:nvPr userDrawn="1"/>
          </p:nvSpPr>
          <p:spPr>
            <a:xfrm>
              <a:off x="239476" y="6086474"/>
              <a:ext cx="398473" cy="250825"/>
            </a:xfrm>
            <a:prstGeom prst="homePlate">
              <a:avLst>
                <a:gd name="adj" fmla="val 158955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260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14D0E-16E7-4A6A-AB08-7992DD1B5C43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 sz="1100">
              <a:solidFill>
                <a:srgbClr val="E31837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0674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CA48E-98AC-4919-8C03-F3EFCF1EDBEE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316101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B0BBE-9ED4-4D65-BD2E-D5E3209AA4AE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39585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29AD4-2A1F-48CC-AAFC-3E847EEC91F4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620592"/>
      </p:ext>
    </p:extLst>
  </p:cSld>
  <p:clrMapOvr>
    <a:masterClrMapping/>
  </p:clrMapOvr>
  <p:hf sldNum="0"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2CDC1-E4C9-406F-9CFE-746C74979C8C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539694"/>
      </p:ext>
    </p:extLst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 userDrawn="1"/>
        </p:nvGrpSpPr>
        <p:grpSpPr bwMode="auto">
          <a:xfrm>
            <a:off x="239713" y="796925"/>
            <a:ext cx="8450262" cy="619125"/>
            <a:chOff x="239476" y="6048374"/>
            <a:chExt cx="8450499" cy="619125"/>
          </a:xfrm>
        </p:grpSpPr>
        <p:sp>
          <p:nvSpPr>
            <p:cNvPr id="5" name="Rectangle 4"/>
            <p:cNvSpPr/>
            <p:nvPr userDrawn="1"/>
          </p:nvSpPr>
          <p:spPr>
            <a:xfrm>
              <a:off x="460144" y="6048374"/>
              <a:ext cx="8229831" cy="619125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Pentagon 5"/>
            <p:cNvSpPr/>
            <p:nvPr userDrawn="1"/>
          </p:nvSpPr>
          <p:spPr>
            <a:xfrm>
              <a:off x="239476" y="6086474"/>
              <a:ext cx="398473" cy="250825"/>
            </a:xfrm>
            <a:prstGeom prst="homePlate">
              <a:avLst>
                <a:gd name="adj" fmla="val 158955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175" y="815976"/>
            <a:ext cx="7081838" cy="55403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idx="1"/>
          </p:nvPr>
        </p:nvSpPr>
        <p:spPr bwMode="auto">
          <a:xfrm>
            <a:off x="1031875" y="1668463"/>
            <a:ext cx="7081838" cy="434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lvl1pPr>
            <a:lvl2pPr marL="177800" marR="0" indent="-177800" algn="l" defTabSz="914400" rtl="0" eaLnBrk="1" fontAlgn="base" latinLnBrk="0" hangingPunct="1">
              <a:lnSpc>
                <a:spcPct val="85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lvl2pPr>
            <a:lvl3pPr marL="341313" marR="0" indent="-163513" algn="l" defTabSz="914400" rtl="0" eaLnBrk="1" fontAlgn="base" latinLnBrk="0" hangingPunct="1">
              <a:lnSpc>
                <a:spcPct val="85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lvl3pPr>
            <a:lvl4pPr marL="519113" marR="0" indent="-177800" algn="l" defTabSz="914400" rtl="0" eaLnBrk="1" fontAlgn="base" latinLnBrk="0" hangingPunct="1">
              <a:lnSpc>
                <a:spcPct val="85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lvl4pPr>
            <a:lvl5pPr marL="682625" marR="0" indent="-163513" algn="l" defTabSz="914400" rtl="0" eaLnBrk="1" fontAlgn="base" latinLnBrk="0" hangingPunct="1">
              <a:lnSpc>
                <a:spcPct val="85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/>
            </a:lvl5pPr>
          </a:lstStyle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  <a:endParaRPr lang="en-US" noProof="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400" dirty="0">
                <a:solidFill>
                  <a:srgbClr val="D59F0F"/>
                </a:solidFill>
                <a:latin typeface="Bodoni BE Light"/>
                <a:ea typeface="+mn-ea"/>
                <a:cs typeface="Bodoni BE Light"/>
              </a:defRPr>
            </a:lvl1pPr>
          </a:lstStyle>
          <a:p>
            <a:pPr>
              <a:defRPr/>
            </a:pPr>
            <a:r>
              <a:rPr lang="en-US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 userDrawn="1"/>
        </p:nvGrpSpPr>
        <p:grpSpPr bwMode="auto">
          <a:xfrm>
            <a:off x="239713" y="796925"/>
            <a:ext cx="8450262" cy="619125"/>
            <a:chOff x="239476" y="6048374"/>
            <a:chExt cx="8450499" cy="619125"/>
          </a:xfrm>
        </p:grpSpPr>
        <p:sp>
          <p:nvSpPr>
            <p:cNvPr id="6" name="Rectangle 5"/>
            <p:cNvSpPr/>
            <p:nvPr userDrawn="1"/>
          </p:nvSpPr>
          <p:spPr>
            <a:xfrm>
              <a:off x="460144" y="6048374"/>
              <a:ext cx="8229831" cy="619125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Pentagon 6"/>
            <p:cNvSpPr/>
            <p:nvPr userDrawn="1"/>
          </p:nvSpPr>
          <p:spPr>
            <a:xfrm>
              <a:off x="239476" y="6086474"/>
              <a:ext cx="398473" cy="250825"/>
            </a:xfrm>
            <a:prstGeom prst="homePlate">
              <a:avLst>
                <a:gd name="adj" fmla="val 158955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1875" y="1644650"/>
            <a:ext cx="2762250" cy="4067175"/>
          </a:xfrm>
        </p:spPr>
        <p:txBody>
          <a:bodyPr/>
          <a:lstStyle>
            <a:lvl1pPr>
              <a:defRPr sz="2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7334" y="2826113"/>
            <a:ext cx="3916379" cy="2906712"/>
          </a:xfrm>
        </p:spPr>
        <p:txBody>
          <a:bodyPr/>
          <a:lstStyle>
            <a:lvl1pPr>
              <a:defRPr sz="2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400" dirty="0">
                <a:solidFill>
                  <a:srgbClr val="D59F0F"/>
                </a:solidFill>
                <a:latin typeface="Bodoni BE Light"/>
                <a:ea typeface="+mn-ea"/>
                <a:cs typeface="Bodoni BE Light"/>
              </a:defRPr>
            </a:lvl1pPr>
          </a:lstStyle>
          <a:p>
            <a:pPr>
              <a:defRPr/>
            </a:pPr>
            <a:r>
              <a:rPr lang="en-US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/>
          <p:cNvGrpSpPr>
            <a:grpSpLocks/>
          </p:cNvGrpSpPr>
          <p:nvPr userDrawn="1"/>
        </p:nvGrpSpPr>
        <p:grpSpPr bwMode="auto">
          <a:xfrm>
            <a:off x="239713" y="796925"/>
            <a:ext cx="8450262" cy="619125"/>
            <a:chOff x="239476" y="6048374"/>
            <a:chExt cx="8450499" cy="619125"/>
          </a:xfrm>
        </p:grpSpPr>
        <p:sp>
          <p:nvSpPr>
            <p:cNvPr id="4" name="Rectangle 3"/>
            <p:cNvSpPr/>
            <p:nvPr userDrawn="1"/>
          </p:nvSpPr>
          <p:spPr>
            <a:xfrm>
              <a:off x="460144" y="6048374"/>
              <a:ext cx="8229831" cy="619125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5" name="Pentagon 4"/>
            <p:cNvSpPr/>
            <p:nvPr userDrawn="1"/>
          </p:nvSpPr>
          <p:spPr>
            <a:xfrm>
              <a:off x="239476" y="6086474"/>
              <a:ext cx="398473" cy="250825"/>
            </a:xfrm>
            <a:prstGeom prst="homePlate">
              <a:avLst>
                <a:gd name="adj" fmla="val 158955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400" dirty="0">
                <a:solidFill>
                  <a:srgbClr val="D59F0F"/>
                </a:solidFill>
                <a:latin typeface="Bodoni BE Light"/>
                <a:ea typeface="+mn-ea"/>
                <a:cs typeface="Bodoni BE Light"/>
              </a:defRPr>
            </a:lvl1pPr>
          </a:lstStyle>
          <a:p>
            <a:pPr>
              <a:defRPr/>
            </a:pPr>
            <a:r>
              <a:rPr lang="en-US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Achieve. Grow. Build</a:t>
            </a:r>
            <a:endParaRPr lang="en-US" sz="1100">
              <a:solidFill>
                <a:srgbClr val="E31837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ection Hea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390525"/>
            <a:ext cx="9144000" cy="1206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 pitchFamily="34" charset="0"/>
            </a:endParaRPr>
          </a:p>
        </p:txBody>
      </p:sp>
      <p:pic>
        <p:nvPicPr>
          <p:cNvPr id="5" name="Picture 9" descr="AGB logo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905625" y="79375"/>
            <a:ext cx="1795463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92125" y="2957543"/>
            <a:ext cx="8208963" cy="3325064"/>
          </a:xfrm>
          <a:prstGeom prst="rect">
            <a:avLst/>
          </a:prstGeom>
        </p:spPr>
        <p:txBody>
          <a:bodyPr lIns="45720" tIns="45720" rIns="45720" bIns="45720"/>
          <a:lstStyle>
            <a:lvl1pPr marL="285750" indent="-285750" algn="just">
              <a:lnSpc>
                <a:spcPts val="2600"/>
              </a:lnSpc>
              <a:spcBef>
                <a:spcPts val="90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Helvetica" pitchFamily="34" charset="0"/>
              <a:buChar char="&gt;"/>
              <a:defRPr sz="2400">
                <a:latin typeface="Calibri" pitchFamily="34" charset="0"/>
              </a:defRPr>
            </a:lvl1pPr>
            <a:lvl2pPr marL="571500" indent="-228600" algn="just">
              <a:lnSpc>
                <a:spcPts val="2600"/>
              </a:lnSpc>
              <a:spcBef>
                <a:spcPts val="9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Helvetica" pitchFamily="34" charset="0"/>
              <a:buChar char="•"/>
              <a:defRPr sz="2400">
                <a:latin typeface="Calibri" pitchFamily="34" charset="0"/>
              </a:defRPr>
            </a:lvl2pPr>
            <a:lvl3pPr marL="914400" indent="-300038" algn="just">
              <a:lnSpc>
                <a:spcPts val="2600"/>
              </a:lnSpc>
              <a:spcBef>
                <a:spcPts val="9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Helvetica" pitchFamily="34" charset="0"/>
              <a:buChar char="–"/>
              <a:defRPr sz="2400">
                <a:latin typeface="Calibri" pitchFamily="34" charset="0"/>
              </a:defRPr>
            </a:lvl3pPr>
            <a:lvl4pPr marL="1200150" indent="-257175" algn="just">
              <a:lnSpc>
                <a:spcPts val="2600"/>
              </a:lnSpc>
              <a:spcBef>
                <a:spcPts val="9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Helvetica" pitchFamily="34" charset="0"/>
              <a:buChar char="•"/>
              <a:tabLst/>
              <a:defRPr sz="2400">
                <a:latin typeface="Calibri" pitchFamily="34" charset="0"/>
              </a:defRPr>
            </a:lvl4pPr>
            <a:lvl5pPr marL="1485900" indent="-271463" algn="just">
              <a:lnSpc>
                <a:spcPts val="2600"/>
              </a:lnSpc>
              <a:spcBef>
                <a:spcPts val="900"/>
              </a:spcBef>
              <a:spcAft>
                <a:spcPts val="0"/>
              </a:spcAft>
              <a:buClr>
                <a:schemeClr val="accent2"/>
              </a:buClr>
              <a:buSzPct val="85000"/>
              <a:buFont typeface="Helvetica" pitchFamily="34" charset="0"/>
              <a:buChar char="–"/>
              <a:defRPr sz="2400">
                <a:latin typeface="Calibr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92126" y="390525"/>
            <a:ext cx="8208962" cy="1159916"/>
          </a:xfrm>
          <a:prstGeom prst="rect">
            <a:avLst/>
          </a:prstGeom>
        </p:spPr>
        <p:txBody>
          <a:bodyPr lIns="27432" tIns="45720" rIns="45720" bIns="45720" anchor="ctr">
            <a:normAutofit/>
          </a:bodyPr>
          <a:lstStyle>
            <a:lvl1pPr algn="l">
              <a:lnSpc>
                <a:spcPct val="10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C9337-10A3-4275-A541-16DAD3CE4E02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0C4F64-5B7E-470F-A997-3F010977F205}" type="slidenum">
              <a:rPr lang="en-US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565400" y="3432175"/>
            <a:ext cx="3968750" cy="0"/>
          </a:xfrm>
          <a:prstGeom prst="line">
            <a:avLst/>
          </a:prstGeom>
          <a:ln w="12700"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9" descr="dvry-cp-cmyk_logo1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976563" y="2444750"/>
            <a:ext cx="3186112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 userDrawn="1"/>
        </p:nvCxnSpPr>
        <p:spPr>
          <a:xfrm>
            <a:off x="638175" y="6010275"/>
            <a:ext cx="8051800" cy="1588"/>
          </a:xfrm>
          <a:prstGeom prst="line">
            <a:avLst/>
          </a:prstGeom>
          <a:ln cap="rnd">
            <a:prstDash val="sysDot"/>
            <a:rou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7300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6CB82-A428-42ED-A3D4-4E91030C398E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  <p:grpSp>
        <p:nvGrpSpPr>
          <p:cNvPr id="7" name="Group 7"/>
          <p:cNvGrpSpPr>
            <a:grpSpLocks/>
          </p:cNvGrpSpPr>
          <p:nvPr userDrawn="1"/>
        </p:nvGrpSpPr>
        <p:grpSpPr bwMode="auto">
          <a:xfrm>
            <a:off x="239713" y="796925"/>
            <a:ext cx="8450262" cy="619125"/>
            <a:chOff x="239476" y="6048374"/>
            <a:chExt cx="8450499" cy="619125"/>
          </a:xfrm>
        </p:grpSpPr>
        <p:sp>
          <p:nvSpPr>
            <p:cNvPr id="8" name="Rectangle 7"/>
            <p:cNvSpPr/>
            <p:nvPr userDrawn="1"/>
          </p:nvSpPr>
          <p:spPr>
            <a:xfrm>
              <a:off x="460144" y="6048374"/>
              <a:ext cx="8229831" cy="619125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Pentagon 8"/>
            <p:cNvSpPr/>
            <p:nvPr userDrawn="1"/>
          </p:nvSpPr>
          <p:spPr>
            <a:xfrm>
              <a:off x="239476" y="6086474"/>
              <a:ext cx="398473" cy="250825"/>
            </a:xfrm>
            <a:prstGeom prst="homePlate">
              <a:avLst>
                <a:gd name="adj" fmla="val 158955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0516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D3413-29DE-4EC4-81FE-752A018FED25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101464"/>
      </p:ext>
    </p:extLst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19175" y="815975"/>
            <a:ext cx="7081838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91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50950" y="1446213"/>
            <a:ext cx="7081838" cy="434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944813" y="6518275"/>
            <a:ext cx="3254375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ctr" fontAlgn="auto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defRPr sz="1400" dirty="0">
                <a:solidFill>
                  <a:srgbClr val="D59F0F"/>
                </a:solidFill>
                <a:latin typeface="Bodoni BE Light"/>
                <a:ea typeface="+mn-ea"/>
                <a:cs typeface="Bodoni BE Light"/>
              </a:defRPr>
            </a:lvl1pPr>
          </a:lstStyle>
          <a:p>
            <a:pPr>
              <a:defRPr/>
            </a:pPr>
            <a:r>
              <a:rPr lang="en-US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  <p:pic>
        <p:nvPicPr>
          <p:cNvPr id="1029" name="Picture 8" descr="dvry-cp-cmyk_logo1.pn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30613" y="214313"/>
            <a:ext cx="182403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Connector 11"/>
          <p:cNvCxnSpPr/>
          <p:nvPr/>
        </p:nvCxnSpPr>
        <p:spPr>
          <a:xfrm>
            <a:off x="460375" y="6011863"/>
            <a:ext cx="8229600" cy="1587"/>
          </a:xfrm>
          <a:prstGeom prst="line">
            <a:avLst/>
          </a:prstGeom>
          <a:ln cap="rnd">
            <a:prstDash val="sysDot"/>
            <a:rou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Slide Number Placeholder 5"/>
          <p:cNvSpPr txBox="1">
            <a:spLocks/>
          </p:cNvSpPr>
          <p:nvPr/>
        </p:nvSpPr>
        <p:spPr>
          <a:xfrm>
            <a:off x="3948113" y="6142038"/>
            <a:ext cx="1247775" cy="365125"/>
          </a:xfrm>
          <a:prstGeom prst="rect">
            <a:avLst/>
          </a:prstGeom>
        </p:spPr>
        <p:txBody>
          <a:bodyPr lIns="0" tIns="0" rIns="0" bIns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>
              <a:defRPr/>
            </a:pPr>
            <a:fld id="{A55384B0-E663-4AC7-9A94-77ABBBF62572}" type="slidenum">
              <a:rPr lang="en-US">
                <a:solidFill>
                  <a:srgbClr val="E31837"/>
                </a:solidFill>
              </a:rPr>
              <a:pPr algn="ctr">
                <a:defRPr/>
              </a:pPr>
              <a:t>‹#›</a:t>
            </a:fld>
            <a:endParaRPr lang="en-US" dirty="0">
              <a:solidFill>
                <a:srgbClr val="E31837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67" r:id="rId5"/>
    <p:sldLayoutId id="2147483673" r:id="rId6"/>
  </p:sldLayoutIdLst>
  <p:hf sldNum="0" hd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i="1" kern="1200">
          <a:solidFill>
            <a:schemeClr val="bg1"/>
          </a:solidFill>
          <a:latin typeface="Bodoni BE Light"/>
          <a:ea typeface="ＭＳ Ｐゴシック" charset="-128"/>
          <a:cs typeface="ＭＳ Ｐゴシック" pitchFamily="84" charset="-128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i="1">
          <a:solidFill>
            <a:schemeClr val="bg1"/>
          </a:solidFill>
          <a:latin typeface="Bodoni BE Light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i="1">
          <a:solidFill>
            <a:schemeClr val="bg1"/>
          </a:solidFill>
          <a:latin typeface="Bodoni BE Light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i="1">
          <a:solidFill>
            <a:schemeClr val="bg1"/>
          </a:solidFill>
          <a:latin typeface="Bodoni BE Light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3000" i="1">
          <a:solidFill>
            <a:schemeClr val="bg1"/>
          </a:solidFill>
          <a:latin typeface="Bodoni BE Light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 i="1">
          <a:solidFill>
            <a:srgbClr val="E31837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000" i="1">
          <a:solidFill>
            <a:srgbClr val="E31837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000" i="1">
          <a:solidFill>
            <a:srgbClr val="E31837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000" i="1">
          <a:solidFill>
            <a:srgbClr val="E31837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84" charset="0"/>
        <a:defRPr sz="2400" i="1" kern="1200">
          <a:solidFill>
            <a:srgbClr val="E31837"/>
          </a:solidFill>
          <a:latin typeface="Bodoni BE Light"/>
          <a:ea typeface="ＭＳ Ｐゴシック" charset="-128"/>
          <a:cs typeface="ＭＳ Ｐゴシック" pitchFamily="84" charset="-128"/>
        </a:defRPr>
      </a:lvl1pPr>
      <a:lvl2pPr marL="177800" indent="-177800" algn="l" rtl="0" eaLnBrk="0" fontAlgn="base" hangingPunct="0">
        <a:lnSpc>
          <a:spcPct val="85000"/>
        </a:lnSpc>
        <a:spcBef>
          <a:spcPts val="800"/>
        </a:spcBef>
        <a:spcAft>
          <a:spcPct val="0"/>
        </a:spcAft>
        <a:buFont typeface="Arial" pitchFamily="84" charset="0"/>
        <a:buChar char="•"/>
        <a:defRPr sz="1200" kern="1200">
          <a:solidFill>
            <a:schemeClr val="tx2"/>
          </a:solidFill>
          <a:latin typeface="Bodoni BE Light"/>
          <a:ea typeface="ＭＳ Ｐゴシック" charset="-128"/>
          <a:cs typeface="ＭＳ Ｐゴシック" pitchFamily="84" charset="-128"/>
        </a:defRPr>
      </a:lvl2pPr>
      <a:lvl3pPr marL="341313" indent="-163513" algn="l" rtl="0" eaLnBrk="0" fontAlgn="base" hangingPunct="0">
        <a:lnSpc>
          <a:spcPct val="85000"/>
        </a:lnSpc>
        <a:spcBef>
          <a:spcPts val="800"/>
        </a:spcBef>
        <a:spcAft>
          <a:spcPct val="0"/>
        </a:spcAft>
        <a:buFont typeface="Arial" pitchFamily="84" charset="0"/>
        <a:buChar char="•"/>
        <a:defRPr sz="1200" kern="1200">
          <a:solidFill>
            <a:schemeClr val="tx2"/>
          </a:solidFill>
          <a:latin typeface="Bodoni BE Light"/>
          <a:ea typeface="ＭＳ Ｐゴシック" charset="-128"/>
          <a:cs typeface="ＭＳ Ｐゴシック" pitchFamily="84" charset="-128"/>
        </a:defRPr>
      </a:lvl3pPr>
      <a:lvl4pPr marL="519113" indent="-177800" algn="l" rtl="0" eaLnBrk="0" fontAlgn="base" hangingPunct="0">
        <a:lnSpc>
          <a:spcPct val="85000"/>
        </a:lnSpc>
        <a:spcBef>
          <a:spcPts val="800"/>
        </a:spcBef>
        <a:spcAft>
          <a:spcPct val="0"/>
        </a:spcAft>
        <a:buFont typeface="Arial" pitchFamily="84" charset="0"/>
        <a:buChar char="•"/>
        <a:defRPr sz="1200" kern="1200">
          <a:solidFill>
            <a:schemeClr val="tx2"/>
          </a:solidFill>
          <a:latin typeface="Bodoni BE Light"/>
          <a:ea typeface="ＭＳ Ｐゴシック" charset="-128"/>
          <a:cs typeface="ＭＳ Ｐゴシック" pitchFamily="84" charset="-128"/>
        </a:defRPr>
      </a:lvl4pPr>
      <a:lvl5pPr marL="682625" indent="-163513" algn="l" rtl="0" eaLnBrk="0" fontAlgn="base" hangingPunct="0">
        <a:lnSpc>
          <a:spcPct val="85000"/>
        </a:lnSpc>
        <a:spcBef>
          <a:spcPts val="800"/>
        </a:spcBef>
        <a:spcAft>
          <a:spcPct val="0"/>
        </a:spcAft>
        <a:buFont typeface="Arial" pitchFamily="84" charset="0"/>
        <a:buChar char="•"/>
        <a:defRPr sz="1200" kern="1200">
          <a:solidFill>
            <a:schemeClr val="tx2"/>
          </a:solidFill>
          <a:latin typeface="Bodoni BE Light"/>
          <a:ea typeface="ＭＳ Ｐゴシック" charset="-128"/>
          <a:cs typeface="ＭＳ Ｐゴシック" pitchFamily="84" charset="-128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A576E651-2789-461B-8B64-B81643C8541E}" type="datetimeFigureOut">
              <a:rPr lang="en-US"/>
              <a:pPr>
                <a:defRPr/>
              </a:pPr>
              <a:t>10/8/2013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 smtClean="0"/>
              <a:t>Achieve. Grow. Build</a:t>
            </a:r>
            <a:endParaRPr lang="en-US">
              <a:solidFill>
                <a:srgbClr val="E318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07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4.pn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hyperlink" Target="http://www.youtube.com/watch?v=jRbZBOoGwhk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jpg"/><Relationship Id="rId4" Type="http://schemas.openxmlformats.org/officeDocument/2006/relationships/image" Target="../media/image5.jpeg"/><Relationship Id="rId9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youtube.com/watch?v=jRbZBOoGwh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Subtitle 5"/>
          <p:cNvSpPr>
            <a:spLocks noGrp="1"/>
          </p:cNvSpPr>
          <p:nvPr>
            <p:ph type="subTitle" idx="1"/>
          </p:nvPr>
        </p:nvSpPr>
        <p:spPr>
          <a:xfrm>
            <a:off x="539552" y="4559300"/>
            <a:ext cx="8280920" cy="1022350"/>
          </a:xfrm>
        </p:spPr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</a:rPr>
              <a:t>Designing, Developing, and Implementing Accessibility for Efficiency: A Case study from DeVry </a:t>
            </a:r>
            <a:r>
              <a:rPr lang="en-US" sz="2800" b="1" dirty="0" smtClean="0">
                <a:solidFill>
                  <a:schemeClr val="tx1"/>
                </a:solidFill>
              </a:rPr>
              <a:t>Education Group</a:t>
            </a:r>
            <a:endParaRPr lang="en-US" sz="2800" b="1" dirty="0">
              <a:solidFill>
                <a:schemeClr val="tx1"/>
              </a:solidFill>
            </a:endParaRPr>
          </a:p>
        </p:txBody>
      </p:sp>
      <p:sp>
        <p:nvSpPr>
          <p:cNvPr id="11266" name="Title 6"/>
          <p:cNvSpPr>
            <a:spLocks noGrp="1"/>
          </p:cNvSpPr>
          <p:nvPr>
            <p:ph type="ctrTitle"/>
          </p:nvPr>
        </p:nvSpPr>
        <p:spPr>
          <a:xfrm>
            <a:off x="638175" y="3541713"/>
            <a:ext cx="7862888" cy="61595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accent2"/>
                </a:solidFill>
                <a:latin typeface="Bodoni BE Light" charset="0"/>
                <a:ea typeface="ＭＳ Ｐゴシック" pitchFamily="84" charset="-128"/>
              </a:rPr>
              <a:t>Achieve. Grow. Build.</a:t>
            </a:r>
            <a:endParaRPr lang="en-US" dirty="0" smtClean="0">
              <a:latin typeface="Bodoni BE Light" charset="0"/>
              <a:ea typeface="ＭＳ Ｐゴシック" pitchFamily="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5" r="12226" b="18731"/>
          <a:stretch/>
        </p:blipFill>
        <p:spPr>
          <a:xfrm>
            <a:off x="6516215" y="2420888"/>
            <a:ext cx="2016225" cy="3096344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55576" y="815975"/>
            <a:ext cx="7920880" cy="596801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en-US" sz="2800" dirty="0" smtClean="0">
                <a:cs typeface="Bodoni BE Light"/>
              </a:rPr>
              <a:t>Develop with efficiency and future proof in mind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cs typeface="Bodoni BE Ligh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39553" y="1644650"/>
            <a:ext cx="6264696" cy="4067175"/>
          </a:xfrm>
        </p:spPr>
        <p:txBody>
          <a:bodyPr/>
          <a:lstStyle/>
          <a:p>
            <a:pPr marL="0" lvl="1" indent="0"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sz="2400" b="1" i="1" dirty="0" smtClean="0">
                <a:solidFill>
                  <a:schemeClr val="tx1"/>
                </a:solidFill>
              </a:rPr>
              <a:t>Use </a:t>
            </a:r>
            <a:r>
              <a:rPr lang="en-US" sz="2400" b="1" i="1" dirty="0">
                <a:solidFill>
                  <a:schemeClr val="tx1"/>
                </a:solidFill>
              </a:rPr>
              <a:t>accessibility and universal design as the key to open many more </a:t>
            </a:r>
            <a:r>
              <a:rPr lang="en-US" sz="2400" b="1" i="1" dirty="0" smtClean="0">
                <a:solidFill>
                  <a:schemeClr val="tx1"/>
                </a:solidFill>
              </a:rPr>
              <a:t>doors</a:t>
            </a:r>
          </a:p>
          <a:p>
            <a:pPr lvl="2"/>
            <a:r>
              <a:rPr lang="en-US" sz="1800" i="1" dirty="0">
                <a:solidFill>
                  <a:schemeClr val="tx1"/>
                </a:solidFill>
              </a:rPr>
              <a:t>D</a:t>
            </a:r>
            <a:r>
              <a:rPr lang="en-US" sz="1800" i="1" dirty="0" smtClean="0">
                <a:solidFill>
                  <a:schemeClr val="tx1"/>
                </a:solidFill>
              </a:rPr>
              <a:t>on’t </a:t>
            </a:r>
            <a:r>
              <a:rPr lang="en-US" sz="1800" i="1" dirty="0">
                <a:solidFill>
                  <a:schemeClr val="tx1"/>
                </a:solidFill>
              </a:rPr>
              <a:t>only support better your ADA students but also ALL students</a:t>
            </a:r>
          </a:p>
          <a:p>
            <a:pPr lvl="2"/>
            <a:r>
              <a:rPr lang="en-US" sz="1800" i="1" dirty="0" smtClean="0">
                <a:solidFill>
                  <a:schemeClr val="tx1"/>
                </a:solidFill>
              </a:rPr>
              <a:t>Create </a:t>
            </a:r>
            <a:r>
              <a:rPr lang="en-US" sz="1800" i="1" dirty="0">
                <a:solidFill>
                  <a:schemeClr val="tx1"/>
                </a:solidFill>
              </a:rPr>
              <a:t>content that is more usable; therefore, students are more likely to use the content and learn more. </a:t>
            </a:r>
          </a:p>
          <a:p>
            <a:pPr lvl="2"/>
            <a:r>
              <a:rPr lang="en-US" sz="1800" i="1" dirty="0" smtClean="0">
                <a:solidFill>
                  <a:schemeClr val="tx1"/>
                </a:solidFill>
              </a:rPr>
              <a:t>Keep </a:t>
            </a:r>
            <a:r>
              <a:rPr lang="en-US" sz="1800" i="1" dirty="0">
                <a:solidFill>
                  <a:schemeClr val="tx1"/>
                </a:solidFill>
              </a:rPr>
              <a:t>more students in the long run. This </a:t>
            </a:r>
            <a:r>
              <a:rPr lang="en-US" sz="1800" i="1" dirty="0" smtClean="0">
                <a:solidFill>
                  <a:schemeClr val="tx1"/>
                </a:solidFill>
              </a:rPr>
              <a:t>translates </a:t>
            </a:r>
            <a:r>
              <a:rPr lang="en-US" sz="1800" i="1" dirty="0">
                <a:solidFill>
                  <a:schemeClr val="tx1"/>
                </a:solidFill>
              </a:rPr>
              <a:t>to more revenue</a:t>
            </a:r>
          </a:p>
          <a:p>
            <a:pPr lvl="2"/>
            <a:r>
              <a:rPr lang="en-US" sz="1800" i="1" dirty="0" smtClean="0">
                <a:solidFill>
                  <a:schemeClr val="tx1"/>
                </a:solidFill>
              </a:rPr>
              <a:t>Create content </a:t>
            </a:r>
            <a:r>
              <a:rPr lang="en-US" sz="1800" i="1" dirty="0">
                <a:solidFill>
                  <a:schemeClr val="tx1"/>
                </a:solidFill>
              </a:rPr>
              <a:t>that has longer live span</a:t>
            </a:r>
          </a:p>
          <a:p>
            <a:pPr marL="0" lvl="1" indent="0">
              <a:lnSpc>
                <a:spcPct val="100000"/>
              </a:lnSpc>
              <a:spcBef>
                <a:spcPct val="20000"/>
              </a:spcBef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/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3432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755576" y="815975"/>
            <a:ext cx="7920880" cy="596801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en-US" sz="2800" dirty="0" smtClean="0">
                <a:cs typeface="Bodoni BE Light"/>
              </a:rPr>
              <a:t>Develop with efficiency and future proof in mind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cs typeface="Bodoni BE Ligh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39553" y="1644650"/>
            <a:ext cx="4968551" cy="4088606"/>
          </a:xfrm>
        </p:spPr>
        <p:txBody>
          <a:bodyPr/>
          <a:lstStyle/>
          <a:p>
            <a:pPr lvl="1"/>
            <a:r>
              <a:rPr lang="en-US" sz="1800" b="1" i="1" dirty="0">
                <a:solidFill>
                  <a:schemeClr val="tx1"/>
                </a:solidFill>
              </a:rPr>
              <a:t>Use accessibility and universal design as the way to be future proof</a:t>
            </a:r>
            <a:endParaRPr lang="en-US" sz="1800" i="1" dirty="0">
              <a:solidFill>
                <a:schemeClr val="tx1"/>
              </a:solidFill>
            </a:endParaRPr>
          </a:p>
          <a:p>
            <a:pPr lvl="2"/>
            <a:r>
              <a:rPr lang="en-US" sz="1600" i="1" dirty="0">
                <a:solidFill>
                  <a:schemeClr val="tx1"/>
                </a:solidFill>
              </a:rPr>
              <a:t>Use technologies that are widely available and supported</a:t>
            </a:r>
          </a:p>
          <a:p>
            <a:pPr lvl="2"/>
            <a:r>
              <a:rPr lang="en-US" sz="1600" i="1" dirty="0">
                <a:solidFill>
                  <a:schemeClr val="tx1"/>
                </a:solidFill>
              </a:rPr>
              <a:t>Develop components that are flexible/modular</a:t>
            </a:r>
          </a:p>
          <a:p>
            <a:pPr lvl="2"/>
            <a:r>
              <a:rPr lang="en-US" sz="1600" i="1" dirty="0">
                <a:solidFill>
                  <a:schemeClr val="tx1"/>
                </a:solidFill>
              </a:rPr>
              <a:t>Always think about the future and don’t get stuck with current technologies</a:t>
            </a:r>
          </a:p>
          <a:p>
            <a:pPr lvl="1"/>
            <a:r>
              <a:rPr lang="en-US" sz="1800" b="1" i="1" dirty="0">
                <a:solidFill>
                  <a:schemeClr val="tx1"/>
                </a:solidFill>
              </a:rPr>
              <a:t>Accessible = Efficiency + Future proof</a:t>
            </a:r>
            <a:endParaRPr lang="en-US" sz="1800" i="1" dirty="0">
              <a:solidFill>
                <a:schemeClr val="tx1"/>
              </a:solidFill>
            </a:endParaRPr>
          </a:p>
          <a:p>
            <a:pPr lvl="2"/>
            <a:r>
              <a:rPr lang="en-US" sz="1600" i="1" dirty="0">
                <a:solidFill>
                  <a:schemeClr val="tx1"/>
                </a:solidFill>
              </a:rPr>
              <a:t>Content is easier to maintain and support</a:t>
            </a:r>
          </a:p>
          <a:p>
            <a:pPr lvl="2"/>
            <a:r>
              <a:rPr lang="en-US" sz="1600" i="1" dirty="0">
                <a:solidFill>
                  <a:schemeClr val="tx1"/>
                </a:solidFill>
              </a:rPr>
              <a:t>Adding newer technologies is not as complex </a:t>
            </a:r>
            <a:r>
              <a:rPr lang="en-US" sz="1600" i="1" dirty="0" smtClean="0">
                <a:solidFill>
                  <a:schemeClr val="tx1"/>
                </a:solidFill>
              </a:rPr>
              <a:t>anymore</a:t>
            </a:r>
          </a:p>
          <a:p>
            <a:pPr lvl="2"/>
            <a:r>
              <a:rPr lang="en-US" sz="1600" i="1" dirty="0" smtClean="0">
                <a:solidFill>
                  <a:schemeClr val="tx1"/>
                </a:solidFill>
              </a:rPr>
              <a:t>Delivery of content in other ways is now possible (Audio, mobile, </a:t>
            </a:r>
            <a:r>
              <a:rPr lang="en-US" sz="1600" i="1" dirty="0" err="1" smtClean="0">
                <a:solidFill>
                  <a:schemeClr val="tx1"/>
                </a:solidFill>
              </a:rPr>
              <a:t>etc</a:t>
            </a:r>
            <a:r>
              <a:rPr lang="en-US" sz="1600" i="1" dirty="0" smtClean="0">
                <a:solidFill>
                  <a:schemeClr val="tx1"/>
                </a:solidFill>
              </a:rPr>
              <a:t>)</a:t>
            </a:r>
          </a:p>
          <a:p>
            <a:pPr lvl="2"/>
            <a:r>
              <a:rPr lang="en-US" sz="1600" i="1" dirty="0" smtClean="0">
                <a:solidFill>
                  <a:schemeClr val="tx1"/>
                </a:solidFill>
              </a:rPr>
              <a:t>More </a:t>
            </a:r>
            <a:r>
              <a:rPr lang="en-US" sz="1600" i="1" dirty="0">
                <a:solidFill>
                  <a:schemeClr val="tx1"/>
                </a:solidFill>
              </a:rPr>
              <a:t>importantly, you are meeting the student’s needs</a:t>
            </a:r>
          </a:p>
          <a:p>
            <a:pPr marL="0" lvl="1" indent="0">
              <a:lnSpc>
                <a:spcPct val="100000"/>
              </a:lnSpc>
              <a:spcBef>
                <a:spcPct val="20000"/>
              </a:spcBef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marL="0" indent="0"/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7"/>
          <a:stretch/>
        </p:blipFill>
        <p:spPr>
          <a:xfrm>
            <a:off x="5652120" y="1722040"/>
            <a:ext cx="3385220" cy="393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748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011" y="2924944"/>
            <a:ext cx="4393352" cy="3085331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467545" y="1668463"/>
                <a:ext cx="4104455" cy="4341812"/>
              </a:xfrm>
            </p:spPr>
            <p:txBody>
              <a:bodyPr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𝐴𝑐𝑐𝑒𝑠𝑠𝑖𝑏𝑖𝑙𝑖𝑡𝑦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𝑢𝑔𝑙𝑦</m:t>
                      </m:r>
                    </m:oMath>
                  </m:oMathPara>
                </a14:m>
                <a:endParaRPr lang="en-US" b="0" dirty="0" smtClean="0">
                  <a:solidFill>
                    <a:schemeClr val="tx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𝑈𝑛𝑖𝑣𝑒𝑟𝑠𝑎𝑙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𝐷𝑒𝑠𝑖𝑔𝑛</m:t>
                      </m:r>
                      <m:r>
                        <a:rPr lang="en-US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𝑚𝑜𝑟𝑒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𝑤𝑜𝑟𝑘</m:t>
                      </m:r>
                    </m:oMath>
                  </m:oMathPara>
                </a14:m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b="1" dirty="0">
                  <a:solidFill>
                    <a:schemeClr val="tx1"/>
                  </a:solidFill>
                </a:endParaRPr>
              </a:p>
              <a:p>
                <a:r>
                  <a:rPr lang="en-US" sz="2000" b="1" dirty="0" smtClean="0">
                    <a:solidFill>
                      <a:schemeClr val="tx1"/>
                    </a:solidFill>
                  </a:rPr>
                  <a:t>In fact.. It really means that:</a:t>
                </a:r>
              </a:p>
              <a:p>
                <a:r>
                  <a:rPr lang="en-US" sz="2000" i="0" dirty="0" smtClean="0">
                    <a:solidFill>
                      <a:schemeClr val="tx1"/>
                    </a:solidFill>
                  </a:rPr>
                  <a:t>𝐴𝑐𝑐𝑒𝑠𝑠𝑖𝑏𝑖𝑙𝑖𝑡𝑦 = 𝐸𝑓𝑓𝑖𝑐𝑖𝑒𝑛𝑐𝑦 + </a:t>
                </a:r>
                <a:r>
                  <a:rPr lang="en-US" sz="2000" i="0" dirty="0">
                    <a:solidFill>
                      <a:schemeClr val="tx1"/>
                    </a:solidFill>
                  </a:rPr>
                  <a:t>𝐹𝑢𝑡𝑢𝑟𝑒 𝑝𝑟𝑜𝑜𝑓</a:t>
                </a:r>
              </a:p>
              <a:p>
                <a:r>
                  <a:rPr lang="en-US" sz="2000" b="1" dirty="0" smtClean="0">
                    <a:solidFill>
                      <a:schemeClr val="tx1"/>
                    </a:solidFill>
                  </a:rPr>
                  <a:t>While..</a:t>
                </a:r>
              </a:p>
              <a:p>
                <a:r>
                  <a:rPr lang="en-US" sz="2000" i="0" dirty="0" smtClean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𝑈𝑛𝑖𝑣𝑒𝑟𝑠𝑎𝑙 𝐷𝑒𝑠𝑖𝑔𝑛 = 𝑀𝑜𝑟𝑒 </a:t>
                </a:r>
                <a:r>
                  <a:rPr lang="en-US" sz="2000" i="0" dirty="0">
                    <a:solidFill>
                      <a:schemeClr val="tx1"/>
                    </a:solidFill>
                    <a:ea typeface="Cambria Math" panose="02040503050406030204" pitchFamily="18" charset="0"/>
                  </a:rPr>
                  <a:t>𝑆𝑡𝑢𝑑𝑒𝑛𝑡𝑠 𝑎𝑏𝑙𝑒 𝑡𝑜 𝑢𝑠𝑒 𝐴𝐿𝐿 𝑐𝑜𝑛𝑡𝑒𝑛𝑡</a:t>
                </a:r>
                <a:endParaRPr lang="en-US" sz="2000" b="0" i="0" dirty="0" smtClean="0">
                  <a:solidFill>
                    <a:schemeClr val="tx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7545" y="1668463"/>
                <a:ext cx="4104455" cy="4341812"/>
              </a:xfrm>
              <a:blipFill rotWithShape="0">
                <a:blip r:embed="rId3"/>
                <a:stretch>
                  <a:fillRect l="-3863" r="-34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5"/>
          <p:cNvSpPr txBox="1">
            <a:spLocks/>
          </p:cNvSpPr>
          <p:nvPr/>
        </p:nvSpPr>
        <p:spPr bwMode="auto">
          <a:xfrm>
            <a:off x="5220073" y="1556792"/>
            <a:ext cx="3744416" cy="4053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400" i="1" kern="1200">
                <a:solidFill>
                  <a:srgbClr val="E31837"/>
                </a:solidFill>
                <a:latin typeface="Bodoni BE Light"/>
                <a:ea typeface="ＭＳ Ｐゴシック" charset="-128"/>
                <a:cs typeface="ＭＳ Ｐゴシック" pitchFamily="84" charset="-128"/>
              </a:defRPr>
            </a:lvl1pPr>
            <a:lvl2pPr marL="177800" marR="0" indent="-177800" algn="l" defTabSz="914400" rtl="0" eaLnBrk="1" fontAlgn="base" latinLnBrk="0" hangingPunct="1">
              <a:lnSpc>
                <a:spcPct val="85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200" kern="1200">
                <a:solidFill>
                  <a:schemeClr val="tx2"/>
                </a:solidFill>
                <a:latin typeface="Bodoni BE Light"/>
                <a:ea typeface="ＭＳ Ｐゴシック" charset="-128"/>
                <a:cs typeface="ＭＳ Ｐゴシック" pitchFamily="84" charset="-128"/>
              </a:defRPr>
            </a:lvl2pPr>
            <a:lvl3pPr marL="341313" marR="0" indent="-163513" algn="l" defTabSz="914400" rtl="0" eaLnBrk="1" fontAlgn="base" latinLnBrk="0" hangingPunct="1">
              <a:lnSpc>
                <a:spcPct val="85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200" kern="1200">
                <a:solidFill>
                  <a:schemeClr val="tx2"/>
                </a:solidFill>
                <a:latin typeface="Bodoni BE Light"/>
                <a:ea typeface="ＭＳ Ｐゴシック" charset="-128"/>
                <a:cs typeface="ＭＳ Ｐゴシック" pitchFamily="84" charset="-128"/>
              </a:defRPr>
            </a:lvl3pPr>
            <a:lvl4pPr marL="519113" marR="0" indent="-177800" algn="l" defTabSz="914400" rtl="0" eaLnBrk="1" fontAlgn="base" latinLnBrk="0" hangingPunct="1">
              <a:lnSpc>
                <a:spcPct val="85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200" kern="1200">
                <a:solidFill>
                  <a:schemeClr val="tx2"/>
                </a:solidFill>
                <a:latin typeface="Bodoni BE Light"/>
                <a:ea typeface="ＭＳ Ｐゴシック" charset="-128"/>
                <a:cs typeface="ＭＳ Ｐゴシック" pitchFamily="84" charset="-128"/>
              </a:defRPr>
            </a:lvl4pPr>
            <a:lvl5pPr marL="682625" marR="0" indent="-163513" algn="l" defTabSz="914400" rtl="0" eaLnBrk="1" fontAlgn="base" latinLnBrk="0" hangingPunct="1">
              <a:lnSpc>
                <a:spcPct val="85000"/>
              </a:lnSpc>
              <a:spcBef>
                <a:spcPts val="800"/>
              </a:spcBef>
              <a:spcAft>
                <a:spcPct val="0"/>
              </a:spcAft>
              <a:buClrTx/>
              <a:buSzTx/>
              <a:buFont typeface="Arial"/>
              <a:buChar char="•"/>
              <a:tabLst/>
              <a:defRPr sz="1200" kern="1200">
                <a:solidFill>
                  <a:schemeClr val="tx2"/>
                </a:solidFill>
                <a:latin typeface="Bodoni BE Light"/>
                <a:ea typeface="ＭＳ Ｐゴシック" charset="-128"/>
                <a:cs typeface="ＭＳ Ｐゴシック" pitchFamily="84" charset="-128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endParaRPr lang="en-US" sz="1800" dirty="0" smtClean="0">
              <a:solidFill>
                <a:schemeClr val="tx1"/>
              </a:solidFill>
            </a:endParaRPr>
          </a:p>
          <a:p>
            <a:r>
              <a:rPr lang="en-US" sz="1800" b="1" dirty="0" smtClean="0">
                <a:solidFill>
                  <a:schemeClr val="tx1"/>
                </a:solidFill>
              </a:rPr>
              <a:t>In other words why not have this?</a:t>
            </a:r>
          </a:p>
          <a:p>
            <a:r>
              <a:rPr lang="en-US" sz="1800" b="1" dirty="0" smtClean="0">
                <a:solidFill>
                  <a:srgbClr val="FF0000"/>
                </a:solidFill>
              </a:rPr>
              <a:t>Accessibility + Universal Design </a:t>
            </a:r>
          </a:p>
          <a:p>
            <a:r>
              <a:rPr lang="en-US" sz="1800" b="1" dirty="0" smtClean="0">
                <a:solidFill>
                  <a:srgbClr val="FF0000"/>
                </a:solidFill>
              </a:rPr>
              <a:t>= Student Success!!</a:t>
            </a:r>
            <a:endParaRPr lang="en-US" sz="1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678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6"/>
          <p:cNvSpPr>
            <a:spLocks noGrp="1"/>
          </p:cNvSpPr>
          <p:nvPr>
            <p:ph type="ctrTitle" idx="4294967295"/>
          </p:nvPr>
        </p:nvSpPr>
        <p:spPr>
          <a:xfrm>
            <a:off x="395536" y="2708920"/>
            <a:ext cx="7862888" cy="1368152"/>
          </a:xfrm>
        </p:spPr>
        <p:txBody>
          <a:bodyPr/>
          <a:lstStyle/>
          <a:p>
            <a:r>
              <a:rPr lang="en-US" sz="2400" dirty="0">
                <a:solidFill>
                  <a:schemeClr val="tx1"/>
                </a:solidFill>
              </a:rPr>
              <a:t>Giovanni </a:t>
            </a:r>
            <a:r>
              <a:rPr lang="en-US" sz="2400" dirty="0" smtClean="0">
                <a:solidFill>
                  <a:schemeClr val="tx1"/>
                </a:solidFill>
              </a:rPr>
              <a:t>Duarte</a:t>
            </a:r>
            <a:r>
              <a:rPr lang="en-US" sz="3200" dirty="0" smtClean="0">
                <a:solidFill>
                  <a:schemeClr val="tx1"/>
                </a:solidFill>
              </a:rPr>
              <a:t/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2000" dirty="0" smtClean="0">
                <a:solidFill>
                  <a:schemeClr val="tx1"/>
                </a:solidFill>
              </a:rPr>
              <a:t>Web Services Manager</a:t>
            </a:r>
            <a:r>
              <a:rPr lang="en-US" sz="2400" dirty="0" smtClean="0">
                <a:solidFill>
                  <a:schemeClr val="tx1"/>
                </a:solidFill>
              </a:rPr>
              <a:t/>
            </a:r>
            <a:br>
              <a:rPr lang="en-US" sz="2400" dirty="0" smtClean="0">
                <a:solidFill>
                  <a:schemeClr val="tx1"/>
                </a:solidFill>
              </a:rPr>
            </a:br>
            <a:r>
              <a:rPr lang="en-US" sz="2400" dirty="0" smtClean="0">
                <a:solidFill>
                  <a:schemeClr val="tx1"/>
                </a:solidFill>
              </a:rPr>
              <a:t>DeVry </a:t>
            </a:r>
            <a:r>
              <a:rPr lang="en-US" sz="2400" smtClean="0">
                <a:solidFill>
                  <a:schemeClr val="tx1"/>
                </a:solidFill>
              </a:rPr>
              <a:t>Education Group</a:t>
            </a:r>
            <a:br>
              <a:rPr lang="en-US" sz="2400" smtClean="0">
                <a:solidFill>
                  <a:schemeClr val="tx1"/>
                </a:solidFill>
              </a:rPr>
            </a:br>
            <a:r>
              <a:rPr lang="en-US" sz="2400" smtClean="0">
                <a:solidFill>
                  <a:schemeClr val="tx1"/>
                </a:solidFill>
              </a:rPr>
              <a:t>gduarte@devry.edu</a:t>
            </a:r>
            <a:r>
              <a:rPr lang="en-US" sz="2400" smtClean="0"/>
              <a:t>gduarte@devry.edu</a:t>
            </a:r>
            <a:r>
              <a:rPr lang="en-US" sz="2400" dirty="0" smtClean="0"/>
              <a:t> </a:t>
            </a:r>
            <a:r>
              <a:rPr lang="en-US" sz="2400" dirty="0"/>
              <a:t/>
            </a:r>
            <a:br>
              <a:rPr lang="en-US" sz="2400" dirty="0"/>
            </a:br>
            <a:endParaRPr lang="en-US" dirty="0" smtClean="0">
              <a:latin typeface="Bodoni BE Light" charset="0"/>
              <a:ea typeface="ＭＳ Ｐゴシック" pitchFamily="8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D5D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Flowchart: Process 86"/>
          <p:cNvSpPr/>
          <p:nvPr/>
        </p:nvSpPr>
        <p:spPr>
          <a:xfrm>
            <a:off x="990600" y="1219200"/>
            <a:ext cx="1828800" cy="1295400"/>
          </a:xfrm>
          <a:prstGeom prst="flowChartProcess">
            <a:avLst/>
          </a:prstGeom>
          <a:solidFill>
            <a:srgbClr val="6397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5" name="Flowchart: Process 174"/>
          <p:cNvSpPr/>
          <p:nvPr/>
        </p:nvSpPr>
        <p:spPr>
          <a:xfrm>
            <a:off x="7239000" y="2895600"/>
            <a:ext cx="1527175" cy="1143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3" name="Flowchart: Process 172"/>
          <p:cNvSpPr/>
          <p:nvPr/>
        </p:nvSpPr>
        <p:spPr>
          <a:xfrm>
            <a:off x="5943599" y="5410200"/>
            <a:ext cx="1695187" cy="12192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2" name="Flowchart: Process 171"/>
          <p:cNvSpPr/>
          <p:nvPr/>
        </p:nvSpPr>
        <p:spPr>
          <a:xfrm>
            <a:off x="2667000" y="3810000"/>
            <a:ext cx="1600200" cy="12192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70" name="Flowchart: Process 169"/>
          <p:cNvSpPr/>
          <p:nvPr/>
        </p:nvSpPr>
        <p:spPr>
          <a:xfrm>
            <a:off x="4495800" y="381000"/>
            <a:ext cx="2130425" cy="16002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66" name="Flowchart: Process 165"/>
          <p:cNvSpPr/>
          <p:nvPr/>
        </p:nvSpPr>
        <p:spPr>
          <a:xfrm>
            <a:off x="1676400" y="0"/>
            <a:ext cx="1676400" cy="12192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cs typeface="Arial" charset="0"/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 rot="5400000">
            <a:off x="1181894" y="2782094"/>
            <a:ext cx="5334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1449387" y="1903413"/>
            <a:ext cx="3808413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819400" y="1981200"/>
            <a:ext cx="38100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4116387" y="2894013"/>
            <a:ext cx="5027613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10800000">
            <a:off x="3810000" y="381000"/>
            <a:ext cx="32004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>
            <a:off x="4648994" y="3047206"/>
            <a:ext cx="21336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267200" y="2286000"/>
            <a:ext cx="23622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>
            <a:off x="3505994" y="989806"/>
            <a:ext cx="19812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>
            <a:off x="1181100" y="4532313"/>
            <a:ext cx="2973387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>
            <a:off x="2553494" y="3694906"/>
            <a:ext cx="34290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10800000">
            <a:off x="762000" y="3048000"/>
            <a:ext cx="25908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rot="10800000">
            <a:off x="2667000" y="3810000"/>
            <a:ext cx="30480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10800000">
            <a:off x="4267200" y="3429000"/>
            <a:ext cx="29718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4610894" y="3618706"/>
            <a:ext cx="3810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10800000">
            <a:off x="304800" y="5029200"/>
            <a:ext cx="51054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0800000">
            <a:off x="5410200" y="4114800"/>
            <a:ext cx="1220788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5400000" flipH="1" flipV="1">
            <a:off x="4610894" y="4609306"/>
            <a:ext cx="16002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5400000">
            <a:off x="343694" y="1866106"/>
            <a:ext cx="12954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 rot="5400000">
            <a:off x="1905001" y="2133600"/>
            <a:ext cx="1828800" cy="317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10800000">
            <a:off x="0" y="2514600"/>
            <a:ext cx="2820988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10800000">
            <a:off x="0" y="1219200"/>
            <a:ext cx="44958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rot="5400000">
            <a:off x="-456406" y="608806"/>
            <a:ext cx="12192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0" y="381000"/>
            <a:ext cx="1524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rot="5400000">
            <a:off x="-799306" y="5752306"/>
            <a:ext cx="22098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10800000" flipV="1">
            <a:off x="0" y="4648200"/>
            <a:ext cx="7620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H="1">
            <a:off x="3962400" y="5410200"/>
            <a:ext cx="37338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/>
          <p:nvPr/>
        </p:nvCxnSpPr>
        <p:spPr>
          <a:xfrm rot="5400000">
            <a:off x="3048000" y="5942013"/>
            <a:ext cx="1830387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/>
          <p:nvPr/>
        </p:nvCxnSpPr>
        <p:spPr>
          <a:xfrm rot="5400000">
            <a:off x="6537197" y="5713413"/>
            <a:ext cx="2287587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10800000">
            <a:off x="2123728" y="6299588"/>
            <a:ext cx="25908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H="1">
            <a:off x="4392016" y="6629400"/>
            <a:ext cx="4751984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rot="10800000" flipV="1">
            <a:off x="6629400" y="1371600"/>
            <a:ext cx="23622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10800000" flipV="1">
            <a:off x="6629400" y="4572000"/>
            <a:ext cx="25146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7011988" y="1588"/>
            <a:ext cx="0" cy="1369273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6629400" y="2895600"/>
            <a:ext cx="21336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rot="10800000">
            <a:off x="6629400" y="685800"/>
            <a:ext cx="10668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rot="5400000">
            <a:off x="7011194" y="685006"/>
            <a:ext cx="13716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 rot="10800000">
            <a:off x="7696200" y="381000"/>
            <a:ext cx="14478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 rot="5400000">
            <a:off x="3637886" y="6131720"/>
            <a:ext cx="14478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 rot="10800000">
            <a:off x="0" y="6400800"/>
            <a:ext cx="21336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 rot="5400000">
            <a:off x="1219994" y="5942806"/>
            <a:ext cx="18288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96" name="TextBox 143"/>
          <p:cNvSpPr txBox="1">
            <a:spLocks noChangeArrowheads="1"/>
          </p:cNvSpPr>
          <p:nvPr/>
        </p:nvSpPr>
        <p:spPr bwMode="auto">
          <a:xfrm>
            <a:off x="1066800" y="1323345"/>
            <a:ext cx="16764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dirty="0"/>
              <a:t>Designing, Developing, and Implementing Accessibility for Efficiency</a:t>
            </a:r>
            <a:endParaRPr lang="en-US" sz="140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157" name="ContentBox1" descr="1"/>
          <p:cNvSpPr/>
          <p:nvPr/>
        </p:nvSpPr>
        <p:spPr>
          <a:xfrm>
            <a:off x="1676400" y="0"/>
            <a:ext cx="1676400" cy="12192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prstClr val="white"/>
                </a:solidFill>
              </a:rPr>
              <a:t>Main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58" name="ContentBox2" descr="2"/>
          <p:cNvSpPr/>
          <p:nvPr/>
        </p:nvSpPr>
        <p:spPr>
          <a:xfrm>
            <a:off x="4495800" y="381000"/>
            <a:ext cx="2133600" cy="16002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dirty="0" smtClean="0">
                <a:solidFill>
                  <a:prstClr val="white"/>
                </a:solidFill>
              </a:rPr>
              <a:t>Design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59" name="ContentBox3" descr="3"/>
          <p:cNvSpPr/>
          <p:nvPr/>
        </p:nvSpPr>
        <p:spPr>
          <a:xfrm>
            <a:off x="2685120" y="3817341"/>
            <a:ext cx="1570009" cy="1207331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smtClean="0">
                <a:solidFill>
                  <a:prstClr val="white"/>
                </a:solidFill>
              </a:rPr>
              <a:t>Build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60" name="ContentBox4" descr="4"/>
          <p:cNvSpPr/>
          <p:nvPr/>
        </p:nvSpPr>
        <p:spPr>
          <a:xfrm>
            <a:off x="7239000" y="2895600"/>
            <a:ext cx="1524000" cy="1143000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smtClean="0">
                <a:solidFill>
                  <a:prstClr val="white"/>
                </a:solidFill>
              </a:rPr>
              <a:t>Develop</a:t>
            </a:r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161" name="ContentBox5" descr="5"/>
          <p:cNvSpPr/>
          <p:nvPr/>
        </p:nvSpPr>
        <p:spPr>
          <a:xfrm>
            <a:off x="5949476" y="5436822"/>
            <a:ext cx="1670523" cy="1172208"/>
          </a:xfrm>
          <a:prstGeom prst="rect">
            <a:avLst/>
          </a:prstGeom>
          <a:solidFill>
            <a:srgbClr val="A6A6A6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59" dirty="0" smtClean="0">
                <a:solidFill>
                  <a:prstClr val="white"/>
                </a:solidFill>
              </a:rPr>
              <a:t>Conclusion</a:t>
            </a:r>
            <a:endParaRPr lang="en-US" sz="2059" dirty="0">
              <a:solidFill>
                <a:prstClr val="white"/>
              </a:solidFill>
            </a:endParaRPr>
          </a:p>
        </p:txBody>
      </p:sp>
      <p:cxnSp>
        <p:nvCxnSpPr>
          <p:cNvPr id="70" name="Straight Connector 69"/>
          <p:cNvCxnSpPr/>
          <p:nvPr/>
        </p:nvCxnSpPr>
        <p:spPr>
          <a:xfrm rot="5400000">
            <a:off x="3201194" y="608806"/>
            <a:ext cx="12192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 flipH="1" flipV="1">
            <a:off x="5335587" y="6018213"/>
            <a:ext cx="1217613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rot="5400000">
            <a:off x="6402388" y="3733800"/>
            <a:ext cx="167481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rot="5400000">
            <a:off x="7431088" y="2705100"/>
            <a:ext cx="2665412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7239000" y="4038600"/>
            <a:ext cx="19050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/>
          <p:cNvCxnSpPr/>
          <p:nvPr/>
        </p:nvCxnSpPr>
        <p:spPr>
          <a:xfrm rot="5400000">
            <a:off x="8344694" y="1027906"/>
            <a:ext cx="12954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 rot="10800000">
            <a:off x="8763000" y="1676400"/>
            <a:ext cx="3810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 rot="5400000">
            <a:off x="-494506" y="3771106"/>
            <a:ext cx="25146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 rot="5400000">
            <a:off x="1067594" y="608806"/>
            <a:ext cx="12192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5400000">
            <a:off x="7811294" y="5142706"/>
            <a:ext cx="1143000" cy="15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flipH="1">
            <a:off x="7723194" y="5716588"/>
            <a:ext cx="1420806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3" name="Picture 6" descr="C:\Users\BIGGIO~1\AppData\Local\Temp\SNAGHTML20ea3b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743" y="2294930"/>
            <a:ext cx="1459760" cy="105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16" t="-2962" r="8527" b="2962"/>
          <a:stretch/>
        </p:blipFill>
        <p:spPr>
          <a:xfrm>
            <a:off x="178893" y="4775"/>
            <a:ext cx="1477891" cy="1176622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2693" y="1442332"/>
            <a:ext cx="2015006" cy="107467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9" name="Picture 4" descr="http://b.vimeocdn.com/ts/353/208/353208641_640.jpg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83"/>
          <a:stretch/>
        </p:blipFill>
        <p:spPr bwMode="auto">
          <a:xfrm>
            <a:off x="3401766" y="1265641"/>
            <a:ext cx="1050501" cy="69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893" y="3129321"/>
            <a:ext cx="1824483" cy="1824483"/>
          </a:xfrm>
          <a:prstGeom prst="rect">
            <a:avLst/>
          </a:prstGeom>
        </p:spPr>
      </p:pic>
      <p:cxnSp>
        <p:nvCxnSpPr>
          <p:cNvPr id="93" name="Straight Connector 92"/>
          <p:cNvCxnSpPr/>
          <p:nvPr/>
        </p:nvCxnSpPr>
        <p:spPr>
          <a:xfrm flipH="1">
            <a:off x="4293565" y="4225130"/>
            <a:ext cx="111501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5" r="12226" b="18731"/>
          <a:stretch/>
        </p:blipFill>
        <p:spPr>
          <a:xfrm>
            <a:off x="6663420" y="2926316"/>
            <a:ext cx="547166" cy="978449"/>
          </a:xfrm>
          <a:prstGeom prst="rect">
            <a:avLst/>
          </a:prstGeom>
        </p:spPr>
      </p:pic>
      <p:cxnSp>
        <p:nvCxnSpPr>
          <p:cNvPr id="97" name="Straight Connector 96"/>
          <p:cNvCxnSpPr/>
          <p:nvPr/>
        </p:nvCxnSpPr>
        <p:spPr>
          <a:xfrm flipH="1">
            <a:off x="6626225" y="3933056"/>
            <a:ext cx="61118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8" name="Picture 9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7"/>
          <a:stretch/>
        </p:blipFill>
        <p:spPr>
          <a:xfrm>
            <a:off x="7737610" y="4066266"/>
            <a:ext cx="1397956" cy="1624508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015" y="5450680"/>
            <a:ext cx="1510174" cy="1144589"/>
          </a:xfrm>
          <a:prstGeom prst="rect">
            <a:avLst/>
          </a:prstGeom>
        </p:spPr>
      </p:pic>
      <p:cxnSp>
        <p:nvCxnSpPr>
          <p:cNvPr id="78" name="Straight Connector 77"/>
          <p:cNvCxnSpPr/>
          <p:nvPr/>
        </p:nvCxnSpPr>
        <p:spPr>
          <a:xfrm>
            <a:off x="6626225" y="2564953"/>
            <a:ext cx="262629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52936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Designing inclusivity in – Success factors</a:t>
            </a:r>
            <a:endParaRPr lang="en-US" dirty="0" smtClean="0">
              <a:latin typeface="Bodoni BE Light" charset="0"/>
              <a:ea typeface="ＭＳ Ｐゴシック" pitchFamily="84" charset="-12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23528" y="1668463"/>
            <a:ext cx="8712967" cy="5000897"/>
          </a:xfrm>
        </p:spPr>
        <p:txBody>
          <a:bodyPr numCol="2"/>
          <a:lstStyle/>
          <a:p>
            <a:pPr>
              <a:tabLst>
                <a:tab pos="3603625" algn="l"/>
              </a:tabLst>
            </a:pPr>
            <a:r>
              <a:rPr lang="en-US" sz="2000" b="1" dirty="0" smtClean="0">
                <a:solidFill>
                  <a:schemeClr val="tx1"/>
                </a:solidFill>
              </a:rPr>
              <a:t>Be ahead of the curve</a:t>
            </a:r>
            <a:r>
              <a:rPr lang="en-US" sz="2000" dirty="0" smtClean="0">
                <a:solidFill>
                  <a:schemeClr val="tx1"/>
                </a:solidFill>
              </a:rPr>
              <a:t>: Work closely with ADA officers to identify student needs and provide support before the student experiences difficulties</a:t>
            </a:r>
            <a:endParaRPr lang="en-US" sz="20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ct val="20000"/>
              </a:spcBef>
              <a:tabLst>
                <a:tab pos="3603625" algn="l"/>
              </a:tabLst>
            </a:pPr>
            <a:r>
              <a:rPr lang="en-US" sz="2000" i="1" dirty="0">
                <a:solidFill>
                  <a:schemeClr val="tx1"/>
                </a:solidFill>
              </a:rPr>
              <a:t>Identifying courses and going through remediation process</a:t>
            </a:r>
          </a:p>
          <a:p>
            <a:pPr marL="520700" lvl="3" indent="-342900">
              <a:lnSpc>
                <a:spcPct val="100000"/>
              </a:lnSpc>
              <a:spcBef>
                <a:spcPct val="20000"/>
              </a:spcBef>
              <a:tabLst>
                <a:tab pos="3603625" algn="l"/>
              </a:tabLst>
            </a:pPr>
            <a:r>
              <a:rPr lang="en-US" sz="2000" i="1" dirty="0">
                <a:solidFill>
                  <a:schemeClr val="tx1"/>
                </a:solidFill>
              </a:rPr>
              <a:t>Working with Academics to identify faculty and SME support</a:t>
            </a:r>
          </a:p>
          <a:p>
            <a:pPr marL="520700" lvl="3" indent="-342900">
              <a:lnSpc>
                <a:spcPct val="100000"/>
              </a:lnSpc>
              <a:spcBef>
                <a:spcPct val="20000"/>
              </a:spcBef>
              <a:tabLst>
                <a:tab pos="3603625" algn="l"/>
              </a:tabLst>
            </a:pPr>
            <a:r>
              <a:rPr lang="en-US" sz="2000" i="1" dirty="0">
                <a:solidFill>
                  <a:schemeClr val="tx1"/>
                </a:solidFill>
              </a:rPr>
              <a:t>Using a database to maintain records and assist with support processes.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  <a:tabLst>
                <a:tab pos="3603625" algn="l"/>
              </a:tabLst>
            </a:pPr>
            <a:r>
              <a:rPr lang="en-US" sz="2000" i="1" dirty="0">
                <a:solidFill>
                  <a:schemeClr val="tx1"/>
                </a:solidFill>
              </a:rPr>
              <a:t>Assisting Students as needed while taking </a:t>
            </a:r>
            <a:r>
              <a:rPr lang="en-US" sz="2000" i="1" dirty="0" smtClean="0">
                <a:solidFill>
                  <a:schemeClr val="tx1"/>
                </a:solidFill>
              </a:rPr>
              <a:t>courses</a:t>
            </a:r>
            <a:endParaRPr lang="en-US" sz="2000" dirty="0" smtClean="0">
              <a:solidFill>
                <a:schemeClr val="tx1"/>
              </a:solidFill>
            </a:endParaRPr>
          </a:p>
        </p:txBody>
      </p:sp>
      <p:pic>
        <p:nvPicPr>
          <p:cNvPr id="1030" name="Picture 6" descr="A Screenshot of the ADA Datab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6872"/>
            <a:ext cx="4464688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Designing inclusivity in – Success factors</a:t>
            </a:r>
            <a:endParaRPr lang="en-US" dirty="0" smtClean="0">
              <a:latin typeface="Bodoni BE Light" charset="0"/>
              <a:ea typeface="ＭＳ Ｐゴシック" pitchFamily="84" charset="-12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31874" y="1668463"/>
            <a:ext cx="7212533" cy="4341812"/>
          </a:xfrm>
        </p:spPr>
        <p:txBody>
          <a:bodyPr numCol="1"/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Develop gatekeepers</a:t>
            </a:r>
            <a:r>
              <a:rPr lang="en-US" sz="2000" dirty="0" smtClean="0">
                <a:solidFill>
                  <a:schemeClr val="tx1"/>
                </a:solidFill>
              </a:rPr>
              <a:t>: Ensure Instructional Designers and Course Developers become accessibility “gatekeepers” for web accessible content development</a:t>
            </a:r>
          </a:p>
          <a:p>
            <a:endParaRPr lang="en-US" sz="2000" dirty="0">
              <a:solidFill>
                <a:schemeClr val="tx1"/>
              </a:solidFill>
            </a:endParaRPr>
          </a:p>
          <a:p>
            <a:pPr lvl="1">
              <a:lnSpc>
                <a:spcPct val="100000"/>
              </a:lnSpc>
              <a:spcBef>
                <a:spcPct val="20000"/>
              </a:spcBef>
            </a:pPr>
            <a:r>
              <a:rPr lang="en-US" sz="2000" i="1" dirty="0">
                <a:solidFill>
                  <a:schemeClr val="tx1"/>
                </a:solidFill>
              </a:rPr>
              <a:t>Proving guidelines, documentation and support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</a:pPr>
            <a:r>
              <a:rPr lang="en-US" sz="2000" i="1" dirty="0">
                <a:solidFill>
                  <a:schemeClr val="tx1"/>
                </a:solidFill>
              </a:rPr>
              <a:t>Helping them to be accessibility keepers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</a:pPr>
            <a:r>
              <a:rPr lang="en-US" sz="2000" i="1" dirty="0">
                <a:solidFill>
                  <a:schemeClr val="tx1"/>
                </a:solidFill>
              </a:rPr>
              <a:t>Development of “Accessibility Guidelines for Inclusive Course Development” website.</a:t>
            </a: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endParaRPr lang="en-US" sz="2000" dirty="0">
              <a:solidFill>
                <a:schemeClr val="tx1"/>
              </a:solidFill>
            </a:endParaRPr>
          </a:p>
          <a:p>
            <a:endParaRPr lang="en-US" sz="2000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" name="Picture 10" descr="A Screenshot of DeVry's Accessibility Guidlines Website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4149080"/>
            <a:ext cx="3240360" cy="1728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8670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Designing inclusivity in – Success factors</a:t>
            </a:r>
            <a:endParaRPr lang="en-US" dirty="0" smtClean="0">
              <a:latin typeface="Bodoni BE Light" charset="0"/>
              <a:ea typeface="ＭＳ Ｐゴシック" pitchFamily="84" charset="-12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031874" y="1668463"/>
            <a:ext cx="4044181" cy="3776761"/>
          </a:xfrm>
        </p:spPr>
        <p:txBody>
          <a:bodyPr numCol="1"/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Make it easy</a:t>
            </a:r>
            <a:r>
              <a:rPr lang="en-US" sz="2000" dirty="0" smtClean="0">
                <a:solidFill>
                  <a:schemeClr val="tx1"/>
                </a:solidFill>
              </a:rPr>
              <a:t>: Develop accessible templates and tools for creating web accessible content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</a:pPr>
            <a:r>
              <a:rPr lang="en-US" sz="2000" i="1" dirty="0">
                <a:solidFill>
                  <a:schemeClr val="tx1"/>
                </a:solidFill>
              </a:rPr>
              <a:t>Building course templates that are WCAG 2.0 Level AA compliant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</a:pPr>
            <a:r>
              <a:rPr lang="en-US" sz="2000" i="1" dirty="0">
                <a:solidFill>
                  <a:schemeClr val="tx1"/>
                </a:solidFill>
              </a:rPr>
              <a:t>Implementing offline build process to ensure clean and compliant code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</a:pPr>
            <a:r>
              <a:rPr lang="en-US" sz="2000" i="1" dirty="0">
                <a:solidFill>
                  <a:schemeClr val="tx1"/>
                </a:solidFill>
              </a:rPr>
              <a:t>Implementing HTML and JavaScript interactive assemblers to replace Flash components</a:t>
            </a:r>
          </a:p>
          <a:p>
            <a:pPr lvl="1">
              <a:lnSpc>
                <a:spcPct val="100000"/>
              </a:lnSpc>
              <a:spcBef>
                <a:spcPct val="20000"/>
              </a:spcBef>
            </a:pPr>
            <a:r>
              <a:rPr lang="en-US" sz="2000" i="1" dirty="0">
                <a:solidFill>
                  <a:schemeClr val="tx1"/>
                </a:solidFill>
              </a:rPr>
              <a:t>Implementing MATHML to show math content</a:t>
            </a:r>
          </a:p>
          <a:p>
            <a:pPr marL="342900" indent="-342900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 descr="A Screenshot fo the Lecture pag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080" y="2276872"/>
            <a:ext cx="3375157" cy="292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4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Designing inclusivity in – Success factors</a:t>
            </a:r>
            <a:endParaRPr lang="en-US" dirty="0" smtClean="0">
              <a:latin typeface="Bodoni BE Light" charset="0"/>
              <a:ea typeface="ＭＳ Ｐゴシック" pitchFamily="84" charset="-12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668463"/>
            <a:ext cx="4434217" cy="3776761"/>
          </a:xfrm>
        </p:spPr>
        <p:txBody>
          <a:bodyPr numCol="1"/>
          <a:lstStyle/>
          <a:p>
            <a:pPr lvl="0"/>
            <a:r>
              <a:rPr lang="en-US" sz="1800" b="1" dirty="0">
                <a:solidFill>
                  <a:schemeClr val="tx1"/>
                </a:solidFill>
              </a:rPr>
              <a:t>Support the front line</a:t>
            </a:r>
            <a:r>
              <a:rPr lang="en-US" sz="1800" dirty="0">
                <a:solidFill>
                  <a:schemeClr val="tx1"/>
                </a:solidFill>
              </a:rPr>
              <a:t>: Provide processes and tools for fast and effective support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Assisting ADA student with a student planning process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Providing alternatives and support systems to our students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Identifying tools and services to support students</a:t>
            </a:r>
          </a:p>
          <a:p>
            <a:pPr marL="5207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Closed Captioning</a:t>
            </a:r>
          </a:p>
          <a:p>
            <a:pPr marL="5207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eBooks and Publishers</a:t>
            </a:r>
          </a:p>
          <a:p>
            <a:pPr marL="684213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AMAC</a:t>
            </a:r>
          </a:p>
          <a:p>
            <a:pPr marL="684213" lvl="2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Pearson (Strong Relationships)</a:t>
            </a:r>
          </a:p>
          <a:p>
            <a:pPr marL="5207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Transcript services</a:t>
            </a:r>
          </a:p>
          <a:p>
            <a:pPr marL="520700" lvl="1" indent="-3429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/>
                </a:solidFill>
              </a:rPr>
              <a:t>Accessibility Experts to test systems and courses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b="35280"/>
          <a:stretch/>
        </p:blipFill>
        <p:spPr>
          <a:xfrm>
            <a:off x="4685737" y="4594034"/>
            <a:ext cx="4264661" cy="864096"/>
          </a:xfrm>
          <a:prstGeom prst="rect">
            <a:avLst/>
          </a:prstGeom>
        </p:spPr>
      </p:pic>
      <p:pic>
        <p:nvPicPr>
          <p:cNvPr id="6" name="Picture 4" descr="Picture of Anna Johannes, who is a paralympic student.&#10;&#10;http://b.vimeocdn.com/ts/353/208/353208641_640.jpg">
            <a:hlinkClick r:id="rId2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5737" y="2182480"/>
            <a:ext cx="4264661" cy="239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340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en-US" dirty="0" smtClean="0">
                <a:cs typeface="Bodoni BE Light"/>
              </a:rPr>
              <a:t>Building accessibility in from the START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cs typeface="Bodoni BE Ligh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88023" y="1668462"/>
            <a:ext cx="4176465" cy="5288929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Build the right team </a:t>
            </a:r>
            <a:r>
              <a:rPr lang="en-US" dirty="0" smtClean="0">
                <a:solidFill>
                  <a:schemeClr val="tx1"/>
                </a:solidFill>
              </a:rPr>
              <a:t>– </a:t>
            </a:r>
            <a:r>
              <a:rPr lang="en-US" sz="2000" dirty="0" smtClean="0">
                <a:solidFill>
                  <a:schemeClr val="tx1"/>
                </a:solidFill>
              </a:rPr>
              <a:t>Coders with deep understanding of accessibility tools</a:t>
            </a:r>
          </a:p>
          <a:p>
            <a:pPr marL="177800" lvl="3" indent="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i="1" dirty="0">
                <a:solidFill>
                  <a:schemeClr val="tx1"/>
                </a:solidFill>
              </a:rPr>
              <a:t>Web Developer with deep understanding of accessible techniques</a:t>
            </a:r>
          </a:p>
          <a:p>
            <a:pPr marL="177800" lvl="3" indent="0">
              <a:lnSpc>
                <a:spcPct val="10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lang="en-US" sz="2000" i="1" dirty="0">
                <a:solidFill>
                  <a:schemeClr val="tx1"/>
                </a:solidFill>
              </a:rPr>
              <a:t>eLearning Accessibility Team</a:t>
            </a:r>
          </a:p>
          <a:p>
            <a:pPr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  <a:p>
            <a:pPr lvl="2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03672"/>
            <a:ext cx="4356484" cy="290432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19175" y="815975"/>
            <a:ext cx="7081838" cy="596801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en-US" dirty="0" smtClean="0">
                <a:cs typeface="Bodoni BE Light"/>
              </a:rPr>
              <a:t>Building accessibility in from the START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cs typeface="Bodoni BE Ligh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31874" y="1644650"/>
            <a:ext cx="7932613" cy="406717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b="1" dirty="0" smtClean="0">
                <a:solidFill>
                  <a:schemeClr val="tx1"/>
                </a:solidFill>
              </a:rPr>
              <a:t>Build with the right principles </a:t>
            </a:r>
            <a:r>
              <a:rPr lang="en-US" dirty="0" smtClean="0">
                <a:solidFill>
                  <a:schemeClr val="tx1"/>
                </a:solidFill>
              </a:rPr>
              <a:t>-  </a:t>
            </a:r>
            <a:r>
              <a:rPr lang="en-US" sz="2000" dirty="0" smtClean="0">
                <a:solidFill>
                  <a:schemeClr val="tx1"/>
                </a:solidFill>
              </a:rPr>
              <a:t>Universal Design: Access and options for all (multiple delivery channels for student selectivity)</a:t>
            </a:r>
          </a:p>
          <a:p>
            <a:pPr lvl="2">
              <a:buFont typeface="Arial" pitchFamily="34" charset="0"/>
              <a:buChar char="•"/>
            </a:pPr>
            <a:endParaRPr lang="en-US" dirty="0" smtClean="0">
              <a:solidFill>
                <a:schemeClr val="tx1"/>
              </a:solidFill>
            </a:endParaRPr>
          </a:p>
        </p:txBody>
      </p:sp>
      <p:pic>
        <p:nvPicPr>
          <p:cNvPr id="5" name="Picture 4" descr="Universal design icons showing different areas to cover universal design. For example, hearing, visual, age, etc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420888"/>
            <a:ext cx="3522811" cy="352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6450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844"/>
          <a:stretch/>
        </p:blipFill>
        <p:spPr>
          <a:xfrm>
            <a:off x="1691680" y="2327588"/>
            <a:ext cx="5532011" cy="3616111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019175" y="815975"/>
            <a:ext cx="7081838" cy="596801"/>
          </a:xfrm>
        </p:spPr>
        <p:txBody>
          <a:bodyPr/>
          <a:lstStyle/>
          <a:p>
            <a:pPr eaLnBrk="1" hangingPunct="1">
              <a:spcBef>
                <a:spcPts val="0"/>
              </a:spcBef>
              <a:defRPr/>
            </a:pPr>
            <a:r>
              <a:rPr lang="en-US" dirty="0" smtClean="0">
                <a:cs typeface="Bodoni BE Light"/>
              </a:rPr>
              <a:t>Building accessibility in from the START</a:t>
            </a:r>
            <a:endParaRPr lang="en-US" sz="1700" dirty="0">
              <a:solidFill>
                <a:schemeClr val="tx1">
                  <a:lumMod val="65000"/>
                  <a:lumOff val="35000"/>
                </a:schemeClr>
              </a:solidFill>
              <a:cs typeface="Bodoni BE Light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31875" y="1644650"/>
            <a:ext cx="7284542" cy="4067175"/>
          </a:xfrm>
        </p:spPr>
        <p:txBody>
          <a:bodyPr/>
          <a:lstStyle/>
          <a:p>
            <a:pPr marL="0" indent="0"/>
            <a:r>
              <a:rPr lang="en-US" b="1" dirty="0" smtClean="0">
                <a:solidFill>
                  <a:schemeClr val="tx1"/>
                </a:solidFill>
              </a:rPr>
              <a:t>Build with the right tools </a:t>
            </a:r>
            <a:r>
              <a:rPr lang="en-US" dirty="0" smtClean="0">
                <a:solidFill>
                  <a:schemeClr val="tx1"/>
                </a:solidFill>
              </a:rPr>
              <a:t>-  CSS, HTML5, JavaScript, </a:t>
            </a:r>
            <a:r>
              <a:rPr lang="en-US" dirty="0" err="1" smtClean="0">
                <a:solidFill>
                  <a:schemeClr val="tx1"/>
                </a:solidFill>
              </a:rPr>
              <a:t>MathML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786021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Achieve. Grow. Build.&amp;quot;&quot;/&gt;&lt;property id=&quot;20307&quot; value=&quot;257&quot;/&gt;&lt;/object&gt;&lt;object type=&quot;3&quot; unique_id=&quot;10004&quot;&gt;&lt;property id=&quot;20148&quot; value=&quot;5&quot;/&gt;&lt;property id=&quot;20300&quot; value=&quot;Slide 2 - &amp;quot;Designing inclusivity in – Success factors&amp;quot;&quot;/&gt;&lt;property id=&quot;20307&quot; value=&quot;260&quot;/&gt;&lt;/object&gt;&lt;object type=&quot;3&quot; unique_id=&quot;10005&quot;&gt;&lt;property id=&quot;20148&quot; value=&quot;5&quot;/&gt;&lt;property id=&quot;20300&quot; value=&quot;Slide 3 - &amp;quot;Building accessibility in from the START&amp;quot;&quot;/&gt;&lt;property id=&quot;20307&quot; value=&quot;301&quot;/&gt;&lt;/object&gt;&lt;object type=&quot;3&quot; unique_id=&quot;10006&quot;&gt;&lt;property id=&quot;20148&quot; value=&quot;5&quot;/&gt;&lt;property id=&quot;20300&quot; value=&quot;Slide 4 - &amp;quot;Giovanni Duarte Senior Instructional Technologist / eLearning Accessibility Team Lead DeVry Online Services gduarte&quot;/&gt;&lt;property id=&quot;20307&quot; value=&quot;296&quot;/&gt;&lt;/object&gt;&lt;/object&gt;&lt;object type=&quot;8&quot; unique_id=&quot;10012&quot;&gt;&lt;/object&gt;&lt;/object&gt;&lt;/database&gt;"/>
  <p:tag name="SECTOMILLISECCONVERTED" val="1"/>
  <p:tag name="PLEXMETADATA" val="&lt;?xml version=&quot;1.0&quot; encoding=&quot;utf-16&quot;?&gt;&#10;&lt;PresentationMetadata xmlns:xsi=&quot;http://www.w3.org/2001/XMLSchema-instance&quot; xmlns:xsd=&quot;http://www.w3.org/2001/XMLSchema&quot;&gt;&#10;  &lt;TransitionType&gt;Direct&lt;/TransitionType&gt;&#10;  &lt;UniqueID&gt;0&lt;/UniqueID&gt;&#10;  &lt;ShowPreviews&gt;true&lt;/ShowPreviews&gt;&#10;  &lt;ShowReviews&gt;true&lt;/ShowReviews&gt;&#10;  &lt;ShowHeaderTitle&gt;true&lt;/ShowHeaderTitle&gt;&#10;  &lt;ShowHeaderNumber&gt;true&lt;/ShowHeaderNumber&gt;&#10;  &lt;SectionTemplate&gt;Template5&lt;/SectionTemplate&gt;&#10;  &lt;SectionTemplateColor&gt;&#10;    &lt;A&gt;255&lt;/A&gt;&#10;    &lt;R&gt;229&lt;/R&gt;&#10;    &lt;G&gt;125&lt;/G&gt;&#10;    &lt;B&gt;20&lt;/B&gt;&#10;    &lt;ScA&gt;1&lt;/ScA&gt;&#10;    &lt;ScR&gt;0.7835378&lt;/ScR&gt;&#10;    &lt;ScG&gt;0.205078736&lt;/ScG&gt;&#10;    &lt;ScB&gt;0.00699541&lt;/ScB&gt;&#10;  &lt;/SectionTemplateColor&gt;&#10;  &lt;SectionArrangement&gt;ZigZag&lt;/SectionArrangement&gt;&#10;&lt;/PresentationMetadata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EXMETADATA" val="&lt;?xml version=&quot;1.0&quot; encoding=&quot;utf-16&quot;?&gt;&#10;&lt;Metadata xmlns:xsi=&quot;http://www.w3.org/2001/XMLSchema-instance&quot; xmlns:xsd=&quot;http://www.w3.org/2001/XMLSchema&quot; xsi:type=&quot;BackgroundMetadata&quot;&gt;&#10;  &lt;SectionOptions&gt;&#10;    &lt;SectionStartMetadata&gt;&#10;      &lt;SectionTemplate&gt;Template5&lt;/SectionTemplate&gt;&#10;      &lt;SectionTemplateColor&gt;&#10;        &lt;A&gt;255&lt;/A&gt;&#10;        &lt;R&gt;229&lt;/R&gt;&#10;        &lt;G&gt;125&lt;/G&gt;&#10;        &lt;B&gt;20&lt;/B&gt;&#10;        &lt;ScA&gt;1&lt;/ScA&gt;&#10;        &lt;ScR&gt;0.7835378&lt;/ScR&gt;&#10;        &lt;ScG&gt;0.205078736&lt;/ScG&gt;&#10;        &lt;ScB&gt;0.00699541&lt;/ScB&gt;&#10;      &lt;/SectionTemplateColor&gt;&#10;      &lt;ShowPreviews&gt;true&lt;/ShowPreviews&gt;&#10;      &lt;ShowReviews&gt;true&lt;/ShowReviews&gt;&#10;      &lt;ShowHeaderTitle&gt;true&lt;/ShowHeaderTitle&gt;&#10;      &lt;ShowHeaderNumber&gt;true&lt;/ShowHeaderNumber&gt;&#10;      &lt;SectionArrangement&gt;ZigZag&lt;/SectionArrangement&gt;&#10;    &lt;/SectionStartMetadata&gt;&#10;    &lt;SectionStartMetadata&gt;&#10;      &lt;SectionTemplate&gt;Template5&lt;/SectionTemplate&gt;&#10;      &lt;SectionTemplateColor&gt;&#10;        &lt;A&gt;255&lt;/A&gt;&#10;        &lt;R&gt;229&lt;/R&gt;&#10;        &lt;G&gt;125&lt;/G&gt;&#10;        &lt;B&gt;20&lt;/B&gt;&#10;        &lt;ScA&gt;1&lt;/ScA&gt;&#10;        &lt;ScR&gt;0.7835378&lt;/ScR&gt;&#10;        &lt;ScG&gt;0.205078736&lt;/ScG&gt;&#10;        &lt;ScB&gt;0.00699541&lt;/ScB&gt;&#10;      &lt;/SectionTemplateColor&gt;&#10;      &lt;ShowPreviews&gt;true&lt;/ShowPreviews&gt;&#10;      &lt;ShowReviews&gt;true&lt;/ShowReviews&gt;&#10;      &lt;ShowHeaderTitle&gt;true&lt;/ShowHeaderTitle&gt;&#10;      &lt;ShowHeaderNumber&gt;true&lt;/ShowHeaderNumber&gt;&#10;      &lt;SectionArrangement&gt;ZigZag&lt;/SectionArrangement&gt;&#10;    &lt;/SectionStartMetadata&gt;&#10;    &lt;SectionStartMetadata&gt;&#10;      &lt;SectionTemplate&gt;Template5&lt;/SectionTemplate&gt;&#10;      &lt;SectionTemplateColor&gt;&#10;        &lt;A&gt;255&lt;/A&gt;&#10;        &lt;R&gt;229&lt;/R&gt;&#10;        &lt;G&gt;125&lt;/G&gt;&#10;        &lt;B&gt;20&lt;/B&gt;&#10;        &lt;ScA&gt;1&lt;/ScA&gt;&#10;        &lt;ScR&gt;0.7835378&lt;/ScR&gt;&#10;        &lt;ScG&gt;0.205078736&lt;/ScG&gt;&#10;        &lt;ScB&gt;0.00699541&lt;/ScB&gt;&#10;      &lt;/SectionTemplateColor&gt;&#10;      &lt;ShowPreviews&gt;true&lt;/ShowPreviews&gt;&#10;      &lt;ShowReviews&gt;true&lt;/ShowReviews&gt;&#10;      &lt;ShowHeaderTitle&gt;true&lt;/ShowHeaderTitle&gt;&#10;      &lt;ShowHeaderNumber&gt;true&lt;/ShowHeaderNumber&gt;&#10;      &lt;SectionArrangement&gt;ZigZag&lt;/SectionArrangement&gt;&#10;    &lt;/SectionStartMetadata&gt;&#10;    &lt;SectionStartMetadata&gt;&#10;      &lt;SectionTemplate&gt;Template5&lt;/SectionTemplate&gt;&#10;      &lt;SectionTemplateColor&gt;&#10;        &lt;A&gt;255&lt;/A&gt;&#10;        &lt;R&gt;229&lt;/R&gt;&#10;        &lt;G&gt;125&lt;/G&gt;&#10;        &lt;B&gt;20&lt;/B&gt;&#10;        &lt;ScA&gt;1&lt;/ScA&gt;&#10;        &lt;ScR&gt;0.7835378&lt;/ScR&gt;&#10;        &lt;ScG&gt;0.205078736&lt;/ScG&gt;&#10;        &lt;ScB&gt;0.00699541&lt;/ScB&gt;&#10;      &lt;/SectionTemplateColor&gt;&#10;      &lt;ShowPreviews&gt;true&lt;/ShowPreviews&gt;&#10;      &lt;ShowReviews&gt;true&lt;/ShowReviews&gt;&#10;      &lt;ShowHeaderTitle&gt;true&lt;/ShowHeaderTitle&gt;&#10;      &lt;ShowHeaderNumber&gt;true&lt;/ShowHeaderNumber&gt;&#10;      &lt;SectionArrangement&gt;ZigZag&lt;/SectionArrangement&gt;&#10;    &lt;/SectionStartMetadata&gt;&#10;    &lt;SectionStartMetadata&gt;&#10;      &lt;SectionTemplate&gt;Template5&lt;/SectionTemplate&gt;&#10;      &lt;SectionTemplateColor&gt;&#10;        &lt;A&gt;255&lt;/A&gt;&#10;        &lt;R&gt;229&lt;/R&gt;&#10;        &lt;G&gt;125&lt;/G&gt;&#10;        &lt;B&gt;20&lt;/B&gt;&#10;        &lt;ScA&gt;1&lt;/ScA&gt;&#10;        &lt;ScR&gt;0.7835378&lt;/ScR&gt;&#10;        &lt;ScG&gt;0.205078736&lt;/ScG&gt;&#10;        &lt;ScB&gt;0.00699541&lt;/ScB&gt;&#10;      &lt;/SectionTemplateColor&gt;&#10;      &lt;ShowPreviews&gt;true&lt;/ShowPreviews&gt;&#10;      &lt;ShowReviews&gt;true&lt;/ShowReviews&gt;&#10;      &lt;ShowHeaderTitle&gt;true&lt;/ShowHeaderTitle&gt;&#10;      &lt;ShowHeaderNumber&gt;true&lt;/ShowHeaderNumber&gt;&#10;      &lt;SectionArrangement&gt;ZigZag&lt;/SectionArrangement&gt;&#10;    &lt;/SectionStartMetadata&gt;&#10;  &lt;/SectionOptions&gt;&#10;  &lt;GalleryItemID&gt;BackgroundGalleryItem4&lt;/GalleryItemID&gt;&#10;&lt;/Metadata&gt;"/>
</p:tagLst>
</file>

<file path=ppt/theme/theme1.xml><?xml version="1.0" encoding="utf-8"?>
<a:theme xmlns:a="http://schemas.openxmlformats.org/drawingml/2006/main" name="1_Office Theme">
  <a:themeElements>
    <a:clrScheme name="DeVry">
      <a:dk1>
        <a:sysClr val="windowText" lastClr="000000"/>
      </a:dk1>
      <a:lt1>
        <a:sysClr val="window" lastClr="FFFFFF"/>
      </a:lt1>
      <a:dk2>
        <a:srgbClr val="005695"/>
      </a:dk2>
      <a:lt2>
        <a:srgbClr val="DCC78C"/>
      </a:lt2>
      <a:accent1>
        <a:srgbClr val="005695"/>
      </a:accent1>
      <a:accent2>
        <a:srgbClr val="D59F0F"/>
      </a:accent2>
      <a:accent3>
        <a:srgbClr val="E31837"/>
      </a:accent3>
      <a:accent4>
        <a:srgbClr val="F0B313"/>
      </a:accent4>
      <a:accent5>
        <a:srgbClr val="5F982C"/>
      </a:accent5>
      <a:accent6>
        <a:srgbClr val="673361"/>
      </a:accent6>
      <a:hlink>
        <a:srgbClr val="0000FF"/>
      </a:hlink>
      <a:folHlink>
        <a:srgbClr val="800080"/>
      </a:folHlink>
    </a:clrScheme>
    <a:fontScheme name="DeVry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568</Words>
  <Application>Microsoft Office PowerPoint</Application>
  <PresentationFormat>On-screen Show (4:3)</PresentationFormat>
  <Paragraphs>81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ＭＳ Ｐゴシック</vt:lpstr>
      <vt:lpstr>Arial</vt:lpstr>
      <vt:lpstr>Bodoni BE Light</vt:lpstr>
      <vt:lpstr>Calibri</vt:lpstr>
      <vt:lpstr>Cambria Math</vt:lpstr>
      <vt:lpstr>Georgia</vt:lpstr>
      <vt:lpstr>Helvetica</vt:lpstr>
      <vt:lpstr>1_Office Theme</vt:lpstr>
      <vt:lpstr>2_Office Theme</vt:lpstr>
      <vt:lpstr>Achieve. Grow. Build.</vt:lpstr>
      <vt:lpstr>PowerPoint Presentation</vt:lpstr>
      <vt:lpstr>Designing inclusivity in – Success factors</vt:lpstr>
      <vt:lpstr>Designing inclusivity in – Success factors</vt:lpstr>
      <vt:lpstr>Designing inclusivity in – Success factors</vt:lpstr>
      <vt:lpstr>Designing inclusivity in – Success factors</vt:lpstr>
      <vt:lpstr>Building accessibility in from the START</vt:lpstr>
      <vt:lpstr>Building accessibility in from the START</vt:lpstr>
      <vt:lpstr>Building accessibility in from the START</vt:lpstr>
      <vt:lpstr>Develop with efficiency and future proof in mind</vt:lpstr>
      <vt:lpstr>Develop with efficiency and future proof in mind</vt:lpstr>
      <vt:lpstr>Conclusion</vt:lpstr>
      <vt:lpstr>Giovanni Duarte Web Services Manager DeVry Education Group gduarte@devry.edugduarte@devry.edu  </vt:lpstr>
    </vt:vector>
  </TitlesOfParts>
  <Company>DeVry Inc.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Achieve. Grow. Build.</dc:title>
  <dc:creator>Joan L Bates</dc:creator>
  <cp:lastModifiedBy>Giovanni Duarte</cp:lastModifiedBy>
  <cp:revision>85</cp:revision>
  <cp:lastPrinted>2012-11-06T22:24:28Z</cp:lastPrinted>
  <dcterms:created xsi:type="dcterms:W3CDTF">2012-11-06T16:55:10Z</dcterms:created>
  <dcterms:modified xsi:type="dcterms:W3CDTF">2013-10-08T18:33:56Z</dcterms:modified>
</cp:coreProperties>
</file>